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1"/>
  </p:sldMasterIdLst>
  <p:notesMasterIdLst>
    <p:notesMasterId r:id="rId39"/>
  </p:notesMasterIdLst>
  <p:handoutMasterIdLst>
    <p:handoutMasterId r:id="rId40"/>
  </p:handoutMasterIdLst>
  <p:sldIdLst>
    <p:sldId id="313" r:id="rId2"/>
    <p:sldId id="314" r:id="rId3"/>
    <p:sldId id="410" r:id="rId4"/>
    <p:sldId id="381" r:id="rId5"/>
    <p:sldId id="413" r:id="rId6"/>
    <p:sldId id="421" r:id="rId7"/>
    <p:sldId id="422" r:id="rId8"/>
    <p:sldId id="423" r:id="rId9"/>
    <p:sldId id="427" r:id="rId10"/>
    <p:sldId id="1107" r:id="rId11"/>
    <p:sldId id="424" r:id="rId12"/>
    <p:sldId id="425" r:id="rId13"/>
    <p:sldId id="426" r:id="rId14"/>
    <p:sldId id="1106" r:id="rId15"/>
    <p:sldId id="1102" r:id="rId16"/>
    <p:sldId id="1110" r:id="rId17"/>
    <p:sldId id="1108" r:id="rId18"/>
    <p:sldId id="1109" r:id="rId19"/>
    <p:sldId id="1111" r:id="rId20"/>
    <p:sldId id="1112" r:id="rId21"/>
    <p:sldId id="1113" r:id="rId22"/>
    <p:sldId id="1114" r:id="rId23"/>
    <p:sldId id="1115" r:id="rId24"/>
    <p:sldId id="1116" r:id="rId25"/>
    <p:sldId id="1117" r:id="rId26"/>
    <p:sldId id="412" r:id="rId27"/>
    <p:sldId id="416" r:id="rId28"/>
    <p:sldId id="1105" r:id="rId29"/>
    <p:sldId id="415" r:id="rId30"/>
    <p:sldId id="1104" r:id="rId31"/>
    <p:sldId id="417" r:id="rId32"/>
    <p:sldId id="419" r:id="rId33"/>
    <p:sldId id="420" r:id="rId34"/>
    <p:sldId id="418" r:id="rId35"/>
    <p:sldId id="1100" r:id="rId36"/>
    <p:sldId id="1101" r:id="rId37"/>
    <p:sldId id="1118" r:id="rId38"/>
  </p:sldIdLst>
  <p:sldSz cx="9144000" cy="6858000" type="screen4x3"/>
  <p:notesSz cx="6735763" cy="9869488"/>
  <p:custDataLst>
    <p:tags r:id="rId41"/>
  </p:custDataLst>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92374" autoAdjust="0"/>
  </p:normalViewPr>
  <p:slideViewPr>
    <p:cSldViewPr>
      <p:cViewPr varScale="1">
        <p:scale>
          <a:sx n="93" d="100"/>
          <a:sy n="93" d="100"/>
        </p:scale>
        <p:origin x="1147"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19413" cy="493713"/>
          </a:xfrm>
          <a:prstGeom prst="rect">
            <a:avLst/>
          </a:prstGeom>
        </p:spPr>
        <p:txBody>
          <a:bodyPr vert="horz" lIns="91427" tIns="45713" rIns="91427" bIns="45713" rtlCol="0"/>
          <a:lstStyle>
            <a:lvl1pPr algn="l">
              <a:defRPr sz="1200">
                <a:ea typeface="ＭＳ Ｐゴシック" charset="-128"/>
              </a:defRPr>
            </a:lvl1pPr>
          </a:lstStyle>
          <a:p>
            <a:pPr>
              <a:defRPr/>
            </a:pPr>
            <a:endParaRPr lang="ja-JP" altLang="en-US"/>
          </a:p>
        </p:txBody>
      </p:sp>
      <p:sp>
        <p:nvSpPr>
          <p:cNvPr id="3" name="日付プレースホルダ 2"/>
          <p:cNvSpPr>
            <a:spLocks noGrp="1"/>
          </p:cNvSpPr>
          <p:nvPr>
            <p:ph type="dt" sz="quarter" idx="1"/>
          </p:nvPr>
        </p:nvSpPr>
        <p:spPr>
          <a:xfrm>
            <a:off x="3814764" y="1"/>
            <a:ext cx="2919411" cy="493713"/>
          </a:xfrm>
          <a:prstGeom prst="rect">
            <a:avLst/>
          </a:prstGeom>
        </p:spPr>
        <p:txBody>
          <a:bodyPr vert="horz" lIns="91427" tIns="45713" rIns="91427" bIns="45713" rtlCol="0"/>
          <a:lstStyle>
            <a:lvl1pPr algn="r">
              <a:defRPr sz="1200">
                <a:ea typeface="ＭＳ Ｐゴシック" charset="-128"/>
              </a:defRPr>
            </a:lvl1pPr>
          </a:lstStyle>
          <a:p>
            <a:pPr>
              <a:defRPr/>
            </a:pPr>
            <a:fld id="{C25F02C5-3174-4594-944E-065242650977}" type="datetimeFigureOut">
              <a:rPr lang="ja-JP" altLang="en-US"/>
              <a:pPr>
                <a:defRPr/>
              </a:pPr>
              <a:t>2022/7/6</a:t>
            </a:fld>
            <a:endParaRPr lang="ja-JP" altLang="en-US"/>
          </a:p>
        </p:txBody>
      </p:sp>
      <p:sp>
        <p:nvSpPr>
          <p:cNvPr id="4" name="フッター プレースホルダ 3"/>
          <p:cNvSpPr>
            <a:spLocks noGrp="1"/>
          </p:cNvSpPr>
          <p:nvPr>
            <p:ph type="ftr" sz="quarter" idx="2"/>
          </p:nvPr>
        </p:nvSpPr>
        <p:spPr>
          <a:xfrm>
            <a:off x="1" y="9374188"/>
            <a:ext cx="2919413" cy="493712"/>
          </a:xfrm>
          <a:prstGeom prst="rect">
            <a:avLst/>
          </a:prstGeom>
        </p:spPr>
        <p:txBody>
          <a:bodyPr vert="horz" lIns="91427" tIns="45713" rIns="91427" bIns="45713" rtlCol="0" anchor="b"/>
          <a:lstStyle>
            <a:lvl1pPr algn="l">
              <a:defRPr sz="1200">
                <a:ea typeface="ＭＳ Ｐゴシック" charset="-128"/>
              </a:defRPr>
            </a:lvl1pPr>
          </a:lstStyle>
          <a:p>
            <a:pPr>
              <a:defRPr/>
            </a:pPr>
            <a:endParaRPr lang="ja-JP" altLang="en-US"/>
          </a:p>
        </p:txBody>
      </p:sp>
      <p:sp>
        <p:nvSpPr>
          <p:cNvPr id="5" name="スライド番号プレースホルダ 4"/>
          <p:cNvSpPr>
            <a:spLocks noGrp="1"/>
          </p:cNvSpPr>
          <p:nvPr>
            <p:ph type="sldNum" sz="quarter" idx="3"/>
          </p:nvPr>
        </p:nvSpPr>
        <p:spPr>
          <a:xfrm>
            <a:off x="3814764" y="9374188"/>
            <a:ext cx="2919411" cy="493712"/>
          </a:xfrm>
          <a:prstGeom prst="rect">
            <a:avLst/>
          </a:prstGeom>
        </p:spPr>
        <p:txBody>
          <a:bodyPr vert="horz" lIns="91427" tIns="45713" rIns="91427" bIns="45713" rtlCol="0" anchor="b"/>
          <a:lstStyle>
            <a:lvl1pPr algn="r">
              <a:defRPr sz="1200">
                <a:ea typeface="ＭＳ Ｐゴシック" charset="-128"/>
              </a:defRPr>
            </a:lvl1pPr>
          </a:lstStyle>
          <a:p>
            <a:pPr>
              <a:defRPr/>
            </a:pPr>
            <a:fld id="{D4F52F5A-4247-4D8A-8EFC-76A1FA91B5F6}" type="slidenum">
              <a:rPr lang="ja-JP" altLang="en-US"/>
              <a:pPr>
                <a:defRPr/>
              </a:pPr>
              <a:t>‹#›</a:t>
            </a:fld>
            <a:endParaRPr lang="ja-JP" altLang="en-US"/>
          </a:p>
        </p:txBody>
      </p:sp>
    </p:spTree>
    <p:extLst>
      <p:ext uri="{BB962C8B-B14F-4D97-AF65-F5344CB8AC3E}">
        <p14:creationId xmlns:p14="http://schemas.microsoft.com/office/powerpoint/2010/main" val="612189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19413" cy="493713"/>
          </a:xfrm>
          <a:prstGeom prst="rect">
            <a:avLst/>
          </a:prstGeom>
        </p:spPr>
        <p:txBody>
          <a:bodyPr vert="horz" lIns="91427" tIns="45713" rIns="91427" bIns="45713" rtlCol="0"/>
          <a:lstStyle>
            <a:lvl1pPr algn="l">
              <a:defRPr sz="120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14764" y="1"/>
            <a:ext cx="2919411" cy="493713"/>
          </a:xfrm>
          <a:prstGeom prst="rect">
            <a:avLst/>
          </a:prstGeom>
        </p:spPr>
        <p:txBody>
          <a:bodyPr vert="horz" lIns="91427" tIns="45713" rIns="91427" bIns="45713" rtlCol="0"/>
          <a:lstStyle>
            <a:lvl1pPr algn="r">
              <a:defRPr sz="1200">
                <a:ea typeface="ＭＳ Ｐゴシック" charset="-128"/>
              </a:defRPr>
            </a:lvl1pPr>
          </a:lstStyle>
          <a:p>
            <a:pPr>
              <a:defRPr/>
            </a:pPr>
            <a:fld id="{F96BCE39-B2DF-44F5-9736-B4F6189049AC}" type="datetimeFigureOut">
              <a:rPr lang="ja-JP" altLang="en-US"/>
              <a:pPr>
                <a:defRPr/>
              </a:pPr>
              <a:t>2022/7/6</a:t>
            </a:fld>
            <a:endParaRPr lang="ja-JP" altLang="en-US"/>
          </a:p>
        </p:txBody>
      </p:sp>
      <p:sp>
        <p:nvSpPr>
          <p:cNvPr id="4" name="スライド イメージ プレースホルダ 3"/>
          <p:cNvSpPr>
            <a:spLocks noGrp="1" noRot="1" noChangeAspect="1"/>
          </p:cNvSpPr>
          <p:nvPr>
            <p:ph type="sldImg" idx="2"/>
          </p:nvPr>
        </p:nvSpPr>
        <p:spPr>
          <a:xfrm>
            <a:off x="898525" y="739775"/>
            <a:ext cx="4938713" cy="3703638"/>
          </a:xfrm>
          <a:prstGeom prst="rect">
            <a:avLst/>
          </a:prstGeom>
          <a:noFill/>
          <a:ln w="12700">
            <a:solidFill>
              <a:prstClr val="black"/>
            </a:solidFill>
          </a:ln>
        </p:spPr>
        <p:txBody>
          <a:bodyPr vert="horz" lIns="91427" tIns="45713" rIns="91427" bIns="45713" rtlCol="0" anchor="ctr"/>
          <a:lstStyle/>
          <a:p>
            <a:pPr lvl="0"/>
            <a:endParaRPr lang="ja-JP" altLang="en-US" noProof="0"/>
          </a:p>
        </p:txBody>
      </p:sp>
      <p:sp>
        <p:nvSpPr>
          <p:cNvPr id="5" name="ノート プレースホルダ 4"/>
          <p:cNvSpPr>
            <a:spLocks noGrp="1"/>
          </p:cNvSpPr>
          <p:nvPr>
            <p:ph type="body" sz="quarter" idx="3"/>
          </p:nvPr>
        </p:nvSpPr>
        <p:spPr>
          <a:xfrm>
            <a:off x="673101" y="4687889"/>
            <a:ext cx="5389563" cy="4441824"/>
          </a:xfrm>
          <a:prstGeom prst="rect">
            <a:avLst/>
          </a:prstGeom>
        </p:spPr>
        <p:txBody>
          <a:bodyPr vert="horz" lIns="91427" tIns="45713" rIns="91427" bIns="45713"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 y="9374188"/>
            <a:ext cx="2919413" cy="493712"/>
          </a:xfrm>
          <a:prstGeom prst="rect">
            <a:avLst/>
          </a:prstGeom>
        </p:spPr>
        <p:txBody>
          <a:bodyPr vert="horz" lIns="91427" tIns="45713" rIns="91427" bIns="45713" rtlCol="0" anchor="b"/>
          <a:lstStyle>
            <a:lvl1pPr algn="l">
              <a:defRPr sz="120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4" y="9374188"/>
            <a:ext cx="2919411" cy="493712"/>
          </a:xfrm>
          <a:prstGeom prst="rect">
            <a:avLst/>
          </a:prstGeom>
        </p:spPr>
        <p:txBody>
          <a:bodyPr vert="horz" lIns="91427" tIns="45713" rIns="91427" bIns="45713" rtlCol="0" anchor="b"/>
          <a:lstStyle>
            <a:lvl1pPr algn="r">
              <a:defRPr sz="1200">
                <a:ea typeface="ＭＳ Ｐゴシック" charset="-128"/>
              </a:defRPr>
            </a:lvl1pPr>
          </a:lstStyle>
          <a:p>
            <a:pPr>
              <a:defRPr/>
            </a:pPr>
            <a:fld id="{3204134A-B588-466E-9B2A-85E8ECD138CD}" type="slidenum">
              <a:rPr lang="ja-JP" altLang="en-US"/>
              <a:pPr>
                <a:defRPr/>
              </a:pPr>
              <a:t>‹#›</a:t>
            </a:fld>
            <a:endParaRPr lang="ja-JP" altLang="en-US"/>
          </a:p>
        </p:txBody>
      </p:sp>
    </p:spTree>
    <p:extLst>
      <p:ext uri="{BB962C8B-B14F-4D97-AF65-F5344CB8AC3E}">
        <p14:creationId xmlns:p14="http://schemas.microsoft.com/office/powerpoint/2010/main" val="38618564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ここでは今後グラフ理論の勉強を続けていくにあたり知っておいたほうがよい未紹介のグラフのパラメータをいくつか紹介する</a:t>
            </a:r>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5</a:t>
            </a:fld>
            <a:endParaRPr lang="ja-JP" altLang="en-US"/>
          </a:p>
        </p:txBody>
      </p:sp>
    </p:spTree>
    <p:extLst>
      <p:ext uri="{BB962C8B-B14F-4D97-AF65-F5344CB8AC3E}">
        <p14:creationId xmlns:p14="http://schemas.microsoft.com/office/powerpoint/2010/main" val="958614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21</a:t>
            </a:fld>
            <a:endParaRPr lang="ja-JP" altLang="en-US"/>
          </a:p>
        </p:txBody>
      </p:sp>
    </p:spTree>
    <p:extLst>
      <p:ext uri="{BB962C8B-B14F-4D97-AF65-F5344CB8AC3E}">
        <p14:creationId xmlns:p14="http://schemas.microsoft.com/office/powerpoint/2010/main" val="2214773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22</a:t>
            </a:fld>
            <a:endParaRPr lang="ja-JP" altLang="en-US"/>
          </a:p>
        </p:txBody>
      </p:sp>
    </p:spTree>
    <p:extLst>
      <p:ext uri="{BB962C8B-B14F-4D97-AF65-F5344CB8AC3E}">
        <p14:creationId xmlns:p14="http://schemas.microsoft.com/office/powerpoint/2010/main" val="485203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23</a:t>
            </a:fld>
            <a:endParaRPr lang="ja-JP" altLang="en-US"/>
          </a:p>
        </p:txBody>
      </p:sp>
    </p:spTree>
    <p:extLst>
      <p:ext uri="{BB962C8B-B14F-4D97-AF65-F5344CB8AC3E}">
        <p14:creationId xmlns:p14="http://schemas.microsoft.com/office/powerpoint/2010/main" val="23574057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24</a:t>
            </a:fld>
            <a:endParaRPr lang="ja-JP" altLang="en-US"/>
          </a:p>
        </p:txBody>
      </p:sp>
    </p:spTree>
    <p:extLst>
      <p:ext uri="{BB962C8B-B14F-4D97-AF65-F5344CB8AC3E}">
        <p14:creationId xmlns:p14="http://schemas.microsoft.com/office/powerpoint/2010/main" val="3775228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25</a:t>
            </a:fld>
            <a:endParaRPr lang="ja-JP" altLang="en-US"/>
          </a:p>
        </p:txBody>
      </p:sp>
    </p:spTree>
    <p:extLst>
      <p:ext uri="{BB962C8B-B14F-4D97-AF65-F5344CB8AC3E}">
        <p14:creationId xmlns:p14="http://schemas.microsoft.com/office/powerpoint/2010/main" val="18745306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注意：</a:t>
            </a:r>
            <a:r>
              <a:rPr kumimoji="1" lang="en-US" altLang="ja-JP" dirty="0"/>
              <a:t>C(</a:t>
            </a:r>
            <a:r>
              <a:rPr kumimoji="1" lang="en-US" altLang="ja-JP" dirty="0" err="1"/>
              <a:t>G,k</a:t>
            </a:r>
            <a:r>
              <a:rPr kumimoji="1" lang="en-US" altLang="ja-JP" dirty="0"/>
              <a:t>)</a:t>
            </a:r>
            <a:r>
              <a:rPr kumimoji="1" lang="ja-JP" altLang="en-US" dirty="0"/>
              <a:t>はグラフのパラメータ．グラフ</a:t>
            </a:r>
            <a:r>
              <a:rPr kumimoji="1" lang="en-US" altLang="ja-JP" dirty="0"/>
              <a:t>G</a:t>
            </a:r>
            <a:r>
              <a:rPr kumimoji="1" lang="ja-JP" altLang="en-US" dirty="0"/>
              <a:t>だけではなく</a:t>
            </a:r>
            <a:r>
              <a:rPr kumimoji="1" lang="en-US" altLang="ja-JP" dirty="0"/>
              <a:t>k</a:t>
            </a:r>
            <a:r>
              <a:rPr kumimoji="1" lang="ja-JP" altLang="en-US" dirty="0"/>
              <a:t>も変数として扱うので</a:t>
            </a:r>
            <a:r>
              <a:rPr kumimoji="1" lang="en-US" altLang="ja-JP" dirty="0"/>
              <a:t>C(G)</a:t>
            </a:r>
            <a:r>
              <a:rPr kumimoji="1" lang="ja-JP" altLang="en-US" dirty="0"/>
              <a:t>ではなく</a:t>
            </a:r>
            <a:r>
              <a:rPr kumimoji="1" lang="en-US" altLang="ja-JP" dirty="0"/>
              <a:t>C(</a:t>
            </a:r>
            <a:r>
              <a:rPr kumimoji="1" lang="en-US" altLang="ja-JP" dirty="0" err="1"/>
              <a:t>G,k</a:t>
            </a:r>
            <a:r>
              <a:rPr kumimoji="1" lang="en-US" altLang="ja-JP" dirty="0"/>
              <a:t>)</a:t>
            </a:r>
            <a:r>
              <a:rPr kumimoji="1" lang="ja-JP" altLang="en-US" dirty="0"/>
              <a:t>と書いている．</a:t>
            </a:r>
            <a:endParaRPr kumimoji="1" lang="en-US" altLang="ja-JP" dirty="0"/>
          </a:p>
          <a:p>
            <a:r>
              <a:rPr kumimoji="1" lang="ja-JP" altLang="en-US" dirty="0"/>
              <a:t>注意：彩色：隣接する頂点には異なるラベルを対応させる対応</a:t>
            </a:r>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27</a:t>
            </a:fld>
            <a:endParaRPr lang="ja-JP" altLang="en-US"/>
          </a:p>
        </p:txBody>
      </p:sp>
    </p:spTree>
    <p:extLst>
      <p:ext uri="{BB962C8B-B14F-4D97-AF65-F5344CB8AC3E}">
        <p14:creationId xmlns:p14="http://schemas.microsoft.com/office/powerpoint/2010/main" val="6031888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31</a:t>
            </a:fld>
            <a:endParaRPr lang="ja-JP" altLang="en-US"/>
          </a:p>
        </p:txBody>
      </p:sp>
    </p:spTree>
    <p:extLst>
      <p:ext uri="{BB962C8B-B14F-4D97-AF65-F5344CB8AC3E}">
        <p14:creationId xmlns:p14="http://schemas.microsoft.com/office/powerpoint/2010/main" val="20114158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注意：</a:t>
            </a:r>
            <a:r>
              <a:rPr lang="en-US" altLang="ja-JP" sz="1200" dirty="0"/>
              <a:t>C(C</a:t>
            </a:r>
            <a:r>
              <a:rPr lang="en-US" altLang="ja-JP" sz="1200" baseline="-25000" dirty="0"/>
              <a:t>n</a:t>
            </a:r>
            <a:r>
              <a:rPr lang="en-US" altLang="ja-JP" sz="1200" dirty="0"/>
              <a:t>-</a:t>
            </a:r>
            <a:r>
              <a:rPr lang="en-US" altLang="ja-JP" sz="1200" dirty="0" err="1"/>
              <a:t>e,k</a:t>
            </a:r>
            <a:r>
              <a:rPr lang="en-US" altLang="ja-JP" sz="1200" dirty="0"/>
              <a:t>)=k(k-1)</a:t>
            </a:r>
            <a:r>
              <a:rPr lang="en-US" altLang="ja-JP" sz="1200" baseline="30000" dirty="0"/>
              <a:t>n-1</a:t>
            </a:r>
            <a:r>
              <a:rPr lang="ja-JP" altLang="en-US" sz="1200" dirty="0"/>
              <a:t>は定理</a:t>
            </a:r>
            <a:r>
              <a:rPr lang="en-US" altLang="ja-JP" sz="1200" dirty="0"/>
              <a:t>8</a:t>
            </a:r>
            <a:r>
              <a:rPr lang="ja-JP" altLang="en-US" sz="1200" dirty="0"/>
              <a:t>から分かる</a:t>
            </a:r>
            <a:endParaRPr lang="en-US" altLang="ja-JP" sz="1200"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33</a:t>
            </a:fld>
            <a:endParaRPr lang="ja-JP" altLang="en-US"/>
          </a:p>
        </p:txBody>
      </p:sp>
    </p:spTree>
    <p:extLst>
      <p:ext uri="{BB962C8B-B14F-4D97-AF65-F5344CB8AC3E}">
        <p14:creationId xmlns:p14="http://schemas.microsoft.com/office/powerpoint/2010/main" val="4145078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習慣の関係で連結成分の数と連結度を同じ</a:t>
            </a:r>
            <a:r>
              <a:rPr kumimoji="1" lang="en-US" altLang="ja-JP" dirty="0"/>
              <a:t>κ</a:t>
            </a:r>
            <a:r>
              <a:rPr kumimoji="1" lang="ja-JP" altLang="en-US" dirty="0"/>
              <a:t>で表しましたが，その時その時で区別してください．</a:t>
            </a:r>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10</a:t>
            </a:fld>
            <a:endParaRPr lang="ja-JP" altLang="en-US"/>
          </a:p>
        </p:txBody>
      </p:sp>
    </p:spTree>
    <p:extLst>
      <p:ext uri="{BB962C8B-B14F-4D97-AF65-F5344CB8AC3E}">
        <p14:creationId xmlns:p14="http://schemas.microsoft.com/office/powerpoint/2010/main" val="420919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異なるグラフのパラメータ間に何かしらの関係があることがあり，研究が多くなされている．</a:t>
            </a:r>
            <a:endParaRPr kumimoji="1" lang="en-US" altLang="ja-JP" dirty="0"/>
          </a:p>
          <a:p>
            <a:r>
              <a:rPr kumimoji="1" lang="ja-JP" altLang="en-US" dirty="0"/>
              <a:t>ここでは，これまでに紹介したグラフのパラメータ間の関係をいくつか紹介する．</a:t>
            </a:r>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11</a:t>
            </a:fld>
            <a:endParaRPr lang="ja-JP" altLang="en-US"/>
          </a:p>
        </p:txBody>
      </p:sp>
    </p:spTree>
    <p:extLst>
      <p:ext uri="{BB962C8B-B14F-4D97-AF65-F5344CB8AC3E}">
        <p14:creationId xmlns:p14="http://schemas.microsoft.com/office/powerpoint/2010/main" val="473885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a:t>
            </a:r>
            <a:r>
              <a:rPr lang="en-US" altLang="ja-JP" sz="1200" dirty="0"/>
              <a:t>V(G)-K</a:t>
            </a:r>
            <a:r>
              <a:rPr lang="ja-JP" altLang="en-US" sz="1200" dirty="0"/>
              <a:t>は</a:t>
            </a:r>
            <a:r>
              <a:rPr lang="en-US" altLang="ja-JP" sz="1200" dirty="0"/>
              <a:t>G</a:t>
            </a:r>
            <a:r>
              <a:rPr lang="ja-JP" altLang="en-US" sz="1200" dirty="0"/>
              <a:t>の独立集合</a:t>
            </a:r>
            <a:r>
              <a:rPr kumimoji="1" lang="ja-JP" altLang="en-US" dirty="0"/>
              <a:t>」：このことは被覆の定義からすぐに分かるが，</a:t>
            </a:r>
            <a:br>
              <a:rPr kumimoji="1" lang="en-US" altLang="ja-JP" dirty="0"/>
            </a:br>
            <a:r>
              <a:rPr kumimoji="1" lang="ja-JP" altLang="en-US" dirty="0"/>
              <a:t>　定理</a:t>
            </a:r>
            <a:r>
              <a:rPr kumimoji="1" lang="en-US" altLang="ja-JP" dirty="0"/>
              <a:t>1</a:t>
            </a:r>
            <a:r>
              <a:rPr kumimoji="1" lang="ja-JP" altLang="en-US" dirty="0"/>
              <a:t>から「</a:t>
            </a:r>
            <a:r>
              <a:rPr kumimoji="1" lang="en-US" altLang="ja-JP" dirty="0"/>
              <a:t>K=V(G)-(</a:t>
            </a:r>
            <a:r>
              <a:rPr lang="en-US" altLang="ja-JP" sz="1200" dirty="0"/>
              <a:t>V(G)-K</a:t>
            </a:r>
            <a:r>
              <a:rPr kumimoji="1" lang="en-US" altLang="ja-JP" dirty="0"/>
              <a:t>)</a:t>
            </a:r>
            <a:r>
              <a:rPr kumimoji="1" lang="ja-JP" altLang="en-US" dirty="0"/>
              <a:t>が被覆⇒</a:t>
            </a:r>
            <a:r>
              <a:rPr lang="en-US" altLang="ja-JP" sz="1200" dirty="0"/>
              <a:t>V(G)-K</a:t>
            </a:r>
            <a:r>
              <a:rPr lang="ja-JP" altLang="en-US" sz="1200" dirty="0"/>
              <a:t>が独立集合」としても分かる．</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12</a:t>
            </a:fld>
            <a:endParaRPr lang="ja-JP" altLang="en-US"/>
          </a:p>
        </p:txBody>
      </p:sp>
    </p:spTree>
    <p:extLst>
      <p:ext uri="{BB962C8B-B14F-4D97-AF65-F5344CB8AC3E}">
        <p14:creationId xmlns:p14="http://schemas.microsoft.com/office/powerpoint/2010/main" val="3826652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G</a:t>
            </a:r>
            <a:r>
              <a:rPr kumimoji="1" lang="ja-JP" altLang="en-US" dirty="0"/>
              <a:t>でのクリークは，その捕グラフにおいては独立集合になることに注意</a:t>
            </a:r>
            <a:endParaRPr kumimoji="1" lang="en-US" altLang="ja-JP" dirty="0"/>
          </a:p>
          <a:p>
            <a:r>
              <a:rPr kumimoji="1" lang="ja-JP" altLang="en-US" dirty="0"/>
              <a:t>頂点彩色された</a:t>
            </a:r>
            <a:r>
              <a:rPr kumimoji="1" lang="en-US" altLang="ja-JP" dirty="0"/>
              <a:t>G</a:t>
            </a:r>
            <a:r>
              <a:rPr kumimoji="1" lang="ja-JP" altLang="en-US" dirty="0"/>
              <a:t>において単色からなる頂点部分集合は，その捕グラフにおいて完全部分グラフを誘導することに注意</a:t>
            </a:r>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15</a:t>
            </a:fld>
            <a:endParaRPr lang="ja-JP" altLang="en-US"/>
          </a:p>
        </p:txBody>
      </p:sp>
    </p:spTree>
    <p:extLst>
      <p:ext uri="{BB962C8B-B14F-4D97-AF65-F5344CB8AC3E}">
        <p14:creationId xmlns:p14="http://schemas.microsoft.com/office/powerpoint/2010/main" val="208720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16</a:t>
            </a:fld>
            <a:endParaRPr lang="ja-JP" altLang="en-US"/>
          </a:p>
        </p:txBody>
      </p:sp>
    </p:spTree>
    <p:extLst>
      <p:ext uri="{BB962C8B-B14F-4D97-AF65-F5344CB8AC3E}">
        <p14:creationId xmlns:p14="http://schemas.microsoft.com/office/powerpoint/2010/main" val="1167013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800" b="0" i="0" u="none" strike="noStrike" baseline="0" dirty="0">
                <a:latin typeface="TimesNRMT"/>
              </a:rPr>
              <a:t>注意：</a:t>
            </a:r>
            <a:r>
              <a:rPr lang="en-US" altLang="ja-JP" sz="1800" b="0" i="0" u="none" strike="noStrike" baseline="0" dirty="0" err="1">
                <a:latin typeface="TimesNRMT"/>
              </a:rPr>
              <a:t>Chvátal</a:t>
            </a:r>
            <a:r>
              <a:rPr lang="en-US" altLang="ja-JP" sz="1800" b="0" i="0" u="none" strike="noStrike" baseline="0" dirty="0">
                <a:latin typeface="TimesNRMT"/>
              </a:rPr>
              <a:t>, </a:t>
            </a:r>
            <a:r>
              <a:rPr lang="en-US" altLang="ja-JP" sz="1800" b="0" i="0" u="none" strike="noStrike" baseline="0" dirty="0" err="1">
                <a:latin typeface="TimesNRMT"/>
              </a:rPr>
              <a:t>Erd˝os</a:t>
            </a:r>
            <a:r>
              <a:rPr lang="ja-JP" altLang="en-US" sz="1800" b="0" i="0" u="none" strike="noStrike" baseline="0" dirty="0">
                <a:latin typeface="TimesNRMT"/>
              </a:rPr>
              <a:t>　の定理と呼ばれている</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18</a:t>
            </a:fld>
            <a:endParaRPr lang="ja-JP" altLang="en-US"/>
          </a:p>
        </p:txBody>
      </p:sp>
    </p:spTree>
    <p:extLst>
      <p:ext uri="{BB962C8B-B14F-4D97-AF65-F5344CB8AC3E}">
        <p14:creationId xmlns:p14="http://schemas.microsoft.com/office/powerpoint/2010/main" val="2736162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Calibri" pitchFamily="34" charset="0"/>
                <a:ea typeface="+mn-ea"/>
              </a:rPr>
              <a:t>＊「</a:t>
            </a:r>
            <a:r>
              <a:rPr lang="en-US" altLang="ja-JP" sz="1200" dirty="0" err="1">
                <a:latin typeface="Calibri" pitchFamily="34" charset="0"/>
                <a:ea typeface="ＭＳ Ｐゴシック" charset="-128"/>
              </a:rPr>
              <a:t>d</a:t>
            </a:r>
            <a:r>
              <a:rPr lang="en-US" altLang="ja-JP" sz="1000" dirty="0" err="1">
                <a:latin typeface="Calibri" pitchFamily="34" charset="0"/>
                <a:ea typeface="ＭＳ Ｐゴシック" charset="-128"/>
              </a:rPr>
              <a:t>G</a:t>
            </a:r>
            <a:r>
              <a:rPr lang="en-US" altLang="ja-JP" sz="1200" dirty="0">
                <a:latin typeface="Calibri" pitchFamily="34" charset="0"/>
                <a:ea typeface="ＭＳ Ｐゴシック" charset="-128"/>
              </a:rPr>
              <a:t>(u)+</a:t>
            </a:r>
            <a:r>
              <a:rPr lang="en-US" altLang="ja-JP" sz="1200" dirty="0" err="1">
                <a:latin typeface="Calibri" pitchFamily="34" charset="0"/>
                <a:ea typeface="ＭＳ Ｐゴシック" charset="-128"/>
              </a:rPr>
              <a:t>d</a:t>
            </a:r>
            <a:r>
              <a:rPr lang="en-US" altLang="ja-JP" sz="1000" dirty="0" err="1">
                <a:latin typeface="Calibri" pitchFamily="34" charset="0"/>
                <a:ea typeface="ＭＳ Ｐゴシック" charset="-128"/>
              </a:rPr>
              <a:t>G</a:t>
            </a:r>
            <a:r>
              <a:rPr lang="en-US" altLang="ja-JP" sz="1200" dirty="0">
                <a:latin typeface="Calibri" pitchFamily="34" charset="0"/>
                <a:ea typeface="ＭＳ Ｐゴシック" charset="-128"/>
              </a:rPr>
              <a:t>(v) </a:t>
            </a:r>
            <a:r>
              <a:rPr lang="ja-JP" altLang="en-US" sz="1200" dirty="0">
                <a:latin typeface="Calibri" pitchFamily="34" charset="0"/>
                <a:ea typeface="ＭＳ Ｐゴシック" charset="-128"/>
              </a:rPr>
              <a:t>≧</a:t>
            </a:r>
            <a:r>
              <a:rPr lang="en-US" altLang="ja-JP" sz="1200" dirty="0">
                <a:latin typeface="Calibri" pitchFamily="34" charset="0"/>
                <a:ea typeface="ＭＳ Ｐゴシック" charset="-128"/>
              </a:rPr>
              <a:t>|G|</a:t>
            </a:r>
            <a:r>
              <a:rPr lang="ja-JP" altLang="en-US" sz="1200" dirty="0">
                <a:latin typeface="Calibri" pitchFamily="34" charset="0"/>
                <a:ea typeface="ＭＳ Ｐゴシック" charset="-128"/>
              </a:rPr>
              <a:t> </a:t>
            </a:r>
            <a:r>
              <a:rPr lang="en-US" altLang="ja-JP" sz="1200" dirty="0">
                <a:latin typeface="Calibri" pitchFamily="34" charset="0"/>
                <a:ea typeface="ＭＳ Ｐゴシック" charset="-128"/>
              </a:rPr>
              <a:t>for </a:t>
            </a:r>
            <a:r>
              <a:rPr lang="ja-JP" altLang="en-US" sz="1200" dirty="0">
                <a:latin typeface="Calibri" pitchFamily="34" charset="0"/>
                <a:ea typeface="ＭＳ Ｐゴシック" charset="-128"/>
              </a:rPr>
              <a:t>∀</a:t>
            </a:r>
            <a:r>
              <a:rPr lang="en-US" altLang="ja-JP" sz="1200" dirty="0">
                <a:latin typeface="Calibri" pitchFamily="34" charset="0"/>
                <a:ea typeface="ＭＳ Ｐゴシック" charset="-128"/>
              </a:rPr>
              <a:t>u</a:t>
            </a:r>
            <a:r>
              <a:rPr lang="ja-JP" altLang="en-US" sz="1200" dirty="0">
                <a:latin typeface="Calibri" pitchFamily="34" charset="0"/>
                <a:ea typeface="ＭＳ Ｐゴシック" charset="-128"/>
              </a:rPr>
              <a:t>≠∀</a:t>
            </a:r>
            <a:r>
              <a:rPr lang="en-US" altLang="ja-JP" sz="1200" dirty="0">
                <a:latin typeface="Calibri" pitchFamily="34" charset="0"/>
                <a:ea typeface="ＭＳ Ｐゴシック" charset="-128"/>
              </a:rPr>
              <a:t>v </a:t>
            </a:r>
            <a:r>
              <a:rPr lang="ja-JP" altLang="en-US" sz="1200" dirty="0">
                <a:latin typeface="Calibri" pitchFamily="34" charset="0"/>
                <a:ea typeface="ＭＳ Ｐゴシック" charset="-128"/>
              </a:rPr>
              <a:t>∈ </a:t>
            </a:r>
            <a:r>
              <a:rPr lang="en-US" altLang="ja-JP" sz="1200" dirty="0">
                <a:latin typeface="Calibri" pitchFamily="34" charset="0"/>
                <a:ea typeface="ＭＳ Ｐゴシック" charset="-128"/>
              </a:rPr>
              <a:t>V(G) with </a:t>
            </a:r>
            <a:r>
              <a:rPr lang="en-US" altLang="ja-JP" sz="1200" dirty="0" err="1">
                <a:latin typeface="Calibri" pitchFamily="34" charset="0"/>
                <a:ea typeface="ＭＳ Ｐゴシック" charset="-128"/>
              </a:rPr>
              <a:t>uv</a:t>
            </a:r>
            <a:r>
              <a:rPr lang="en-US" altLang="ja-JP" sz="1200" dirty="0">
                <a:latin typeface="Calibri" pitchFamily="34" charset="0"/>
                <a:ea typeface="ＭＳ Ｐゴシック" charset="-128"/>
              </a:rPr>
              <a:t> </a:t>
            </a:r>
            <a:r>
              <a:rPr lang="ja-JP" altLang="en-US" sz="1200" dirty="0">
                <a:latin typeface="Calibri" pitchFamily="34" charset="0"/>
                <a:ea typeface="ＭＳ Ｐゴシック" charset="-128"/>
              </a:rPr>
              <a:t>∉ </a:t>
            </a:r>
            <a:r>
              <a:rPr lang="en-US" altLang="ja-JP" sz="1200" dirty="0">
                <a:latin typeface="Calibri" pitchFamily="34" charset="0"/>
                <a:ea typeface="ＭＳ Ｐゴシック" charset="-128"/>
              </a:rPr>
              <a:t>E(G)</a:t>
            </a:r>
            <a:r>
              <a:rPr lang="ja-JP" altLang="en-US" sz="1200" dirty="0">
                <a:latin typeface="Calibri" pitchFamily="34" charset="0"/>
                <a:ea typeface="+mn-ea"/>
              </a:rPr>
              <a:t>」⇒「</a:t>
            </a:r>
            <a:r>
              <a:rPr lang="en-US" altLang="ja-JP" sz="1200" dirty="0"/>
              <a:t>κ(G)</a:t>
            </a:r>
            <a:r>
              <a:rPr lang="ja-JP" altLang="en-US" sz="1200" dirty="0"/>
              <a:t>≧</a:t>
            </a:r>
            <a:r>
              <a:rPr lang="en-US" altLang="ja-JP" sz="1200" dirty="0"/>
              <a:t>2</a:t>
            </a:r>
            <a:r>
              <a:rPr lang="ja-JP" altLang="en-US" sz="1200" dirty="0"/>
              <a:t>かつ</a:t>
            </a:r>
            <a:r>
              <a:rPr lang="en-US" altLang="ja-JP" sz="1200" dirty="0"/>
              <a:t>α(G)</a:t>
            </a:r>
            <a:r>
              <a:rPr lang="ja-JP" altLang="en-US" sz="1200" dirty="0"/>
              <a:t>≦</a:t>
            </a:r>
            <a:r>
              <a:rPr lang="en-US" altLang="ja-JP" sz="1200" dirty="0"/>
              <a:t>κ(G)</a:t>
            </a:r>
            <a:r>
              <a:rPr lang="ja-JP" altLang="en-US" sz="1200" dirty="0">
                <a:latin typeface="Calibri" pitchFamily="34" charset="0"/>
                <a:ea typeface="+mn-ea"/>
              </a:rPr>
              <a:t>」　が成り立つことを示せばよい．</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19</a:t>
            </a:fld>
            <a:endParaRPr lang="ja-JP" altLang="en-US"/>
          </a:p>
        </p:txBody>
      </p:sp>
    </p:spTree>
    <p:extLst>
      <p:ext uri="{BB962C8B-B14F-4D97-AF65-F5344CB8AC3E}">
        <p14:creationId xmlns:p14="http://schemas.microsoft.com/office/powerpoint/2010/main" val="3852391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3204134A-B588-466E-9B2A-85E8ECD138CD}" type="slidenum">
              <a:rPr lang="ja-JP" altLang="en-US" smtClean="0"/>
              <a:pPr>
                <a:defRPr/>
              </a:pPr>
              <a:t>20</a:t>
            </a:fld>
            <a:endParaRPr lang="ja-JP" altLang="en-US"/>
          </a:p>
        </p:txBody>
      </p:sp>
    </p:spTree>
    <p:extLst>
      <p:ext uri="{BB962C8B-B14F-4D97-AF65-F5344CB8AC3E}">
        <p14:creationId xmlns:p14="http://schemas.microsoft.com/office/powerpoint/2010/main" val="25230022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2">
        <a:schemeClr val="bg2"/>
      </p:bgRef>
    </p:bg>
    <p:spTree>
      <p:nvGrpSpPr>
        <p:cNvPr id="1" name=""/>
        <p:cNvGrpSpPr/>
        <p:nvPr/>
      </p:nvGrpSpPr>
      <p:grpSpPr>
        <a:xfrm>
          <a:off x="0" y="0"/>
          <a:ext cx="0" cy="0"/>
          <a:chOff x="0" y="0"/>
          <a:chExt cx="0" cy="0"/>
        </a:xfrm>
      </p:grpSpPr>
      <p:sp>
        <p:nvSpPr>
          <p:cNvPr id="9" name="タイトル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ja-JP" altLang="en-US"/>
              <a:t>マスタ タイトルの書式設定</a:t>
            </a:r>
            <a:endParaRPr lang="en-US"/>
          </a:p>
        </p:txBody>
      </p:sp>
      <p:sp>
        <p:nvSpPr>
          <p:cNvPr id="17" name="サブタイトル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ja-JP" altLang="en-US"/>
              <a:t>マスタ サブタイトルの書式設定</a:t>
            </a:r>
            <a:endParaRPr lang="en-US"/>
          </a:p>
        </p:txBody>
      </p:sp>
      <p:sp>
        <p:nvSpPr>
          <p:cNvPr id="4" name="日付プレースホルダ 29"/>
          <p:cNvSpPr>
            <a:spLocks noGrp="1"/>
          </p:cNvSpPr>
          <p:nvPr>
            <p:ph type="dt" sz="half" idx="10"/>
          </p:nvPr>
        </p:nvSpPr>
        <p:spPr/>
        <p:txBody>
          <a:bodyPr/>
          <a:lstStyle>
            <a:lvl1pPr>
              <a:defRPr/>
            </a:lvl1pPr>
          </a:lstStyle>
          <a:p>
            <a:pPr>
              <a:defRPr/>
            </a:pPr>
            <a:fld id="{8341BE56-CF05-4B2C-B9CB-2DB5725F0902}" type="datetimeFigureOut">
              <a:rPr lang="ja-JP" altLang="en-US"/>
              <a:pPr>
                <a:defRPr/>
              </a:pPr>
              <a:t>2022/7/6</a:t>
            </a:fld>
            <a:endParaRPr lang="ja-JP" altLang="en-US"/>
          </a:p>
        </p:txBody>
      </p:sp>
      <p:sp>
        <p:nvSpPr>
          <p:cNvPr id="5" name="フッター プレースホルダ 18"/>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26"/>
          <p:cNvSpPr>
            <a:spLocks noGrp="1"/>
          </p:cNvSpPr>
          <p:nvPr>
            <p:ph type="sldNum" sz="quarter" idx="12"/>
          </p:nvPr>
        </p:nvSpPr>
        <p:spPr/>
        <p:txBody>
          <a:bodyPr/>
          <a:lstStyle>
            <a:lvl1pPr>
              <a:defRPr/>
            </a:lvl1pPr>
          </a:lstStyle>
          <a:p>
            <a:pPr>
              <a:defRPr/>
            </a:pPr>
            <a:fld id="{2B15B48E-2AAD-43D9-B2E0-BBD4309FE9AF}"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endParaRPr lang="en-US"/>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9"/>
          <p:cNvSpPr>
            <a:spLocks noGrp="1"/>
          </p:cNvSpPr>
          <p:nvPr>
            <p:ph type="dt" sz="half" idx="10"/>
          </p:nvPr>
        </p:nvSpPr>
        <p:spPr/>
        <p:txBody>
          <a:bodyPr/>
          <a:lstStyle>
            <a:lvl1pPr>
              <a:defRPr/>
            </a:lvl1pPr>
          </a:lstStyle>
          <a:p>
            <a:pPr>
              <a:defRPr/>
            </a:pPr>
            <a:fld id="{107571AD-875A-47AC-8F66-C1B8CE57426A}" type="datetimeFigureOut">
              <a:rPr lang="ja-JP" altLang="en-US"/>
              <a:pPr>
                <a:defRPr/>
              </a:pPr>
              <a:t>2022/7/6</a:t>
            </a:fld>
            <a:endParaRPr lang="ja-JP" altLang="en-US"/>
          </a:p>
        </p:txBody>
      </p:sp>
      <p:sp>
        <p:nvSpPr>
          <p:cNvPr id="5" name="フッター プレースホルダ 21"/>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17"/>
          <p:cNvSpPr>
            <a:spLocks noGrp="1"/>
          </p:cNvSpPr>
          <p:nvPr>
            <p:ph type="sldNum" sz="quarter" idx="12"/>
          </p:nvPr>
        </p:nvSpPr>
        <p:spPr/>
        <p:txBody>
          <a:bodyPr/>
          <a:lstStyle>
            <a:lvl1pPr>
              <a:defRPr/>
            </a:lvl1pPr>
          </a:lstStyle>
          <a:p>
            <a:pPr>
              <a:defRPr/>
            </a:pPr>
            <a:fld id="{BAA0B860-C191-433D-A792-7882AF7AF893}"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914401"/>
            <a:ext cx="2057400" cy="5211763"/>
          </a:xfrm>
        </p:spPr>
        <p:txBody>
          <a:bodyPr vert="eaVert"/>
          <a:lstStyle/>
          <a:p>
            <a:r>
              <a:rPr lang="ja-JP" altLang="en-US"/>
              <a:t>マスタ タイトルの書式設定</a:t>
            </a:r>
            <a:endParaRPr lang="en-US"/>
          </a:p>
        </p:txBody>
      </p:sp>
      <p:sp>
        <p:nvSpPr>
          <p:cNvPr id="3" name="縦書きテキスト プレースホルダ 2"/>
          <p:cNvSpPr>
            <a:spLocks noGrp="1"/>
          </p:cNvSpPr>
          <p:nvPr>
            <p:ph type="body" orient="vert" idx="1"/>
          </p:nvPr>
        </p:nvSpPr>
        <p:spPr>
          <a:xfrm>
            <a:off x="457200" y="914401"/>
            <a:ext cx="6019800" cy="52117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 9"/>
          <p:cNvSpPr>
            <a:spLocks noGrp="1"/>
          </p:cNvSpPr>
          <p:nvPr>
            <p:ph type="dt" sz="half" idx="10"/>
          </p:nvPr>
        </p:nvSpPr>
        <p:spPr/>
        <p:txBody>
          <a:bodyPr/>
          <a:lstStyle>
            <a:lvl1pPr>
              <a:defRPr/>
            </a:lvl1pPr>
          </a:lstStyle>
          <a:p>
            <a:pPr>
              <a:defRPr/>
            </a:pPr>
            <a:fld id="{A7B08E0B-9818-4817-902B-0F526BED59B8}" type="datetimeFigureOut">
              <a:rPr lang="ja-JP" altLang="en-US"/>
              <a:pPr>
                <a:defRPr/>
              </a:pPr>
              <a:t>2022/7/6</a:t>
            </a:fld>
            <a:endParaRPr lang="ja-JP" altLang="en-US"/>
          </a:p>
        </p:txBody>
      </p:sp>
      <p:sp>
        <p:nvSpPr>
          <p:cNvPr id="5" name="フッター プレースホルダ 21"/>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17"/>
          <p:cNvSpPr>
            <a:spLocks noGrp="1"/>
          </p:cNvSpPr>
          <p:nvPr>
            <p:ph type="sldNum" sz="quarter" idx="12"/>
          </p:nvPr>
        </p:nvSpPr>
        <p:spPr/>
        <p:txBody>
          <a:bodyPr/>
          <a:lstStyle>
            <a:lvl1pPr>
              <a:defRPr/>
            </a:lvl1pPr>
          </a:lstStyle>
          <a:p>
            <a:pPr>
              <a:defRPr/>
            </a:pPr>
            <a:fld id="{1456E025-CDDE-40D3-B7FE-C26FDB6F2FD0}"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3200"/>
            </a:lvl1pPr>
          </a:lstStyle>
          <a:p>
            <a:r>
              <a:rPr lang="ja-JP" altLang="en-US" dirty="0"/>
              <a:t>マスタ タイトルの書式設定</a:t>
            </a:r>
            <a:endParaRPr lang="en-US" dirty="0"/>
          </a:p>
        </p:txBody>
      </p:sp>
      <p:sp>
        <p:nvSpPr>
          <p:cNvPr id="3" name="コンテンツ プレースホルダ 2"/>
          <p:cNvSpPr>
            <a:spLocks noGrp="1"/>
          </p:cNvSpPr>
          <p:nvPr>
            <p:ph idx="1"/>
          </p:nvPr>
        </p:nvSpPr>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日付プレースホルダ 9"/>
          <p:cNvSpPr>
            <a:spLocks noGrp="1"/>
          </p:cNvSpPr>
          <p:nvPr>
            <p:ph type="dt" sz="half" idx="10"/>
          </p:nvPr>
        </p:nvSpPr>
        <p:spPr/>
        <p:txBody>
          <a:bodyPr/>
          <a:lstStyle>
            <a:lvl1pPr>
              <a:defRPr/>
            </a:lvl1pPr>
          </a:lstStyle>
          <a:p>
            <a:pPr>
              <a:defRPr/>
            </a:pPr>
            <a:fld id="{C28FAAB0-3063-44A4-97A9-865A63502576}" type="datetimeFigureOut">
              <a:rPr lang="ja-JP" altLang="en-US"/>
              <a:pPr>
                <a:defRPr/>
              </a:pPr>
              <a:t>2022/7/6</a:t>
            </a:fld>
            <a:endParaRPr lang="ja-JP" altLang="en-US"/>
          </a:p>
        </p:txBody>
      </p:sp>
      <p:sp>
        <p:nvSpPr>
          <p:cNvPr id="5" name="フッター プレースホルダ 21"/>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17"/>
          <p:cNvSpPr>
            <a:spLocks noGrp="1"/>
          </p:cNvSpPr>
          <p:nvPr>
            <p:ph type="sldNum" sz="quarter" idx="12"/>
          </p:nvPr>
        </p:nvSpPr>
        <p:spPr/>
        <p:txBody>
          <a:bodyPr/>
          <a:lstStyle>
            <a:lvl1pPr>
              <a:defRPr/>
            </a:lvl1pPr>
          </a:lstStyle>
          <a:p>
            <a:pPr>
              <a:defRPr/>
            </a:pPr>
            <a:fld id="{A998262A-D94B-4838-88B5-BE7B5F7E9E10}"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ja-JP" altLang="en-US"/>
              <a:t>マスタ タイトルの書式設定</a:t>
            </a:r>
            <a:endParaRPr lang="en-US"/>
          </a:p>
        </p:txBody>
      </p:sp>
      <p:sp>
        <p:nvSpPr>
          <p:cNvPr id="3" name="テキスト プレースホルダ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5D532E3D-B356-4C26-B7BB-9951C5D28CEB}" type="datetimeFigureOut">
              <a:rPr lang="ja-JP" altLang="en-US"/>
              <a:pPr>
                <a:defRPr/>
              </a:pPr>
              <a:t>2022/7/6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500C481A-9B7D-422B-BA8B-BE74A237FCAA}"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1143000"/>
          </a:xfrm>
        </p:spPr>
        <p:txBody>
          <a:bodyPr/>
          <a:lstStyle/>
          <a:p>
            <a:r>
              <a:rPr lang="ja-JP" altLang="en-US"/>
              <a:t>マスタ タイトルの書式設定</a:t>
            </a:r>
            <a:endParaRPr lang="en-US"/>
          </a:p>
        </p:txBody>
      </p:sp>
      <p:sp>
        <p:nvSpPr>
          <p:cNvPr id="3" name="コンテンツ プレースホル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コンテンツ プレースホル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日付プレースホルダ 9"/>
          <p:cNvSpPr>
            <a:spLocks noGrp="1"/>
          </p:cNvSpPr>
          <p:nvPr>
            <p:ph type="dt" sz="half" idx="10"/>
          </p:nvPr>
        </p:nvSpPr>
        <p:spPr/>
        <p:txBody>
          <a:bodyPr/>
          <a:lstStyle>
            <a:lvl1pPr>
              <a:defRPr/>
            </a:lvl1pPr>
          </a:lstStyle>
          <a:p>
            <a:pPr>
              <a:defRPr/>
            </a:pPr>
            <a:fld id="{2A8DF665-BB50-47DB-81E8-EA54AF336220}" type="datetimeFigureOut">
              <a:rPr lang="ja-JP" altLang="en-US"/>
              <a:pPr>
                <a:defRPr/>
              </a:pPr>
              <a:t>2022/7/6</a:t>
            </a:fld>
            <a:endParaRPr lang="ja-JP" altLang="en-US"/>
          </a:p>
        </p:txBody>
      </p:sp>
      <p:sp>
        <p:nvSpPr>
          <p:cNvPr id="6" name="フッター プレースホルダ 21"/>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17"/>
          <p:cNvSpPr>
            <a:spLocks noGrp="1"/>
          </p:cNvSpPr>
          <p:nvPr>
            <p:ph type="sldNum" sz="quarter" idx="12"/>
          </p:nvPr>
        </p:nvSpPr>
        <p:spPr/>
        <p:txBody>
          <a:bodyPr/>
          <a:lstStyle>
            <a:lvl1pPr>
              <a:defRPr/>
            </a:lvl1pPr>
          </a:lstStyle>
          <a:p>
            <a:pPr>
              <a:defRPr/>
            </a:pPr>
            <a:fld id="{C2757436-97B1-4696-BCCF-22C67329FF74}"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229600" cy="1143000"/>
          </a:xfrm>
        </p:spPr>
        <p:txBody>
          <a:bodyPr/>
          <a:lstStyle>
            <a:lvl1pPr>
              <a:defRPr/>
            </a:lvl1pPr>
          </a:lstStyle>
          <a:p>
            <a:r>
              <a:rPr lang="ja-JP" altLang="en-US"/>
              <a:t>マスタ タイトルの書式設定</a:t>
            </a:r>
            <a:endParaRPr lang="en-US"/>
          </a:p>
        </p:txBody>
      </p:sp>
      <p:sp>
        <p:nvSpPr>
          <p:cNvPr id="3" name="テキスト プレースホル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ja-JP" altLang="en-US"/>
              <a:t>マスタ テキストの書式設定</a:t>
            </a:r>
          </a:p>
        </p:txBody>
      </p:sp>
      <p:sp>
        <p:nvSpPr>
          <p:cNvPr id="4" name="テキスト プレースホル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ja-JP" altLang="en-US"/>
              <a:t>マスタ テキストの書式設定</a:t>
            </a:r>
          </a:p>
        </p:txBody>
      </p:sp>
      <p:sp>
        <p:nvSpPr>
          <p:cNvPr id="5" name="コンテンツ プレースホル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コンテンツ プレースホル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日付プレースホルダ 9"/>
          <p:cNvSpPr>
            <a:spLocks noGrp="1"/>
          </p:cNvSpPr>
          <p:nvPr>
            <p:ph type="dt" sz="half" idx="10"/>
          </p:nvPr>
        </p:nvSpPr>
        <p:spPr/>
        <p:txBody>
          <a:bodyPr/>
          <a:lstStyle>
            <a:lvl1pPr>
              <a:defRPr/>
            </a:lvl1pPr>
          </a:lstStyle>
          <a:p>
            <a:pPr>
              <a:defRPr/>
            </a:pPr>
            <a:fld id="{9384F927-8B43-4AF8-867A-4065AA6FB7B9}" type="datetimeFigureOut">
              <a:rPr lang="ja-JP" altLang="en-US"/>
              <a:pPr>
                <a:defRPr/>
              </a:pPr>
              <a:t>2022/7/6</a:t>
            </a:fld>
            <a:endParaRPr lang="ja-JP" altLang="en-US"/>
          </a:p>
        </p:txBody>
      </p:sp>
      <p:sp>
        <p:nvSpPr>
          <p:cNvPr id="8" name="フッター プレースホルダ 21"/>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17"/>
          <p:cNvSpPr>
            <a:spLocks noGrp="1"/>
          </p:cNvSpPr>
          <p:nvPr>
            <p:ph type="sldNum" sz="quarter" idx="12"/>
          </p:nvPr>
        </p:nvSpPr>
        <p:spPr/>
        <p:txBody>
          <a:bodyPr/>
          <a:lstStyle>
            <a:lvl1pPr>
              <a:defRPr/>
            </a:lvl1pPr>
          </a:lstStyle>
          <a:p>
            <a:pPr>
              <a:defRPr/>
            </a:pPr>
            <a:fld id="{4C00B886-63F9-4163-ACE1-7B44E430C1CE}"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ja-JP" altLang="en-US"/>
              <a:t>マスタ タイトルの書式設定</a:t>
            </a:r>
            <a:endParaRPr lang="en-US"/>
          </a:p>
        </p:txBody>
      </p:sp>
      <p:sp>
        <p:nvSpPr>
          <p:cNvPr id="3" name="日付プレースホルダ 9"/>
          <p:cNvSpPr>
            <a:spLocks noGrp="1"/>
          </p:cNvSpPr>
          <p:nvPr>
            <p:ph type="dt" sz="half" idx="10"/>
          </p:nvPr>
        </p:nvSpPr>
        <p:spPr/>
        <p:txBody>
          <a:bodyPr/>
          <a:lstStyle>
            <a:lvl1pPr>
              <a:defRPr/>
            </a:lvl1pPr>
          </a:lstStyle>
          <a:p>
            <a:pPr>
              <a:defRPr/>
            </a:pPr>
            <a:fld id="{1A30341D-40D9-4702-AFBF-0BF286301538}" type="datetimeFigureOut">
              <a:rPr lang="ja-JP" altLang="en-US"/>
              <a:pPr>
                <a:defRPr/>
              </a:pPr>
              <a:t>2022/7/6</a:t>
            </a:fld>
            <a:endParaRPr lang="ja-JP" altLang="en-US"/>
          </a:p>
        </p:txBody>
      </p:sp>
      <p:sp>
        <p:nvSpPr>
          <p:cNvPr id="4" name="フッター プレースホルダ 21"/>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17"/>
          <p:cNvSpPr>
            <a:spLocks noGrp="1"/>
          </p:cNvSpPr>
          <p:nvPr>
            <p:ph type="sldNum" sz="quarter" idx="12"/>
          </p:nvPr>
        </p:nvSpPr>
        <p:spPr/>
        <p:txBody>
          <a:bodyPr/>
          <a:lstStyle>
            <a:lvl1pPr>
              <a:defRPr/>
            </a:lvl1pPr>
          </a:lstStyle>
          <a:p>
            <a:pPr>
              <a:defRPr/>
            </a:pPr>
            <a:fld id="{974E163A-B091-4F70-841E-5A602B04307E}"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9"/>
          <p:cNvSpPr>
            <a:spLocks noGrp="1"/>
          </p:cNvSpPr>
          <p:nvPr>
            <p:ph type="dt" sz="half" idx="10"/>
          </p:nvPr>
        </p:nvSpPr>
        <p:spPr/>
        <p:txBody>
          <a:bodyPr/>
          <a:lstStyle>
            <a:lvl1pPr>
              <a:defRPr/>
            </a:lvl1pPr>
          </a:lstStyle>
          <a:p>
            <a:pPr>
              <a:defRPr/>
            </a:pPr>
            <a:fld id="{411F9ED6-397F-4089-AC48-5087CD227558}" type="datetimeFigureOut">
              <a:rPr lang="ja-JP" altLang="en-US"/>
              <a:pPr>
                <a:defRPr/>
              </a:pPr>
              <a:t>2022/7/6</a:t>
            </a:fld>
            <a:endParaRPr lang="ja-JP" altLang="en-US"/>
          </a:p>
        </p:txBody>
      </p:sp>
      <p:sp>
        <p:nvSpPr>
          <p:cNvPr id="3" name="フッター プレースホルダ 21"/>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17"/>
          <p:cNvSpPr>
            <a:spLocks noGrp="1"/>
          </p:cNvSpPr>
          <p:nvPr>
            <p:ph type="sldNum" sz="quarter" idx="12"/>
          </p:nvPr>
        </p:nvSpPr>
        <p:spPr/>
        <p:txBody>
          <a:bodyPr/>
          <a:lstStyle>
            <a:lvl1pPr>
              <a:defRPr/>
            </a:lvl1pPr>
          </a:lstStyle>
          <a:p>
            <a:pPr>
              <a:defRPr/>
            </a:pPr>
            <a:fld id="{9F7C881E-8969-4F96-9EF6-5ACDED0FE0A0}"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ja-JP" altLang="en-US"/>
              <a:t>マスタ タイトルの書式設定</a:t>
            </a:r>
            <a:endParaRPr lang="en-US"/>
          </a:p>
        </p:txBody>
      </p:sp>
      <p:sp>
        <p:nvSpPr>
          <p:cNvPr id="3" name="テキスト プレースホル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ja-JP" altLang="en-US"/>
              <a:t>マスタ テキストの書式設定</a:t>
            </a:r>
          </a:p>
        </p:txBody>
      </p:sp>
      <p:sp>
        <p:nvSpPr>
          <p:cNvPr id="4" name="コンテンツ プレースホル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日付プレースホルダ 9"/>
          <p:cNvSpPr>
            <a:spLocks noGrp="1"/>
          </p:cNvSpPr>
          <p:nvPr>
            <p:ph type="dt" sz="half" idx="10"/>
          </p:nvPr>
        </p:nvSpPr>
        <p:spPr/>
        <p:txBody>
          <a:bodyPr/>
          <a:lstStyle>
            <a:lvl1pPr>
              <a:defRPr/>
            </a:lvl1pPr>
          </a:lstStyle>
          <a:p>
            <a:pPr>
              <a:defRPr/>
            </a:pPr>
            <a:fld id="{FB120418-F75C-4669-84A0-B58C4405C6EA}" type="datetimeFigureOut">
              <a:rPr lang="ja-JP" altLang="en-US"/>
              <a:pPr>
                <a:defRPr/>
              </a:pPr>
              <a:t>2022/7/6</a:t>
            </a:fld>
            <a:endParaRPr lang="ja-JP" altLang="en-US"/>
          </a:p>
        </p:txBody>
      </p:sp>
      <p:sp>
        <p:nvSpPr>
          <p:cNvPr id="6" name="フッター プレースホルダ 21"/>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17"/>
          <p:cNvSpPr>
            <a:spLocks noGrp="1"/>
          </p:cNvSpPr>
          <p:nvPr>
            <p:ph type="sldNum" sz="quarter" idx="12"/>
          </p:nvPr>
        </p:nvSpPr>
        <p:spPr/>
        <p:txBody>
          <a:bodyPr/>
          <a:lstStyle>
            <a:lvl1pPr>
              <a:defRPr/>
            </a:lvl1pPr>
          </a:lstStyle>
          <a:p>
            <a:pPr>
              <a:defRPr/>
            </a:pPr>
            <a:fld id="{D7DE8280-0FB1-469F-8D5A-4F933E33BA3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5" name="1 つの角を丸めた四角形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6" name="直角三角形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7" name="フリーフォーム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フリーフォーム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2" name="タイトル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ja-JP" altLang="en-US"/>
              <a:t>マスタ タイトルの書式設定</a:t>
            </a:r>
            <a:endParaRPr lang="en-US"/>
          </a:p>
        </p:txBody>
      </p:sp>
      <p:sp>
        <p:nvSpPr>
          <p:cNvPr id="4" name="テキスト プレースホルダ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ja-JP" altLang="en-US"/>
              <a:t>マスタ テキストの書式設定</a:t>
            </a:r>
          </a:p>
        </p:txBody>
      </p:sp>
      <p:sp>
        <p:nvSpPr>
          <p:cNvPr id="3" name="図プレースホル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ja-JP" altLang="en-US" noProof="0"/>
              <a:t>アイコンをクリックして図を追加</a:t>
            </a:r>
            <a:endParaRPr lang="en-US" noProof="0" dirty="0"/>
          </a:p>
        </p:txBody>
      </p:sp>
      <p:sp>
        <p:nvSpPr>
          <p:cNvPr id="9" name="日付プレースホルダ 4"/>
          <p:cNvSpPr>
            <a:spLocks noGrp="1"/>
          </p:cNvSpPr>
          <p:nvPr>
            <p:ph type="dt" sz="half" idx="10"/>
          </p:nvPr>
        </p:nvSpPr>
        <p:spPr/>
        <p:txBody>
          <a:bodyPr/>
          <a:lstStyle>
            <a:lvl1pPr>
              <a:defRPr/>
            </a:lvl1pPr>
          </a:lstStyle>
          <a:p>
            <a:pPr>
              <a:defRPr/>
            </a:pPr>
            <a:fld id="{5AC209BC-C861-475F-BB21-2BB8DC21718E}" type="datetimeFigureOut">
              <a:rPr lang="ja-JP" altLang="en-US"/>
              <a:pPr>
                <a:defRPr/>
              </a:pPr>
              <a:t>2022/7/6</a:t>
            </a:fld>
            <a:endParaRPr lang="ja-JP" altLang="en-US"/>
          </a:p>
        </p:txBody>
      </p:sp>
      <p:sp>
        <p:nvSpPr>
          <p:cNvPr id="10" name="フッター プレースホルダ 5"/>
          <p:cNvSpPr>
            <a:spLocks noGrp="1"/>
          </p:cNvSpPr>
          <p:nvPr>
            <p:ph type="ftr" sz="quarter" idx="11"/>
          </p:nvPr>
        </p:nvSpPr>
        <p:spPr/>
        <p:txBody>
          <a:bodyPr/>
          <a:lstStyle>
            <a:lvl1pPr>
              <a:defRPr/>
            </a:lvl1pPr>
          </a:lstStyle>
          <a:p>
            <a:pPr>
              <a:defRPr/>
            </a:pPr>
            <a:endParaRPr lang="ja-JP" altLang="en-US"/>
          </a:p>
        </p:txBody>
      </p:sp>
      <p:sp>
        <p:nvSpPr>
          <p:cNvPr id="11" name="スライド番号プレースホルダ 6"/>
          <p:cNvSpPr>
            <a:spLocks noGrp="1"/>
          </p:cNvSpPr>
          <p:nvPr>
            <p:ph type="sldNum" sz="quarter" idx="12"/>
          </p:nvPr>
        </p:nvSpPr>
        <p:spPr>
          <a:xfrm>
            <a:off x="8077200" y="6356350"/>
            <a:ext cx="609600" cy="365125"/>
          </a:xfrm>
        </p:spPr>
        <p:txBody>
          <a:bodyPr/>
          <a:lstStyle>
            <a:lvl1pPr>
              <a:defRPr/>
            </a:lvl1pPr>
          </a:lstStyle>
          <a:p>
            <a:pPr>
              <a:defRPr/>
            </a:pPr>
            <a:fld id="{2169B9BD-F82A-4E3A-ADDA-F670A9E6860B}"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フリーフォーム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フリーフォーム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1028" name="タイトル プレースホルダ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ja-JP" altLang="en-US"/>
              <a:t>マスタ タイトルの書式設定</a:t>
            </a:r>
            <a:endParaRPr lang="en-US"/>
          </a:p>
        </p:txBody>
      </p:sp>
      <p:sp>
        <p:nvSpPr>
          <p:cNvPr id="1029" name="テキスト プレースホルダ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 name="日付プレースホル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ea typeface="ＭＳ Ｐゴシック" charset="-128"/>
              </a:defRPr>
            </a:lvl1pPr>
          </a:lstStyle>
          <a:p>
            <a:pPr>
              <a:defRPr/>
            </a:pPr>
            <a:fld id="{E017DEC7-B38A-4B0E-A13C-F4C9D47B28D4}" type="datetimeFigureOut">
              <a:rPr lang="ja-JP" altLang="en-US"/>
              <a:pPr>
                <a:defRPr/>
              </a:pPr>
              <a:t>2022/7/6</a:t>
            </a:fld>
            <a:endParaRPr lang="ja-JP" altLang="en-US"/>
          </a:p>
        </p:txBody>
      </p:sp>
      <p:sp>
        <p:nvSpPr>
          <p:cNvPr id="22" name="フッター プレースホル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ea typeface="ＭＳ Ｐゴシック" charset="-128"/>
              </a:defRPr>
            </a:lvl1pPr>
          </a:lstStyle>
          <a:p>
            <a:pPr>
              <a:defRPr/>
            </a:pPr>
            <a:endParaRPr lang="ja-JP" altLang="en-US"/>
          </a:p>
        </p:txBody>
      </p:sp>
      <p:sp>
        <p:nvSpPr>
          <p:cNvPr id="18" name="スライド番号プレースホル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ea typeface="ＭＳ Ｐゴシック" charset="-128"/>
              </a:defRPr>
            </a:lvl1pPr>
          </a:lstStyle>
          <a:p>
            <a:pPr>
              <a:defRPr/>
            </a:pPr>
            <a:fld id="{B0F40DA5-07BE-4CBC-84AA-D2F8FF597A08}" type="slidenum">
              <a:rPr lang="ja-JP" altLang="en-US"/>
              <a:pPr>
                <a:defRPr/>
              </a:pPr>
              <a:t>‹#›</a:t>
            </a:fld>
            <a:endParaRPr lang="ja-JP" altLang="en-US"/>
          </a:p>
        </p:txBody>
      </p:sp>
      <p:grpSp>
        <p:nvGrpSpPr>
          <p:cNvPr id="1033" name="グループ化 1"/>
          <p:cNvGrpSpPr>
            <a:grpSpLocks/>
          </p:cNvGrpSpPr>
          <p:nvPr/>
        </p:nvGrpSpPr>
        <p:grpSpPr bwMode="auto">
          <a:xfrm>
            <a:off x="-19050" y="203200"/>
            <a:ext cx="9180513" cy="647700"/>
            <a:chOff x="-19045" y="216550"/>
            <a:chExt cx="9180548" cy="649224"/>
          </a:xfrm>
        </p:grpSpPr>
        <p:sp>
          <p:nvSpPr>
            <p:cNvPr id="12" name="フリーフォーム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kumimoji="0" lang="en-US">
                <a:ea typeface="ＭＳ Ｐゴシック" charset="-128"/>
              </a:endParaRPr>
            </a:p>
          </p:txBody>
        </p:sp>
        <p:sp>
          <p:nvSpPr>
            <p:cNvPr id="13" name="フリーフォーム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kumimoji="0" lang="en-US">
                <a:ea typeface="ＭＳ Ｐゴシック" charset="-128"/>
              </a:endParaRPr>
            </a:p>
          </p:txBody>
        </p:sp>
      </p:grpSp>
    </p:spTree>
  </p:cSld>
  <p:clrMap bg1="lt1" tx1="dk1" bg2="lt2" tx2="dk2" accent1="accent1" accent2="accent2" accent3="accent3" accent4="accent4" accent5="accent5" accent6="accent6" hlink="hlink" folHlink="folHlink"/>
  <p:sldLayoutIdLst>
    <p:sldLayoutId id="2147484169" r:id="rId1"/>
    <p:sldLayoutId id="2147484161" r:id="rId2"/>
    <p:sldLayoutId id="2147484170" r:id="rId3"/>
    <p:sldLayoutId id="2147484162" r:id="rId4"/>
    <p:sldLayoutId id="2147484163" r:id="rId5"/>
    <p:sldLayoutId id="2147484164" r:id="rId6"/>
    <p:sldLayoutId id="2147484165" r:id="rId7"/>
    <p:sldLayoutId id="2147484166" r:id="rId8"/>
    <p:sldLayoutId id="2147484171" r:id="rId9"/>
    <p:sldLayoutId id="2147484167" r:id="rId10"/>
    <p:sldLayoutId id="2147484168" r:id="rId11"/>
  </p:sldLayoutIdLst>
  <p:txStyles>
    <p:titleStyle>
      <a:lvl1pPr algn="l" rtl="0" eaLnBrk="0" fontAlgn="base" hangingPunct="0">
        <a:spcBef>
          <a:spcPct val="0"/>
        </a:spcBef>
        <a:spcAft>
          <a:spcPct val="0"/>
        </a:spcAft>
        <a:defRPr kumimoji="1" sz="5000" kern="1200">
          <a:solidFill>
            <a:schemeClr val="tx2"/>
          </a:solidFill>
          <a:latin typeface="+mj-lt"/>
          <a:ea typeface="+mj-ea"/>
          <a:cs typeface="+mj-cs"/>
        </a:defRPr>
      </a:lvl1pPr>
      <a:lvl2pPr algn="l" rtl="0" eaLnBrk="0" fontAlgn="base" hangingPunct="0">
        <a:spcBef>
          <a:spcPct val="0"/>
        </a:spcBef>
        <a:spcAft>
          <a:spcPct val="0"/>
        </a:spcAft>
        <a:defRPr kumimoji="1" sz="5000">
          <a:solidFill>
            <a:schemeClr val="tx2"/>
          </a:solidFill>
          <a:latin typeface="Calibri" pitchFamily="34" charset="0"/>
          <a:ea typeface="ＭＳ Ｐゴシック" charset="-128"/>
        </a:defRPr>
      </a:lvl2pPr>
      <a:lvl3pPr algn="l" rtl="0" eaLnBrk="0" fontAlgn="base" hangingPunct="0">
        <a:spcBef>
          <a:spcPct val="0"/>
        </a:spcBef>
        <a:spcAft>
          <a:spcPct val="0"/>
        </a:spcAft>
        <a:defRPr kumimoji="1" sz="5000">
          <a:solidFill>
            <a:schemeClr val="tx2"/>
          </a:solidFill>
          <a:latin typeface="Calibri" pitchFamily="34" charset="0"/>
          <a:ea typeface="ＭＳ Ｐゴシック" charset="-128"/>
        </a:defRPr>
      </a:lvl3pPr>
      <a:lvl4pPr algn="l" rtl="0" eaLnBrk="0" fontAlgn="base" hangingPunct="0">
        <a:spcBef>
          <a:spcPct val="0"/>
        </a:spcBef>
        <a:spcAft>
          <a:spcPct val="0"/>
        </a:spcAft>
        <a:defRPr kumimoji="1" sz="5000">
          <a:solidFill>
            <a:schemeClr val="tx2"/>
          </a:solidFill>
          <a:latin typeface="Calibri" pitchFamily="34" charset="0"/>
          <a:ea typeface="ＭＳ Ｐゴシック" charset="-128"/>
        </a:defRPr>
      </a:lvl4pPr>
      <a:lvl5pPr algn="l" rtl="0" eaLnBrk="0" fontAlgn="base" hangingPunct="0">
        <a:spcBef>
          <a:spcPct val="0"/>
        </a:spcBef>
        <a:spcAft>
          <a:spcPct val="0"/>
        </a:spcAft>
        <a:defRPr kumimoji="1" sz="5000">
          <a:solidFill>
            <a:schemeClr val="tx2"/>
          </a:solidFill>
          <a:latin typeface="Calibri" pitchFamily="34" charset="0"/>
          <a:ea typeface="ＭＳ Ｐゴシック" charset="-128"/>
        </a:defRPr>
      </a:lvl5pPr>
      <a:lvl6pPr marL="457200" algn="l" rtl="0" fontAlgn="base">
        <a:spcBef>
          <a:spcPct val="0"/>
        </a:spcBef>
        <a:spcAft>
          <a:spcPct val="0"/>
        </a:spcAft>
        <a:defRPr kumimoji="1" sz="5000">
          <a:solidFill>
            <a:schemeClr val="tx2"/>
          </a:solidFill>
          <a:latin typeface="Calibri" pitchFamily="34" charset="0"/>
          <a:ea typeface="ＭＳ Ｐゴシック" charset="-128"/>
        </a:defRPr>
      </a:lvl6pPr>
      <a:lvl7pPr marL="914400" algn="l" rtl="0" fontAlgn="base">
        <a:spcBef>
          <a:spcPct val="0"/>
        </a:spcBef>
        <a:spcAft>
          <a:spcPct val="0"/>
        </a:spcAft>
        <a:defRPr kumimoji="1" sz="5000">
          <a:solidFill>
            <a:schemeClr val="tx2"/>
          </a:solidFill>
          <a:latin typeface="Calibri" pitchFamily="34" charset="0"/>
          <a:ea typeface="ＭＳ Ｐゴシック" charset="-128"/>
        </a:defRPr>
      </a:lvl7pPr>
      <a:lvl8pPr marL="1371600" algn="l" rtl="0" fontAlgn="base">
        <a:spcBef>
          <a:spcPct val="0"/>
        </a:spcBef>
        <a:spcAft>
          <a:spcPct val="0"/>
        </a:spcAft>
        <a:defRPr kumimoji="1" sz="5000">
          <a:solidFill>
            <a:schemeClr val="tx2"/>
          </a:solidFill>
          <a:latin typeface="Calibri" pitchFamily="34" charset="0"/>
          <a:ea typeface="ＭＳ Ｐゴシック" charset="-128"/>
        </a:defRPr>
      </a:lvl8pPr>
      <a:lvl9pPr marL="1828800" algn="l" rtl="0" fontAlgn="base">
        <a:spcBef>
          <a:spcPct val="0"/>
        </a:spcBef>
        <a:spcAft>
          <a:spcPct val="0"/>
        </a:spcAft>
        <a:defRPr kumimoji="1" sz="5000">
          <a:solidFill>
            <a:schemeClr val="tx2"/>
          </a:solidFill>
          <a:latin typeface="Calibri" pitchFamily="34" charset="0"/>
          <a:ea typeface="ＭＳ Ｐゴシック" charset="-128"/>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kumimoji="1"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kumimoji="1"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kumimoji="1"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kumimoji="1"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txBox="1">
            <a:spLocks/>
          </p:cNvSpPr>
          <p:nvPr/>
        </p:nvSpPr>
        <p:spPr bwMode="auto">
          <a:xfrm>
            <a:off x="755650" y="2492375"/>
            <a:ext cx="8229600" cy="1143000"/>
          </a:xfrm>
          <a:prstGeom prst="rect">
            <a:avLst/>
          </a:prstGeom>
          <a:noFill/>
          <a:ln w="9525">
            <a:noFill/>
            <a:miter lim="800000"/>
            <a:headEnd/>
            <a:tailEnd/>
          </a:ln>
        </p:spPr>
        <p:txBody>
          <a:bodyPr/>
          <a:lstStyle/>
          <a:p>
            <a:r>
              <a:rPr lang="ja-JP" altLang="en-US" sz="5400" dirty="0">
                <a:solidFill>
                  <a:schemeClr val="tx2"/>
                </a:solidFill>
                <a:latin typeface="Calibri" pitchFamily="34" charset="0"/>
              </a:rPr>
              <a:t>　　　　有限幾何学　</a:t>
            </a:r>
            <a:endParaRPr lang="en-US" altLang="ja-JP" sz="5400" dirty="0">
              <a:solidFill>
                <a:schemeClr val="tx2"/>
              </a:solidFill>
              <a:latin typeface="Calibri" pitchFamily="34" charset="0"/>
            </a:endParaRPr>
          </a:p>
          <a:p>
            <a:r>
              <a:rPr lang="ja-JP" altLang="en-US" sz="5400" dirty="0">
                <a:solidFill>
                  <a:schemeClr val="tx2"/>
                </a:solidFill>
                <a:latin typeface="Calibri" pitchFamily="34" charset="0"/>
              </a:rPr>
              <a:t>　　　　　 第</a:t>
            </a:r>
            <a:r>
              <a:rPr lang="en-US" altLang="ja-JP" sz="5400" dirty="0">
                <a:solidFill>
                  <a:schemeClr val="tx2"/>
                </a:solidFill>
                <a:latin typeface="Calibri" pitchFamily="34" charset="0"/>
              </a:rPr>
              <a:t>14</a:t>
            </a:r>
            <a:r>
              <a:rPr lang="ja-JP" altLang="en-US" sz="5400" dirty="0">
                <a:solidFill>
                  <a:schemeClr val="tx2"/>
                </a:solidFill>
                <a:latin typeface="Calibri" pitchFamily="34" charset="0"/>
              </a:rPr>
              <a:t>回</a:t>
            </a:r>
            <a:endParaRPr lang="ja-JP" altLang="en-US" sz="5000" dirty="0">
              <a:solidFill>
                <a:schemeClr val="tx2"/>
              </a:solidFill>
              <a:latin typeface="Calibri" pitchFamily="34" charset="0"/>
            </a:endParaRPr>
          </a:p>
        </p:txBody>
      </p:sp>
    </p:spTree>
  </p:cSld>
  <p:clrMapOvr>
    <a:masterClrMapping/>
  </p:clrMapOvr>
  <p:transition advTm="14321"/>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1.2</a:t>
            </a:r>
            <a:r>
              <a:rPr lang="ja-JP" altLang="en-US" dirty="0"/>
              <a:t>　様々なグラフのパラメータ</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連結度の定義</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頂点切断：</a:t>
            </a:r>
            <a:endParaRPr lang="en-US" altLang="ja-JP" sz="2400" dirty="0"/>
          </a:p>
          <a:p>
            <a:pPr eaLnBrk="1" hangingPunct="1">
              <a:buFont typeface="Wingdings 2" pitchFamily="18" charset="2"/>
              <a:buNone/>
            </a:pPr>
            <a:r>
              <a:rPr lang="en-US" altLang="ja-JP" sz="2400" dirty="0"/>
              <a:t>S</a:t>
            </a:r>
            <a:r>
              <a:rPr lang="ja-JP" altLang="en-US" sz="2400" dirty="0"/>
              <a:t>⊆</a:t>
            </a:r>
            <a:r>
              <a:rPr lang="en-US" altLang="ja-JP" sz="2400" dirty="0"/>
              <a:t>V(G)</a:t>
            </a:r>
            <a:r>
              <a:rPr lang="ja-JP" altLang="en-US" sz="2400" dirty="0"/>
              <a:t>に対して，</a:t>
            </a:r>
            <a:r>
              <a:rPr lang="en-US" altLang="ja-JP" sz="2400" dirty="0"/>
              <a:t>G</a:t>
            </a:r>
            <a:r>
              <a:rPr lang="ja-JP" altLang="en-US" sz="2400" dirty="0"/>
              <a:t>から</a:t>
            </a:r>
            <a:r>
              <a:rPr lang="en-US" altLang="ja-JP" sz="2400" dirty="0"/>
              <a:t>S</a:t>
            </a:r>
            <a:r>
              <a:rPr lang="ja-JP" altLang="en-US" sz="2400" dirty="0"/>
              <a:t>を除去したグラフが非連結であるとき，</a:t>
            </a:r>
            <a:endParaRPr lang="en-US" altLang="ja-JP" sz="2400" dirty="0"/>
          </a:p>
          <a:p>
            <a:pPr eaLnBrk="1" hangingPunct="1">
              <a:buFont typeface="Wingdings 2" pitchFamily="18" charset="2"/>
              <a:buNone/>
            </a:pPr>
            <a:r>
              <a:rPr lang="en-US" altLang="ja-JP" sz="2400" dirty="0"/>
              <a:t>S</a:t>
            </a:r>
            <a:r>
              <a:rPr lang="ja-JP" altLang="en-US" sz="2400" dirty="0"/>
              <a:t>を</a:t>
            </a:r>
            <a:r>
              <a:rPr lang="en-US" altLang="ja-JP" sz="2400" dirty="0"/>
              <a:t>G</a:t>
            </a:r>
            <a:r>
              <a:rPr lang="ja-JP" altLang="en-US" sz="2400" dirty="0"/>
              <a:t>の頂点切断という．</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連結度：</a:t>
            </a:r>
            <a:endParaRPr lang="en-US" altLang="ja-JP" sz="2400" dirty="0"/>
          </a:p>
          <a:p>
            <a:pPr eaLnBrk="1" hangingPunct="1">
              <a:buFont typeface="Wingdings 2" pitchFamily="18" charset="2"/>
              <a:buNone/>
            </a:pPr>
            <a:r>
              <a:rPr lang="en-US" altLang="ja-JP" sz="2400" dirty="0"/>
              <a:t>κ(G)=min{|S| :S</a:t>
            </a:r>
            <a:r>
              <a:rPr lang="ja-JP" altLang="en-US" sz="2400" dirty="0"/>
              <a:t>は</a:t>
            </a:r>
            <a:r>
              <a:rPr lang="en-US" altLang="ja-JP" sz="2400" dirty="0"/>
              <a:t>G</a:t>
            </a:r>
            <a:r>
              <a:rPr lang="ja-JP" altLang="en-US" sz="2400" dirty="0"/>
              <a:t>の頂点切断</a:t>
            </a:r>
            <a:r>
              <a:rPr lang="en-US" altLang="ja-JP" sz="2400" dirty="0"/>
              <a:t>}</a:t>
            </a:r>
          </a:p>
          <a:p>
            <a:pPr eaLnBrk="1" hangingPunct="1">
              <a:buFont typeface="Wingdings 2" pitchFamily="18" charset="2"/>
              <a:buNone/>
            </a:pPr>
            <a:r>
              <a:rPr lang="ja-JP" altLang="en-US" sz="2400" dirty="0"/>
              <a:t>ただし，</a:t>
            </a:r>
            <a:r>
              <a:rPr lang="en-US" altLang="ja-JP" sz="2400" dirty="0"/>
              <a:t>κ(</a:t>
            </a:r>
            <a:r>
              <a:rPr lang="en-US" altLang="ja-JP" sz="2400" dirty="0" err="1"/>
              <a:t>K</a:t>
            </a:r>
            <a:r>
              <a:rPr lang="en-US" altLang="ja-JP" sz="2400" baseline="-25000" dirty="0" err="1"/>
              <a:t>n</a:t>
            </a:r>
            <a:r>
              <a:rPr lang="en-US" altLang="ja-JP" sz="2400" dirty="0"/>
              <a:t>)=n-1</a:t>
            </a:r>
            <a:r>
              <a:rPr lang="ja-JP" altLang="en-US" sz="2400" dirty="0"/>
              <a:t>とする．</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
        <p:nvSpPr>
          <p:cNvPr id="4" name="円/楕円 3">
            <a:extLst>
              <a:ext uri="{FF2B5EF4-FFF2-40B4-BE49-F238E27FC236}">
                <a16:creationId xmlns:a16="http://schemas.microsoft.com/office/drawing/2014/main" id="{FF0DF44C-F1EF-465B-A37D-672D3086E46C}"/>
              </a:ext>
            </a:extLst>
          </p:cNvPr>
          <p:cNvSpPr/>
          <p:nvPr/>
        </p:nvSpPr>
        <p:spPr>
          <a:xfrm>
            <a:off x="5508104" y="4005064"/>
            <a:ext cx="288032" cy="288032"/>
          </a:xfrm>
          <a:prstGeom prst="ellipse">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ADB7A07B-31A0-40F7-AFFE-155A7B3E111D}"/>
              </a:ext>
            </a:extLst>
          </p:cNvPr>
          <p:cNvCxnSpPr>
            <a:cxnSpLocks/>
            <a:stCxn id="4" idx="6"/>
          </p:cNvCxnSpPr>
          <p:nvPr/>
        </p:nvCxnSpPr>
        <p:spPr>
          <a:xfrm>
            <a:off x="5796136" y="414908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円/楕円 3">
            <a:extLst>
              <a:ext uri="{FF2B5EF4-FFF2-40B4-BE49-F238E27FC236}">
                <a16:creationId xmlns:a16="http://schemas.microsoft.com/office/drawing/2014/main" id="{DADADA80-8617-4784-B2FB-9178AFEF92B8}"/>
              </a:ext>
            </a:extLst>
          </p:cNvPr>
          <p:cNvSpPr/>
          <p:nvPr/>
        </p:nvSpPr>
        <p:spPr>
          <a:xfrm>
            <a:off x="5508104"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3">
            <a:extLst>
              <a:ext uri="{FF2B5EF4-FFF2-40B4-BE49-F238E27FC236}">
                <a16:creationId xmlns:a16="http://schemas.microsoft.com/office/drawing/2014/main" id="{C06D439A-07A0-4B2B-860B-1E978412C7EB}"/>
              </a:ext>
            </a:extLst>
          </p:cNvPr>
          <p:cNvSpPr/>
          <p:nvPr/>
        </p:nvSpPr>
        <p:spPr>
          <a:xfrm>
            <a:off x="6300192" y="450912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3">
            <a:extLst>
              <a:ext uri="{FF2B5EF4-FFF2-40B4-BE49-F238E27FC236}">
                <a16:creationId xmlns:a16="http://schemas.microsoft.com/office/drawing/2014/main" id="{47E0465B-BB88-4302-B621-31629231660D}"/>
              </a:ext>
            </a:extLst>
          </p:cNvPr>
          <p:cNvSpPr/>
          <p:nvPr/>
        </p:nvSpPr>
        <p:spPr>
          <a:xfrm>
            <a:off x="7092280" y="4509120"/>
            <a:ext cx="288032" cy="288032"/>
          </a:xfrm>
          <a:prstGeom prst="ellipse">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3">
            <a:extLst>
              <a:ext uri="{FF2B5EF4-FFF2-40B4-BE49-F238E27FC236}">
                <a16:creationId xmlns:a16="http://schemas.microsoft.com/office/drawing/2014/main" id="{1B61C929-1BC7-4468-8259-94491E1CECD8}"/>
              </a:ext>
            </a:extLst>
          </p:cNvPr>
          <p:cNvSpPr/>
          <p:nvPr/>
        </p:nvSpPr>
        <p:spPr>
          <a:xfrm>
            <a:off x="7812360"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3">
            <a:extLst>
              <a:ext uri="{FF2B5EF4-FFF2-40B4-BE49-F238E27FC236}">
                <a16:creationId xmlns:a16="http://schemas.microsoft.com/office/drawing/2014/main" id="{693BADF2-8F16-40DC-9257-F4F15DF36395}"/>
              </a:ext>
            </a:extLst>
          </p:cNvPr>
          <p:cNvSpPr/>
          <p:nvPr/>
        </p:nvSpPr>
        <p:spPr>
          <a:xfrm>
            <a:off x="7812360"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34E3E424-4246-45D5-AB3E-B1F554B1350F}"/>
              </a:ext>
            </a:extLst>
          </p:cNvPr>
          <p:cNvCxnSpPr>
            <a:cxnSpLocks/>
            <a:endCxn id="10" idx="2"/>
          </p:cNvCxnSpPr>
          <p:nvPr/>
        </p:nvCxnSpPr>
        <p:spPr>
          <a:xfrm>
            <a:off x="5796136" y="522920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CA4535AE-BAA9-48BB-98E0-00652BC74C28}"/>
              </a:ext>
            </a:extLst>
          </p:cNvPr>
          <p:cNvCxnSpPr>
            <a:cxnSpLocks/>
            <a:stCxn id="6" idx="7"/>
            <a:endCxn id="7" idx="3"/>
          </p:cNvCxnSpPr>
          <p:nvPr/>
        </p:nvCxnSpPr>
        <p:spPr>
          <a:xfrm flipV="1">
            <a:off x="5753955" y="4754971"/>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E1D7AD15-4DDF-40BC-83AB-65E77629E7EB}"/>
              </a:ext>
            </a:extLst>
          </p:cNvPr>
          <p:cNvCxnSpPr>
            <a:cxnSpLocks/>
            <a:stCxn id="4" idx="5"/>
            <a:endCxn id="7" idx="1"/>
          </p:cNvCxnSpPr>
          <p:nvPr/>
        </p:nvCxnSpPr>
        <p:spPr>
          <a:xfrm>
            <a:off x="5753955" y="4250915"/>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2E786905-1540-47E1-8E87-9AC371DA22B4}"/>
              </a:ext>
            </a:extLst>
          </p:cNvPr>
          <p:cNvCxnSpPr>
            <a:cxnSpLocks/>
            <a:stCxn id="4" idx="4"/>
            <a:endCxn id="6" idx="0"/>
          </p:cNvCxnSpPr>
          <p:nvPr/>
        </p:nvCxnSpPr>
        <p:spPr>
          <a:xfrm>
            <a:off x="5652120" y="429309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6A5AAB29-783A-475D-9AC5-73A0D88AD531}"/>
              </a:ext>
            </a:extLst>
          </p:cNvPr>
          <p:cNvCxnSpPr>
            <a:cxnSpLocks/>
            <a:stCxn id="7" idx="6"/>
            <a:endCxn id="8" idx="2"/>
          </p:cNvCxnSpPr>
          <p:nvPr/>
        </p:nvCxnSpPr>
        <p:spPr>
          <a:xfrm>
            <a:off x="6588224" y="465313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AC361D1B-C1D8-414B-905E-11E331690555}"/>
              </a:ext>
            </a:extLst>
          </p:cNvPr>
          <p:cNvCxnSpPr>
            <a:cxnSpLocks/>
            <a:stCxn id="8" idx="7"/>
            <a:endCxn id="9" idx="3"/>
          </p:cNvCxnSpPr>
          <p:nvPr/>
        </p:nvCxnSpPr>
        <p:spPr>
          <a:xfrm flipV="1">
            <a:off x="7338131" y="425091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2DF6A611-8F37-4A9F-B607-9CADED3C996C}"/>
              </a:ext>
            </a:extLst>
          </p:cNvPr>
          <p:cNvCxnSpPr>
            <a:cxnSpLocks/>
            <a:stCxn id="8" idx="5"/>
            <a:endCxn id="10" idx="1"/>
          </p:cNvCxnSpPr>
          <p:nvPr/>
        </p:nvCxnSpPr>
        <p:spPr>
          <a:xfrm>
            <a:off x="7338131" y="475497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DDD0EB7C-63D8-4D15-B541-4D379A13606B}"/>
              </a:ext>
            </a:extLst>
          </p:cNvPr>
          <p:cNvSpPr txBox="1"/>
          <p:nvPr/>
        </p:nvSpPr>
        <p:spPr>
          <a:xfrm>
            <a:off x="6372200" y="5373216"/>
            <a:ext cx="1005403" cy="400110"/>
          </a:xfrm>
          <a:prstGeom prst="rect">
            <a:avLst/>
          </a:prstGeom>
          <a:noFill/>
        </p:spPr>
        <p:txBody>
          <a:bodyPr wrap="none" rtlCol="0">
            <a:spAutoFit/>
          </a:bodyPr>
          <a:lstStyle/>
          <a:p>
            <a:r>
              <a:rPr lang="en-US" altLang="ja-JP" sz="2000" dirty="0"/>
              <a:t>κ</a:t>
            </a:r>
            <a:r>
              <a:rPr kumimoji="1" lang="en-US" altLang="ja-JP" sz="2000" dirty="0"/>
              <a:t>(G)=2</a:t>
            </a:r>
            <a:endParaRPr kumimoji="1" lang="ja-JP" altLang="en-US" sz="2000" dirty="0"/>
          </a:p>
        </p:txBody>
      </p:sp>
    </p:spTree>
    <p:extLst>
      <p:ext uri="{BB962C8B-B14F-4D97-AF65-F5344CB8AC3E}">
        <p14:creationId xmlns:p14="http://schemas.microsoft.com/office/powerpoint/2010/main" val="2518498717"/>
      </p:ext>
    </p:extLst>
  </p:cSld>
  <p:clrMapOvr>
    <a:masterClrMapping/>
  </p:clrMapOvr>
  <p:transition advTm="14149"/>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定理</a:t>
            </a:r>
            <a:r>
              <a:rPr lang="en-US" altLang="ja-JP" sz="2400" dirty="0"/>
              <a:t>1</a:t>
            </a:r>
            <a:r>
              <a:rPr lang="ja-JP" altLang="en-US" sz="2400" dirty="0"/>
              <a:t>：</a:t>
            </a:r>
            <a:endParaRPr lang="en-US" altLang="ja-JP" sz="2400" dirty="0"/>
          </a:p>
          <a:p>
            <a:pPr eaLnBrk="1" hangingPunct="1">
              <a:buFont typeface="Wingdings 2" pitchFamily="18" charset="2"/>
              <a:buNone/>
            </a:pPr>
            <a:r>
              <a:rPr lang="ja-JP" altLang="en-US" sz="2400" dirty="0"/>
              <a:t>グラフ</a:t>
            </a:r>
            <a:r>
              <a:rPr lang="en-US" altLang="ja-JP" sz="2400" dirty="0"/>
              <a:t>G</a:t>
            </a:r>
            <a:r>
              <a:rPr lang="ja-JP" altLang="en-US" sz="2400" dirty="0"/>
              <a:t>と</a:t>
            </a:r>
            <a:r>
              <a:rPr lang="en-US" altLang="ja-JP" sz="2400" dirty="0"/>
              <a:t>S</a:t>
            </a:r>
            <a:r>
              <a:rPr lang="ja-JP" altLang="en-US" sz="2400" dirty="0"/>
              <a:t>⊆</a:t>
            </a:r>
            <a:r>
              <a:rPr lang="en-US" altLang="ja-JP" sz="2400" dirty="0"/>
              <a:t>V(G)</a:t>
            </a:r>
            <a:r>
              <a:rPr lang="ja-JP" altLang="en-US" sz="2400" dirty="0"/>
              <a:t>に対して，</a:t>
            </a:r>
            <a:endParaRPr lang="en-US" altLang="ja-JP" sz="2400" dirty="0"/>
          </a:p>
          <a:p>
            <a:pPr eaLnBrk="1" hangingPunct="1">
              <a:buFont typeface="Wingdings 2" pitchFamily="18" charset="2"/>
              <a:buNone/>
            </a:pPr>
            <a:r>
              <a:rPr lang="en-US" altLang="ja-JP" sz="2400" dirty="0"/>
              <a:t>S</a:t>
            </a:r>
            <a:r>
              <a:rPr lang="ja-JP" altLang="en-US" sz="2400" dirty="0"/>
              <a:t>が</a:t>
            </a:r>
            <a:r>
              <a:rPr lang="en-US" altLang="ja-JP" sz="2400" dirty="0"/>
              <a:t>G</a:t>
            </a:r>
            <a:r>
              <a:rPr lang="ja-JP" altLang="en-US" sz="2400" dirty="0"/>
              <a:t>の独立集合⇔</a:t>
            </a:r>
            <a:r>
              <a:rPr lang="en-US" altLang="ja-JP" sz="2400" dirty="0"/>
              <a:t>V(G)-S</a:t>
            </a:r>
            <a:r>
              <a:rPr lang="ja-JP" altLang="en-US" sz="2400" dirty="0"/>
              <a:t>が</a:t>
            </a:r>
            <a:r>
              <a:rPr lang="en-US" altLang="ja-JP" sz="2400" dirty="0"/>
              <a:t>G</a:t>
            </a:r>
            <a:r>
              <a:rPr lang="ja-JP" altLang="en-US" sz="2400" dirty="0"/>
              <a:t>の被覆</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定理</a:t>
            </a:r>
            <a:r>
              <a:rPr lang="en-US" altLang="ja-JP" sz="2400" dirty="0"/>
              <a:t>1</a:t>
            </a:r>
            <a:r>
              <a:rPr lang="ja-JP" altLang="en-US" sz="2400" dirty="0"/>
              <a:t>の証明：</a:t>
            </a:r>
            <a:endParaRPr lang="en-US" altLang="ja-JP" sz="2400" dirty="0"/>
          </a:p>
          <a:p>
            <a:pPr eaLnBrk="1" hangingPunct="1">
              <a:buFont typeface="Wingdings 2" pitchFamily="18" charset="2"/>
              <a:buNone/>
            </a:pPr>
            <a:r>
              <a:rPr lang="en-US" altLang="ja-JP" sz="2400" dirty="0"/>
              <a:t>S</a:t>
            </a:r>
            <a:r>
              <a:rPr lang="ja-JP" altLang="en-US" sz="2400" dirty="0"/>
              <a:t>が</a:t>
            </a:r>
            <a:r>
              <a:rPr lang="en-US" altLang="ja-JP" sz="2400" dirty="0"/>
              <a:t>G</a:t>
            </a:r>
            <a:r>
              <a:rPr lang="ja-JP" altLang="en-US" sz="2400" dirty="0"/>
              <a:t>の独立集合</a:t>
            </a:r>
            <a:endParaRPr lang="en-US" altLang="ja-JP" sz="2400" dirty="0"/>
          </a:p>
          <a:p>
            <a:pPr eaLnBrk="1" hangingPunct="1">
              <a:buFont typeface="Wingdings 2" pitchFamily="18" charset="2"/>
              <a:buNone/>
            </a:pPr>
            <a:r>
              <a:rPr lang="ja-JP" altLang="en-US" sz="2400" dirty="0"/>
              <a:t>⇔</a:t>
            </a:r>
            <a:endParaRPr lang="en-US" altLang="ja-JP" sz="2400" dirty="0"/>
          </a:p>
          <a:p>
            <a:pPr eaLnBrk="1" hangingPunct="1">
              <a:buFont typeface="Wingdings 2" pitchFamily="18" charset="2"/>
              <a:buNone/>
            </a:pPr>
            <a:r>
              <a:rPr lang="en-US" altLang="ja-JP" sz="2400" dirty="0"/>
              <a:t>G-(V(G)-S)</a:t>
            </a:r>
            <a:r>
              <a:rPr lang="ja-JP" altLang="en-US" sz="2400" dirty="0"/>
              <a:t>が辺を持たない（注意：</a:t>
            </a:r>
            <a:r>
              <a:rPr lang="en-US" altLang="ja-JP" sz="2400" dirty="0"/>
              <a:t> G-(V(G)-S)=&lt;S&gt;</a:t>
            </a:r>
            <a:r>
              <a:rPr lang="en-US" altLang="ja-JP" sz="2400" baseline="-25000" dirty="0"/>
              <a:t>G</a:t>
            </a:r>
            <a:r>
              <a:rPr lang="ja-JP" altLang="en-US" sz="2400" dirty="0"/>
              <a:t>）</a:t>
            </a:r>
            <a:endParaRPr lang="en-US" altLang="ja-JP" sz="2400" dirty="0"/>
          </a:p>
          <a:p>
            <a:pPr eaLnBrk="1" hangingPunct="1">
              <a:buFont typeface="Wingdings 2" pitchFamily="18" charset="2"/>
              <a:buNone/>
            </a:pPr>
            <a:r>
              <a:rPr lang="ja-JP" altLang="en-US" sz="2400" dirty="0"/>
              <a:t>⇔　　　　　　</a:t>
            </a:r>
            <a:endParaRPr lang="en-US" altLang="ja-JP" sz="2400" dirty="0"/>
          </a:p>
          <a:p>
            <a:pPr eaLnBrk="1" hangingPunct="1">
              <a:buFont typeface="Wingdings 2" pitchFamily="18" charset="2"/>
              <a:buNone/>
            </a:pPr>
            <a:r>
              <a:rPr lang="en-US" altLang="ja-JP" sz="2400" dirty="0"/>
              <a:t>V(G)-S</a:t>
            </a:r>
            <a:r>
              <a:rPr lang="ja-JP" altLang="en-US" sz="2400" dirty="0"/>
              <a:t>が</a:t>
            </a:r>
            <a:r>
              <a:rPr lang="en-US" altLang="ja-JP" sz="2400" dirty="0"/>
              <a:t>G</a:t>
            </a:r>
            <a:r>
              <a:rPr lang="ja-JP" altLang="en-US" sz="2400" dirty="0"/>
              <a:t>の被覆　□</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
        <p:nvSpPr>
          <p:cNvPr id="4" name="円/楕円 3">
            <a:extLst>
              <a:ext uri="{FF2B5EF4-FFF2-40B4-BE49-F238E27FC236}">
                <a16:creationId xmlns:a16="http://schemas.microsoft.com/office/drawing/2014/main" id="{173AC29D-28D0-421D-908F-273B16686642}"/>
              </a:ext>
            </a:extLst>
          </p:cNvPr>
          <p:cNvSpPr/>
          <p:nvPr/>
        </p:nvSpPr>
        <p:spPr>
          <a:xfrm>
            <a:off x="5652120" y="2564904"/>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55D8D4E4-3388-4BFB-8BBE-ABCBE495E0B2}"/>
              </a:ext>
            </a:extLst>
          </p:cNvPr>
          <p:cNvCxnSpPr>
            <a:cxnSpLocks/>
            <a:stCxn id="4" idx="6"/>
          </p:cNvCxnSpPr>
          <p:nvPr/>
        </p:nvCxnSpPr>
        <p:spPr>
          <a:xfrm>
            <a:off x="5940152" y="270892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円/楕円 3">
            <a:extLst>
              <a:ext uri="{FF2B5EF4-FFF2-40B4-BE49-F238E27FC236}">
                <a16:creationId xmlns:a16="http://schemas.microsoft.com/office/drawing/2014/main" id="{FA5831E3-8F26-4925-9CD1-F8E1A3DF067B}"/>
              </a:ext>
            </a:extLst>
          </p:cNvPr>
          <p:cNvSpPr/>
          <p:nvPr/>
        </p:nvSpPr>
        <p:spPr>
          <a:xfrm>
            <a:off x="5652120" y="3645024"/>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3">
            <a:extLst>
              <a:ext uri="{FF2B5EF4-FFF2-40B4-BE49-F238E27FC236}">
                <a16:creationId xmlns:a16="http://schemas.microsoft.com/office/drawing/2014/main" id="{C2D6A1FD-EA65-4376-B2A5-BCBCBE5B78F6}"/>
              </a:ext>
            </a:extLst>
          </p:cNvPr>
          <p:cNvSpPr/>
          <p:nvPr/>
        </p:nvSpPr>
        <p:spPr>
          <a:xfrm>
            <a:off x="6444208" y="3068960"/>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3">
            <a:extLst>
              <a:ext uri="{FF2B5EF4-FFF2-40B4-BE49-F238E27FC236}">
                <a16:creationId xmlns:a16="http://schemas.microsoft.com/office/drawing/2014/main" id="{FC9196D5-C656-4FB9-B2DD-AEFC99E99FFC}"/>
              </a:ext>
            </a:extLst>
          </p:cNvPr>
          <p:cNvSpPr/>
          <p:nvPr/>
        </p:nvSpPr>
        <p:spPr>
          <a:xfrm>
            <a:off x="7236296" y="3068960"/>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3">
            <a:extLst>
              <a:ext uri="{FF2B5EF4-FFF2-40B4-BE49-F238E27FC236}">
                <a16:creationId xmlns:a16="http://schemas.microsoft.com/office/drawing/2014/main" id="{545BD98C-7BA1-4058-97C4-AF56D802FA5A}"/>
              </a:ext>
            </a:extLst>
          </p:cNvPr>
          <p:cNvSpPr/>
          <p:nvPr/>
        </p:nvSpPr>
        <p:spPr>
          <a:xfrm>
            <a:off x="7956376" y="2564904"/>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3">
            <a:extLst>
              <a:ext uri="{FF2B5EF4-FFF2-40B4-BE49-F238E27FC236}">
                <a16:creationId xmlns:a16="http://schemas.microsoft.com/office/drawing/2014/main" id="{3F2957F9-B92A-4980-AA74-BA5B0D7DCA5E}"/>
              </a:ext>
            </a:extLst>
          </p:cNvPr>
          <p:cNvSpPr/>
          <p:nvPr/>
        </p:nvSpPr>
        <p:spPr>
          <a:xfrm>
            <a:off x="7956376" y="3645024"/>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2C3DF2B3-88D1-4ACB-BE5F-DDC8907D7698}"/>
              </a:ext>
            </a:extLst>
          </p:cNvPr>
          <p:cNvCxnSpPr>
            <a:cxnSpLocks/>
            <a:endCxn id="10" idx="2"/>
          </p:cNvCxnSpPr>
          <p:nvPr/>
        </p:nvCxnSpPr>
        <p:spPr>
          <a:xfrm>
            <a:off x="5940152" y="378904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AB49CB2D-6DD2-4089-A72C-4D6997FA4264}"/>
              </a:ext>
            </a:extLst>
          </p:cNvPr>
          <p:cNvCxnSpPr>
            <a:cxnSpLocks/>
            <a:stCxn id="6" idx="7"/>
            <a:endCxn id="7" idx="3"/>
          </p:cNvCxnSpPr>
          <p:nvPr/>
        </p:nvCxnSpPr>
        <p:spPr>
          <a:xfrm flipV="1">
            <a:off x="5897971" y="3314811"/>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3731E610-FA3E-4A08-941A-8835B013782C}"/>
              </a:ext>
            </a:extLst>
          </p:cNvPr>
          <p:cNvCxnSpPr>
            <a:cxnSpLocks/>
            <a:stCxn id="4" idx="5"/>
            <a:endCxn id="7" idx="1"/>
          </p:cNvCxnSpPr>
          <p:nvPr/>
        </p:nvCxnSpPr>
        <p:spPr>
          <a:xfrm>
            <a:off x="5897971" y="2810755"/>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98282B99-396C-4082-A645-46AB85ABCB04}"/>
              </a:ext>
            </a:extLst>
          </p:cNvPr>
          <p:cNvCxnSpPr>
            <a:cxnSpLocks/>
            <a:stCxn id="4" idx="4"/>
            <a:endCxn id="6" idx="0"/>
          </p:cNvCxnSpPr>
          <p:nvPr/>
        </p:nvCxnSpPr>
        <p:spPr>
          <a:xfrm>
            <a:off x="5796136" y="285293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A0E97B16-B4D9-4977-A8A7-DA4399304E90}"/>
              </a:ext>
            </a:extLst>
          </p:cNvPr>
          <p:cNvCxnSpPr>
            <a:cxnSpLocks/>
            <a:stCxn id="7" idx="6"/>
            <a:endCxn id="8" idx="2"/>
          </p:cNvCxnSpPr>
          <p:nvPr/>
        </p:nvCxnSpPr>
        <p:spPr>
          <a:xfrm>
            <a:off x="6732240" y="321297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2E839056-404B-47DD-BAF4-A55D1416F43C}"/>
              </a:ext>
            </a:extLst>
          </p:cNvPr>
          <p:cNvCxnSpPr>
            <a:cxnSpLocks/>
            <a:stCxn id="8" idx="7"/>
            <a:endCxn id="9" idx="3"/>
          </p:cNvCxnSpPr>
          <p:nvPr/>
        </p:nvCxnSpPr>
        <p:spPr>
          <a:xfrm flipV="1">
            <a:off x="7482147" y="281075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D8AD5C10-7C8F-4B16-906D-CF89C144B0A2}"/>
              </a:ext>
            </a:extLst>
          </p:cNvPr>
          <p:cNvCxnSpPr>
            <a:cxnSpLocks/>
            <a:stCxn id="8" idx="5"/>
            <a:endCxn id="10" idx="1"/>
          </p:cNvCxnSpPr>
          <p:nvPr/>
        </p:nvCxnSpPr>
        <p:spPr>
          <a:xfrm>
            <a:off x="7482147" y="331481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B9D3BC8F-90EB-423B-A070-36F04BED40F1}"/>
              </a:ext>
            </a:extLst>
          </p:cNvPr>
          <p:cNvSpPr txBox="1"/>
          <p:nvPr/>
        </p:nvSpPr>
        <p:spPr>
          <a:xfrm>
            <a:off x="6228184" y="3933056"/>
            <a:ext cx="1595309" cy="707886"/>
          </a:xfrm>
          <a:prstGeom prst="rect">
            <a:avLst/>
          </a:prstGeom>
          <a:noFill/>
        </p:spPr>
        <p:txBody>
          <a:bodyPr wrap="none" rtlCol="0">
            <a:spAutoFit/>
          </a:bodyPr>
          <a:lstStyle/>
          <a:p>
            <a:r>
              <a:rPr kumimoji="1" lang="ja-JP" altLang="en-US" sz="2000" dirty="0">
                <a:solidFill>
                  <a:srgbClr val="FF0000"/>
                </a:solidFill>
              </a:rPr>
              <a:t>赤：独立集合</a:t>
            </a:r>
            <a:endParaRPr kumimoji="1" lang="en-US" altLang="ja-JP" sz="2000" dirty="0">
              <a:solidFill>
                <a:srgbClr val="FF0000"/>
              </a:solidFill>
            </a:endParaRPr>
          </a:p>
          <a:p>
            <a:r>
              <a:rPr lang="ja-JP" altLang="en-US" sz="2000" dirty="0">
                <a:solidFill>
                  <a:srgbClr val="00B050"/>
                </a:solidFill>
              </a:rPr>
              <a:t>緑：被覆</a:t>
            </a:r>
            <a:endParaRPr kumimoji="1" lang="ja-JP" altLang="en-US" sz="2000" dirty="0">
              <a:solidFill>
                <a:srgbClr val="00B050"/>
              </a:solidFill>
            </a:endParaRPr>
          </a:p>
        </p:txBody>
      </p:sp>
    </p:spTree>
    <p:extLst>
      <p:ext uri="{BB962C8B-B14F-4D97-AF65-F5344CB8AC3E}">
        <p14:creationId xmlns:p14="http://schemas.microsoft.com/office/powerpoint/2010/main" val="3701421184"/>
      </p:ext>
    </p:extLst>
  </p:cSld>
  <p:clrMapOvr>
    <a:masterClrMapping/>
  </p:clrMapOvr>
  <p:transition advTm="14149"/>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定理</a:t>
            </a:r>
            <a:r>
              <a:rPr lang="en-US" altLang="ja-JP" sz="2400" dirty="0"/>
              <a:t>1</a:t>
            </a:r>
            <a:r>
              <a:rPr lang="ja-JP" altLang="en-US" sz="2400" dirty="0"/>
              <a:t>の系：グラフ</a:t>
            </a:r>
            <a:r>
              <a:rPr lang="en-US" altLang="ja-JP" sz="2400" dirty="0"/>
              <a:t>G</a:t>
            </a:r>
            <a:r>
              <a:rPr lang="ja-JP" altLang="en-US" sz="2400" dirty="0"/>
              <a:t>に対して，</a:t>
            </a:r>
            <a:r>
              <a:rPr lang="en-US" altLang="ja-JP" sz="2400" dirty="0"/>
              <a:t>α(G)+β(G)=|V(G)|</a:t>
            </a:r>
            <a:r>
              <a:rPr lang="ja-JP" altLang="en-US" sz="2400" dirty="0"/>
              <a:t>．</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定理</a:t>
            </a:r>
            <a:r>
              <a:rPr lang="en-US" altLang="ja-JP" sz="2400" dirty="0"/>
              <a:t>1</a:t>
            </a:r>
            <a:r>
              <a:rPr lang="ja-JP" altLang="en-US" sz="2400" dirty="0"/>
              <a:t>の系の証明：</a:t>
            </a:r>
            <a:endParaRPr lang="en-US" altLang="ja-JP" sz="2400" dirty="0"/>
          </a:p>
          <a:p>
            <a:pPr eaLnBrk="1" hangingPunct="1">
              <a:buFont typeface="Wingdings 2" pitchFamily="18" charset="2"/>
              <a:buNone/>
            </a:pPr>
            <a:r>
              <a:rPr lang="en-US" altLang="ja-JP" sz="2400" dirty="0"/>
              <a:t>S</a:t>
            </a:r>
            <a:r>
              <a:rPr lang="ja-JP" altLang="en-US" sz="2400" dirty="0"/>
              <a:t>：</a:t>
            </a:r>
            <a:r>
              <a:rPr lang="en-US" altLang="ja-JP" sz="2400" dirty="0"/>
              <a:t>|S|=α(G)</a:t>
            </a:r>
            <a:r>
              <a:rPr lang="ja-JP" altLang="en-US" sz="2400" dirty="0"/>
              <a:t>である</a:t>
            </a:r>
            <a:r>
              <a:rPr lang="en-US" altLang="ja-JP" sz="2400" dirty="0"/>
              <a:t>G</a:t>
            </a:r>
            <a:r>
              <a:rPr lang="ja-JP" altLang="en-US" sz="2400" dirty="0"/>
              <a:t>の独立集合，</a:t>
            </a:r>
            <a:endParaRPr lang="en-US" altLang="ja-JP" sz="2400" dirty="0"/>
          </a:p>
          <a:p>
            <a:pPr eaLnBrk="1" hangingPunct="1">
              <a:buFont typeface="Wingdings 2" pitchFamily="18" charset="2"/>
              <a:buNone/>
            </a:pPr>
            <a:r>
              <a:rPr lang="en-US" altLang="ja-JP" sz="2400" dirty="0"/>
              <a:t>K</a:t>
            </a:r>
            <a:r>
              <a:rPr lang="ja-JP" altLang="en-US" sz="2400" dirty="0">
                <a:sym typeface="Wingdings" panose="05000000000000000000" pitchFamily="2" charset="2"/>
              </a:rPr>
              <a:t>：</a:t>
            </a:r>
            <a:r>
              <a:rPr lang="en-US" altLang="ja-JP" sz="2400" dirty="0">
                <a:sym typeface="Wingdings" panose="05000000000000000000" pitchFamily="2" charset="2"/>
              </a:rPr>
              <a:t>|K|=β(G)</a:t>
            </a:r>
            <a:r>
              <a:rPr lang="ja-JP" altLang="en-US" sz="2400" dirty="0">
                <a:sym typeface="Wingdings" panose="05000000000000000000" pitchFamily="2" charset="2"/>
              </a:rPr>
              <a:t>である</a:t>
            </a:r>
            <a:r>
              <a:rPr lang="en-US" altLang="ja-JP" sz="2400" dirty="0">
                <a:sym typeface="Wingdings" panose="05000000000000000000" pitchFamily="2" charset="2"/>
              </a:rPr>
              <a:t>G</a:t>
            </a:r>
            <a:r>
              <a:rPr lang="ja-JP" altLang="en-US" sz="2400" dirty="0">
                <a:sym typeface="Wingdings" panose="05000000000000000000" pitchFamily="2" charset="2"/>
              </a:rPr>
              <a:t>の被覆　とすると，</a:t>
            </a:r>
            <a:endParaRPr lang="en-US" altLang="ja-JP" sz="2400" dirty="0"/>
          </a:p>
          <a:p>
            <a:pPr eaLnBrk="1" hangingPunct="1">
              <a:buFont typeface="Wingdings 2" pitchFamily="18" charset="2"/>
              <a:buNone/>
            </a:pPr>
            <a:r>
              <a:rPr lang="ja-JP" altLang="en-US" sz="2400" dirty="0"/>
              <a:t>定理</a:t>
            </a:r>
            <a:r>
              <a:rPr lang="en-US" altLang="ja-JP" sz="2400" dirty="0"/>
              <a:t>1</a:t>
            </a:r>
            <a:r>
              <a:rPr lang="ja-JP" altLang="en-US" sz="2400" dirty="0"/>
              <a:t>より，</a:t>
            </a:r>
            <a:endParaRPr lang="en-US" altLang="ja-JP" sz="2400" dirty="0"/>
          </a:p>
          <a:p>
            <a:pPr eaLnBrk="1" hangingPunct="1">
              <a:buFont typeface="Wingdings 2" pitchFamily="18" charset="2"/>
              <a:buNone/>
            </a:pPr>
            <a:r>
              <a:rPr lang="en-US" altLang="ja-JP" sz="2400" dirty="0"/>
              <a:t>V(G)-S</a:t>
            </a:r>
            <a:r>
              <a:rPr lang="ja-JP" altLang="en-US" sz="2400" dirty="0"/>
              <a:t>は</a:t>
            </a:r>
            <a:r>
              <a:rPr lang="en-US" altLang="ja-JP" sz="2400" dirty="0"/>
              <a:t>G</a:t>
            </a:r>
            <a:r>
              <a:rPr lang="ja-JP" altLang="en-US" sz="2400" dirty="0"/>
              <a:t>の被覆，</a:t>
            </a:r>
            <a:r>
              <a:rPr lang="en-US" altLang="ja-JP" sz="2400" dirty="0"/>
              <a:t>V(G)-K</a:t>
            </a:r>
            <a:r>
              <a:rPr lang="ja-JP" altLang="en-US" sz="2400" dirty="0"/>
              <a:t>は</a:t>
            </a:r>
            <a:r>
              <a:rPr lang="en-US" altLang="ja-JP" sz="2400" dirty="0"/>
              <a:t>G</a:t>
            </a:r>
            <a:r>
              <a:rPr lang="ja-JP" altLang="en-US" sz="2400" dirty="0"/>
              <a:t>の独立集合</a:t>
            </a:r>
            <a:r>
              <a:rPr lang="en-US" altLang="ja-JP" sz="2400" dirty="0"/>
              <a:t>*</a:t>
            </a:r>
            <a:r>
              <a:rPr lang="ja-JP" altLang="en-US" sz="2400" dirty="0"/>
              <a:t>となるので，</a:t>
            </a:r>
            <a:endParaRPr lang="en-US" altLang="ja-JP" sz="2400" dirty="0"/>
          </a:p>
          <a:p>
            <a:pPr eaLnBrk="1" hangingPunct="1">
              <a:buFont typeface="Wingdings 2" pitchFamily="18" charset="2"/>
              <a:buNone/>
            </a:pPr>
            <a:r>
              <a:rPr lang="en-US" altLang="ja-JP" sz="2400" dirty="0"/>
              <a:t>β(G)</a:t>
            </a:r>
            <a:r>
              <a:rPr lang="ja-JP" altLang="en-US" sz="2400" dirty="0"/>
              <a:t>≦</a:t>
            </a:r>
            <a:r>
              <a:rPr lang="en-US" altLang="ja-JP" sz="2400" dirty="0"/>
              <a:t>|V(G)-S|=|V(G)|-|S|=|V(G)|-α(G)</a:t>
            </a:r>
            <a:r>
              <a:rPr lang="ja-JP" altLang="en-US" sz="2400" dirty="0"/>
              <a:t>，</a:t>
            </a:r>
            <a:endParaRPr lang="en-US" altLang="ja-JP" sz="2400" dirty="0"/>
          </a:p>
          <a:p>
            <a:pPr eaLnBrk="1" hangingPunct="1">
              <a:buFont typeface="Wingdings 2" pitchFamily="18" charset="2"/>
              <a:buNone/>
            </a:pPr>
            <a:r>
              <a:rPr lang="en-US" altLang="ja-JP" sz="2400" dirty="0"/>
              <a:t>α(G)</a:t>
            </a:r>
            <a:r>
              <a:rPr lang="ja-JP" altLang="en-US" sz="2400" dirty="0"/>
              <a:t>≧</a:t>
            </a:r>
            <a:r>
              <a:rPr lang="en-US" altLang="ja-JP" sz="2400" dirty="0"/>
              <a:t>|V(G)-K|=|V(G)|-|K|=|V(G)|-β(G)</a:t>
            </a:r>
            <a:r>
              <a:rPr lang="ja-JP" altLang="en-US" sz="2400" dirty="0"/>
              <a:t>．</a:t>
            </a:r>
            <a:endParaRPr lang="en-US" altLang="ja-JP" sz="2400" dirty="0"/>
          </a:p>
          <a:p>
            <a:pPr eaLnBrk="1" hangingPunct="1">
              <a:buFont typeface="Wingdings 2" pitchFamily="18" charset="2"/>
              <a:buNone/>
            </a:pPr>
            <a:r>
              <a:rPr lang="ja-JP" altLang="en-US" sz="2400" dirty="0"/>
              <a:t>∴ </a:t>
            </a:r>
            <a:r>
              <a:rPr lang="en-US" altLang="ja-JP" sz="2400" dirty="0"/>
              <a:t>α(G)+β(G)=|V(G)|</a:t>
            </a:r>
            <a:r>
              <a:rPr lang="ja-JP" altLang="en-US" sz="2400" dirty="0"/>
              <a:t> となる．　□</a:t>
            </a:r>
            <a:endParaRPr lang="en-US" altLang="ja-JP" sz="2400" dirty="0"/>
          </a:p>
        </p:txBody>
      </p:sp>
      <p:sp>
        <p:nvSpPr>
          <p:cNvPr id="33" name="円/楕円 3">
            <a:extLst>
              <a:ext uri="{FF2B5EF4-FFF2-40B4-BE49-F238E27FC236}">
                <a16:creationId xmlns:a16="http://schemas.microsoft.com/office/drawing/2014/main" id="{9DAB592D-2609-4EB0-A945-D7510DC6E30D}"/>
              </a:ext>
            </a:extLst>
          </p:cNvPr>
          <p:cNvSpPr/>
          <p:nvPr/>
        </p:nvSpPr>
        <p:spPr>
          <a:xfrm>
            <a:off x="5652120" y="2564904"/>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コネクタ 33">
            <a:extLst>
              <a:ext uri="{FF2B5EF4-FFF2-40B4-BE49-F238E27FC236}">
                <a16:creationId xmlns:a16="http://schemas.microsoft.com/office/drawing/2014/main" id="{6CEB7E8D-B872-48EB-AF28-8A6B8AD56ED0}"/>
              </a:ext>
            </a:extLst>
          </p:cNvPr>
          <p:cNvCxnSpPr>
            <a:cxnSpLocks/>
            <a:stCxn id="33" idx="6"/>
          </p:cNvCxnSpPr>
          <p:nvPr/>
        </p:nvCxnSpPr>
        <p:spPr>
          <a:xfrm>
            <a:off x="5940152" y="270892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円/楕円 3">
            <a:extLst>
              <a:ext uri="{FF2B5EF4-FFF2-40B4-BE49-F238E27FC236}">
                <a16:creationId xmlns:a16="http://schemas.microsoft.com/office/drawing/2014/main" id="{B58DDF98-A370-468E-A3A6-D80111DF0EA8}"/>
              </a:ext>
            </a:extLst>
          </p:cNvPr>
          <p:cNvSpPr/>
          <p:nvPr/>
        </p:nvSpPr>
        <p:spPr>
          <a:xfrm>
            <a:off x="5652120" y="3645024"/>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円/楕円 3">
            <a:extLst>
              <a:ext uri="{FF2B5EF4-FFF2-40B4-BE49-F238E27FC236}">
                <a16:creationId xmlns:a16="http://schemas.microsoft.com/office/drawing/2014/main" id="{E5646AB7-B5FC-4936-AE6F-CF85E6FC91C0}"/>
              </a:ext>
            </a:extLst>
          </p:cNvPr>
          <p:cNvSpPr/>
          <p:nvPr/>
        </p:nvSpPr>
        <p:spPr>
          <a:xfrm>
            <a:off x="6444208" y="3068960"/>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円/楕円 3">
            <a:extLst>
              <a:ext uri="{FF2B5EF4-FFF2-40B4-BE49-F238E27FC236}">
                <a16:creationId xmlns:a16="http://schemas.microsoft.com/office/drawing/2014/main" id="{4786698A-981C-4AD6-BA52-ADDD57907DCA}"/>
              </a:ext>
            </a:extLst>
          </p:cNvPr>
          <p:cNvSpPr/>
          <p:nvPr/>
        </p:nvSpPr>
        <p:spPr>
          <a:xfrm>
            <a:off x="7236296" y="3068960"/>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円/楕円 3">
            <a:extLst>
              <a:ext uri="{FF2B5EF4-FFF2-40B4-BE49-F238E27FC236}">
                <a16:creationId xmlns:a16="http://schemas.microsoft.com/office/drawing/2014/main" id="{2C442DFE-31C6-4868-81F0-13DFB443C915}"/>
              </a:ext>
            </a:extLst>
          </p:cNvPr>
          <p:cNvSpPr/>
          <p:nvPr/>
        </p:nvSpPr>
        <p:spPr>
          <a:xfrm>
            <a:off x="7956376" y="2564904"/>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円/楕円 3">
            <a:extLst>
              <a:ext uri="{FF2B5EF4-FFF2-40B4-BE49-F238E27FC236}">
                <a16:creationId xmlns:a16="http://schemas.microsoft.com/office/drawing/2014/main" id="{35A2EB7C-038E-40B2-8B04-8A6C74F97F84}"/>
              </a:ext>
            </a:extLst>
          </p:cNvPr>
          <p:cNvSpPr/>
          <p:nvPr/>
        </p:nvSpPr>
        <p:spPr>
          <a:xfrm>
            <a:off x="7956376" y="3645024"/>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コネクタ 39">
            <a:extLst>
              <a:ext uri="{FF2B5EF4-FFF2-40B4-BE49-F238E27FC236}">
                <a16:creationId xmlns:a16="http://schemas.microsoft.com/office/drawing/2014/main" id="{E715A656-4F58-4B6A-9743-F6DF2A0E956C}"/>
              </a:ext>
            </a:extLst>
          </p:cNvPr>
          <p:cNvCxnSpPr>
            <a:cxnSpLocks/>
            <a:endCxn id="39" idx="2"/>
          </p:cNvCxnSpPr>
          <p:nvPr/>
        </p:nvCxnSpPr>
        <p:spPr>
          <a:xfrm>
            <a:off x="5940152" y="378904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9E2BDD88-9F6A-40EB-B92C-814E22420752}"/>
              </a:ext>
            </a:extLst>
          </p:cNvPr>
          <p:cNvCxnSpPr>
            <a:cxnSpLocks/>
            <a:stCxn id="35" idx="7"/>
            <a:endCxn id="36" idx="3"/>
          </p:cNvCxnSpPr>
          <p:nvPr/>
        </p:nvCxnSpPr>
        <p:spPr>
          <a:xfrm flipV="1">
            <a:off x="5897971" y="3314811"/>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08814FE4-68DF-4AB4-89D1-77485D5DFD1B}"/>
              </a:ext>
            </a:extLst>
          </p:cNvPr>
          <p:cNvCxnSpPr>
            <a:cxnSpLocks/>
            <a:stCxn id="33" idx="5"/>
            <a:endCxn id="36" idx="1"/>
          </p:cNvCxnSpPr>
          <p:nvPr/>
        </p:nvCxnSpPr>
        <p:spPr>
          <a:xfrm>
            <a:off x="5897971" y="2810755"/>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FD765703-94AF-450B-8B82-2CA77C4EC34A}"/>
              </a:ext>
            </a:extLst>
          </p:cNvPr>
          <p:cNvCxnSpPr>
            <a:cxnSpLocks/>
            <a:stCxn id="33" idx="4"/>
            <a:endCxn id="35" idx="0"/>
          </p:cNvCxnSpPr>
          <p:nvPr/>
        </p:nvCxnSpPr>
        <p:spPr>
          <a:xfrm>
            <a:off x="5796136" y="285293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AC11E3EE-1166-4A39-BCD2-6DA5D79763FA}"/>
              </a:ext>
            </a:extLst>
          </p:cNvPr>
          <p:cNvCxnSpPr>
            <a:cxnSpLocks/>
            <a:stCxn id="36" idx="6"/>
            <a:endCxn id="37" idx="2"/>
          </p:cNvCxnSpPr>
          <p:nvPr/>
        </p:nvCxnSpPr>
        <p:spPr>
          <a:xfrm>
            <a:off x="6732240" y="321297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EEF45000-40D5-486C-967D-43CDD66B5522}"/>
              </a:ext>
            </a:extLst>
          </p:cNvPr>
          <p:cNvCxnSpPr>
            <a:cxnSpLocks/>
            <a:stCxn id="37" idx="7"/>
            <a:endCxn id="38" idx="3"/>
          </p:cNvCxnSpPr>
          <p:nvPr/>
        </p:nvCxnSpPr>
        <p:spPr>
          <a:xfrm flipV="1">
            <a:off x="7482147" y="281075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5E8DBC1E-CE9F-4F8D-9FDE-9FCB53C7BEE8}"/>
              </a:ext>
            </a:extLst>
          </p:cNvPr>
          <p:cNvCxnSpPr>
            <a:cxnSpLocks/>
            <a:stCxn id="37" idx="5"/>
            <a:endCxn id="39" idx="1"/>
          </p:cNvCxnSpPr>
          <p:nvPr/>
        </p:nvCxnSpPr>
        <p:spPr>
          <a:xfrm>
            <a:off x="7482147" y="331481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9AA7503E-1E66-4846-8B22-19D44AAB55C2}"/>
              </a:ext>
            </a:extLst>
          </p:cNvPr>
          <p:cNvSpPr txBox="1"/>
          <p:nvPr/>
        </p:nvSpPr>
        <p:spPr>
          <a:xfrm>
            <a:off x="6013215" y="3933056"/>
            <a:ext cx="1943161" cy="400110"/>
          </a:xfrm>
          <a:prstGeom prst="rect">
            <a:avLst/>
          </a:prstGeom>
          <a:noFill/>
        </p:spPr>
        <p:txBody>
          <a:bodyPr wrap="none" rtlCol="0">
            <a:spAutoFit/>
          </a:bodyPr>
          <a:lstStyle/>
          <a:p>
            <a:r>
              <a:rPr kumimoji="1" lang="en-US" altLang="ja-JP" sz="2000" dirty="0">
                <a:solidFill>
                  <a:srgbClr val="FF0000"/>
                </a:solidFill>
              </a:rPr>
              <a:t>α(G)=3</a:t>
            </a:r>
            <a:r>
              <a:rPr kumimoji="1" lang="en-US" altLang="ja-JP" sz="2000" dirty="0"/>
              <a:t>, </a:t>
            </a:r>
            <a:r>
              <a:rPr kumimoji="1" lang="en-US" altLang="ja-JP" sz="2000" dirty="0">
                <a:solidFill>
                  <a:srgbClr val="00B050"/>
                </a:solidFill>
              </a:rPr>
              <a:t>β(G)=3</a:t>
            </a:r>
            <a:endParaRPr kumimoji="1" lang="ja-JP" altLang="en-US" sz="2000" dirty="0">
              <a:solidFill>
                <a:srgbClr val="00B050"/>
              </a:solidFill>
            </a:endParaRPr>
          </a:p>
        </p:txBody>
      </p:sp>
    </p:spTree>
    <p:extLst>
      <p:ext uri="{BB962C8B-B14F-4D97-AF65-F5344CB8AC3E}">
        <p14:creationId xmlns:p14="http://schemas.microsoft.com/office/powerpoint/2010/main" val="2157002724"/>
      </p:ext>
    </p:extLst>
  </p:cSld>
  <p:clrMapOvr>
    <a:masterClrMapping/>
  </p:clrMapOvr>
  <p:transition advTm="14149"/>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定理</a:t>
            </a:r>
            <a:r>
              <a:rPr lang="en-US" altLang="ja-JP" sz="2400" dirty="0"/>
              <a:t>2</a:t>
            </a:r>
            <a:r>
              <a:rPr lang="ja-JP" altLang="en-US" sz="2400" dirty="0"/>
              <a:t>：グラフ</a:t>
            </a:r>
            <a:r>
              <a:rPr lang="en-US" altLang="ja-JP" sz="2400" dirty="0"/>
              <a:t>G</a:t>
            </a:r>
            <a:r>
              <a:rPr lang="ja-JP" altLang="en-US" sz="2400" dirty="0"/>
              <a:t>に対して，</a:t>
            </a:r>
            <a:r>
              <a:rPr lang="en-US" altLang="ja-JP" sz="2400" dirty="0"/>
              <a:t>α(G)</a:t>
            </a:r>
            <a:r>
              <a:rPr lang="ja-JP" altLang="en-US" sz="2400" dirty="0"/>
              <a:t>≦</a:t>
            </a:r>
            <a:r>
              <a:rPr lang="en-US" altLang="ja-JP" sz="2400" dirty="0"/>
              <a:t>θ(G)</a:t>
            </a:r>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定理</a:t>
            </a:r>
            <a:r>
              <a:rPr lang="en-US" altLang="ja-JP" sz="2400" dirty="0"/>
              <a:t>2</a:t>
            </a:r>
            <a:r>
              <a:rPr lang="ja-JP" altLang="en-US" sz="2400" dirty="0"/>
              <a:t>の証明：</a:t>
            </a:r>
            <a:endParaRPr lang="en-US" altLang="ja-JP" sz="2400" dirty="0"/>
          </a:p>
          <a:p>
            <a:pPr eaLnBrk="1" hangingPunct="1">
              <a:buNone/>
            </a:pPr>
            <a:r>
              <a:rPr lang="en-US" altLang="ja-JP" sz="2400" dirty="0"/>
              <a:t>{A</a:t>
            </a:r>
            <a:r>
              <a:rPr lang="en-US" altLang="ja-JP" sz="2400" baseline="-25000" dirty="0"/>
              <a:t>1</a:t>
            </a:r>
            <a:r>
              <a:rPr lang="en-US" altLang="ja-JP" sz="2400" dirty="0"/>
              <a:t>, A</a:t>
            </a:r>
            <a:r>
              <a:rPr lang="en-US" altLang="ja-JP" sz="2400" baseline="-25000" dirty="0"/>
              <a:t>2</a:t>
            </a:r>
            <a:r>
              <a:rPr lang="en-US" altLang="ja-JP" sz="2400" dirty="0"/>
              <a:t>, …, A</a:t>
            </a:r>
            <a:r>
              <a:rPr lang="en-US" altLang="ja-JP" sz="2400" baseline="-25000" dirty="0"/>
              <a:t>k</a:t>
            </a:r>
            <a:r>
              <a:rPr lang="en-US" altLang="ja-JP" sz="2400" dirty="0"/>
              <a:t>}</a:t>
            </a:r>
            <a:r>
              <a:rPr lang="ja-JP" altLang="en-US" sz="2400" dirty="0"/>
              <a:t>：</a:t>
            </a:r>
            <a:r>
              <a:rPr lang="en-US" altLang="ja-JP" sz="2400" dirty="0"/>
              <a:t> k=θ(G)</a:t>
            </a:r>
            <a:r>
              <a:rPr lang="ja-JP" altLang="en-US" sz="2400" dirty="0"/>
              <a:t>である</a:t>
            </a:r>
            <a:r>
              <a:rPr lang="en-US" altLang="ja-JP" sz="2400" dirty="0"/>
              <a:t>G</a:t>
            </a:r>
            <a:r>
              <a:rPr lang="ja-JP" altLang="en-US" sz="2400" dirty="0"/>
              <a:t>のクリーク被覆</a:t>
            </a:r>
            <a:endParaRPr lang="en-US" altLang="ja-JP" sz="2400" dirty="0"/>
          </a:p>
          <a:p>
            <a:pPr eaLnBrk="1" hangingPunct="1">
              <a:buNone/>
            </a:pPr>
            <a:r>
              <a:rPr lang="en-US" altLang="ja-JP" sz="2400" dirty="0"/>
              <a:t>S</a:t>
            </a:r>
            <a:r>
              <a:rPr lang="ja-JP" altLang="en-US" sz="2400" dirty="0"/>
              <a:t>：</a:t>
            </a:r>
            <a:r>
              <a:rPr lang="en-US" altLang="ja-JP" sz="2400" dirty="0"/>
              <a:t>|S|=α(G)</a:t>
            </a:r>
            <a:r>
              <a:rPr lang="ja-JP" altLang="en-US" sz="2400" dirty="0"/>
              <a:t>である</a:t>
            </a:r>
            <a:r>
              <a:rPr lang="en-US" altLang="ja-JP" sz="2400" dirty="0"/>
              <a:t>G</a:t>
            </a:r>
            <a:r>
              <a:rPr lang="ja-JP" altLang="en-US" sz="2400" dirty="0"/>
              <a:t>の独立集合</a:t>
            </a:r>
            <a:endParaRPr lang="en-US" altLang="ja-JP" sz="2400" dirty="0"/>
          </a:p>
          <a:p>
            <a:pPr eaLnBrk="1" hangingPunct="1">
              <a:buNone/>
            </a:pPr>
            <a:r>
              <a:rPr lang="ja-JP" altLang="en-US" sz="2400" dirty="0"/>
              <a:t>各</a:t>
            </a:r>
            <a:r>
              <a:rPr lang="en-US" altLang="ja-JP" sz="2400" dirty="0" err="1"/>
              <a:t>i</a:t>
            </a:r>
            <a:r>
              <a:rPr lang="ja-JP" altLang="en-US" sz="2400" dirty="0"/>
              <a:t>に対して，</a:t>
            </a:r>
            <a:r>
              <a:rPr lang="en-US" altLang="ja-JP" sz="2400" dirty="0"/>
              <a:t>A</a:t>
            </a:r>
            <a:r>
              <a:rPr lang="en-US" altLang="ja-JP" sz="2400" baseline="-25000" dirty="0"/>
              <a:t>i</a:t>
            </a:r>
            <a:r>
              <a:rPr lang="ja-JP" altLang="en-US" sz="2400" dirty="0"/>
              <a:t>がクリークであることから，</a:t>
            </a:r>
            <a:r>
              <a:rPr lang="en-US" altLang="ja-JP" sz="2400" dirty="0"/>
              <a:t>|S</a:t>
            </a:r>
            <a:r>
              <a:rPr lang="ja-JP" altLang="en-US" sz="2400" dirty="0"/>
              <a:t>∩</a:t>
            </a:r>
            <a:r>
              <a:rPr lang="en-US" altLang="ja-JP" sz="2400" dirty="0"/>
              <a:t> A</a:t>
            </a:r>
            <a:r>
              <a:rPr lang="en-US" altLang="ja-JP" sz="2400" baseline="-25000" dirty="0"/>
              <a:t>i</a:t>
            </a:r>
            <a:r>
              <a:rPr lang="en-US" altLang="ja-JP" sz="2400" dirty="0"/>
              <a:t>|</a:t>
            </a:r>
            <a:r>
              <a:rPr lang="ja-JP" altLang="en-US" sz="2400" dirty="0"/>
              <a:t>≦</a:t>
            </a:r>
            <a:r>
              <a:rPr lang="en-US" altLang="ja-JP" sz="2400" dirty="0"/>
              <a:t>1</a:t>
            </a:r>
            <a:r>
              <a:rPr lang="ja-JP" altLang="en-US" sz="2400" dirty="0"/>
              <a:t>．</a:t>
            </a:r>
            <a:endParaRPr lang="en-US" altLang="ja-JP" sz="2400" dirty="0"/>
          </a:p>
          <a:p>
            <a:pPr eaLnBrk="1" hangingPunct="1">
              <a:buNone/>
            </a:pPr>
            <a:r>
              <a:rPr lang="ja-JP" altLang="en-US" sz="2400" dirty="0"/>
              <a:t>よって，</a:t>
            </a:r>
            <a:endParaRPr lang="en-US" altLang="ja-JP" sz="2400" dirty="0"/>
          </a:p>
          <a:p>
            <a:pPr eaLnBrk="1" hangingPunct="1">
              <a:buNone/>
            </a:pPr>
            <a:r>
              <a:rPr lang="en-US" altLang="ja-JP" sz="2400" dirty="0"/>
              <a:t>α(G)=|S|=|S</a:t>
            </a:r>
            <a:r>
              <a:rPr lang="ja-JP" altLang="en-US" sz="2400" dirty="0"/>
              <a:t>∩</a:t>
            </a:r>
            <a:r>
              <a:rPr lang="en-US" altLang="ja-JP" sz="2400" dirty="0"/>
              <a:t>(A</a:t>
            </a:r>
            <a:r>
              <a:rPr lang="en-US" altLang="ja-JP" sz="2400" baseline="-25000" dirty="0"/>
              <a:t>1</a:t>
            </a:r>
            <a:r>
              <a:rPr lang="ja-JP" altLang="en-US" sz="2400" dirty="0"/>
              <a:t>∪</a:t>
            </a:r>
            <a:r>
              <a:rPr lang="en-US" altLang="ja-JP" sz="2400" dirty="0"/>
              <a:t>A</a:t>
            </a:r>
            <a:r>
              <a:rPr lang="en-US" altLang="ja-JP" sz="2400" baseline="-25000" dirty="0"/>
              <a:t>2</a:t>
            </a:r>
            <a:r>
              <a:rPr lang="ja-JP" altLang="en-US" sz="2400" dirty="0"/>
              <a:t>∪・・・∪</a:t>
            </a:r>
            <a:r>
              <a:rPr lang="en-US" altLang="ja-JP" sz="2400" dirty="0"/>
              <a:t>A</a:t>
            </a:r>
            <a:r>
              <a:rPr lang="en-US" altLang="ja-JP" sz="2400" baseline="-25000" dirty="0"/>
              <a:t>k</a:t>
            </a:r>
            <a:r>
              <a:rPr lang="en-US" altLang="ja-JP" sz="2400" dirty="0"/>
              <a:t>)|=Σ|S</a:t>
            </a:r>
            <a:r>
              <a:rPr lang="ja-JP" altLang="en-US" sz="2400" dirty="0"/>
              <a:t>∩</a:t>
            </a:r>
            <a:r>
              <a:rPr lang="en-US" altLang="ja-JP" sz="2400" dirty="0"/>
              <a:t> A</a:t>
            </a:r>
            <a:r>
              <a:rPr lang="en-US" altLang="ja-JP" sz="2400" baseline="-25000" dirty="0"/>
              <a:t>i</a:t>
            </a:r>
            <a:r>
              <a:rPr lang="en-US" altLang="ja-JP" sz="2400" dirty="0"/>
              <a:t>|</a:t>
            </a:r>
            <a:r>
              <a:rPr lang="ja-JP" altLang="en-US" sz="2400" dirty="0"/>
              <a:t>≦</a:t>
            </a:r>
            <a:r>
              <a:rPr lang="en-US" altLang="ja-JP" sz="2400" dirty="0"/>
              <a:t>k=θ(G)</a:t>
            </a:r>
            <a:r>
              <a:rPr lang="ja-JP" altLang="en-US" sz="2400" dirty="0"/>
              <a:t>．　□</a:t>
            </a:r>
            <a:endParaRPr lang="en-US" altLang="ja-JP" sz="2400" dirty="0"/>
          </a:p>
          <a:p>
            <a:pPr eaLnBrk="1" hangingPunct="1">
              <a:buNone/>
            </a:pPr>
            <a:endParaRPr lang="en-US" altLang="ja-JP" sz="2400" dirty="0"/>
          </a:p>
          <a:p>
            <a:pPr eaLnBrk="1" hangingPunct="1">
              <a:buFont typeface="Wingdings 2" pitchFamily="18" charset="2"/>
              <a:buNone/>
            </a:pPr>
            <a:endParaRPr lang="en-US" altLang="ja-JP" sz="2400" dirty="0"/>
          </a:p>
        </p:txBody>
      </p:sp>
      <p:sp>
        <p:nvSpPr>
          <p:cNvPr id="19" name="円/楕円 3">
            <a:extLst>
              <a:ext uri="{FF2B5EF4-FFF2-40B4-BE49-F238E27FC236}">
                <a16:creationId xmlns:a16="http://schemas.microsoft.com/office/drawing/2014/main" id="{AB9F91BE-5667-49FC-A3E7-C0EA8763DF80}"/>
              </a:ext>
            </a:extLst>
          </p:cNvPr>
          <p:cNvSpPr/>
          <p:nvPr/>
        </p:nvSpPr>
        <p:spPr>
          <a:xfrm>
            <a:off x="6084168" y="1876762"/>
            <a:ext cx="288032" cy="28803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a:extLst>
              <a:ext uri="{FF2B5EF4-FFF2-40B4-BE49-F238E27FC236}">
                <a16:creationId xmlns:a16="http://schemas.microsoft.com/office/drawing/2014/main" id="{20AFBD96-50EA-498A-874E-54353795A38F}"/>
              </a:ext>
            </a:extLst>
          </p:cNvPr>
          <p:cNvCxnSpPr>
            <a:cxnSpLocks/>
            <a:stCxn id="19" idx="6"/>
          </p:cNvCxnSpPr>
          <p:nvPr/>
        </p:nvCxnSpPr>
        <p:spPr>
          <a:xfrm>
            <a:off x="6372200" y="2020778"/>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円/楕円 3">
            <a:extLst>
              <a:ext uri="{FF2B5EF4-FFF2-40B4-BE49-F238E27FC236}">
                <a16:creationId xmlns:a16="http://schemas.microsoft.com/office/drawing/2014/main" id="{9EDDFA1B-1E58-4BBF-A0CB-8FEF9B75F5DD}"/>
              </a:ext>
            </a:extLst>
          </p:cNvPr>
          <p:cNvSpPr/>
          <p:nvPr/>
        </p:nvSpPr>
        <p:spPr>
          <a:xfrm>
            <a:off x="6084168" y="2956882"/>
            <a:ext cx="288032" cy="28803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3">
            <a:extLst>
              <a:ext uri="{FF2B5EF4-FFF2-40B4-BE49-F238E27FC236}">
                <a16:creationId xmlns:a16="http://schemas.microsoft.com/office/drawing/2014/main" id="{A1166CDC-F0AB-4822-A3E7-019926F8D6D5}"/>
              </a:ext>
            </a:extLst>
          </p:cNvPr>
          <p:cNvSpPr/>
          <p:nvPr/>
        </p:nvSpPr>
        <p:spPr>
          <a:xfrm>
            <a:off x="6876256" y="2380818"/>
            <a:ext cx="288032" cy="28803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3">
            <a:extLst>
              <a:ext uri="{FF2B5EF4-FFF2-40B4-BE49-F238E27FC236}">
                <a16:creationId xmlns:a16="http://schemas.microsoft.com/office/drawing/2014/main" id="{78D5203D-0C3C-430B-A48B-83B2F76C9EE3}"/>
              </a:ext>
            </a:extLst>
          </p:cNvPr>
          <p:cNvSpPr/>
          <p:nvPr/>
        </p:nvSpPr>
        <p:spPr>
          <a:xfrm>
            <a:off x="7668344" y="2380818"/>
            <a:ext cx="288032" cy="288032"/>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3">
            <a:extLst>
              <a:ext uri="{FF2B5EF4-FFF2-40B4-BE49-F238E27FC236}">
                <a16:creationId xmlns:a16="http://schemas.microsoft.com/office/drawing/2014/main" id="{319F077B-21DE-43D6-ADAF-FB0455623D1C}"/>
              </a:ext>
            </a:extLst>
          </p:cNvPr>
          <p:cNvSpPr/>
          <p:nvPr/>
        </p:nvSpPr>
        <p:spPr>
          <a:xfrm>
            <a:off x="8388424" y="1876762"/>
            <a:ext cx="288032" cy="288032"/>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3">
            <a:extLst>
              <a:ext uri="{FF2B5EF4-FFF2-40B4-BE49-F238E27FC236}">
                <a16:creationId xmlns:a16="http://schemas.microsoft.com/office/drawing/2014/main" id="{D3B5D57E-5FFE-4283-A3ED-8F59EEFA973C}"/>
              </a:ext>
            </a:extLst>
          </p:cNvPr>
          <p:cNvSpPr/>
          <p:nvPr/>
        </p:nvSpPr>
        <p:spPr>
          <a:xfrm>
            <a:off x="8388424" y="2956882"/>
            <a:ext cx="288032" cy="28803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コネクタ 25">
            <a:extLst>
              <a:ext uri="{FF2B5EF4-FFF2-40B4-BE49-F238E27FC236}">
                <a16:creationId xmlns:a16="http://schemas.microsoft.com/office/drawing/2014/main" id="{1236793B-C6A1-436F-AE0D-DF9C90414B11}"/>
              </a:ext>
            </a:extLst>
          </p:cNvPr>
          <p:cNvCxnSpPr>
            <a:cxnSpLocks/>
            <a:endCxn id="25" idx="2"/>
          </p:cNvCxnSpPr>
          <p:nvPr/>
        </p:nvCxnSpPr>
        <p:spPr>
          <a:xfrm>
            <a:off x="6372200" y="3100898"/>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767A7E18-97F1-476B-9496-2ABF4A3A4ADA}"/>
              </a:ext>
            </a:extLst>
          </p:cNvPr>
          <p:cNvCxnSpPr>
            <a:cxnSpLocks/>
            <a:stCxn id="21" idx="7"/>
            <a:endCxn id="22" idx="3"/>
          </p:cNvCxnSpPr>
          <p:nvPr/>
        </p:nvCxnSpPr>
        <p:spPr>
          <a:xfrm flipV="1">
            <a:off x="6330019" y="2626669"/>
            <a:ext cx="588418" cy="372394"/>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F10CA300-544A-4269-833E-B57D0F509960}"/>
              </a:ext>
            </a:extLst>
          </p:cNvPr>
          <p:cNvCxnSpPr>
            <a:cxnSpLocks/>
            <a:stCxn id="19" idx="5"/>
            <a:endCxn id="22" idx="1"/>
          </p:cNvCxnSpPr>
          <p:nvPr/>
        </p:nvCxnSpPr>
        <p:spPr>
          <a:xfrm>
            <a:off x="6330019" y="2122613"/>
            <a:ext cx="588418" cy="300386"/>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E66FF318-CA11-48C5-873A-9D6E14710296}"/>
              </a:ext>
            </a:extLst>
          </p:cNvPr>
          <p:cNvCxnSpPr>
            <a:cxnSpLocks/>
            <a:stCxn id="19" idx="4"/>
            <a:endCxn id="21" idx="0"/>
          </p:cNvCxnSpPr>
          <p:nvPr/>
        </p:nvCxnSpPr>
        <p:spPr>
          <a:xfrm>
            <a:off x="6228184" y="2164794"/>
            <a:ext cx="0" cy="79208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43889070-D982-4B26-AEC3-B5C2172082A9}"/>
              </a:ext>
            </a:extLst>
          </p:cNvPr>
          <p:cNvCxnSpPr>
            <a:cxnSpLocks/>
            <a:stCxn id="22" idx="6"/>
            <a:endCxn id="23" idx="2"/>
          </p:cNvCxnSpPr>
          <p:nvPr/>
        </p:nvCxnSpPr>
        <p:spPr>
          <a:xfrm>
            <a:off x="7164288" y="2524834"/>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9DEB8028-85E9-42B2-8DED-AE3DBD1364B5}"/>
              </a:ext>
            </a:extLst>
          </p:cNvPr>
          <p:cNvCxnSpPr>
            <a:cxnSpLocks/>
            <a:stCxn id="23" idx="7"/>
            <a:endCxn id="24" idx="3"/>
          </p:cNvCxnSpPr>
          <p:nvPr/>
        </p:nvCxnSpPr>
        <p:spPr>
          <a:xfrm flipV="1">
            <a:off x="7914195" y="2122613"/>
            <a:ext cx="516410" cy="300386"/>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5BB81767-A7AB-4DF5-9D0B-02E83D7D537B}"/>
              </a:ext>
            </a:extLst>
          </p:cNvPr>
          <p:cNvCxnSpPr>
            <a:cxnSpLocks/>
            <a:stCxn id="23" idx="5"/>
            <a:endCxn id="25" idx="1"/>
          </p:cNvCxnSpPr>
          <p:nvPr/>
        </p:nvCxnSpPr>
        <p:spPr>
          <a:xfrm>
            <a:off x="7914195" y="2626669"/>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3F26E9EC-40DF-4776-9673-678EA2AA2780}"/>
              </a:ext>
            </a:extLst>
          </p:cNvPr>
          <p:cNvSpPr txBox="1"/>
          <p:nvPr/>
        </p:nvSpPr>
        <p:spPr>
          <a:xfrm>
            <a:off x="6809449" y="3140968"/>
            <a:ext cx="1284839" cy="400110"/>
          </a:xfrm>
          <a:prstGeom prst="rect">
            <a:avLst/>
          </a:prstGeom>
          <a:noFill/>
        </p:spPr>
        <p:txBody>
          <a:bodyPr wrap="none" rtlCol="0">
            <a:spAutoFit/>
          </a:bodyPr>
          <a:lstStyle/>
          <a:p>
            <a:r>
              <a:rPr kumimoji="1" lang="en-US" altLang="ja-JP" sz="2000" dirty="0">
                <a:solidFill>
                  <a:srgbClr val="0070C0"/>
                </a:solidFill>
              </a:rPr>
              <a:t>A</a:t>
            </a:r>
            <a:r>
              <a:rPr kumimoji="1" lang="en-US" altLang="ja-JP" sz="2000" baseline="-25000" dirty="0">
                <a:solidFill>
                  <a:srgbClr val="0070C0"/>
                </a:solidFill>
              </a:rPr>
              <a:t>1</a:t>
            </a:r>
            <a:r>
              <a:rPr kumimoji="1" lang="en-US" altLang="ja-JP" sz="2000" dirty="0"/>
              <a:t>, </a:t>
            </a:r>
            <a:r>
              <a:rPr kumimoji="1" lang="en-US" altLang="ja-JP" sz="2000" dirty="0">
                <a:solidFill>
                  <a:srgbClr val="FFFF00"/>
                </a:solidFill>
              </a:rPr>
              <a:t>A</a:t>
            </a:r>
            <a:r>
              <a:rPr kumimoji="1" lang="en-US" altLang="ja-JP" sz="2000" baseline="-25000" dirty="0">
                <a:solidFill>
                  <a:srgbClr val="FFFF00"/>
                </a:solidFill>
              </a:rPr>
              <a:t>2</a:t>
            </a:r>
            <a:r>
              <a:rPr kumimoji="1" lang="en-US" altLang="ja-JP" sz="2000" dirty="0"/>
              <a:t>, </a:t>
            </a:r>
            <a:r>
              <a:rPr kumimoji="1" lang="en-US" altLang="ja-JP" sz="2000" dirty="0">
                <a:solidFill>
                  <a:srgbClr val="C00000"/>
                </a:solidFill>
              </a:rPr>
              <a:t>A</a:t>
            </a:r>
            <a:r>
              <a:rPr kumimoji="1" lang="en-US" altLang="ja-JP" sz="2000" baseline="-25000" dirty="0">
                <a:solidFill>
                  <a:srgbClr val="C00000"/>
                </a:solidFill>
              </a:rPr>
              <a:t>3</a:t>
            </a:r>
            <a:endParaRPr kumimoji="1" lang="ja-JP" altLang="en-US" sz="2000" baseline="-25000" dirty="0">
              <a:solidFill>
                <a:srgbClr val="C00000"/>
              </a:solidFill>
            </a:endParaRPr>
          </a:p>
        </p:txBody>
      </p:sp>
    </p:spTree>
    <p:extLst>
      <p:ext uri="{BB962C8B-B14F-4D97-AF65-F5344CB8AC3E}">
        <p14:creationId xmlns:p14="http://schemas.microsoft.com/office/powerpoint/2010/main" val="3733676066"/>
      </p:ext>
    </p:extLst>
  </p:cSld>
  <p:clrMapOvr>
    <a:masterClrMapping/>
  </p:clrMapOvr>
  <p:transition advTm="14149"/>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mc:AlternateContent xmlns:mc="http://schemas.openxmlformats.org/markup-compatibility/2006" xmlns:a14="http://schemas.microsoft.com/office/drawing/2010/main">
        <mc:Choice Requires="a14">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捕グラフ</a:t>
                </a:r>
                <a14:m>
                  <m:oMath xmlns:m="http://schemas.openxmlformats.org/officeDocument/2006/math">
                    <m:r>
                      <a:rPr lang="ja-JP" altLang="en-US" sz="2400" i="1" dirty="0">
                        <a:latin typeface="Cambria Math" panose="02040503050406030204" pitchFamily="18" charset="0"/>
                      </a:rPr>
                      <m:t>の定義</m:t>
                    </m:r>
                  </m:oMath>
                </a14:m>
                <a:endParaRPr lang="en-US" altLang="ja-JP" sz="2400" i="1" dirty="0">
                  <a:latin typeface="Cambria Math" panose="02040503050406030204" pitchFamily="18" charset="0"/>
                </a:endParaRPr>
              </a:p>
              <a:p>
                <a:pPr eaLnBrk="1" hangingPunct="1">
                  <a:buFont typeface="Wingdings 2" pitchFamily="18" charset="2"/>
                  <a:buNone/>
                </a:pPr>
                <a:endParaRPr lang="en-US" altLang="ja-JP" sz="2400" i="1" dirty="0">
                  <a:latin typeface="Cambria Math" panose="02040503050406030204" pitchFamily="18" charset="0"/>
                </a:endParaRPr>
              </a:p>
              <a:p>
                <a:pPr eaLnBrk="1" hangingPunct="1">
                  <a:buFont typeface="Wingdings 2" pitchFamily="18" charset="2"/>
                  <a:buNone/>
                </a:pPr>
                <a:r>
                  <a:rPr lang="en-US" altLang="ja-JP" sz="2400" dirty="0"/>
                  <a:t>G</a:t>
                </a:r>
                <a:r>
                  <a:rPr lang="ja-JP" altLang="en-US" sz="2400" dirty="0"/>
                  <a:t>の捕グラフ</a:t>
                </a:r>
                <a14:m>
                  <m:oMath xmlns:m="http://schemas.openxmlformats.org/officeDocument/2006/math">
                    <m:acc>
                      <m:accPr>
                        <m:chr m:val="̅"/>
                        <m:ctrlPr>
                          <a:rPr lang="en-US" altLang="ja-JP" sz="2400" i="1" dirty="0" smtClean="0">
                            <a:latin typeface="Cambria Math" panose="02040503050406030204" pitchFamily="18" charset="0"/>
                          </a:rPr>
                        </m:ctrlPr>
                      </m:accPr>
                      <m:e>
                        <m:r>
                          <a:rPr lang="en-US" altLang="ja-JP" sz="2400" b="0" i="1" dirty="0" smtClean="0">
                            <a:latin typeface="Cambria Math" panose="02040503050406030204" pitchFamily="18" charset="0"/>
                          </a:rPr>
                          <m:t>𝐺</m:t>
                        </m:r>
                      </m:e>
                    </m:acc>
                  </m:oMath>
                </a14:m>
                <a:r>
                  <a:rPr lang="ja-JP" altLang="en-US" sz="2400" dirty="0"/>
                  <a:t>を次のように定義する．</a:t>
                </a:r>
                <a:endParaRPr lang="en-US" altLang="ja-JP" sz="2400" dirty="0"/>
              </a:p>
              <a:p>
                <a:pPr eaLnBrk="1" hangingPunct="1"/>
                <a:r>
                  <a:rPr lang="en-US" altLang="ja-JP" sz="2400" dirty="0"/>
                  <a:t>V(</a:t>
                </a:r>
                <a14:m>
                  <m:oMath xmlns:m="http://schemas.openxmlformats.org/officeDocument/2006/math">
                    <m:acc>
                      <m:accPr>
                        <m:chr m:val="̅"/>
                        <m:ctrlPr>
                          <a:rPr lang="en-US" altLang="ja-JP" sz="2400" i="1" dirty="0" smtClean="0">
                            <a:latin typeface="Cambria Math" panose="02040503050406030204" pitchFamily="18" charset="0"/>
                          </a:rPr>
                        </m:ctrlPr>
                      </m:accPr>
                      <m:e>
                        <m:r>
                          <a:rPr lang="en-US" altLang="ja-JP" sz="2400" b="0" i="1" dirty="0" smtClean="0">
                            <a:latin typeface="Cambria Math" panose="02040503050406030204" pitchFamily="18" charset="0"/>
                          </a:rPr>
                          <m:t>𝐺</m:t>
                        </m:r>
                      </m:e>
                    </m:acc>
                  </m:oMath>
                </a14:m>
                <a:r>
                  <a:rPr lang="en-US" altLang="ja-JP" sz="2400" dirty="0"/>
                  <a:t>)=V(G)</a:t>
                </a:r>
              </a:p>
              <a:p>
                <a:pPr eaLnBrk="1" hangingPunct="1"/>
                <a:r>
                  <a:rPr lang="en-US" altLang="ja-JP" sz="2400" dirty="0"/>
                  <a:t>E(G)={</a:t>
                </a:r>
                <a:r>
                  <a:rPr lang="en-US" altLang="ja-JP" sz="2400" dirty="0" err="1"/>
                  <a:t>uv</a:t>
                </a:r>
                <a:r>
                  <a:rPr lang="ja-JP" altLang="en-US" sz="2400" dirty="0"/>
                  <a:t>：</a:t>
                </a:r>
                <a:r>
                  <a:rPr lang="en-US" altLang="ja-JP" sz="2400" dirty="0" err="1"/>
                  <a:t>u,v</a:t>
                </a:r>
                <a:r>
                  <a:rPr lang="ja-JP" altLang="en-US" sz="2400" dirty="0"/>
                  <a:t>∈</a:t>
                </a:r>
                <a:r>
                  <a:rPr lang="en-US" altLang="ja-JP" sz="2400" dirty="0"/>
                  <a:t>V(G)</a:t>
                </a:r>
                <a:r>
                  <a:rPr lang="ja-JP" altLang="en-US" sz="2400" dirty="0"/>
                  <a:t>かつ</a:t>
                </a:r>
                <a:r>
                  <a:rPr lang="en-US" altLang="ja-JP" sz="2400" dirty="0" err="1"/>
                  <a:t>uv</a:t>
                </a:r>
                <a:r>
                  <a:rPr lang="ja-JP" altLang="en-US" sz="2400" dirty="0"/>
                  <a:t>∉</a:t>
                </a:r>
                <a:r>
                  <a:rPr lang="en-US" altLang="ja-JP" sz="2400" dirty="0"/>
                  <a:t>E(G)}</a:t>
                </a:r>
              </a:p>
              <a:p>
                <a:pPr eaLnBrk="1" hangingPunct="1">
                  <a:buFont typeface="Wingdings 2" pitchFamily="18" charset="2"/>
                  <a:buNone/>
                </a:pPr>
                <a:endParaRPr lang="en-US" altLang="ja-JP" sz="2400" dirty="0"/>
              </a:p>
            </p:txBody>
          </p:sp>
        </mc:Choice>
        <mc:Fallback xmlns="">
          <p:sp>
            <p:nvSpPr>
              <p:cNvPr id="8195"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111" t="-1526"/>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2" name="テキスト ボックス 31">
                <a:extLst>
                  <a:ext uri="{FF2B5EF4-FFF2-40B4-BE49-F238E27FC236}">
                    <a16:creationId xmlns:a16="http://schemas.microsoft.com/office/drawing/2014/main" id="{64982ACC-4F1B-48A7-B63E-FA9435DABAF4}"/>
                  </a:ext>
                </a:extLst>
              </p:cNvPr>
              <p:cNvSpPr txBox="1"/>
              <p:nvPr/>
            </p:nvSpPr>
            <p:spPr>
              <a:xfrm>
                <a:off x="3031690" y="6043229"/>
                <a:ext cx="428386"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𝐺</m:t>
                      </m:r>
                    </m:oMath>
                  </m:oMathPara>
                </a14:m>
                <a:endParaRPr kumimoji="1" lang="ja-JP" altLang="en-US" sz="2000" dirty="0"/>
              </a:p>
            </p:txBody>
          </p:sp>
        </mc:Choice>
        <mc:Fallback xmlns="">
          <p:sp>
            <p:nvSpPr>
              <p:cNvPr id="32" name="テキスト ボックス 31">
                <a:extLst>
                  <a:ext uri="{FF2B5EF4-FFF2-40B4-BE49-F238E27FC236}">
                    <a16:creationId xmlns:a16="http://schemas.microsoft.com/office/drawing/2014/main" id="{64982ACC-4F1B-48A7-B63E-FA9435DABAF4}"/>
                  </a:ext>
                </a:extLst>
              </p:cNvPr>
              <p:cNvSpPr txBox="1">
                <a:spLocks noRot="1" noChangeAspect="1" noMove="1" noResize="1" noEditPoints="1" noAdjustHandles="1" noChangeArrowheads="1" noChangeShapeType="1" noTextEdit="1"/>
              </p:cNvSpPr>
              <p:nvPr/>
            </p:nvSpPr>
            <p:spPr>
              <a:xfrm>
                <a:off x="3031690" y="6043229"/>
                <a:ext cx="428386" cy="400110"/>
              </a:xfrm>
              <a:prstGeom prst="rect">
                <a:avLst/>
              </a:prstGeom>
              <a:blipFill>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5" name="テキスト ボックス 34">
                <a:extLst>
                  <a:ext uri="{FF2B5EF4-FFF2-40B4-BE49-F238E27FC236}">
                    <a16:creationId xmlns:a16="http://schemas.microsoft.com/office/drawing/2014/main" id="{E0670C2E-D203-434D-8A53-2DE9755EF427}"/>
                  </a:ext>
                </a:extLst>
              </p:cNvPr>
              <p:cNvSpPr txBox="1"/>
              <p:nvPr/>
            </p:nvSpPr>
            <p:spPr>
              <a:xfrm>
                <a:off x="5943814" y="6052521"/>
                <a:ext cx="428386" cy="40081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kumimoji="1" lang="en-US" altLang="ja-JP" sz="2000" b="0" i="1" smtClean="0">
                              <a:latin typeface="Cambria Math" panose="02040503050406030204" pitchFamily="18" charset="0"/>
                            </a:rPr>
                          </m:ctrlPr>
                        </m:accPr>
                        <m:e>
                          <m:r>
                            <a:rPr kumimoji="1" lang="en-US" altLang="ja-JP" sz="2000" b="0" i="1" smtClean="0">
                              <a:latin typeface="Cambria Math" panose="02040503050406030204" pitchFamily="18" charset="0"/>
                            </a:rPr>
                            <m:t>𝐺</m:t>
                          </m:r>
                        </m:e>
                      </m:acc>
                    </m:oMath>
                  </m:oMathPara>
                </a14:m>
                <a:endParaRPr kumimoji="1" lang="ja-JP" altLang="en-US" sz="2000" dirty="0"/>
              </a:p>
            </p:txBody>
          </p:sp>
        </mc:Choice>
        <mc:Fallback xmlns="">
          <p:sp>
            <p:nvSpPr>
              <p:cNvPr id="35" name="テキスト ボックス 34">
                <a:extLst>
                  <a:ext uri="{FF2B5EF4-FFF2-40B4-BE49-F238E27FC236}">
                    <a16:creationId xmlns:a16="http://schemas.microsoft.com/office/drawing/2014/main" id="{E0670C2E-D203-434D-8A53-2DE9755EF427}"/>
                  </a:ext>
                </a:extLst>
              </p:cNvPr>
              <p:cNvSpPr txBox="1">
                <a:spLocks noRot="1" noChangeAspect="1" noMove="1" noResize="1" noEditPoints="1" noAdjustHandles="1" noChangeArrowheads="1" noChangeShapeType="1" noTextEdit="1"/>
              </p:cNvSpPr>
              <p:nvPr/>
            </p:nvSpPr>
            <p:spPr>
              <a:xfrm>
                <a:off x="5943814" y="6052521"/>
                <a:ext cx="428386" cy="400815"/>
              </a:xfrm>
              <a:prstGeom prst="rect">
                <a:avLst/>
              </a:prstGeom>
              <a:blipFill>
                <a:blip r:embed="rId4"/>
                <a:stretch>
                  <a:fillRect r="-30000"/>
                </a:stretch>
              </a:blipFill>
            </p:spPr>
            <p:txBody>
              <a:bodyPr/>
              <a:lstStyle/>
              <a:p>
                <a:r>
                  <a:rPr lang="ja-JP" altLang="en-US">
                    <a:noFill/>
                  </a:rPr>
                  <a:t> </a:t>
                </a:r>
              </a:p>
            </p:txBody>
          </p:sp>
        </mc:Fallback>
      </mc:AlternateContent>
      <p:sp>
        <p:nvSpPr>
          <p:cNvPr id="50" name="円/楕円 3">
            <a:extLst>
              <a:ext uri="{FF2B5EF4-FFF2-40B4-BE49-F238E27FC236}">
                <a16:creationId xmlns:a16="http://schemas.microsoft.com/office/drawing/2014/main" id="{B62836E6-1792-4F7E-88AF-85EA18107C4A}"/>
              </a:ext>
            </a:extLst>
          </p:cNvPr>
          <p:cNvSpPr/>
          <p:nvPr/>
        </p:nvSpPr>
        <p:spPr>
          <a:xfrm>
            <a:off x="1907704" y="4531061"/>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 name="直線コネクタ 51">
            <a:extLst>
              <a:ext uri="{FF2B5EF4-FFF2-40B4-BE49-F238E27FC236}">
                <a16:creationId xmlns:a16="http://schemas.microsoft.com/office/drawing/2014/main" id="{BA723DFA-5DD4-444C-961F-BCA99AC11A5E}"/>
              </a:ext>
            </a:extLst>
          </p:cNvPr>
          <p:cNvCxnSpPr>
            <a:cxnSpLocks/>
            <a:stCxn id="50" idx="6"/>
          </p:cNvCxnSpPr>
          <p:nvPr/>
        </p:nvCxnSpPr>
        <p:spPr>
          <a:xfrm>
            <a:off x="2195736" y="4675077"/>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円/楕円 3">
            <a:extLst>
              <a:ext uri="{FF2B5EF4-FFF2-40B4-BE49-F238E27FC236}">
                <a16:creationId xmlns:a16="http://schemas.microsoft.com/office/drawing/2014/main" id="{3D9C0E72-3116-48EF-85D1-10A8B8FF5051}"/>
              </a:ext>
            </a:extLst>
          </p:cNvPr>
          <p:cNvSpPr/>
          <p:nvPr/>
        </p:nvSpPr>
        <p:spPr>
          <a:xfrm>
            <a:off x="1907704" y="5611181"/>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円/楕円 3">
            <a:extLst>
              <a:ext uri="{FF2B5EF4-FFF2-40B4-BE49-F238E27FC236}">
                <a16:creationId xmlns:a16="http://schemas.microsoft.com/office/drawing/2014/main" id="{CFD7E5ED-D5C5-4699-866C-8B844DDA86D6}"/>
              </a:ext>
            </a:extLst>
          </p:cNvPr>
          <p:cNvSpPr/>
          <p:nvPr/>
        </p:nvSpPr>
        <p:spPr>
          <a:xfrm>
            <a:off x="2699792" y="5035117"/>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円/楕円 3">
            <a:extLst>
              <a:ext uri="{FF2B5EF4-FFF2-40B4-BE49-F238E27FC236}">
                <a16:creationId xmlns:a16="http://schemas.microsoft.com/office/drawing/2014/main" id="{F226DC08-CADD-4BB6-A485-887FA782D7C8}"/>
              </a:ext>
            </a:extLst>
          </p:cNvPr>
          <p:cNvSpPr/>
          <p:nvPr/>
        </p:nvSpPr>
        <p:spPr>
          <a:xfrm>
            <a:off x="3491880" y="5035117"/>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円/楕円 3">
            <a:extLst>
              <a:ext uri="{FF2B5EF4-FFF2-40B4-BE49-F238E27FC236}">
                <a16:creationId xmlns:a16="http://schemas.microsoft.com/office/drawing/2014/main" id="{673152D2-0E4D-47EA-9116-7A077B773821}"/>
              </a:ext>
            </a:extLst>
          </p:cNvPr>
          <p:cNvSpPr/>
          <p:nvPr/>
        </p:nvSpPr>
        <p:spPr>
          <a:xfrm>
            <a:off x="4211960" y="4531061"/>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円/楕円 3">
            <a:extLst>
              <a:ext uri="{FF2B5EF4-FFF2-40B4-BE49-F238E27FC236}">
                <a16:creationId xmlns:a16="http://schemas.microsoft.com/office/drawing/2014/main" id="{799C9BC1-0381-4C29-BDD7-693DE89EA7E5}"/>
              </a:ext>
            </a:extLst>
          </p:cNvPr>
          <p:cNvSpPr/>
          <p:nvPr/>
        </p:nvSpPr>
        <p:spPr>
          <a:xfrm>
            <a:off x="4211960" y="5611181"/>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 name="直線コネクタ 62">
            <a:extLst>
              <a:ext uri="{FF2B5EF4-FFF2-40B4-BE49-F238E27FC236}">
                <a16:creationId xmlns:a16="http://schemas.microsoft.com/office/drawing/2014/main" id="{A71848CD-17B3-4714-9279-8268EE375AA0}"/>
              </a:ext>
            </a:extLst>
          </p:cNvPr>
          <p:cNvCxnSpPr>
            <a:cxnSpLocks/>
            <a:endCxn id="62" idx="2"/>
          </p:cNvCxnSpPr>
          <p:nvPr/>
        </p:nvCxnSpPr>
        <p:spPr>
          <a:xfrm>
            <a:off x="2195736" y="5755197"/>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A8AC2652-EB9D-4730-980E-37704A1AEC61}"/>
              </a:ext>
            </a:extLst>
          </p:cNvPr>
          <p:cNvCxnSpPr>
            <a:cxnSpLocks/>
            <a:stCxn id="53" idx="7"/>
            <a:endCxn id="57" idx="3"/>
          </p:cNvCxnSpPr>
          <p:nvPr/>
        </p:nvCxnSpPr>
        <p:spPr>
          <a:xfrm flipV="1">
            <a:off x="2153555" y="5280968"/>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B43C35E6-128B-4EA9-993B-08DC01F73410}"/>
              </a:ext>
            </a:extLst>
          </p:cNvPr>
          <p:cNvCxnSpPr>
            <a:cxnSpLocks/>
            <a:stCxn id="50" idx="5"/>
            <a:endCxn id="57" idx="1"/>
          </p:cNvCxnSpPr>
          <p:nvPr/>
        </p:nvCxnSpPr>
        <p:spPr>
          <a:xfrm>
            <a:off x="2153555" y="4776912"/>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BBDCFF70-18ED-47B1-91B8-24D2E2161DE2}"/>
              </a:ext>
            </a:extLst>
          </p:cNvPr>
          <p:cNvCxnSpPr>
            <a:cxnSpLocks/>
            <a:stCxn id="50" idx="4"/>
            <a:endCxn id="53" idx="0"/>
          </p:cNvCxnSpPr>
          <p:nvPr/>
        </p:nvCxnSpPr>
        <p:spPr>
          <a:xfrm>
            <a:off x="2051720" y="4819093"/>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8C864395-3FA1-4FDE-A516-1D0817D757C8}"/>
              </a:ext>
            </a:extLst>
          </p:cNvPr>
          <p:cNvCxnSpPr>
            <a:cxnSpLocks/>
            <a:stCxn id="57" idx="6"/>
            <a:endCxn id="59" idx="2"/>
          </p:cNvCxnSpPr>
          <p:nvPr/>
        </p:nvCxnSpPr>
        <p:spPr>
          <a:xfrm>
            <a:off x="2987824" y="5179133"/>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87D63753-7568-4F06-AF13-3ADD2B18C2C1}"/>
              </a:ext>
            </a:extLst>
          </p:cNvPr>
          <p:cNvCxnSpPr>
            <a:cxnSpLocks/>
            <a:stCxn id="59" idx="7"/>
            <a:endCxn id="60" idx="3"/>
          </p:cNvCxnSpPr>
          <p:nvPr/>
        </p:nvCxnSpPr>
        <p:spPr>
          <a:xfrm flipV="1">
            <a:off x="3737731" y="4776912"/>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4073269D-0236-4DBB-8E38-17AFCACADAC1}"/>
              </a:ext>
            </a:extLst>
          </p:cNvPr>
          <p:cNvCxnSpPr>
            <a:cxnSpLocks/>
            <a:stCxn id="59" idx="5"/>
            <a:endCxn id="62" idx="1"/>
          </p:cNvCxnSpPr>
          <p:nvPr/>
        </p:nvCxnSpPr>
        <p:spPr>
          <a:xfrm>
            <a:off x="3737731" y="5280968"/>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円/楕円 3">
            <a:extLst>
              <a:ext uri="{FF2B5EF4-FFF2-40B4-BE49-F238E27FC236}">
                <a16:creationId xmlns:a16="http://schemas.microsoft.com/office/drawing/2014/main" id="{1D1F077D-8BC3-46DB-B188-1281202F44FC}"/>
              </a:ext>
            </a:extLst>
          </p:cNvPr>
          <p:cNvSpPr/>
          <p:nvPr/>
        </p:nvSpPr>
        <p:spPr>
          <a:xfrm>
            <a:off x="4788024" y="4531061"/>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円/楕円 3">
            <a:extLst>
              <a:ext uri="{FF2B5EF4-FFF2-40B4-BE49-F238E27FC236}">
                <a16:creationId xmlns:a16="http://schemas.microsoft.com/office/drawing/2014/main" id="{918698D1-63F8-4985-A4F6-F48CCC02C725}"/>
              </a:ext>
            </a:extLst>
          </p:cNvPr>
          <p:cNvSpPr/>
          <p:nvPr/>
        </p:nvSpPr>
        <p:spPr>
          <a:xfrm>
            <a:off x="4788024" y="5611181"/>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円/楕円 3">
            <a:extLst>
              <a:ext uri="{FF2B5EF4-FFF2-40B4-BE49-F238E27FC236}">
                <a16:creationId xmlns:a16="http://schemas.microsoft.com/office/drawing/2014/main" id="{A359AEEA-90DD-433A-903E-CE0286149B71}"/>
              </a:ext>
            </a:extLst>
          </p:cNvPr>
          <p:cNvSpPr/>
          <p:nvPr/>
        </p:nvSpPr>
        <p:spPr>
          <a:xfrm>
            <a:off x="5436096" y="5035117"/>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円/楕円 3">
            <a:extLst>
              <a:ext uri="{FF2B5EF4-FFF2-40B4-BE49-F238E27FC236}">
                <a16:creationId xmlns:a16="http://schemas.microsoft.com/office/drawing/2014/main" id="{C6771A6F-E943-4200-BBD4-FDC847169FEF}"/>
              </a:ext>
            </a:extLst>
          </p:cNvPr>
          <p:cNvSpPr/>
          <p:nvPr/>
        </p:nvSpPr>
        <p:spPr>
          <a:xfrm>
            <a:off x="6444208" y="5035117"/>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円/楕円 3">
            <a:extLst>
              <a:ext uri="{FF2B5EF4-FFF2-40B4-BE49-F238E27FC236}">
                <a16:creationId xmlns:a16="http://schemas.microsoft.com/office/drawing/2014/main" id="{1614CF8A-1E2E-411F-A496-36DA56AB9B4E}"/>
              </a:ext>
            </a:extLst>
          </p:cNvPr>
          <p:cNvSpPr/>
          <p:nvPr/>
        </p:nvSpPr>
        <p:spPr>
          <a:xfrm>
            <a:off x="7092280" y="4531061"/>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円/楕円 3">
            <a:extLst>
              <a:ext uri="{FF2B5EF4-FFF2-40B4-BE49-F238E27FC236}">
                <a16:creationId xmlns:a16="http://schemas.microsoft.com/office/drawing/2014/main" id="{F83FB83D-C825-4AA6-9931-91113EE0904A}"/>
              </a:ext>
            </a:extLst>
          </p:cNvPr>
          <p:cNvSpPr/>
          <p:nvPr/>
        </p:nvSpPr>
        <p:spPr>
          <a:xfrm>
            <a:off x="7092280" y="5611181"/>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9" name="直線コネクタ 78">
            <a:extLst>
              <a:ext uri="{FF2B5EF4-FFF2-40B4-BE49-F238E27FC236}">
                <a16:creationId xmlns:a16="http://schemas.microsoft.com/office/drawing/2014/main" id="{87C82935-B3C9-4896-990D-83648B7AB641}"/>
              </a:ext>
            </a:extLst>
          </p:cNvPr>
          <p:cNvCxnSpPr>
            <a:cxnSpLocks/>
            <a:stCxn id="74" idx="6"/>
            <a:endCxn id="76" idx="3"/>
          </p:cNvCxnSpPr>
          <p:nvPr/>
        </p:nvCxnSpPr>
        <p:spPr>
          <a:xfrm flipV="1">
            <a:off x="5076056" y="5280968"/>
            <a:ext cx="1410333" cy="47422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18F0BBD2-0F2E-4BEC-81AE-D2A5D34ED205}"/>
              </a:ext>
            </a:extLst>
          </p:cNvPr>
          <p:cNvCxnSpPr>
            <a:cxnSpLocks/>
            <a:stCxn id="73" idx="6"/>
            <a:endCxn id="76" idx="1"/>
          </p:cNvCxnSpPr>
          <p:nvPr/>
        </p:nvCxnSpPr>
        <p:spPr>
          <a:xfrm>
            <a:off x="5076056" y="4675077"/>
            <a:ext cx="1410333" cy="40222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AA9FFE98-CD87-41CD-9B1D-14C1D01778F1}"/>
              </a:ext>
            </a:extLst>
          </p:cNvPr>
          <p:cNvCxnSpPr>
            <a:cxnSpLocks/>
            <a:stCxn id="75" idx="7"/>
            <a:endCxn id="77" idx="2"/>
          </p:cNvCxnSpPr>
          <p:nvPr/>
        </p:nvCxnSpPr>
        <p:spPr>
          <a:xfrm flipV="1">
            <a:off x="5681947" y="4675077"/>
            <a:ext cx="1410333" cy="40222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962246F3-0742-411A-9C56-BE54B6751E5C}"/>
              </a:ext>
            </a:extLst>
          </p:cNvPr>
          <p:cNvCxnSpPr>
            <a:cxnSpLocks/>
            <a:stCxn id="77" idx="4"/>
            <a:endCxn id="78" idx="0"/>
          </p:cNvCxnSpPr>
          <p:nvPr/>
        </p:nvCxnSpPr>
        <p:spPr>
          <a:xfrm>
            <a:off x="7236296" y="4819093"/>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6F90F350-D75D-4FAD-92B8-9F01DD46B4EE}"/>
              </a:ext>
            </a:extLst>
          </p:cNvPr>
          <p:cNvCxnSpPr>
            <a:cxnSpLocks/>
            <a:stCxn id="75" idx="5"/>
            <a:endCxn id="78" idx="2"/>
          </p:cNvCxnSpPr>
          <p:nvPr/>
        </p:nvCxnSpPr>
        <p:spPr>
          <a:xfrm>
            <a:off x="5681947" y="5280968"/>
            <a:ext cx="1410333" cy="47422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B841BB5F-6AA2-41E2-BAC4-2431C3506555}"/>
              </a:ext>
            </a:extLst>
          </p:cNvPr>
          <p:cNvCxnSpPr>
            <a:cxnSpLocks/>
            <a:stCxn id="73" idx="6"/>
            <a:endCxn id="78" idx="2"/>
          </p:cNvCxnSpPr>
          <p:nvPr/>
        </p:nvCxnSpPr>
        <p:spPr>
          <a:xfrm>
            <a:off x="5076056" y="4675077"/>
            <a:ext cx="2016224" cy="10801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CEEBC5B2-DF30-456A-A980-16479CCE5DA2}"/>
              </a:ext>
            </a:extLst>
          </p:cNvPr>
          <p:cNvCxnSpPr>
            <a:cxnSpLocks/>
            <a:stCxn id="74" idx="6"/>
            <a:endCxn id="77" idx="2"/>
          </p:cNvCxnSpPr>
          <p:nvPr/>
        </p:nvCxnSpPr>
        <p:spPr>
          <a:xfrm flipV="1">
            <a:off x="5076056" y="4675077"/>
            <a:ext cx="2016224" cy="10801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4939579"/>
      </p:ext>
    </p:extLst>
  </p:cSld>
  <p:clrMapOvr>
    <a:masterClrMapping/>
  </p:clrMapOvr>
  <p:transition advTm="14149"/>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mc:AlternateContent xmlns:mc="http://schemas.openxmlformats.org/markup-compatibility/2006" xmlns:a14="http://schemas.microsoft.com/office/drawing/2010/main">
        <mc:Choice Requires="a14">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定理</a:t>
                </a:r>
                <a:r>
                  <a:rPr lang="en-US" altLang="ja-JP" sz="2400" dirty="0"/>
                  <a:t>3</a:t>
                </a:r>
                <a:r>
                  <a:rPr lang="ja-JP" altLang="en-US" sz="2400" dirty="0"/>
                  <a:t>：</a:t>
                </a:r>
                <a:endParaRPr lang="en-US" altLang="ja-JP" sz="2400" dirty="0"/>
              </a:p>
              <a:p>
                <a:pPr marL="457200" indent="-457200" eaLnBrk="1" hangingPunct="1">
                  <a:buFont typeface="Wingdings 2" pitchFamily="18" charset="2"/>
                  <a:buAutoNum type="arabicParenBoth"/>
                </a:pPr>
                <a:r>
                  <a:rPr lang="en-US" altLang="ja-JP" sz="2400" dirty="0"/>
                  <a:t>ω(G)=α(</a:t>
                </a:r>
                <a14:m>
                  <m:oMath xmlns:m="http://schemas.openxmlformats.org/officeDocument/2006/math">
                    <m:acc>
                      <m:accPr>
                        <m:chr m:val="̅"/>
                        <m:ctrlPr>
                          <a:rPr lang="en-US" altLang="ja-JP" sz="2400" i="1" dirty="0" smtClean="0">
                            <a:latin typeface="Cambria Math" panose="02040503050406030204" pitchFamily="18" charset="0"/>
                          </a:rPr>
                        </m:ctrlPr>
                      </m:accPr>
                      <m:e>
                        <m:r>
                          <a:rPr lang="en-US" altLang="ja-JP" sz="2400" b="0" i="1" dirty="0" smtClean="0">
                            <a:latin typeface="Cambria Math" panose="02040503050406030204" pitchFamily="18" charset="0"/>
                          </a:rPr>
                          <m:t>𝐺</m:t>
                        </m:r>
                      </m:e>
                    </m:acc>
                  </m:oMath>
                </a14:m>
                <a:r>
                  <a:rPr lang="en-US" altLang="ja-JP" sz="2400" dirty="0"/>
                  <a:t>)</a:t>
                </a:r>
              </a:p>
              <a:p>
                <a:pPr marL="457200" indent="-457200" eaLnBrk="1" hangingPunct="1">
                  <a:buFont typeface="Wingdings 2" pitchFamily="18" charset="2"/>
                  <a:buAutoNum type="arabicParenBoth"/>
                </a:pPr>
                <a:r>
                  <a:rPr lang="en-US" altLang="ja-JP" sz="2400" dirty="0"/>
                  <a:t>χ(G)=θ(</a:t>
                </a:r>
                <a14:m>
                  <m:oMath xmlns:m="http://schemas.openxmlformats.org/officeDocument/2006/math">
                    <m:acc>
                      <m:accPr>
                        <m:chr m:val="̅"/>
                        <m:ctrlPr>
                          <a:rPr lang="en-US" altLang="ja-JP" sz="2400" i="1" dirty="0" smtClean="0">
                            <a:latin typeface="Cambria Math" panose="02040503050406030204" pitchFamily="18" charset="0"/>
                          </a:rPr>
                        </m:ctrlPr>
                      </m:accPr>
                      <m:e>
                        <m:r>
                          <a:rPr lang="en-US" altLang="ja-JP" sz="2400" b="0" i="1" dirty="0" smtClean="0">
                            <a:latin typeface="Cambria Math" panose="02040503050406030204" pitchFamily="18" charset="0"/>
                          </a:rPr>
                          <m:t>𝐺</m:t>
                        </m:r>
                      </m:e>
                    </m:acc>
                  </m:oMath>
                </a14:m>
                <a:r>
                  <a:rPr lang="en-US" altLang="ja-JP" sz="2400" dirty="0"/>
                  <a:t>)</a:t>
                </a:r>
              </a:p>
              <a:p>
                <a:pPr eaLnBrk="1" hangingPunct="1">
                  <a:buFont typeface="Wingdings 2" pitchFamily="18" charset="2"/>
                  <a:buNone/>
                </a:pPr>
                <a:endParaRPr lang="en-US" altLang="ja-JP" sz="2400" dirty="0"/>
              </a:p>
              <a:p>
                <a:pPr eaLnBrk="1" hangingPunct="1">
                  <a:buNone/>
                </a:pPr>
                <a:r>
                  <a:rPr lang="ja-JP" altLang="en-US" sz="2400" dirty="0"/>
                  <a:t>証明は省略</a:t>
                </a:r>
                <a:endParaRPr lang="en-US" altLang="ja-JP" sz="2400" dirty="0"/>
              </a:p>
              <a:p>
                <a:pPr eaLnBrk="1" hangingPunct="1">
                  <a:buNone/>
                </a:pPr>
                <a:r>
                  <a:rPr lang="ja-JP" altLang="en-US" sz="2400" dirty="0"/>
                  <a:t>（教科書</a:t>
                </a:r>
                <a:r>
                  <a:rPr lang="en-US" altLang="ja-JP" sz="2400" dirty="0"/>
                  <a:t>P.99</a:t>
                </a:r>
                <a:r>
                  <a:rPr lang="ja-JP" altLang="en-US" sz="2400" dirty="0"/>
                  <a:t>参照）</a:t>
                </a:r>
                <a:endParaRPr lang="en-US" altLang="ja-JP" sz="2400" dirty="0"/>
              </a:p>
              <a:p>
                <a:pPr eaLnBrk="1" hangingPunct="1">
                  <a:buFont typeface="Wingdings 2" pitchFamily="18" charset="2"/>
                  <a:buNone/>
                </a:pPr>
                <a:endParaRPr lang="en-US" altLang="ja-JP" sz="2400" dirty="0"/>
              </a:p>
            </p:txBody>
          </p:sp>
        </mc:Choice>
        <mc:Fallback xmlns="">
          <p:sp>
            <p:nvSpPr>
              <p:cNvPr id="8195"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111" t="-1664"/>
                </a:stretch>
              </a:blipFill>
            </p:spPr>
            <p:txBody>
              <a:bodyPr/>
              <a:lstStyle/>
              <a:p>
                <a:r>
                  <a:rPr lang="ja-JP" altLang="en-US">
                    <a:noFill/>
                  </a:rPr>
                  <a:t> </a:t>
                </a:r>
              </a:p>
            </p:txBody>
          </p:sp>
        </mc:Fallback>
      </mc:AlternateContent>
      <p:sp>
        <p:nvSpPr>
          <p:cNvPr id="20" name="円/楕円 3">
            <a:extLst>
              <a:ext uri="{FF2B5EF4-FFF2-40B4-BE49-F238E27FC236}">
                <a16:creationId xmlns:a16="http://schemas.microsoft.com/office/drawing/2014/main" id="{291185BD-E2F3-4880-A933-F91D8C6080A7}"/>
              </a:ext>
            </a:extLst>
          </p:cNvPr>
          <p:cNvSpPr/>
          <p:nvPr/>
        </p:nvSpPr>
        <p:spPr>
          <a:xfrm>
            <a:off x="3347864" y="2164794"/>
            <a:ext cx="288032" cy="28803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コネクタ 25">
            <a:extLst>
              <a:ext uri="{FF2B5EF4-FFF2-40B4-BE49-F238E27FC236}">
                <a16:creationId xmlns:a16="http://schemas.microsoft.com/office/drawing/2014/main" id="{E535F98A-15C3-4964-9070-190CF12849AE}"/>
              </a:ext>
            </a:extLst>
          </p:cNvPr>
          <p:cNvCxnSpPr>
            <a:cxnSpLocks/>
            <a:stCxn id="20" idx="6"/>
          </p:cNvCxnSpPr>
          <p:nvPr/>
        </p:nvCxnSpPr>
        <p:spPr>
          <a:xfrm>
            <a:off x="3635896" y="230881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円/楕円 3">
            <a:extLst>
              <a:ext uri="{FF2B5EF4-FFF2-40B4-BE49-F238E27FC236}">
                <a16:creationId xmlns:a16="http://schemas.microsoft.com/office/drawing/2014/main" id="{3F52740F-90C1-43F7-8BFB-7C2C1A0EB673}"/>
              </a:ext>
            </a:extLst>
          </p:cNvPr>
          <p:cNvSpPr/>
          <p:nvPr/>
        </p:nvSpPr>
        <p:spPr>
          <a:xfrm>
            <a:off x="3347864" y="3244914"/>
            <a:ext cx="288032" cy="28803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円/楕円 3">
            <a:extLst>
              <a:ext uri="{FF2B5EF4-FFF2-40B4-BE49-F238E27FC236}">
                <a16:creationId xmlns:a16="http://schemas.microsoft.com/office/drawing/2014/main" id="{DDEF2B6E-32E1-46FE-B169-85EA2AC00C22}"/>
              </a:ext>
            </a:extLst>
          </p:cNvPr>
          <p:cNvSpPr/>
          <p:nvPr/>
        </p:nvSpPr>
        <p:spPr>
          <a:xfrm>
            <a:off x="4139952" y="2668850"/>
            <a:ext cx="288032" cy="28803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円/楕円 3">
            <a:extLst>
              <a:ext uri="{FF2B5EF4-FFF2-40B4-BE49-F238E27FC236}">
                <a16:creationId xmlns:a16="http://schemas.microsoft.com/office/drawing/2014/main" id="{1885A0BB-CEF9-4BA4-9B87-268FE0A6F4B5}"/>
              </a:ext>
            </a:extLst>
          </p:cNvPr>
          <p:cNvSpPr/>
          <p:nvPr/>
        </p:nvSpPr>
        <p:spPr>
          <a:xfrm>
            <a:off x="4932040" y="266885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円/楕円 3">
            <a:extLst>
              <a:ext uri="{FF2B5EF4-FFF2-40B4-BE49-F238E27FC236}">
                <a16:creationId xmlns:a16="http://schemas.microsoft.com/office/drawing/2014/main" id="{EB2EC6FF-B21E-4DB1-995B-2B24FAA5F050}"/>
              </a:ext>
            </a:extLst>
          </p:cNvPr>
          <p:cNvSpPr/>
          <p:nvPr/>
        </p:nvSpPr>
        <p:spPr>
          <a:xfrm>
            <a:off x="5652120" y="216479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楕円 3">
            <a:extLst>
              <a:ext uri="{FF2B5EF4-FFF2-40B4-BE49-F238E27FC236}">
                <a16:creationId xmlns:a16="http://schemas.microsoft.com/office/drawing/2014/main" id="{26C11E04-2CAC-46C1-BC53-97460E91105C}"/>
              </a:ext>
            </a:extLst>
          </p:cNvPr>
          <p:cNvSpPr/>
          <p:nvPr/>
        </p:nvSpPr>
        <p:spPr>
          <a:xfrm>
            <a:off x="5652120" y="324491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直線コネクタ 35">
            <a:extLst>
              <a:ext uri="{FF2B5EF4-FFF2-40B4-BE49-F238E27FC236}">
                <a16:creationId xmlns:a16="http://schemas.microsoft.com/office/drawing/2014/main" id="{1B560505-18A6-42B6-AFF4-68870164EDDE}"/>
              </a:ext>
            </a:extLst>
          </p:cNvPr>
          <p:cNvCxnSpPr>
            <a:cxnSpLocks/>
            <a:endCxn id="34" idx="2"/>
          </p:cNvCxnSpPr>
          <p:nvPr/>
        </p:nvCxnSpPr>
        <p:spPr>
          <a:xfrm>
            <a:off x="3635896" y="338893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78BD11DF-1E8F-4100-9DD3-6653980228FF}"/>
              </a:ext>
            </a:extLst>
          </p:cNvPr>
          <p:cNvCxnSpPr>
            <a:cxnSpLocks/>
            <a:stCxn id="27" idx="7"/>
            <a:endCxn id="29" idx="3"/>
          </p:cNvCxnSpPr>
          <p:nvPr/>
        </p:nvCxnSpPr>
        <p:spPr>
          <a:xfrm flipV="1">
            <a:off x="3593715" y="2914701"/>
            <a:ext cx="588418" cy="372394"/>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3B908870-E03C-4CA0-B147-D2A78760DC5B}"/>
              </a:ext>
            </a:extLst>
          </p:cNvPr>
          <p:cNvCxnSpPr>
            <a:cxnSpLocks/>
            <a:stCxn id="20" idx="5"/>
            <a:endCxn id="29" idx="1"/>
          </p:cNvCxnSpPr>
          <p:nvPr/>
        </p:nvCxnSpPr>
        <p:spPr>
          <a:xfrm>
            <a:off x="3593715" y="2410645"/>
            <a:ext cx="588418" cy="300386"/>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C76AECDB-2EC9-4368-980D-53272B33E662}"/>
              </a:ext>
            </a:extLst>
          </p:cNvPr>
          <p:cNvCxnSpPr>
            <a:cxnSpLocks/>
            <a:stCxn id="20" idx="4"/>
            <a:endCxn id="27" idx="0"/>
          </p:cNvCxnSpPr>
          <p:nvPr/>
        </p:nvCxnSpPr>
        <p:spPr>
          <a:xfrm>
            <a:off x="3491880" y="2452826"/>
            <a:ext cx="0" cy="792088"/>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3197DD35-54B0-49AD-BCA6-6C2919D1F62B}"/>
              </a:ext>
            </a:extLst>
          </p:cNvPr>
          <p:cNvCxnSpPr>
            <a:cxnSpLocks/>
            <a:stCxn id="29" idx="6"/>
            <a:endCxn id="30" idx="2"/>
          </p:cNvCxnSpPr>
          <p:nvPr/>
        </p:nvCxnSpPr>
        <p:spPr>
          <a:xfrm>
            <a:off x="4427984" y="281286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CCAD63EA-CE5B-42C2-AF1E-782CAC1C3334}"/>
              </a:ext>
            </a:extLst>
          </p:cNvPr>
          <p:cNvCxnSpPr>
            <a:cxnSpLocks/>
            <a:stCxn id="30" idx="7"/>
            <a:endCxn id="33" idx="3"/>
          </p:cNvCxnSpPr>
          <p:nvPr/>
        </p:nvCxnSpPr>
        <p:spPr>
          <a:xfrm flipV="1">
            <a:off x="5177891" y="241064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5913A407-2193-4471-B851-89816C409F9F}"/>
              </a:ext>
            </a:extLst>
          </p:cNvPr>
          <p:cNvCxnSpPr>
            <a:cxnSpLocks/>
            <a:stCxn id="30" idx="5"/>
            <a:endCxn id="34" idx="1"/>
          </p:cNvCxnSpPr>
          <p:nvPr/>
        </p:nvCxnSpPr>
        <p:spPr>
          <a:xfrm>
            <a:off x="5177891" y="291470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円/楕円 3">
            <a:extLst>
              <a:ext uri="{FF2B5EF4-FFF2-40B4-BE49-F238E27FC236}">
                <a16:creationId xmlns:a16="http://schemas.microsoft.com/office/drawing/2014/main" id="{3BD14216-73C6-4EF1-B2C0-600A8164135D}"/>
              </a:ext>
            </a:extLst>
          </p:cNvPr>
          <p:cNvSpPr/>
          <p:nvPr/>
        </p:nvSpPr>
        <p:spPr>
          <a:xfrm>
            <a:off x="6228184" y="2164794"/>
            <a:ext cx="288032" cy="28803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円/楕円 3">
            <a:extLst>
              <a:ext uri="{FF2B5EF4-FFF2-40B4-BE49-F238E27FC236}">
                <a16:creationId xmlns:a16="http://schemas.microsoft.com/office/drawing/2014/main" id="{DFF7EE5F-B53E-4E75-AC69-E67B16A81D2B}"/>
              </a:ext>
            </a:extLst>
          </p:cNvPr>
          <p:cNvSpPr/>
          <p:nvPr/>
        </p:nvSpPr>
        <p:spPr>
          <a:xfrm>
            <a:off x="6228184" y="3244914"/>
            <a:ext cx="288032" cy="28803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円/楕円 3">
            <a:extLst>
              <a:ext uri="{FF2B5EF4-FFF2-40B4-BE49-F238E27FC236}">
                <a16:creationId xmlns:a16="http://schemas.microsoft.com/office/drawing/2014/main" id="{05712B0C-B9E6-4E63-B9B5-F762A12EE986}"/>
              </a:ext>
            </a:extLst>
          </p:cNvPr>
          <p:cNvSpPr/>
          <p:nvPr/>
        </p:nvSpPr>
        <p:spPr>
          <a:xfrm>
            <a:off x="6876256" y="2668850"/>
            <a:ext cx="288032" cy="28803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円/楕円 3">
            <a:extLst>
              <a:ext uri="{FF2B5EF4-FFF2-40B4-BE49-F238E27FC236}">
                <a16:creationId xmlns:a16="http://schemas.microsoft.com/office/drawing/2014/main" id="{B4DF1E13-38D7-4F3E-8E99-25427E2DADE4}"/>
              </a:ext>
            </a:extLst>
          </p:cNvPr>
          <p:cNvSpPr/>
          <p:nvPr/>
        </p:nvSpPr>
        <p:spPr>
          <a:xfrm>
            <a:off x="7884368" y="266885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3">
            <a:extLst>
              <a:ext uri="{FF2B5EF4-FFF2-40B4-BE49-F238E27FC236}">
                <a16:creationId xmlns:a16="http://schemas.microsoft.com/office/drawing/2014/main" id="{274AAA4C-F79A-4853-9641-61B62930202A}"/>
              </a:ext>
            </a:extLst>
          </p:cNvPr>
          <p:cNvSpPr/>
          <p:nvPr/>
        </p:nvSpPr>
        <p:spPr>
          <a:xfrm>
            <a:off x="8532440" y="216479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円/楕円 3">
            <a:extLst>
              <a:ext uri="{FF2B5EF4-FFF2-40B4-BE49-F238E27FC236}">
                <a16:creationId xmlns:a16="http://schemas.microsoft.com/office/drawing/2014/main" id="{733B8AA5-DD1F-42E0-9593-12BD14D35C4D}"/>
              </a:ext>
            </a:extLst>
          </p:cNvPr>
          <p:cNvSpPr/>
          <p:nvPr/>
        </p:nvSpPr>
        <p:spPr>
          <a:xfrm>
            <a:off x="8532440" y="324491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コネクタ 50">
            <a:extLst>
              <a:ext uri="{FF2B5EF4-FFF2-40B4-BE49-F238E27FC236}">
                <a16:creationId xmlns:a16="http://schemas.microsoft.com/office/drawing/2014/main" id="{9EBBEA09-D6FE-46AD-8144-378C37BB8BC6}"/>
              </a:ext>
            </a:extLst>
          </p:cNvPr>
          <p:cNvCxnSpPr>
            <a:cxnSpLocks/>
            <a:stCxn id="45" idx="6"/>
            <a:endCxn id="47" idx="3"/>
          </p:cNvCxnSpPr>
          <p:nvPr/>
        </p:nvCxnSpPr>
        <p:spPr>
          <a:xfrm flipV="1">
            <a:off x="6516216" y="2914701"/>
            <a:ext cx="1410333" cy="47422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E8C9A7D1-7A47-4F58-844A-AF27E306CB41}"/>
              </a:ext>
            </a:extLst>
          </p:cNvPr>
          <p:cNvCxnSpPr>
            <a:cxnSpLocks/>
            <a:stCxn id="43" idx="6"/>
            <a:endCxn id="47" idx="1"/>
          </p:cNvCxnSpPr>
          <p:nvPr/>
        </p:nvCxnSpPr>
        <p:spPr>
          <a:xfrm>
            <a:off x="6516216" y="2308810"/>
            <a:ext cx="1410333" cy="40222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62346E11-C948-43CA-ACEA-BEE933FC5B5C}"/>
              </a:ext>
            </a:extLst>
          </p:cNvPr>
          <p:cNvCxnSpPr>
            <a:cxnSpLocks/>
            <a:stCxn id="46" idx="7"/>
            <a:endCxn id="48" idx="2"/>
          </p:cNvCxnSpPr>
          <p:nvPr/>
        </p:nvCxnSpPr>
        <p:spPr>
          <a:xfrm flipV="1">
            <a:off x="7122107" y="2308810"/>
            <a:ext cx="1410333" cy="40222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F9A60AE0-7FF5-4A73-B0E2-C5781042FAA8}"/>
              </a:ext>
            </a:extLst>
          </p:cNvPr>
          <p:cNvCxnSpPr>
            <a:cxnSpLocks/>
            <a:stCxn id="48" idx="4"/>
            <a:endCxn id="49" idx="0"/>
          </p:cNvCxnSpPr>
          <p:nvPr/>
        </p:nvCxnSpPr>
        <p:spPr>
          <a:xfrm>
            <a:off x="8676456" y="245282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A1AD559D-A6ED-41E4-AC5A-E93BF32BC6E4}"/>
              </a:ext>
            </a:extLst>
          </p:cNvPr>
          <p:cNvCxnSpPr>
            <a:cxnSpLocks/>
            <a:stCxn id="46" idx="5"/>
            <a:endCxn id="49" idx="2"/>
          </p:cNvCxnSpPr>
          <p:nvPr/>
        </p:nvCxnSpPr>
        <p:spPr>
          <a:xfrm>
            <a:off x="7122107" y="2914701"/>
            <a:ext cx="1410333" cy="47422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B9A83257-73F9-425B-90F0-B3009A1BBB9E}"/>
              </a:ext>
            </a:extLst>
          </p:cNvPr>
          <p:cNvCxnSpPr>
            <a:cxnSpLocks/>
            <a:stCxn id="43" idx="6"/>
            <a:endCxn id="49" idx="2"/>
          </p:cNvCxnSpPr>
          <p:nvPr/>
        </p:nvCxnSpPr>
        <p:spPr>
          <a:xfrm>
            <a:off x="6516216" y="2308810"/>
            <a:ext cx="2016224" cy="10801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2FB99A49-026E-45C5-AA56-650359BDBC14}"/>
              </a:ext>
            </a:extLst>
          </p:cNvPr>
          <p:cNvCxnSpPr>
            <a:cxnSpLocks/>
            <a:stCxn id="45" idx="6"/>
            <a:endCxn id="48" idx="2"/>
          </p:cNvCxnSpPr>
          <p:nvPr/>
        </p:nvCxnSpPr>
        <p:spPr>
          <a:xfrm flipV="1">
            <a:off x="6516216" y="2308810"/>
            <a:ext cx="2016224" cy="10801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7" name="テキスト ボックス 66">
                <a:extLst>
                  <a:ext uri="{FF2B5EF4-FFF2-40B4-BE49-F238E27FC236}">
                    <a16:creationId xmlns:a16="http://schemas.microsoft.com/office/drawing/2014/main" id="{44506811-536D-4BFF-B461-3CEF9DA3CEAA}"/>
                  </a:ext>
                </a:extLst>
              </p:cNvPr>
              <p:cNvSpPr txBox="1"/>
              <p:nvPr/>
            </p:nvSpPr>
            <p:spPr>
              <a:xfrm>
                <a:off x="4050841" y="3523654"/>
                <a:ext cx="1169359" cy="400110"/>
              </a:xfrm>
              <a:prstGeom prst="rect">
                <a:avLst/>
              </a:prstGeom>
              <a:noFill/>
            </p:spPr>
            <p:txBody>
              <a:bodyPr wrap="none" rtlCol="0">
                <a:spAutoFit/>
              </a:bodyPr>
              <a:lstStyle/>
              <a:p>
                <a14:m>
                  <m:oMath xmlns:m="http://schemas.openxmlformats.org/officeDocument/2006/math">
                    <m:r>
                      <m:rPr>
                        <m:sty m:val="p"/>
                      </m:rPr>
                      <a:rPr lang="en-US" altLang="ja-JP" sz="2000" i="1" smtClean="0">
                        <a:latin typeface="Cambria Math" panose="02040503050406030204" pitchFamily="18" charset="0"/>
                      </a:rPr>
                      <m:t>ω</m:t>
                    </m:r>
                    <m:d>
                      <m:dPr>
                        <m:ctrlPr>
                          <a:rPr lang="en-US" altLang="ja-JP" sz="2000" b="0" i="1" smtClean="0">
                            <a:latin typeface="Cambria Math" panose="02040503050406030204" pitchFamily="18" charset="0"/>
                          </a:rPr>
                        </m:ctrlPr>
                      </m:dPr>
                      <m:e>
                        <m:r>
                          <a:rPr kumimoji="1" lang="en-US" altLang="ja-JP" sz="2000" b="0" i="1" smtClean="0">
                            <a:latin typeface="Cambria Math" panose="02040503050406030204" pitchFamily="18" charset="0"/>
                          </a:rPr>
                          <m:t>𝐺</m:t>
                        </m:r>
                      </m:e>
                    </m:d>
                    <m:r>
                      <a:rPr kumimoji="1" lang="en-US" altLang="ja-JP" sz="2000" b="0" i="1" smtClean="0">
                        <a:latin typeface="Cambria Math" panose="02040503050406030204" pitchFamily="18" charset="0"/>
                      </a:rPr>
                      <m:t>=</m:t>
                    </m:r>
                  </m:oMath>
                </a14:m>
                <a:r>
                  <a:rPr kumimoji="1" lang="en-US" altLang="ja-JP" sz="2000" dirty="0"/>
                  <a:t>3</a:t>
                </a:r>
                <a:endParaRPr kumimoji="1" lang="ja-JP" altLang="en-US" sz="2000" dirty="0"/>
              </a:p>
            </p:txBody>
          </p:sp>
        </mc:Choice>
        <mc:Fallback xmlns="">
          <p:sp>
            <p:nvSpPr>
              <p:cNvPr id="67" name="テキスト ボックス 66">
                <a:extLst>
                  <a:ext uri="{FF2B5EF4-FFF2-40B4-BE49-F238E27FC236}">
                    <a16:creationId xmlns:a16="http://schemas.microsoft.com/office/drawing/2014/main" id="{44506811-536D-4BFF-B461-3CEF9DA3CEAA}"/>
                  </a:ext>
                </a:extLst>
              </p:cNvPr>
              <p:cNvSpPr txBox="1">
                <a:spLocks noRot="1" noChangeAspect="1" noMove="1" noResize="1" noEditPoints="1" noAdjustHandles="1" noChangeArrowheads="1" noChangeShapeType="1" noTextEdit="1"/>
              </p:cNvSpPr>
              <p:nvPr/>
            </p:nvSpPr>
            <p:spPr>
              <a:xfrm>
                <a:off x="4050841" y="3523654"/>
                <a:ext cx="1169359" cy="400110"/>
              </a:xfrm>
              <a:prstGeom prst="rect">
                <a:avLst/>
              </a:prstGeom>
              <a:blipFill>
                <a:blip r:embed="rId4"/>
                <a:stretch>
                  <a:fillRect t="-6061" r="-4712" b="-2727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8" name="テキスト ボックス 67">
                <a:extLst>
                  <a:ext uri="{FF2B5EF4-FFF2-40B4-BE49-F238E27FC236}">
                    <a16:creationId xmlns:a16="http://schemas.microsoft.com/office/drawing/2014/main" id="{10AF775B-F408-4D24-907D-77055CFB9C73}"/>
                  </a:ext>
                </a:extLst>
              </p:cNvPr>
              <p:cNvSpPr txBox="1"/>
              <p:nvPr/>
            </p:nvSpPr>
            <p:spPr>
              <a:xfrm>
                <a:off x="7020272" y="3532946"/>
                <a:ext cx="1124475" cy="400110"/>
              </a:xfrm>
              <a:prstGeom prst="rect">
                <a:avLst/>
              </a:prstGeom>
              <a:noFill/>
            </p:spPr>
            <p:txBody>
              <a:bodyPr wrap="none" rtlCol="0">
                <a:spAutoFit/>
              </a:bodyPr>
              <a:lstStyle/>
              <a:p>
                <a14:m>
                  <m:oMath xmlns:m="http://schemas.openxmlformats.org/officeDocument/2006/math">
                    <m:r>
                      <m:rPr>
                        <m:sty m:val="p"/>
                      </m:rPr>
                      <a:rPr lang="en-US" altLang="ja-JP" sz="2000" i="1" dirty="0">
                        <a:latin typeface="Cambria Math" panose="02040503050406030204" pitchFamily="18" charset="0"/>
                      </a:rPr>
                      <m:t>α</m:t>
                    </m:r>
                    <m:d>
                      <m:dPr>
                        <m:ctrlPr>
                          <a:rPr lang="en-US" altLang="ja-JP" sz="2000" b="0" i="1" smtClean="0">
                            <a:latin typeface="Cambria Math" panose="02040503050406030204" pitchFamily="18" charset="0"/>
                          </a:rPr>
                        </m:ctrlPr>
                      </m:dPr>
                      <m:e>
                        <m:acc>
                          <m:accPr>
                            <m:chr m:val="̅"/>
                            <m:ctrlPr>
                              <a:rPr lang="en-US" altLang="ja-JP" sz="2000" i="1">
                                <a:latin typeface="Cambria Math" panose="02040503050406030204" pitchFamily="18" charset="0"/>
                              </a:rPr>
                            </m:ctrlPr>
                          </m:accPr>
                          <m:e>
                            <m:r>
                              <a:rPr lang="en-US" altLang="ja-JP" sz="2000" i="1">
                                <a:latin typeface="Cambria Math" panose="02040503050406030204" pitchFamily="18" charset="0"/>
                              </a:rPr>
                              <m:t>𝐺</m:t>
                            </m:r>
                          </m:e>
                        </m:acc>
                      </m:e>
                    </m:d>
                    <m:r>
                      <a:rPr kumimoji="1" lang="en-US" altLang="ja-JP" sz="2000" b="0" i="1" smtClean="0">
                        <a:latin typeface="Cambria Math" panose="02040503050406030204" pitchFamily="18" charset="0"/>
                      </a:rPr>
                      <m:t>=</m:t>
                    </m:r>
                  </m:oMath>
                </a14:m>
                <a:r>
                  <a:rPr kumimoji="1" lang="en-US" altLang="ja-JP" sz="2000" dirty="0"/>
                  <a:t>3</a:t>
                </a:r>
                <a:endParaRPr kumimoji="1" lang="ja-JP" altLang="en-US" sz="2000" dirty="0"/>
              </a:p>
            </p:txBody>
          </p:sp>
        </mc:Choice>
        <mc:Fallback xmlns="">
          <p:sp>
            <p:nvSpPr>
              <p:cNvPr id="68" name="テキスト ボックス 67">
                <a:extLst>
                  <a:ext uri="{FF2B5EF4-FFF2-40B4-BE49-F238E27FC236}">
                    <a16:creationId xmlns:a16="http://schemas.microsoft.com/office/drawing/2014/main" id="{10AF775B-F408-4D24-907D-77055CFB9C73}"/>
                  </a:ext>
                </a:extLst>
              </p:cNvPr>
              <p:cNvSpPr txBox="1">
                <a:spLocks noRot="1" noChangeAspect="1" noMove="1" noResize="1" noEditPoints="1" noAdjustHandles="1" noChangeArrowheads="1" noChangeShapeType="1" noTextEdit="1"/>
              </p:cNvSpPr>
              <p:nvPr/>
            </p:nvSpPr>
            <p:spPr>
              <a:xfrm>
                <a:off x="7020272" y="3532946"/>
                <a:ext cx="1124475" cy="400110"/>
              </a:xfrm>
              <a:prstGeom prst="rect">
                <a:avLst/>
              </a:prstGeom>
              <a:blipFill>
                <a:blip r:embed="rId5"/>
                <a:stretch>
                  <a:fillRect t="-7692" r="-4891" b="-29231"/>
                </a:stretch>
              </a:blipFill>
            </p:spPr>
            <p:txBody>
              <a:bodyPr/>
              <a:lstStyle/>
              <a:p>
                <a:r>
                  <a:rPr lang="ja-JP" altLang="en-US">
                    <a:noFill/>
                  </a:rPr>
                  <a:t> </a:t>
                </a:r>
              </a:p>
            </p:txBody>
          </p:sp>
        </mc:Fallback>
      </mc:AlternateContent>
      <p:sp>
        <p:nvSpPr>
          <p:cNvPr id="69" name="円/楕円 3">
            <a:extLst>
              <a:ext uri="{FF2B5EF4-FFF2-40B4-BE49-F238E27FC236}">
                <a16:creationId xmlns:a16="http://schemas.microsoft.com/office/drawing/2014/main" id="{C579972C-A744-4B66-A737-AB7C2D2C8AB6}"/>
              </a:ext>
            </a:extLst>
          </p:cNvPr>
          <p:cNvSpPr/>
          <p:nvPr/>
        </p:nvSpPr>
        <p:spPr>
          <a:xfrm>
            <a:off x="3347864" y="4293096"/>
            <a:ext cx="288032" cy="2880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0" name="直線コネクタ 69">
            <a:extLst>
              <a:ext uri="{FF2B5EF4-FFF2-40B4-BE49-F238E27FC236}">
                <a16:creationId xmlns:a16="http://schemas.microsoft.com/office/drawing/2014/main" id="{3ABE3736-DF27-4404-B85D-7F8C12C76F90}"/>
              </a:ext>
            </a:extLst>
          </p:cNvPr>
          <p:cNvCxnSpPr>
            <a:cxnSpLocks/>
            <a:stCxn id="69" idx="6"/>
          </p:cNvCxnSpPr>
          <p:nvPr/>
        </p:nvCxnSpPr>
        <p:spPr>
          <a:xfrm>
            <a:off x="3635896" y="4437112"/>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円/楕円 3">
            <a:extLst>
              <a:ext uri="{FF2B5EF4-FFF2-40B4-BE49-F238E27FC236}">
                <a16:creationId xmlns:a16="http://schemas.microsoft.com/office/drawing/2014/main" id="{96333573-41B5-4FFA-BA25-096EBCF20914}"/>
              </a:ext>
            </a:extLst>
          </p:cNvPr>
          <p:cNvSpPr/>
          <p:nvPr/>
        </p:nvSpPr>
        <p:spPr>
          <a:xfrm>
            <a:off x="3347864" y="5373216"/>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円/楕円 3">
            <a:extLst>
              <a:ext uri="{FF2B5EF4-FFF2-40B4-BE49-F238E27FC236}">
                <a16:creationId xmlns:a16="http://schemas.microsoft.com/office/drawing/2014/main" id="{B1D73AB7-5B29-4795-BFEB-0C32E434FE10}"/>
              </a:ext>
            </a:extLst>
          </p:cNvPr>
          <p:cNvSpPr/>
          <p:nvPr/>
        </p:nvSpPr>
        <p:spPr>
          <a:xfrm>
            <a:off x="4139952" y="4797152"/>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円/楕円 3">
            <a:extLst>
              <a:ext uri="{FF2B5EF4-FFF2-40B4-BE49-F238E27FC236}">
                <a16:creationId xmlns:a16="http://schemas.microsoft.com/office/drawing/2014/main" id="{EAA8CE9E-4E50-4931-AC27-1F7935BADAFB}"/>
              </a:ext>
            </a:extLst>
          </p:cNvPr>
          <p:cNvSpPr/>
          <p:nvPr/>
        </p:nvSpPr>
        <p:spPr>
          <a:xfrm>
            <a:off x="4932040" y="4797152"/>
            <a:ext cx="288032" cy="2880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円/楕円 3">
            <a:extLst>
              <a:ext uri="{FF2B5EF4-FFF2-40B4-BE49-F238E27FC236}">
                <a16:creationId xmlns:a16="http://schemas.microsoft.com/office/drawing/2014/main" id="{74D78B63-70AC-43D9-B48F-2F9442B8C107}"/>
              </a:ext>
            </a:extLst>
          </p:cNvPr>
          <p:cNvSpPr/>
          <p:nvPr/>
        </p:nvSpPr>
        <p:spPr>
          <a:xfrm>
            <a:off x="5652120" y="4293096"/>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円/楕円 3">
            <a:extLst>
              <a:ext uri="{FF2B5EF4-FFF2-40B4-BE49-F238E27FC236}">
                <a16:creationId xmlns:a16="http://schemas.microsoft.com/office/drawing/2014/main" id="{ADD037BC-2978-4893-9218-14EA4973FADE}"/>
              </a:ext>
            </a:extLst>
          </p:cNvPr>
          <p:cNvSpPr/>
          <p:nvPr/>
        </p:nvSpPr>
        <p:spPr>
          <a:xfrm>
            <a:off x="5652120" y="5373216"/>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6" name="直線コネクタ 75">
            <a:extLst>
              <a:ext uri="{FF2B5EF4-FFF2-40B4-BE49-F238E27FC236}">
                <a16:creationId xmlns:a16="http://schemas.microsoft.com/office/drawing/2014/main" id="{C1560383-A890-43F4-943E-7584EDA3DD68}"/>
              </a:ext>
            </a:extLst>
          </p:cNvPr>
          <p:cNvCxnSpPr>
            <a:cxnSpLocks/>
            <a:endCxn id="75" idx="2"/>
          </p:cNvCxnSpPr>
          <p:nvPr/>
        </p:nvCxnSpPr>
        <p:spPr>
          <a:xfrm>
            <a:off x="3635896" y="5517232"/>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CAEEE282-E218-4B4F-BDBA-4D64CC8CF623}"/>
              </a:ext>
            </a:extLst>
          </p:cNvPr>
          <p:cNvCxnSpPr>
            <a:cxnSpLocks/>
            <a:stCxn id="71" idx="7"/>
            <a:endCxn id="72" idx="3"/>
          </p:cNvCxnSpPr>
          <p:nvPr/>
        </p:nvCxnSpPr>
        <p:spPr>
          <a:xfrm flipV="1">
            <a:off x="3593715" y="5043003"/>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9AB8585A-5297-4986-89FA-71666743FE36}"/>
              </a:ext>
            </a:extLst>
          </p:cNvPr>
          <p:cNvCxnSpPr>
            <a:cxnSpLocks/>
            <a:stCxn id="69" idx="5"/>
            <a:endCxn id="72" idx="1"/>
          </p:cNvCxnSpPr>
          <p:nvPr/>
        </p:nvCxnSpPr>
        <p:spPr>
          <a:xfrm>
            <a:off x="3593715" y="4538947"/>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9EB8B204-6BEB-4FF5-AC3E-F3E02B8F5C6E}"/>
              </a:ext>
            </a:extLst>
          </p:cNvPr>
          <p:cNvCxnSpPr>
            <a:cxnSpLocks/>
            <a:stCxn id="69" idx="4"/>
            <a:endCxn id="71" idx="0"/>
          </p:cNvCxnSpPr>
          <p:nvPr/>
        </p:nvCxnSpPr>
        <p:spPr>
          <a:xfrm>
            <a:off x="3491880" y="4581128"/>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5D369370-D187-42F3-B008-7D2C3993B648}"/>
              </a:ext>
            </a:extLst>
          </p:cNvPr>
          <p:cNvCxnSpPr>
            <a:cxnSpLocks/>
            <a:stCxn id="72" idx="6"/>
            <a:endCxn id="73" idx="2"/>
          </p:cNvCxnSpPr>
          <p:nvPr/>
        </p:nvCxnSpPr>
        <p:spPr>
          <a:xfrm>
            <a:off x="4427984" y="4941168"/>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BE87D73F-EF18-4A34-B499-5F44CCECC225}"/>
              </a:ext>
            </a:extLst>
          </p:cNvPr>
          <p:cNvCxnSpPr>
            <a:cxnSpLocks/>
            <a:stCxn id="73" idx="7"/>
            <a:endCxn id="74" idx="3"/>
          </p:cNvCxnSpPr>
          <p:nvPr/>
        </p:nvCxnSpPr>
        <p:spPr>
          <a:xfrm flipV="1">
            <a:off x="5177891" y="4538947"/>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BE70463F-3036-42B7-B3C3-B4845589C3CE}"/>
              </a:ext>
            </a:extLst>
          </p:cNvPr>
          <p:cNvCxnSpPr>
            <a:cxnSpLocks/>
            <a:stCxn id="73" idx="5"/>
            <a:endCxn id="75" idx="1"/>
          </p:cNvCxnSpPr>
          <p:nvPr/>
        </p:nvCxnSpPr>
        <p:spPr>
          <a:xfrm>
            <a:off x="5177891" y="5043003"/>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円/楕円 3">
            <a:extLst>
              <a:ext uri="{FF2B5EF4-FFF2-40B4-BE49-F238E27FC236}">
                <a16:creationId xmlns:a16="http://schemas.microsoft.com/office/drawing/2014/main" id="{9C75A717-94A5-4AB2-8E9F-9D6A55762C25}"/>
              </a:ext>
            </a:extLst>
          </p:cNvPr>
          <p:cNvSpPr/>
          <p:nvPr/>
        </p:nvSpPr>
        <p:spPr>
          <a:xfrm>
            <a:off x="6228184" y="4293096"/>
            <a:ext cx="288032" cy="2880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円/楕円 3">
            <a:extLst>
              <a:ext uri="{FF2B5EF4-FFF2-40B4-BE49-F238E27FC236}">
                <a16:creationId xmlns:a16="http://schemas.microsoft.com/office/drawing/2014/main" id="{97133EE5-941F-485B-9162-6C83C88458EA}"/>
              </a:ext>
            </a:extLst>
          </p:cNvPr>
          <p:cNvSpPr/>
          <p:nvPr/>
        </p:nvSpPr>
        <p:spPr>
          <a:xfrm>
            <a:off x="6228184" y="5373216"/>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円/楕円 3">
            <a:extLst>
              <a:ext uri="{FF2B5EF4-FFF2-40B4-BE49-F238E27FC236}">
                <a16:creationId xmlns:a16="http://schemas.microsoft.com/office/drawing/2014/main" id="{ADE20435-B30E-43CB-986E-AB9EE4AEE174}"/>
              </a:ext>
            </a:extLst>
          </p:cNvPr>
          <p:cNvSpPr/>
          <p:nvPr/>
        </p:nvSpPr>
        <p:spPr>
          <a:xfrm>
            <a:off x="6876256" y="4797152"/>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円/楕円 3">
            <a:extLst>
              <a:ext uri="{FF2B5EF4-FFF2-40B4-BE49-F238E27FC236}">
                <a16:creationId xmlns:a16="http://schemas.microsoft.com/office/drawing/2014/main" id="{08035003-B4C3-45B8-A138-2431CD9FAF63}"/>
              </a:ext>
            </a:extLst>
          </p:cNvPr>
          <p:cNvSpPr/>
          <p:nvPr/>
        </p:nvSpPr>
        <p:spPr>
          <a:xfrm>
            <a:off x="7884368" y="4797152"/>
            <a:ext cx="288032" cy="2880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円/楕円 3">
            <a:extLst>
              <a:ext uri="{FF2B5EF4-FFF2-40B4-BE49-F238E27FC236}">
                <a16:creationId xmlns:a16="http://schemas.microsoft.com/office/drawing/2014/main" id="{BFBECD3D-AF0F-4EE1-9F67-D74CD5778A8A}"/>
              </a:ext>
            </a:extLst>
          </p:cNvPr>
          <p:cNvSpPr/>
          <p:nvPr/>
        </p:nvSpPr>
        <p:spPr>
          <a:xfrm>
            <a:off x="8532440" y="4293096"/>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円/楕円 3">
            <a:extLst>
              <a:ext uri="{FF2B5EF4-FFF2-40B4-BE49-F238E27FC236}">
                <a16:creationId xmlns:a16="http://schemas.microsoft.com/office/drawing/2014/main" id="{44B29E08-D574-45DE-B0A3-09CB83AE740F}"/>
              </a:ext>
            </a:extLst>
          </p:cNvPr>
          <p:cNvSpPr/>
          <p:nvPr/>
        </p:nvSpPr>
        <p:spPr>
          <a:xfrm>
            <a:off x="8532440" y="5373216"/>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9" name="直線コネクタ 88">
            <a:extLst>
              <a:ext uri="{FF2B5EF4-FFF2-40B4-BE49-F238E27FC236}">
                <a16:creationId xmlns:a16="http://schemas.microsoft.com/office/drawing/2014/main" id="{608290D1-4810-45CF-8F7F-9ACDB93091D0}"/>
              </a:ext>
            </a:extLst>
          </p:cNvPr>
          <p:cNvCxnSpPr>
            <a:cxnSpLocks/>
            <a:stCxn id="84" idx="6"/>
            <a:endCxn id="86" idx="3"/>
          </p:cNvCxnSpPr>
          <p:nvPr/>
        </p:nvCxnSpPr>
        <p:spPr>
          <a:xfrm flipV="1">
            <a:off x="6516216" y="5043003"/>
            <a:ext cx="1410333" cy="47422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7521258A-F838-4B7D-9763-C1689F8EFE0B}"/>
              </a:ext>
            </a:extLst>
          </p:cNvPr>
          <p:cNvCxnSpPr>
            <a:cxnSpLocks/>
            <a:stCxn id="83" idx="6"/>
            <a:endCxn id="86" idx="1"/>
          </p:cNvCxnSpPr>
          <p:nvPr/>
        </p:nvCxnSpPr>
        <p:spPr>
          <a:xfrm>
            <a:off x="6516216" y="4437112"/>
            <a:ext cx="1410333" cy="4022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ED71A26B-75B0-4DB5-9830-DC84709B6313}"/>
              </a:ext>
            </a:extLst>
          </p:cNvPr>
          <p:cNvCxnSpPr>
            <a:cxnSpLocks/>
            <a:stCxn id="85" idx="7"/>
            <a:endCxn id="87" idx="2"/>
          </p:cNvCxnSpPr>
          <p:nvPr/>
        </p:nvCxnSpPr>
        <p:spPr>
          <a:xfrm flipV="1">
            <a:off x="7122107" y="4437112"/>
            <a:ext cx="1410333" cy="40222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3D81C94C-630F-43C9-959A-55619C34DD11}"/>
              </a:ext>
            </a:extLst>
          </p:cNvPr>
          <p:cNvCxnSpPr>
            <a:cxnSpLocks/>
            <a:stCxn id="87" idx="4"/>
            <a:endCxn id="88" idx="0"/>
          </p:cNvCxnSpPr>
          <p:nvPr/>
        </p:nvCxnSpPr>
        <p:spPr>
          <a:xfrm>
            <a:off x="8676456" y="4581128"/>
            <a:ext cx="0" cy="7920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A1F6103B-E212-4525-962F-355EF4888ABC}"/>
              </a:ext>
            </a:extLst>
          </p:cNvPr>
          <p:cNvCxnSpPr>
            <a:cxnSpLocks/>
            <a:stCxn id="85" idx="5"/>
            <a:endCxn id="88" idx="2"/>
          </p:cNvCxnSpPr>
          <p:nvPr/>
        </p:nvCxnSpPr>
        <p:spPr>
          <a:xfrm>
            <a:off x="7122107" y="5043003"/>
            <a:ext cx="1410333" cy="47422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7A60DAA4-9B99-4385-A025-0EE43D044353}"/>
              </a:ext>
            </a:extLst>
          </p:cNvPr>
          <p:cNvCxnSpPr>
            <a:cxnSpLocks/>
            <a:stCxn id="83" idx="6"/>
            <a:endCxn id="88" idx="2"/>
          </p:cNvCxnSpPr>
          <p:nvPr/>
        </p:nvCxnSpPr>
        <p:spPr>
          <a:xfrm>
            <a:off x="6516216" y="4437112"/>
            <a:ext cx="2016224" cy="10801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5BDC485C-1A97-46F9-A5BE-E7621EB7EB0C}"/>
              </a:ext>
            </a:extLst>
          </p:cNvPr>
          <p:cNvCxnSpPr>
            <a:cxnSpLocks/>
            <a:stCxn id="84" idx="6"/>
            <a:endCxn id="87" idx="2"/>
          </p:cNvCxnSpPr>
          <p:nvPr/>
        </p:nvCxnSpPr>
        <p:spPr>
          <a:xfrm flipV="1">
            <a:off x="6516216" y="4437112"/>
            <a:ext cx="2016224" cy="108012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6" name="テキスト ボックス 95">
                <a:extLst>
                  <a:ext uri="{FF2B5EF4-FFF2-40B4-BE49-F238E27FC236}">
                    <a16:creationId xmlns:a16="http://schemas.microsoft.com/office/drawing/2014/main" id="{64392BC8-79B6-4878-A24D-0AD57BA91656}"/>
                  </a:ext>
                </a:extLst>
              </p:cNvPr>
              <p:cNvSpPr txBox="1"/>
              <p:nvPr/>
            </p:nvSpPr>
            <p:spPr>
              <a:xfrm>
                <a:off x="4050841" y="5651956"/>
                <a:ext cx="1102033" cy="400110"/>
              </a:xfrm>
              <a:prstGeom prst="rect">
                <a:avLst/>
              </a:prstGeom>
              <a:noFill/>
            </p:spPr>
            <p:txBody>
              <a:bodyPr wrap="none" rtlCol="0">
                <a:spAutoFit/>
              </a:bodyPr>
              <a:lstStyle/>
              <a:p>
                <a14:m>
                  <m:oMath xmlns:m="http://schemas.openxmlformats.org/officeDocument/2006/math">
                    <m:r>
                      <m:rPr>
                        <m:sty m:val="p"/>
                      </m:rPr>
                      <a:rPr lang="en-US" altLang="ja-JP" sz="2000" i="1">
                        <a:latin typeface="Cambria Math" panose="02040503050406030204" pitchFamily="18" charset="0"/>
                      </a:rPr>
                      <m:t>χ</m:t>
                    </m:r>
                    <m:d>
                      <m:dPr>
                        <m:ctrlPr>
                          <a:rPr lang="en-US" altLang="ja-JP" sz="2000" b="0" i="1" smtClean="0">
                            <a:latin typeface="Cambria Math" panose="02040503050406030204" pitchFamily="18" charset="0"/>
                          </a:rPr>
                        </m:ctrlPr>
                      </m:dPr>
                      <m:e>
                        <m:r>
                          <a:rPr kumimoji="1" lang="en-US" altLang="ja-JP" sz="2000" b="0" i="1" smtClean="0">
                            <a:latin typeface="Cambria Math" panose="02040503050406030204" pitchFamily="18" charset="0"/>
                          </a:rPr>
                          <m:t>𝐺</m:t>
                        </m:r>
                      </m:e>
                    </m:d>
                    <m:r>
                      <a:rPr kumimoji="1" lang="en-US" altLang="ja-JP" sz="2000" b="0" i="1" smtClean="0">
                        <a:latin typeface="Cambria Math" panose="02040503050406030204" pitchFamily="18" charset="0"/>
                      </a:rPr>
                      <m:t>=</m:t>
                    </m:r>
                  </m:oMath>
                </a14:m>
                <a:r>
                  <a:rPr kumimoji="1" lang="en-US" altLang="ja-JP" sz="2000" dirty="0"/>
                  <a:t>3</a:t>
                </a:r>
                <a:endParaRPr kumimoji="1" lang="ja-JP" altLang="en-US" sz="2000" dirty="0"/>
              </a:p>
            </p:txBody>
          </p:sp>
        </mc:Choice>
        <mc:Fallback xmlns="">
          <p:sp>
            <p:nvSpPr>
              <p:cNvPr id="96" name="テキスト ボックス 95">
                <a:extLst>
                  <a:ext uri="{FF2B5EF4-FFF2-40B4-BE49-F238E27FC236}">
                    <a16:creationId xmlns:a16="http://schemas.microsoft.com/office/drawing/2014/main" id="{64392BC8-79B6-4878-A24D-0AD57BA91656}"/>
                  </a:ext>
                </a:extLst>
              </p:cNvPr>
              <p:cNvSpPr txBox="1">
                <a:spLocks noRot="1" noChangeAspect="1" noMove="1" noResize="1" noEditPoints="1" noAdjustHandles="1" noChangeArrowheads="1" noChangeShapeType="1" noTextEdit="1"/>
              </p:cNvSpPr>
              <p:nvPr/>
            </p:nvSpPr>
            <p:spPr>
              <a:xfrm>
                <a:off x="4050841" y="5651956"/>
                <a:ext cx="1102033" cy="400110"/>
              </a:xfrm>
              <a:prstGeom prst="rect">
                <a:avLst/>
              </a:prstGeom>
              <a:blipFill>
                <a:blip r:embed="rId6"/>
                <a:stretch>
                  <a:fillRect t="-6061" r="-5000" b="-2727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7" name="テキスト ボックス 96">
                <a:extLst>
                  <a:ext uri="{FF2B5EF4-FFF2-40B4-BE49-F238E27FC236}">
                    <a16:creationId xmlns:a16="http://schemas.microsoft.com/office/drawing/2014/main" id="{ADA82C97-728E-4A94-92D1-963D83A3A227}"/>
                  </a:ext>
                </a:extLst>
              </p:cNvPr>
              <p:cNvSpPr txBox="1"/>
              <p:nvPr/>
            </p:nvSpPr>
            <p:spPr>
              <a:xfrm>
                <a:off x="7020272" y="5661248"/>
                <a:ext cx="1118063" cy="400815"/>
              </a:xfrm>
              <a:prstGeom prst="rect">
                <a:avLst/>
              </a:prstGeom>
              <a:noFill/>
            </p:spPr>
            <p:txBody>
              <a:bodyPr wrap="none" rtlCol="0">
                <a:spAutoFit/>
              </a:bodyPr>
              <a:lstStyle/>
              <a:p>
                <a14:m>
                  <m:oMath xmlns:m="http://schemas.openxmlformats.org/officeDocument/2006/math">
                    <m:r>
                      <m:rPr>
                        <m:sty m:val="p"/>
                      </m:rPr>
                      <a:rPr lang="en-US" altLang="ja-JP" sz="2000" i="1" dirty="0" smtClean="0">
                        <a:latin typeface="Cambria Math" panose="02040503050406030204" pitchFamily="18" charset="0"/>
                      </a:rPr>
                      <m:t>θ</m:t>
                    </m:r>
                    <m:d>
                      <m:dPr>
                        <m:ctrlPr>
                          <a:rPr lang="en-US" altLang="ja-JP" sz="2000" b="0" i="1" smtClean="0">
                            <a:latin typeface="Cambria Math" panose="02040503050406030204" pitchFamily="18" charset="0"/>
                          </a:rPr>
                        </m:ctrlPr>
                      </m:dPr>
                      <m:e>
                        <m:acc>
                          <m:accPr>
                            <m:chr m:val="̅"/>
                            <m:ctrlPr>
                              <a:rPr lang="en-US" altLang="ja-JP" sz="2000" i="1">
                                <a:latin typeface="Cambria Math" panose="02040503050406030204" pitchFamily="18" charset="0"/>
                              </a:rPr>
                            </m:ctrlPr>
                          </m:accPr>
                          <m:e>
                            <m:r>
                              <a:rPr lang="en-US" altLang="ja-JP" sz="2000" i="1">
                                <a:latin typeface="Cambria Math" panose="02040503050406030204" pitchFamily="18" charset="0"/>
                              </a:rPr>
                              <m:t>𝐺</m:t>
                            </m:r>
                          </m:e>
                        </m:acc>
                      </m:e>
                    </m:d>
                    <m:r>
                      <a:rPr kumimoji="1" lang="en-US" altLang="ja-JP" sz="2000" b="0" i="1" smtClean="0">
                        <a:latin typeface="Cambria Math" panose="02040503050406030204" pitchFamily="18" charset="0"/>
                      </a:rPr>
                      <m:t>=</m:t>
                    </m:r>
                  </m:oMath>
                </a14:m>
                <a:r>
                  <a:rPr kumimoji="1" lang="en-US" altLang="ja-JP" sz="2000" dirty="0"/>
                  <a:t>3</a:t>
                </a:r>
                <a:endParaRPr kumimoji="1" lang="ja-JP" altLang="en-US" sz="2000" dirty="0"/>
              </a:p>
            </p:txBody>
          </p:sp>
        </mc:Choice>
        <mc:Fallback xmlns="">
          <p:sp>
            <p:nvSpPr>
              <p:cNvPr id="97" name="テキスト ボックス 96">
                <a:extLst>
                  <a:ext uri="{FF2B5EF4-FFF2-40B4-BE49-F238E27FC236}">
                    <a16:creationId xmlns:a16="http://schemas.microsoft.com/office/drawing/2014/main" id="{ADA82C97-728E-4A94-92D1-963D83A3A227}"/>
                  </a:ext>
                </a:extLst>
              </p:cNvPr>
              <p:cNvSpPr txBox="1">
                <a:spLocks noRot="1" noChangeAspect="1" noMove="1" noResize="1" noEditPoints="1" noAdjustHandles="1" noChangeArrowheads="1" noChangeShapeType="1" noTextEdit="1"/>
              </p:cNvSpPr>
              <p:nvPr/>
            </p:nvSpPr>
            <p:spPr>
              <a:xfrm>
                <a:off x="7020272" y="5661248"/>
                <a:ext cx="1118063" cy="400815"/>
              </a:xfrm>
              <a:prstGeom prst="rect">
                <a:avLst/>
              </a:prstGeom>
              <a:blipFill>
                <a:blip r:embed="rId7"/>
                <a:stretch>
                  <a:fillRect t="-7692" r="-4372" b="-2923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661765407"/>
      </p:ext>
    </p:extLst>
  </p:cSld>
  <p:clrMapOvr>
    <a:masterClrMapping/>
  </p:clrMapOvr>
  <p:transition advTm="14149"/>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定理</a:t>
            </a:r>
            <a:r>
              <a:rPr lang="en-US" altLang="ja-JP" sz="2400" dirty="0"/>
              <a:t>4</a:t>
            </a:r>
            <a:r>
              <a:rPr lang="ja-JP" altLang="en-US" sz="2400" dirty="0"/>
              <a:t>：</a:t>
            </a:r>
            <a:r>
              <a:rPr lang="en-US" altLang="ja-JP" sz="2400" dirty="0"/>
              <a:t>δ(G)</a:t>
            </a:r>
            <a:r>
              <a:rPr lang="ja-JP" altLang="en-US" sz="2400" dirty="0"/>
              <a:t>≧</a:t>
            </a:r>
            <a:r>
              <a:rPr lang="en-US" altLang="ja-JP" sz="2400" dirty="0"/>
              <a:t>κ(G) </a:t>
            </a:r>
          </a:p>
          <a:p>
            <a:pPr eaLnBrk="1" hangingPunct="1">
              <a:buFont typeface="Wingdings 2" pitchFamily="18" charset="2"/>
              <a:buNone/>
            </a:pPr>
            <a:r>
              <a:rPr lang="ja-JP" altLang="en-US" sz="2400" dirty="0"/>
              <a:t>（ここでの</a:t>
            </a:r>
            <a:r>
              <a:rPr lang="en-US" altLang="ja-JP" sz="2400" dirty="0"/>
              <a:t>κ(G)</a:t>
            </a:r>
            <a:r>
              <a:rPr lang="ja-JP" altLang="en-US" sz="2400" dirty="0"/>
              <a:t>は連結度）</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定理</a:t>
            </a:r>
            <a:r>
              <a:rPr lang="en-US" altLang="ja-JP" sz="2400" dirty="0"/>
              <a:t>4</a:t>
            </a:r>
            <a:r>
              <a:rPr lang="ja-JP" altLang="en-US" sz="2400" dirty="0"/>
              <a:t>の証明：</a:t>
            </a:r>
            <a:endParaRPr lang="en-US" altLang="ja-JP" sz="2400" dirty="0"/>
          </a:p>
          <a:p>
            <a:pPr eaLnBrk="1" hangingPunct="1">
              <a:buFont typeface="Wingdings 2" pitchFamily="18" charset="2"/>
              <a:buNone/>
            </a:pPr>
            <a:r>
              <a:rPr lang="en-US" altLang="ja-JP" sz="2400" dirty="0"/>
              <a:t>G</a:t>
            </a:r>
            <a:r>
              <a:rPr lang="ja-JP" altLang="en-US" sz="2400" dirty="0"/>
              <a:t>が完全グラフのときは，</a:t>
            </a:r>
            <a:endParaRPr lang="en-US" altLang="ja-JP" sz="2400" dirty="0"/>
          </a:p>
          <a:p>
            <a:pPr eaLnBrk="1" hangingPunct="1">
              <a:buFont typeface="Wingdings 2" pitchFamily="18" charset="2"/>
              <a:buNone/>
            </a:pPr>
            <a:r>
              <a:rPr lang="en-US" altLang="ja-JP" sz="2400" dirty="0"/>
              <a:t>δ(G)=κ(G)=|G|-1</a:t>
            </a:r>
            <a:r>
              <a:rPr lang="ja-JP" altLang="en-US" sz="2400" dirty="0"/>
              <a:t>となり定理は成立．</a:t>
            </a:r>
            <a:endParaRPr lang="en-US" altLang="ja-JP" sz="2400" dirty="0"/>
          </a:p>
          <a:p>
            <a:pPr eaLnBrk="1" hangingPunct="1">
              <a:buFont typeface="Wingdings 2" pitchFamily="18" charset="2"/>
              <a:buNone/>
            </a:pPr>
            <a:r>
              <a:rPr lang="en-US" altLang="ja-JP" sz="2400" dirty="0"/>
              <a:t>G</a:t>
            </a:r>
            <a:r>
              <a:rPr lang="ja-JP" altLang="en-US" sz="2400" dirty="0"/>
              <a:t>が完全グラフではないときは，</a:t>
            </a:r>
            <a:endParaRPr lang="en-US" altLang="ja-JP" sz="2400" dirty="0"/>
          </a:p>
          <a:p>
            <a:pPr eaLnBrk="1" hangingPunct="1">
              <a:buFont typeface="Wingdings 2" pitchFamily="18" charset="2"/>
              <a:buNone/>
            </a:pPr>
            <a:r>
              <a:rPr lang="en-US" altLang="ja-JP" sz="2400" dirty="0" err="1"/>
              <a:t>d</a:t>
            </a:r>
            <a:r>
              <a:rPr lang="en-US" altLang="ja-JP" sz="2400" baseline="-25000" dirty="0" err="1"/>
              <a:t>G</a:t>
            </a:r>
            <a:r>
              <a:rPr lang="en-US" altLang="ja-JP" sz="2400" dirty="0"/>
              <a:t>(u)=δ(G)</a:t>
            </a:r>
            <a:r>
              <a:rPr lang="ja-JP" altLang="en-US" sz="2400" dirty="0"/>
              <a:t>である</a:t>
            </a:r>
            <a:r>
              <a:rPr lang="en-US" altLang="ja-JP" sz="2400" dirty="0"/>
              <a:t>u</a:t>
            </a:r>
            <a:r>
              <a:rPr lang="ja-JP" altLang="en-US" sz="2400" dirty="0"/>
              <a:t>∈</a:t>
            </a:r>
            <a:r>
              <a:rPr lang="en-US" altLang="ja-JP" sz="2400" dirty="0"/>
              <a:t>V(G)</a:t>
            </a:r>
            <a:r>
              <a:rPr lang="ja-JP" altLang="en-US" sz="2400" dirty="0"/>
              <a:t>に対して，</a:t>
            </a:r>
            <a:endParaRPr lang="en-US" altLang="ja-JP" sz="2400" dirty="0"/>
          </a:p>
          <a:p>
            <a:pPr eaLnBrk="1" hangingPunct="1">
              <a:buFont typeface="Wingdings 2" pitchFamily="18" charset="2"/>
              <a:buNone/>
            </a:pPr>
            <a:r>
              <a:rPr lang="en-US" altLang="ja-JP" sz="2400" dirty="0"/>
              <a:t>N</a:t>
            </a:r>
            <a:r>
              <a:rPr lang="en-US" altLang="ja-JP" sz="2400" baseline="-25000" dirty="0"/>
              <a:t>G</a:t>
            </a:r>
            <a:r>
              <a:rPr lang="en-US" altLang="ja-JP" sz="2400" dirty="0"/>
              <a:t>(u)</a:t>
            </a:r>
            <a:r>
              <a:rPr lang="ja-JP" altLang="en-US" sz="2400" dirty="0"/>
              <a:t>は</a:t>
            </a:r>
            <a:r>
              <a:rPr lang="en-US" altLang="ja-JP" sz="2400" dirty="0"/>
              <a:t>G</a:t>
            </a:r>
            <a:r>
              <a:rPr lang="ja-JP" altLang="en-US" sz="2400" dirty="0"/>
              <a:t>の頂点切断となり，</a:t>
            </a:r>
            <a:endParaRPr lang="en-US" altLang="ja-JP" sz="2400" dirty="0"/>
          </a:p>
          <a:p>
            <a:pPr eaLnBrk="1" hangingPunct="1">
              <a:buFont typeface="Wingdings 2" pitchFamily="18" charset="2"/>
              <a:buNone/>
            </a:pPr>
            <a:r>
              <a:rPr lang="en-US" altLang="ja-JP" sz="2400" dirty="0"/>
              <a:t>δ(G)= </a:t>
            </a:r>
            <a:r>
              <a:rPr lang="en-US" altLang="ja-JP" sz="2400" dirty="0" err="1"/>
              <a:t>d</a:t>
            </a:r>
            <a:r>
              <a:rPr lang="en-US" altLang="ja-JP" sz="2400" baseline="-25000" dirty="0" err="1"/>
              <a:t>G</a:t>
            </a:r>
            <a:r>
              <a:rPr lang="en-US" altLang="ja-JP" sz="2400" dirty="0"/>
              <a:t>(u)=|N</a:t>
            </a:r>
            <a:r>
              <a:rPr lang="en-US" altLang="ja-JP" sz="2400" baseline="-25000" dirty="0"/>
              <a:t>G</a:t>
            </a:r>
            <a:r>
              <a:rPr lang="en-US" altLang="ja-JP" sz="2400" dirty="0"/>
              <a:t>(u)|</a:t>
            </a:r>
            <a:r>
              <a:rPr lang="ja-JP" altLang="en-US" sz="2400" dirty="0"/>
              <a:t>≧</a:t>
            </a:r>
            <a:r>
              <a:rPr lang="en-US" altLang="ja-JP" sz="2400" dirty="0"/>
              <a:t>κ(G)</a:t>
            </a:r>
            <a:r>
              <a:rPr lang="ja-JP" altLang="en-US" sz="2400" dirty="0"/>
              <a:t>．　　　□</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
        <p:nvSpPr>
          <p:cNvPr id="4" name="円/楕円 3">
            <a:extLst>
              <a:ext uri="{FF2B5EF4-FFF2-40B4-BE49-F238E27FC236}">
                <a16:creationId xmlns:a16="http://schemas.microsoft.com/office/drawing/2014/main" id="{FF0DF44C-F1EF-465B-A37D-672D3086E46C}"/>
              </a:ext>
            </a:extLst>
          </p:cNvPr>
          <p:cNvSpPr/>
          <p:nvPr/>
        </p:nvSpPr>
        <p:spPr>
          <a:xfrm>
            <a:off x="5652120" y="32849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3">
            <a:extLst>
              <a:ext uri="{FF2B5EF4-FFF2-40B4-BE49-F238E27FC236}">
                <a16:creationId xmlns:a16="http://schemas.microsoft.com/office/drawing/2014/main" id="{DADADA80-8617-4784-B2FB-9178AFEF92B8}"/>
              </a:ext>
            </a:extLst>
          </p:cNvPr>
          <p:cNvSpPr/>
          <p:nvPr/>
        </p:nvSpPr>
        <p:spPr>
          <a:xfrm>
            <a:off x="5652120" y="436510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3">
            <a:extLst>
              <a:ext uri="{FF2B5EF4-FFF2-40B4-BE49-F238E27FC236}">
                <a16:creationId xmlns:a16="http://schemas.microsoft.com/office/drawing/2014/main" id="{C06D439A-07A0-4B2B-860B-1E978412C7EB}"/>
              </a:ext>
            </a:extLst>
          </p:cNvPr>
          <p:cNvSpPr/>
          <p:nvPr/>
        </p:nvSpPr>
        <p:spPr>
          <a:xfrm>
            <a:off x="6444208" y="3789040"/>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3">
            <a:extLst>
              <a:ext uri="{FF2B5EF4-FFF2-40B4-BE49-F238E27FC236}">
                <a16:creationId xmlns:a16="http://schemas.microsoft.com/office/drawing/2014/main" id="{47E0465B-BB88-4302-B621-31629231660D}"/>
              </a:ext>
            </a:extLst>
          </p:cNvPr>
          <p:cNvSpPr/>
          <p:nvPr/>
        </p:nvSpPr>
        <p:spPr>
          <a:xfrm>
            <a:off x="7236296" y="3789040"/>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3">
            <a:extLst>
              <a:ext uri="{FF2B5EF4-FFF2-40B4-BE49-F238E27FC236}">
                <a16:creationId xmlns:a16="http://schemas.microsoft.com/office/drawing/2014/main" id="{1B61C929-1BC7-4468-8259-94491E1CECD8}"/>
              </a:ext>
            </a:extLst>
          </p:cNvPr>
          <p:cNvSpPr/>
          <p:nvPr/>
        </p:nvSpPr>
        <p:spPr>
          <a:xfrm>
            <a:off x="7956376" y="32849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tx1"/>
                </a:solidFill>
              </a:rPr>
              <a:t>u</a:t>
            </a:r>
            <a:endParaRPr kumimoji="1" lang="ja-JP" altLang="en-US" sz="2000" dirty="0">
              <a:solidFill>
                <a:schemeClr val="tx1"/>
              </a:solidFill>
            </a:endParaRPr>
          </a:p>
        </p:txBody>
      </p:sp>
      <p:sp>
        <p:nvSpPr>
          <p:cNvPr id="10" name="円/楕円 3">
            <a:extLst>
              <a:ext uri="{FF2B5EF4-FFF2-40B4-BE49-F238E27FC236}">
                <a16:creationId xmlns:a16="http://schemas.microsoft.com/office/drawing/2014/main" id="{693BADF2-8F16-40DC-9257-F4F15DF36395}"/>
              </a:ext>
            </a:extLst>
          </p:cNvPr>
          <p:cNvSpPr/>
          <p:nvPr/>
        </p:nvSpPr>
        <p:spPr>
          <a:xfrm>
            <a:off x="7956376" y="4365104"/>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a:extLst>
              <a:ext uri="{FF2B5EF4-FFF2-40B4-BE49-F238E27FC236}">
                <a16:creationId xmlns:a16="http://schemas.microsoft.com/office/drawing/2014/main" id="{CA4535AE-BAA9-48BB-98E0-00652BC74C28}"/>
              </a:ext>
            </a:extLst>
          </p:cNvPr>
          <p:cNvCxnSpPr>
            <a:cxnSpLocks/>
            <a:stCxn id="6" idx="7"/>
            <a:endCxn id="7" idx="3"/>
          </p:cNvCxnSpPr>
          <p:nvPr/>
        </p:nvCxnSpPr>
        <p:spPr>
          <a:xfrm flipV="1">
            <a:off x="5897971" y="4034891"/>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E1D7AD15-4DDF-40BC-83AB-65E77629E7EB}"/>
              </a:ext>
            </a:extLst>
          </p:cNvPr>
          <p:cNvCxnSpPr>
            <a:cxnSpLocks/>
            <a:stCxn id="4" idx="5"/>
            <a:endCxn id="7" idx="1"/>
          </p:cNvCxnSpPr>
          <p:nvPr/>
        </p:nvCxnSpPr>
        <p:spPr>
          <a:xfrm>
            <a:off x="5897971" y="3530835"/>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2E786905-1540-47E1-8E87-9AC371DA22B4}"/>
              </a:ext>
            </a:extLst>
          </p:cNvPr>
          <p:cNvCxnSpPr>
            <a:cxnSpLocks/>
            <a:stCxn id="4" idx="4"/>
            <a:endCxn id="6" idx="0"/>
          </p:cNvCxnSpPr>
          <p:nvPr/>
        </p:nvCxnSpPr>
        <p:spPr>
          <a:xfrm>
            <a:off x="5796136" y="357301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6A5AAB29-783A-475D-9AC5-73A0D88AD531}"/>
              </a:ext>
            </a:extLst>
          </p:cNvPr>
          <p:cNvCxnSpPr>
            <a:cxnSpLocks/>
            <a:stCxn id="7" idx="6"/>
            <a:endCxn id="8" idx="2"/>
          </p:cNvCxnSpPr>
          <p:nvPr/>
        </p:nvCxnSpPr>
        <p:spPr>
          <a:xfrm>
            <a:off x="6732240" y="393305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AC361D1B-C1D8-414B-905E-11E331690555}"/>
              </a:ext>
            </a:extLst>
          </p:cNvPr>
          <p:cNvCxnSpPr>
            <a:cxnSpLocks/>
            <a:stCxn id="8" idx="7"/>
            <a:endCxn id="9" idx="3"/>
          </p:cNvCxnSpPr>
          <p:nvPr/>
        </p:nvCxnSpPr>
        <p:spPr>
          <a:xfrm flipV="1">
            <a:off x="7482147" y="353083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2DF6A611-8F37-4A9F-B607-9CADED3C996C}"/>
              </a:ext>
            </a:extLst>
          </p:cNvPr>
          <p:cNvCxnSpPr>
            <a:cxnSpLocks/>
            <a:stCxn id="8" idx="5"/>
            <a:endCxn id="10" idx="1"/>
          </p:cNvCxnSpPr>
          <p:nvPr/>
        </p:nvCxnSpPr>
        <p:spPr>
          <a:xfrm>
            <a:off x="7482147" y="403489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DDD0EB7C-63D8-4D15-B541-4D379A13606B}"/>
              </a:ext>
            </a:extLst>
          </p:cNvPr>
          <p:cNvSpPr txBox="1"/>
          <p:nvPr/>
        </p:nvSpPr>
        <p:spPr>
          <a:xfrm>
            <a:off x="5364088" y="4653136"/>
            <a:ext cx="3251211" cy="707886"/>
          </a:xfrm>
          <a:prstGeom prst="rect">
            <a:avLst/>
          </a:prstGeom>
          <a:noFill/>
        </p:spPr>
        <p:txBody>
          <a:bodyPr wrap="none" rtlCol="0">
            <a:spAutoFit/>
          </a:bodyPr>
          <a:lstStyle/>
          <a:p>
            <a:r>
              <a:rPr lang="en-US" altLang="ja-JP" sz="2000" dirty="0"/>
              <a:t>δ(G)=</a:t>
            </a:r>
            <a:r>
              <a:rPr lang="en-US" altLang="ja-JP" sz="2000" dirty="0" err="1"/>
              <a:t>d</a:t>
            </a:r>
            <a:r>
              <a:rPr lang="en-US" altLang="ja-JP" sz="2000" baseline="-25000" dirty="0" err="1"/>
              <a:t>G</a:t>
            </a:r>
            <a:r>
              <a:rPr lang="en-US" altLang="ja-JP" sz="2000" dirty="0"/>
              <a:t>(u) =|N</a:t>
            </a:r>
            <a:r>
              <a:rPr lang="en-US" altLang="ja-JP" sz="2000" baseline="-25000" dirty="0"/>
              <a:t>G</a:t>
            </a:r>
            <a:r>
              <a:rPr lang="en-US" altLang="ja-JP" sz="2000" dirty="0"/>
              <a:t>(u)|=|</a:t>
            </a:r>
            <a:r>
              <a:rPr lang="ja-JP" altLang="en-US" sz="2000" dirty="0"/>
              <a:t>赤</a:t>
            </a:r>
            <a:r>
              <a:rPr lang="en-US" altLang="ja-JP" sz="2000" dirty="0"/>
              <a:t>|=2</a:t>
            </a:r>
          </a:p>
          <a:p>
            <a:r>
              <a:rPr lang="en-US" altLang="ja-JP" sz="2000" dirty="0"/>
              <a:t>κ</a:t>
            </a:r>
            <a:r>
              <a:rPr kumimoji="1" lang="en-US" altLang="ja-JP" sz="2000" dirty="0"/>
              <a:t>(G)=|</a:t>
            </a:r>
            <a:r>
              <a:rPr kumimoji="1" lang="ja-JP" altLang="en-US" sz="2000" dirty="0"/>
              <a:t>緑</a:t>
            </a:r>
            <a:r>
              <a:rPr kumimoji="1" lang="en-US" altLang="ja-JP" sz="2000" dirty="0"/>
              <a:t>|=1</a:t>
            </a:r>
            <a:endParaRPr kumimoji="1" lang="ja-JP" altLang="en-US" sz="2000" dirty="0"/>
          </a:p>
        </p:txBody>
      </p:sp>
      <p:cxnSp>
        <p:nvCxnSpPr>
          <p:cNvPr id="19" name="直線コネクタ 18">
            <a:extLst>
              <a:ext uri="{FF2B5EF4-FFF2-40B4-BE49-F238E27FC236}">
                <a16:creationId xmlns:a16="http://schemas.microsoft.com/office/drawing/2014/main" id="{17EA1BB6-44CD-464A-B503-A7E2E6B23874}"/>
              </a:ext>
            </a:extLst>
          </p:cNvPr>
          <p:cNvCxnSpPr>
            <a:cxnSpLocks/>
            <a:stCxn id="9" idx="4"/>
            <a:endCxn id="10" idx="0"/>
          </p:cNvCxnSpPr>
          <p:nvPr/>
        </p:nvCxnSpPr>
        <p:spPr>
          <a:xfrm>
            <a:off x="8100392" y="357301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タイトル 1">
            <a:extLst>
              <a:ext uri="{FF2B5EF4-FFF2-40B4-BE49-F238E27FC236}">
                <a16:creationId xmlns:a16="http://schemas.microsoft.com/office/drawing/2014/main" id="{494B001B-0650-47F6-8FDD-868903FABD45}"/>
              </a:ext>
            </a:extLst>
          </p:cNvPr>
          <p:cNvSpPr>
            <a:spLocks noGrp="1"/>
          </p:cNvSpPr>
          <p:nvPr>
            <p:ph type="title"/>
          </p:nvPr>
        </p:nvSpPr>
        <p:spPr>
          <a:xfrm>
            <a:off x="457200" y="704850"/>
            <a:ext cx="8229600" cy="1143000"/>
          </a:xfrm>
        </p:spPr>
        <p:txBody>
          <a:bodyPr/>
          <a:lstStyle/>
          <a:p>
            <a:pPr eaLnBrk="1" hangingPunct="1"/>
            <a:r>
              <a:rPr lang="en-US" altLang="ja-JP" dirty="0"/>
              <a:t>1.3</a:t>
            </a:r>
            <a:r>
              <a:rPr lang="ja-JP" altLang="en-US" dirty="0"/>
              <a:t>　グラフのパラメータ同士の関係</a:t>
            </a:r>
          </a:p>
        </p:txBody>
      </p:sp>
    </p:spTree>
    <p:extLst>
      <p:ext uri="{BB962C8B-B14F-4D97-AF65-F5344CB8AC3E}">
        <p14:creationId xmlns:p14="http://schemas.microsoft.com/office/powerpoint/2010/main" val="2222062325"/>
      </p:ext>
    </p:extLst>
  </p:cSld>
  <p:clrMapOvr>
    <a:masterClrMapping/>
  </p:clrMapOvr>
  <p:transition advTm="14149"/>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グラフのパラメータに制限を課すことで</a:t>
            </a:r>
            <a:endParaRPr lang="en-US" altLang="ja-JP" sz="2400" dirty="0"/>
          </a:p>
          <a:p>
            <a:pPr eaLnBrk="1" hangingPunct="1">
              <a:buFont typeface="Wingdings 2" pitchFamily="18" charset="2"/>
              <a:buNone/>
            </a:pPr>
            <a:r>
              <a:rPr lang="ja-JP" altLang="en-US" sz="2400" dirty="0"/>
              <a:t>そのグラフが特定の構造を持つことがある．</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これまでに紹介した例：</a:t>
            </a:r>
            <a:endParaRPr lang="en-US" altLang="ja-JP" sz="2400" dirty="0"/>
          </a:p>
          <a:p>
            <a:pPr eaLnBrk="1" hangingPunct="1"/>
            <a:r>
              <a:rPr lang="en-US" altLang="ja-JP" sz="2400" dirty="0"/>
              <a:t>δ(G)</a:t>
            </a:r>
            <a:r>
              <a:rPr lang="ja-JP" altLang="en-US" sz="2400" dirty="0"/>
              <a:t>≧</a:t>
            </a:r>
            <a:r>
              <a:rPr lang="en-US" altLang="ja-JP" sz="2400" dirty="0"/>
              <a:t>|G|/2</a:t>
            </a:r>
            <a:r>
              <a:rPr lang="ja-JP" altLang="en-US" sz="2400" dirty="0"/>
              <a:t>⇒</a:t>
            </a:r>
            <a:r>
              <a:rPr lang="en-US" altLang="ja-JP" sz="2400" dirty="0"/>
              <a:t>G</a:t>
            </a:r>
            <a:r>
              <a:rPr lang="ja-JP" altLang="en-US" sz="2400" dirty="0"/>
              <a:t>はハミルトングラフ</a:t>
            </a:r>
            <a:endParaRPr lang="en-US" altLang="ja-JP" sz="2400" dirty="0"/>
          </a:p>
          <a:p>
            <a:pPr eaLnBrk="1" hangingPunct="1"/>
            <a:r>
              <a:rPr lang="en-US" altLang="ja-JP" sz="2400" dirty="0">
                <a:latin typeface="Calibri" pitchFamily="34" charset="0"/>
                <a:ea typeface="+mn-ea"/>
              </a:rPr>
              <a:t>|E(G)| </a:t>
            </a:r>
            <a:r>
              <a:rPr lang="ja-JP" altLang="en-US" sz="2400" dirty="0">
                <a:latin typeface="Calibri" pitchFamily="34" charset="0"/>
                <a:ea typeface="+mn-ea"/>
              </a:rPr>
              <a:t>≧ </a:t>
            </a:r>
            <a:r>
              <a:rPr lang="en-US" altLang="ja-JP" sz="2400" dirty="0">
                <a:latin typeface="Calibri" pitchFamily="34" charset="0"/>
                <a:ea typeface="+mn-ea"/>
              </a:rPr>
              <a:t>(n-1)(n-2)/2+2</a:t>
            </a:r>
            <a:r>
              <a:rPr lang="ja-JP" altLang="en-US" sz="2400" dirty="0">
                <a:latin typeface="Calibri" pitchFamily="34" charset="0"/>
                <a:ea typeface="+mn-ea"/>
              </a:rPr>
              <a:t>⇒</a:t>
            </a:r>
            <a:r>
              <a:rPr lang="en-US" altLang="ja-JP" sz="2400" dirty="0">
                <a:latin typeface="Calibri" pitchFamily="34" charset="0"/>
                <a:ea typeface="+mn-ea"/>
              </a:rPr>
              <a:t>G</a:t>
            </a:r>
            <a:r>
              <a:rPr lang="ja-JP" altLang="en-US" sz="2400" dirty="0">
                <a:latin typeface="Calibri" pitchFamily="34" charset="0"/>
                <a:ea typeface="+mn-ea"/>
              </a:rPr>
              <a:t>はハミルトングラフ</a:t>
            </a:r>
            <a:endParaRPr lang="en-US" altLang="ja-JP" sz="2400" dirty="0">
              <a:latin typeface="Calibri" pitchFamily="34" charset="0"/>
              <a:ea typeface="+mn-ea"/>
            </a:endParaRPr>
          </a:p>
          <a:p>
            <a:pPr marL="0" indent="0" eaLnBrk="1" hangingPunct="1">
              <a:buNone/>
            </a:pPr>
            <a:endParaRPr lang="en-US" altLang="ja-JP" sz="2400" dirty="0">
              <a:latin typeface="Calibri" pitchFamily="34" charset="0"/>
            </a:endParaRPr>
          </a:p>
          <a:p>
            <a:pPr marL="0" indent="0" eaLnBrk="1" hangingPunct="1">
              <a:buNone/>
            </a:pPr>
            <a:r>
              <a:rPr lang="ja-JP" altLang="en-US" sz="2400" dirty="0">
                <a:latin typeface="Calibri" pitchFamily="34" charset="0"/>
              </a:rPr>
              <a:t>グラフの複数のパラメータを組み合わせた</a:t>
            </a:r>
            <a:endParaRPr lang="en-US" altLang="ja-JP" sz="2400" dirty="0">
              <a:latin typeface="Calibri" pitchFamily="34" charset="0"/>
            </a:endParaRPr>
          </a:p>
          <a:p>
            <a:pPr marL="0" indent="0" eaLnBrk="1" hangingPunct="1">
              <a:buNone/>
            </a:pPr>
            <a:r>
              <a:rPr lang="ja-JP" altLang="en-US" sz="2400" dirty="0">
                <a:latin typeface="Calibri" pitchFamily="34" charset="0"/>
              </a:rPr>
              <a:t>条件を考えることもある．</a:t>
            </a:r>
            <a:endParaRPr lang="en-US" altLang="ja-JP" sz="2400" dirty="0"/>
          </a:p>
        </p:txBody>
      </p:sp>
    </p:spTree>
    <p:extLst>
      <p:ext uri="{BB962C8B-B14F-4D97-AF65-F5344CB8AC3E}">
        <p14:creationId xmlns:p14="http://schemas.microsoft.com/office/powerpoint/2010/main" val="3743424592"/>
      </p:ext>
    </p:extLst>
  </p:cSld>
  <p:clrMapOvr>
    <a:masterClrMapping/>
  </p:clrMapOvr>
  <p:transition advTm="14149"/>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定理</a:t>
            </a:r>
            <a:r>
              <a:rPr lang="en-US" altLang="ja-JP" sz="2400" dirty="0"/>
              <a:t>5</a:t>
            </a:r>
            <a:r>
              <a:rPr lang="ja-JP" altLang="en-US" sz="2400" dirty="0"/>
              <a:t>：</a:t>
            </a:r>
            <a:r>
              <a:rPr lang="en-US" altLang="ja-JP" sz="2400" dirty="0"/>
              <a:t>|G|</a:t>
            </a:r>
            <a:r>
              <a:rPr lang="ja-JP" altLang="en-US" sz="2400" dirty="0"/>
              <a:t>≧</a:t>
            </a:r>
            <a:r>
              <a:rPr lang="en-US" altLang="ja-JP" sz="2400" dirty="0"/>
              <a:t>3</a:t>
            </a:r>
            <a:r>
              <a:rPr lang="ja-JP" altLang="en-US" sz="2400" dirty="0"/>
              <a:t>かつ</a:t>
            </a:r>
            <a:r>
              <a:rPr lang="en-US" altLang="ja-JP" sz="2400" dirty="0"/>
              <a:t>κ(G)</a:t>
            </a:r>
            <a:r>
              <a:rPr lang="ja-JP" altLang="en-US" sz="2400" dirty="0"/>
              <a:t>≧</a:t>
            </a:r>
            <a:r>
              <a:rPr lang="en-US" altLang="ja-JP" sz="2400" dirty="0"/>
              <a:t>2</a:t>
            </a:r>
            <a:r>
              <a:rPr lang="ja-JP" altLang="en-US" sz="2400" dirty="0"/>
              <a:t>（連結度）であるグラフ</a:t>
            </a:r>
            <a:r>
              <a:rPr lang="en-US" altLang="ja-JP" sz="2400" dirty="0"/>
              <a:t>G</a:t>
            </a:r>
            <a:r>
              <a:rPr lang="ja-JP" altLang="en-US" sz="2400" dirty="0"/>
              <a:t>に対して，</a:t>
            </a:r>
            <a:endParaRPr lang="en-US" altLang="ja-JP" sz="2400" dirty="0"/>
          </a:p>
          <a:p>
            <a:pPr algn="ctr" eaLnBrk="1" hangingPunct="1">
              <a:buFont typeface="Wingdings 2" pitchFamily="18" charset="2"/>
              <a:buNone/>
            </a:pPr>
            <a:r>
              <a:rPr lang="en-US" altLang="ja-JP" sz="2400" dirty="0"/>
              <a:t>α(G)</a:t>
            </a:r>
            <a:r>
              <a:rPr lang="ja-JP" altLang="en-US" sz="2400" dirty="0"/>
              <a:t>≦</a:t>
            </a:r>
            <a:r>
              <a:rPr lang="en-US" altLang="ja-JP" sz="2400" dirty="0"/>
              <a:t>κ(G) </a:t>
            </a:r>
            <a:r>
              <a:rPr lang="ja-JP" altLang="en-US" sz="2400" dirty="0"/>
              <a:t>⇒ </a:t>
            </a:r>
            <a:r>
              <a:rPr lang="en-US" altLang="ja-JP" sz="2400" dirty="0"/>
              <a:t>G</a:t>
            </a:r>
            <a:r>
              <a:rPr lang="ja-JP" altLang="en-US" sz="2400" dirty="0"/>
              <a:t>はハミルトングラフ</a:t>
            </a:r>
            <a:endParaRPr lang="en-US" altLang="ja-JP" sz="2400" dirty="0"/>
          </a:p>
          <a:p>
            <a:pPr eaLnBrk="1" hangingPunct="1">
              <a:buFont typeface="Wingdings 2" pitchFamily="18" charset="2"/>
              <a:buNone/>
            </a:pPr>
            <a:r>
              <a:rPr lang="ja-JP" altLang="en-US" sz="2400" dirty="0"/>
              <a:t>定理</a:t>
            </a:r>
            <a:r>
              <a:rPr lang="en-US" altLang="ja-JP" sz="2400" dirty="0"/>
              <a:t>5</a:t>
            </a:r>
            <a:r>
              <a:rPr lang="ja-JP" altLang="en-US" sz="2400" dirty="0"/>
              <a:t>の証明の概略：対偶を示す．</a:t>
            </a:r>
            <a:endParaRPr lang="en-US" altLang="ja-JP" sz="2400" dirty="0"/>
          </a:p>
          <a:p>
            <a:pPr eaLnBrk="1" hangingPunct="1">
              <a:buFont typeface="Wingdings 2" pitchFamily="18" charset="2"/>
              <a:buNone/>
            </a:pPr>
            <a:r>
              <a:rPr lang="en-US" altLang="ja-JP" sz="2400" dirty="0"/>
              <a:t>G</a:t>
            </a:r>
            <a:r>
              <a:rPr lang="ja-JP" altLang="en-US" sz="2400" dirty="0"/>
              <a:t>の最長閉路</a:t>
            </a:r>
            <a:r>
              <a:rPr lang="en-US" altLang="ja-JP" sz="2400" dirty="0"/>
              <a:t>C</a:t>
            </a:r>
            <a:r>
              <a:rPr lang="ja-JP" altLang="en-US" sz="2400" dirty="0"/>
              <a:t>がハミルトン閉路ではないと仮定すると</a:t>
            </a:r>
            <a:endParaRPr lang="en-US" altLang="ja-JP" sz="2400" dirty="0"/>
          </a:p>
          <a:p>
            <a:pPr eaLnBrk="1" hangingPunct="1">
              <a:buFont typeface="Wingdings 2" pitchFamily="18" charset="2"/>
              <a:buNone/>
            </a:pPr>
            <a:r>
              <a:rPr lang="ja-JP" altLang="en-US" sz="2400" dirty="0"/>
              <a:t>下図のような状況になり，</a:t>
            </a:r>
            <a:r>
              <a:rPr lang="en-US" altLang="ja-JP" sz="2400" dirty="0"/>
              <a:t>α(G)</a:t>
            </a:r>
            <a:r>
              <a:rPr lang="ja-JP" altLang="en-US" sz="2400" dirty="0"/>
              <a:t>≧</a:t>
            </a:r>
            <a:r>
              <a:rPr lang="en-US" altLang="ja-JP" sz="2400" dirty="0"/>
              <a:t>κ(G)+1</a:t>
            </a:r>
            <a:r>
              <a:rPr lang="ja-JP" altLang="en-US" sz="2400" dirty="0"/>
              <a:t>であることが分かる．</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a:t>
            </a:r>
            <a:endParaRPr lang="en-US" altLang="ja-JP" sz="2400" dirty="0"/>
          </a:p>
        </p:txBody>
      </p:sp>
      <p:sp>
        <p:nvSpPr>
          <p:cNvPr id="2" name="楕円 1">
            <a:extLst>
              <a:ext uri="{FF2B5EF4-FFF2-40B4-BE49-F238E27FC236}">
                <a16:creationId xmlns:a16="http://schemas.microsoft.com/office/drawing/2014/main" id="{0AAAAF04-807F-4F68-B707-A578F4E3BAC7}"/>
              </a:ext>
            </a:extLst>
          </p:cNvPr>
          <p:cNvSpPr/>
          <p:nvPr/>
        </p:nvSpPr>
        <p:spPr>
          <a:xfrm>
            <a:off x="683568" y="4293096"/>
            <a:ext cx="2952328" cy="21602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010441ED-9F03-41D4-B8AE-C38386D99214}"/>
              </a:ext>
            </a:extLst>
          </p:cNvPr>
          <p:cNvSpPr/>
          <p:nvPr/>
        </p:nvSpPr>
        <p:spPr>
          <a:xfrm>
            <a:off x="1691680" y="5085184"/>
            <a:ext cx="1008112" cy="576064"/>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楕円 3">
            <a:extLst>
              <a:ext uri="{FF2B5EF4-FFF2-40B4-BE49-F238E27FC236}">
                <a16:creationId xmlns:a16="http://schemas.microsoft.com/office/drawing/2014/main" id="{05AE052B-A1D5-4D84-881E-B336BC731F3F}"/>
              </a:ext>
            </a:extLst>
          </p:cNvPr>
          <p:cNvSpPr/>
          <p:nvPr/>
        </p:nvSpPr>
        <p:spPr>
          <a:xfrm>
            <a:off x="971600" y="4581128"/>
            <a:ext cx="144016" cy="144016"/>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a:extLst>
              <a:ext uri="{FF2B5EF4-FFF2-40B4-BE49-F238E27FC236}">
                <a16:creationId xmlns:a16="http://schemas.microsoft.com/office/drawing/2014/main" id="{CEAEEA13-24C6-42F2-99A9-D05607361112}"/>
              </a:ext>
            </a:extLst>
          </p:cNvPr>
          <p:cNvSpPr/>
          <p:nvPr/>
        </p:nvSpPr>
        <p:spPr>
          <a:xfrm>
            <a:off x="2195736" y="4221088"/>
            <a:ext cx="144016" cy="144016"/>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FCD75C3F-D590-4A0A-82F7-85B8A355E4D2}"/>
              </a:ext>
            </a:extLst>
          </p:cNvPr>
          <p:cNvSpPr/>
          <p:nvPr/>
        </p:nvSpPr>
        <p:spPr>
          <a:xfrm>
            <a:off x="3347864" y="4725144"/>
            <a:ext cx="144016" cy="144016"/>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8FA318B8-88E3-4888-8138-A5C5169C3D7A}"/>
              </a:ext>
            </a:extLst>
          </p:cNvPr>
          <p:cNvSpPr/>
          <p:nvPr/>
        </p:nvSpPr>
        <p:spPr>
          <a:xfrm>
            <a:off x="2555776" y="6309320"/>
            <a:ext cx="144016" cy="144016"/>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347C6060-EBF6-4291-B349-581DF96E8287}"/>
              </a:ext>
            </a:extLst>
          </p:cNvPr>
          <p:cNvSpPr/>
          <p:nvPr/>
        </p:nvSpPr>
        <p:spPr>
          <a:xfrm>
            <a:off x="755576" y="5733256"/>
            <a:ext cx="144016" cy="144016"/>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a:extLst>
              <a:ext uri="{FF2B5EF4-FFF2-40B4-BE49-F238E27FC236}">
                <a16:creationId xmlns:a16="http://schemas.microsoft.com/office/drawing/2014/main" id="{41BB5529-FA5D-4048-91E0-33DB7B956056}"/>
              </a:ext>
            </a:extLst>
          </p:cNvPr>
          <p:cNvSpPr/>
          <p:nvPr/>
        </p:nvSpPr>
        <p:spPr>
          <a:xfrm>
            <a:off x="1763688" y="522920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楕円 11">
            <a:extLst>
              <a:ext uri="{FF2B5EF4-FFF2-40B4-BE49-F238E27FC236}">
                <a16:creationId xmlns:a16="http://schemas.microsoft.com/office/drawing/2014/main" id="{2436DDCE-F15E-49A9-A70C-6569F1122BA9}"/>
              </a:ext>
            </a:extLst>
          </p:cNvPr>
          <p:cNvSpPr/>
          <p:nvPr/>
        </p:nvSpPr>
        <p:spPr>
          <a:xfrm>
            <a:off x="2195736" y="5157192"/>
            <a:ext cx="144016" cy="14401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a:extLst>
              <a:ext uri="{FF2B5EF4-FFF2-40B4-BE49-F238E27FC236}">
                <a16:creationId xmlns:a16="http://schemas.microsoft.com/office/drawing/2014/main" id="{F38D41E7-57BC-4A79-B4DD-7EE3F33A05A6}"/>
              </a:ext>
            </a:extLst>
          </p:cNvPr>
          <p:cNvSpPr/>
          <p:nvPr/>
        </p:nvSpPr>
        <p:spPr>
          <a:xfrm>
            <a:off x="2483768" y="5157192"/>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楕円 13">
            <a:extLst>
              <a:ext uri="{FF2B5EF4-FFF2-40B4-BE49-F238E27FC236}">
                <a16:creationId xmlns:a16="http://schemas.microsoft.com/office/drawing/2014/main" id="{D2053D7C-78C9-4A51-A11E-97C9F02F2FB4}"/>
              </a:ext>
            </a:extLst>
          </p:cNvPr>
          <p:cNvSpPr/>
          <p:nvPr/>
        </p:nvSpPr>
        <p:spPr>
          <a:xfrm>
            <a:off x="1979712" y="5445224"/>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a:extLst>
              <a:ext uri="{FF2B5EF4-FFF2-40B4-BE49-F238E27FC236}">
                <a16:creationId xmlns:a16="http://schemas.microsoft.com/office/drawing/2014/main" id="{24758721-5C27-4A6A-AC7A-C0B7FC9A31A0}"/>
              </a:ext>
            </a:extLst>
          </p:cNvPr>
          <p:cNvCxnSpPr>
            <a:cxnSpLocks/>
            <a:stCxn id="4" idx="5"/>
            <a:endCxn id="11" idx="1"/>
          </p:cNvCxnSpPr>
          <p:nvPr/>
        </p:nvCxnSpPr>
        <p:spPr>
          <a:xfrm>
            <a:off x="1094525" y="4704053"/>
            <a:ext cx="690254" cy="54623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395778F2-B03F-4206-8B38-D9D366DF76FE}"/>
              </a:ext>
            </a:extLst>
          </p:cNvPr>
          <p:cNvCxnSpPr>
            <a:cxnSpLocks/>
            <a:stCxn id="7" idx="4"/>
            <a:endCxn id="12" idx="0"/>
          </p:cNvCxnSpPr>
          <p:nvPr/>
        </p:nvCxnSpPr>
        <p:spPr>
          <a:xfrm>
            <a:off x="2267744" y="4365104"/>
            <a:ext cx="0" cy="7920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C5D12A0C-6A32-412B-A263-A24ED43406CD}"/>
              </a:ext>
            </a:extLst>
          </p:cNvPr>
          <p:cNvCxnSpPr>
            <a:cxnSpLocks/>
            <a:stCxn id="8" idx="3"/>
            <a:endCxn id="13" idx="7"/>
          </p:cNvCxnSpPr>
          <p:nvPr/>
        </p:nvCxnSpPr>
        <p:spPr>
          <a:xfrm flipH="1">
            <a:off x="2606693" y="4848069"/>
            <a:ext cx="762262" cy="33021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03A77EA4-6E68-4CE2-A333-8383FE458A3F}"/>
              </a:ext>
            </a:extLst>
          </p:cNvPr>
          <p:cNvCxnSpPr>
            <a:cxnSpLocks/>
            <a:stCxn id="10" idx="6"/>
            <a:endCxn id="14" idx="3"/>
          </p:cNvCxnSpPr>
          <p:nvPr/>
        </p:nvCxnSpPr>
        <p:spPr>
          <a:xfrm flipV="1">
            <a:off x="899592" y="5568149"/>
            <a:ext cx="1101211" cy="23711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E6F89046-C3CC-4771-9622-0783FF5114B8}"/>
              </a:ext>
            </a:extLst>
          </p:cNvPr>
          <p:cNvCxnSpPr>
            <a:cxnSpLocks/>
            <a:stCxn id="14" idx="4"/>
            <a:endCxn id="9" idx="1"/>
          </p:cNvCxnSpPr>
          <p:nvPr/>
        </p:nvCxnSpPr>
        <p:spPr>
          <a:xfrm>
            <a:off x="2051720" y="5589240"/>
            <a:ext cx="525147" cy="74117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6" name="楕円 35">
            <a:extLst>
              <a:ext uri="{FF2B5EF4-FFF2-40B4-BE49-F238E27FC236}">
                <a16:creationId xmlns:a16="http://schemas.microsoft.com/office/drawing/2014/main" id="{D8EDA142-EE5B-40F6-A619-29C0C94FE219}"/>
              </a:ext>
            </a:extLst>
          </p:cNvPr>
          <p:cNvSpPr/>
          <p:nvPr/>
        </p:nvSpPr>
        <p:spPr>
          <a:xfrm>
            <a:off x="1187624" y="4437112"/>
            <a:ext cx="144016" cy="14401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楕円 36">
            <a:extLst>
              <a:ext uri="{FF2B5EF4-FFF2-40B4-BE49-F238E27FC236}">
                <a16:creationId xmlns:a16="http://schemas.microsoft.com/office/drawing/2014/main" id="{9E684E1E-F0BC-4D73-ACA2-22AE6DF4A561}"/>
              </a:ext>
            </a:extLst>
          </p:cNvPr>
          <p:cNvSpPr/>
          <p:nvPr/>
        </p:nvSpPr>
        <p:spPr>
          <a:xfrm>
            <a:off x="2469426" y="4262278"/>
            <a:ext cx="144016" cy="14401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楕円 37">
            <a:extLst>
              <a:ext uri="{FF2B5EF4-FFF2-40B4-BE49-F238E27FC236}">
                <a16:creationId xmlns:a16="http://schemas.microsoft.com/office/drawing/2014/main" id="{AF86BE7E-F863-4E9B-877B-F2D47F672A14}"/>
              </a:ext>
            </a:extLst>
          </p:cNvPr>
          <p:cNvSpPr/>
          <p:nvPr/>
        </p:nvSpPr>
        <p:spPr>
          <a:xfrm>
            <a:off x="3475404" y="4941168"/>
            <a:ext cx="144016" cy="14401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楕円 38">
            <a:extLst>
              <a:ext uri="{FF2B5EF4-FFF2-40B4-BE49-F238E27FC236}">
                <a16:creationId xmlns:a16="http://schemas.microsoft.com/office/drawing/2014/main" id="{DC5314AC-7E6F-4844-959E-4539EF435350}"/>
              </a:ext>
            </a:extLst>
          </p:cNvPr>
          <p:cNvSpPr/>
          <p:nvPr/>
        </p:nvSpPr>
        <p:spPr>
          <a:xfrm>
            <a:off x="2212212" y="6358748"/>
            <a:ext cx="144016" cy="14401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楕円 39">
            <a:extLst>
              <a:ext uri="{FF2B5EF4-FFF2-40B4-BE49-F238E27FC236}">
                <a16:creationId xmlns:a16="http://schemas.microsoft.com/office/drawing/2014/main" id="{D347592B-62AE-45DF-A634-0D84AFC919DB}"/>
              </a:ext>
            </a:extLst>
          </p:cNvPr>
          <p:cNvSpPr/>
          <p:nvPr/>
        </p:nvSpPr>
        <p:spPr>
          <a:xfrm>
            <a:off x="644512" y="5467804"/>
            <a:ext cx="144016" cy="14401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E04EEEF5-4420-44AF-8C94-B60F2953F48C}"/>
              </a:ext>
            </a:extLst>
          </p:cNvPr>
          <p:cNvSpPr txBox="1"/>
          <p:nvPr/>
        </p:nvSpPr>
        <p:spPr>
          <a:xfrm>
            <a:off x="2339752" y="5301208"/>
            <a:ext cx="351378" cy="369332"/>
          </a:xfrm>
          <a:prstGeom prst="rect">
            <a:avLst/>
          </a:prstGeom>
          <a:noFill/>
        </p:spPr>
        <p:txBody>
          <a:bodyPr wrap="none" rtlCol="0">
            <a:spAutoFit/>
          </a:bodyPr>
          <a:lstStyle/>
          <a:p>
            <a:r>
              <a:rPr kumimoji="1" lang="en-US" altLang="ja-JP" dirty="0"/>
              <a:t>H</a:t>
            </a:r>
            <a:endParaRPr kumimoji="1" lang="ja-JP" altLang="en-US" dirty="0"/>
          </a:p>
        </p:txBody>
      </p:sp>
      <p:sp>
        <p:nvSpPr>
          <p:cNvPr id="26" name="テキスト ボックス 25">
            <a:extLst>
              <a:ext uri="{FF2B5EF4-FFF2-40B4-BE49-F238E27FC236}">
                <a16:creationId xmlns:a16="http://schemas.microsoft.com/office/drawing/2014/main" id="{9F7B318C-BD9A-4187-ACB6-E3025D4A3269}"/>
              </a:ext>
            </a:extLst>
          </p:cNvPr>
          <p:cNvSpPr txBox="1"/>
          <p:nvPr/>
        </p:nvSpPr>
        <p:spPr>
          <a:xfrm>
            <a:off x="3131840" y="6084004"/>
            <a:ext cx="351378" cy="369332"/>
          </a:xfrm>
          <a:prstGeom prst="rect">
            <a:avLst/>
          </a:prstGeom>
          <a:noFill/>
        </p:spPr>
        <p:txBody>
          <a:bodyPr wrap="none" rtlCol="0">
            <a:spAutoFit/>
          </a:bodyPr>
          <a:lstStyle/>
          <a:p>
            <a:r>
              <a:rPr kumimoji="1" lang="en-US" altLang="ja-JP" dirty="0"/>
              <a:t>C</a:t>
            </a:r>
            <a:endParaRPr kumimoji="1" lang="ja-JP" altLang="en-US" dirty="0"/>
          </a:p>
        </p:txBody>
      </p:sp>
      <p:sp>
        <p:nvSpPr>
          <p:cNvPr id="28" name="テキスト ボックス 27">
            <a:extLst>
              <a:ext uri="{FF2B5EF4-FFF2-40B4-BE49-F238E27FC236}">
                <a16:creationId xmlns:a16="http://schemas.microsoft.com/office/drawing/2014/main" id="{AD88E82A-5134-462F-8452-BD2397C5340C}"/>
              </a:ext>
            </a:extLst>
          </p:cNvPr>
          <p:cNvSpPr txBox="1"/>
          <p:nvPr/>
        </p:nvSpPr>
        <p:spPr>
          <a:xfrm>
            <a:off x="3923928" y="4293096"/>
            <a:ext cx="5028941" cy="2308324"/>
          </a:xfrm>
          <a:prstGeom prst="rect">
            <a:avLst/>
          </a:prstGeom>
          <a:noFill/>
        </p:spPr>
        <p:txBody>
          <a:bodyPr wrap="none" rtlCol="0">
            <a:spAutoFit/>
          </a:bodyPr>
          <a:lstStyle/>
          <a:p>
            <a:r>
              <a:rPr kumimoji="1" lang="en-US" altLang="ja-JP" dirty="0"/>
              <a:t>C</a:t>
            </a:r>
            <a:r>
              <a:rPr kumimoji="1" lang="ja-JP" altLang="en-US" dirty="0"/>
              <a:t>：</a:t>
            </a:r>
            <a:r>
              <a:rPr kumimoji="1" lang="en-US" altLang="ja-JP" dirty="0"/>
              <a:t>G</a:t>
            </a:r>
            <a:r>
              <a:rPr kumimoji="1" lang="ja-JP" altLang="en-US" dirty="0"/>
              <a:t>の最長閉路（</a:t>
            </a:r>
            <a:r>
              <a:rPr kumimoji="1" lang="en-US" altLang="ja-JP" dirty="0"/>
              <a:t>δ(G)</a:t>
            </a:r>
            <a:r>
              <a:rPr kumimoji="1" lang="ja-JP" altLang="en-US" dirty="0"/>
              <a:t>≧</a:t>
            </a:r>
            <a:r>
              <a:rPr kumimoji="1" lang="en-US" altLang="ja-JP" dirty="0"/>
              <a:t>κ(G)</a:t>
            </a:r>
            <a:r>
              <a:rPr kumimoji="1" lang="ja-JP" altLang="en-US" dirty="0"/>
              <a:t>≧</a:t>
            </a:r>
            <a:r>
              <a:rPr kumimoji="1" lang="en-US" altLang="ja-JP" dirty="0"/>
              <a:t>2</a:t>
            </a:r>
            <a:r>
              <a:rPr kumimoji="1" lang="ja-JP" altLang="en-US" dirty="0"/>
              <a:t>に注意）</a:t>
            </a:r>
            <a:endParaRPr kumimoji="1" lang="en-US" altLang="ja-JP" dirty="0"/>
          </a:p>
          <a:p>
            <a:r>
              <a:rPr kumimoji="1" lang="en-US" altLang="ja-JP" dirty="0"/>
              <a:t>H</a:t>
            </a:r>
            <a:r>
              <a:rPr kumimoji="1" lang="ja-JP" altLang="en-US" dirty="0"/>
              <a:t>：</a:t>
            </a:r>
            <a:r>
              <a:rPr kumimoji="1" lang="en-US" altLang="ja-JP" dirty="0"/>
              <a:t>G</a:t>
            </a:r>
            <a:r>
              <a:rPr kumimoji="1" lang="ja-JP" altLang="en-US" dirty="0"/>
              <a:t>－</a:t>
            </a:r>
            <a:r>
              <a:rPr lang="en-US" altLang="ja-JP" dirty="0"/>
              <a:t>V(</a:t>
            </a:r>
            <a:r>
              <a:rPr kumimoji="1" lang="en-US" altLang="ja-JP" dirty="0"/>
              <a:t>C)</a:t>
            </a:r>
            <a:r>
              <a:rPr lang="ja-JP" altLang="en-US" dirty="0"/>
              <a:t>の成分</a:t>
            </a:r>
            <a:endParaRPr lang="en-US" altLang="ja-JP" dirty="0"/>
          </a:p>
          <a:p>
            <a:r>
              <a:rPr kumimoji="1" lang="ja-JP" altLang="en-US" dirty="0"/>
              <a:t>緑の頂点：</a:t>
            </a:r>
            <a:r>
              <a:rPr kumimoji="1" lang="en-US" altLang="ja-JP" dirty="0"/>
              <a:t>H</a:t>
            </a:r>
            <a:r>
              <a:rPr kumimoji="1" lang="ja-JP" altLang="en-US" dirty="0"/>
              <a:t>のある頂点と隣接している</a:t>
            </a:r>
            <a:r>
              <a:rPr kumimoji="1" lang="en-US" altLang="ja-JP" dirty="0"/>
              <a:t>C</a:t>
            </a:r>
            <a:r>
              <a:rPr kumimoji="1" lang="ja-JP" altLang="en-US" dirty="0"/>
              <a:t>上の頂点</a:t>
            </a:r>
            <a:endParaRPr kumimoji="1" lang="en-US" altLang="ja-JP" dirty="0"/>
          </a:p>
          <a:p>
            <a:r>
              <a:rPr lang="ja-JP" altLang="en-US" dirty="0"/>
              <a:t>赤の頂点：時計回りで緑の隣にある</a:t>
            </a:r>
            <a:r>
              <a:rPr lang="en-US" altLang="ja-JP" dirty="0"/>
              <a:t>C</a:t>
            </a:r>
            <a:r>
              <a:rPr lang="ja-JP" altLang="en-US" dirty="0"/>
              <a:t>上の頂点</a:t>
            </a:r>
            <a:endParaRPr lang="en-US" altLang="ja-JP" dirty="0"/>
          </a:p>
          <a:p>
            <a:r>
              <a:rPr kumimoji="1" lang="ja-JP" altLang="en-US" dirty="0"/>
              <a:t>注意</a:t>
            </a:r>
            <a:r>
              <a:rPr kumimoji="1" lang="en-US" altLang="ja-JP" dirty="0"/>
              <a:t>1</a:t>
            </a:r>
            <a:r>
              <a:rPr kumimoji="1" lang="ja-JP" altLang="en-US" dirty="0"/>
              <a:t>：</a:t>
            </a:r>
            <a:r>
              <a:rPr kumimoji="1" lang="en-US" altLang="ja-JP" dirty="0"/>
              <a:t>|C</a:t>
            </a:r>
            <a:r>
              <a:rPr kumimoji="1" lang="ja-JP" altLang="en-US" dirty="0"/>
              <a:t>上の赤</a:t>
            </a:r>
            <a:r>
              <a:rPr kumimoji="1" lang="en-US" altLang="ja-JP" dirty="0"/>
              <a:t>|=|</a:t>
            </a:r>
            <a:r>
              <a:rPr kumimoji="1" lang="ja-JP" altLang="en-US" dirty="0"/>
              <a:t>緑</a:t>
            </a:r>
            <a:r>
              <a:rPr kumimoji="1" lang="en-US" altLang="ja-JP" dirty="0"/>
              <a:t>|</a:t>
            </a:r>
            <a:r>
              <a:rPr kumimoji="1" lang="ja-JP" altLang="en-US" dirty="0"/>
              <a:t>≧</a:t>
            </a:r>
            <a:r>
              <a:rPr kumimoji="1" lang="en-US" altLang="ja-JP" dirty="0"/>
              <a:t>κ(G)</a:t>
            </a:r>
          </a:p>
          <a:p>
            <a:r>
              <a:rPr lang="ja-JP" altLang="en-US" dirty="0"/>
              <a:t>注意</a:t>
            </a:r>
            <a:r>
              <a:rPr lang="en-US" altLang="ja-JP" dirty="0"/>
              <a:t>2</a:t>
            </a:r>
            <a:r>
              <a:rPr lang="ja-JP" altLang="en-US" dirty="0"/>
              <a:t>：赤同士は非隣接（</a:t>
            </a:r>
            <a:r>
              <a:rPr lang="en-US" altLang="ja-JP" dirty="0"/>
              <a:t>C</a:t>
            </a:r>
            <a:r>
              <a:rPr lang="ja-JP" altLang="en-US" dirty="0"/>
              <a:t>の最長性から分かる）</a:t>
            </a:r>
            <a:endParaRPr lang="en-US" altLang="ja-JP" dirty="0"/>
          </a:p>
          <a:p>
            <a:r>
              <a:rPr kumimoji="1" lang="ja-JP" altLang="en-US" dirty="0"/>
              <a:t>注意</a:t>
            </a:r>
            <a:r>
              <a:rPr lang="en-US" altLang="ja-JP" dirty="0"/>
              <a:t>1</a:t>
            </a:r>
            <a:r>
              <a:rPr lang="ja-JP" altLang="en-US" dirty="0"/>
              <a:t>と注意</a:t>
            </a:r>
            <a:r>
              <a:rPr lang="en-US" altLang="ja-JP" dirty="0"/>
              <a:t>2</a:t>
            </a:r>
            <a:r>
              <a:rPr lang="ja-JP" altLang="en-US" dirty="0"/>
              <a:t>より，</a:t>
            </a:r>
            <a:endParaRPr lang="en-US" altLang="ja-JP" dirty="0"/>
          </a:p>
          <a:p>
            <a:r>
              <a:rPr kumimoji="1" lang="en-US" altLang="ja-JP" dirty="0"/>
              <a:t>α(G)</a:t>
            </a:r>
            <a:r>
              <a:rPr kumimoji="1" lang="ja-JP" altLang="en-US" dirty="0"/>
              <a:t>≧</a:t>
            </a:r>
            <a:r>
              <a:rPr kumimoji="1" lang="en-US" altLang="ja-JP" dirty="0"/>
              <a:t>|</a:t>
            </a:r>
            <a:r>
              <a:rPr kumimoji="1" lang="ja-JP" altLang="en-US" dirty="0"/>
              <a:t>赤</a:t>
            </a:r>
            <a:r>
              <a:rPr kumimoji="1" lang="en-US" altLang="ja-JP" dirty="0"/>
              <a:t>|=|</a:t>
            </a:r>
            <a:r>
              <a:rPr kumimoji="1" lang="ja-JP" altLang="en-US" dirty="0"/>
              <a:t>緑</a:t>
            </a:r>
            <a:r>
              <a:rPr kumimoji="1" lang="en-US" altLang="ja-JP" dirty="0"/>
              <a:t>|+1</a:t>
            </a:r>
            <a:r>
              <a:rPr kumimoji="1" lang="ja-JP" altLang="en-US" dirty="0"/>
              <a:t>≧</a:t>
            </a:r>
            <a:r>
              <a:rPr kumimoji="1" lang="en-US" altLang="ja-JP" dirty="0"/>
              <a:t>κ(G)+1</a:t>
            </a:r>
            <a:endParaRPr kumimoji="1" lang="ja-JP" altLang="en-US" dirty="0"/>
          </a:p>
        </p:txBody>
      </p:sp>
    </p:spTree>
    <p:extLst>
      <p:ext uri="{BB962C8B-B14F-4D97-AF65-F5344CB8AC3E}">
        <p14:creationId xmlns:p14="http://schemas.microsoft.com/office/powerpoint/2010/main" val="778901945"/>
      </p:ext>
    </p:extLst>
  </p:cSld>
  <p:clrMapOvr>
    <a:masterClrMapping/>
  </p:clrMapOvr>
  <p:transition advTm="14149"/>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8195" name="コンテンツ プレースホルダー 2"/>
          <p:cNvSpPr>
            <a:spLocks noGrp="1"/>
          </p:cNvSpPr>
          <p:nvPr>
            <p:ph idx="1"/>
          </p:nvPr>
        </p:nvSpPr>
        <p:spPr>
          <a:xfrm>
            <a:off x="457200" y="1935163"/>
            <a:ext cx="8229600" cy="1421829"/>
          </a:xfrm>
        </p:spPr>
        <p:style>
          <a:lnRef idx="2">
            <a:schemeClr val="dk1"/>
          </a:lnRef>
          <a:fillRef idx="1">
            <a:schemeClr val="lt1"/>
          </a:fillRef>
          <a:effectRef idx="0">
            <a:schemeClr val="dk1"/>
          </a:effectRef>
          <a:fontRef idx="minor">
            <a:schemeClr val="dk1"/>
          </a:fontRef>
        </p:style>
        <p:txBody>
          <a:bodyPr/>
          <a:lstStyle/>
          <a:p>
            <a:pPr eaLnBrk="1" hangingPunct="1">
              <a:buFont typeface="Wingdings 2" pitchFamily="18" charset="2"/>
              <a:buNone/>
            </a:pPr>
            <a:r>
              <a:rPr lang="ja-JP" altLang="en-US" sz="2400" dirty="0"/>
              <a:t>定理（</a:t>
            </a:r>
            <a:r>
              <a:rPr lang="en-US" altLang="ja-JP" sz="2400" b="0" u="none" strike="noStrike" baseline="0" dirty="0" err="1">
                <a:latin typeface="+mn-ea"/>
              </a:rPr>
              <a:t>Chvátal</a:t>
            </a:r>
            <a:r>
              <a:rPr lang="en-US" altLang="ja-JP" sz="2400" b="0" u="none" strike="noStrike" baseline="0" dirty="0">
                <a:latin typeface="+mn-ea"/>
              </a:rPr>
              <a:t>, </a:t>
            </a:r>
            <a:r>
              <a:rPr lang="en-US" altLang="ja-JP" sz="2400" dirty="0" err="1">
                <a:latin typeface="+mn-ea"/>
              </a:rPr>
              <a:t>Erdős</a:t>
            </a:r>
            <a:r>
              <a:rPr lang="ja-JP" altLang="en-US" sz="2400" dirty="0"/>
              <a:t>）：</a:t>
            </a:r>
            <a:endParaRPr lang="en-US" altLang="ja-JP" sz="2400" dirty="0"/>
          </a:p>
          <a:p>
            <a:pPr eaLnBrk="1" hangingPunct="1">
              <a:buFont typeface="Wingdings 2" pitchFamily="18" charset="2"/>
              <a:buNone/>
            </a:pPr>
            <a:r>
              <a:rPr lang="en-US" altLang="ja-JP" sz="2400" dirty="0"/>
              <a:t>|G|</a:t>
            </a:r>
            <a:r>
              <a:rPr lang="ja-JP" altLang="en-US" sz="2400" dirty="0"/>
              <a:t>≧</a:t>
            </a:r>
            <a:r>
              <a:rPr lang="en-US" altLang="ja-JP" sz="2400" dirty="0"/>
              <a:t>3</a:t>
            </a:r>
            <a:r>
              <a:rPr lang="ja-JP" altLang="en-US" sz="2400" dirty="0"/>
              <a:t>かつ</a:t>
            </a:r>
            <a:r>
              <a:rPr lang="en-US" altLang="ja-JP" sz="2400" dirty="0"/>
              <a:t>κ(G)</a:t>
            </a:r>
            <a:r>
              <a:rPr lang="ja-JP" altLang="en-US" sz="2400" dirty="0"/>
              <a:t>≧</a:t>
            </a:r>
            <a:r>
              <a:rPr lang="en-US" altLang="ja-JP" sz="2400" dirty="0"/>
              <a:t>2</a:t>
            </a:r>
            <a:r>
              <a:rPr lang="ja-JP" altLang="en-US" sz="2400" dirty="0"/>
              <a:t>（連結度）であるグラフ</a:t>
            </a:r>
            <a:r>
              <a:rPr lang="en-US" altLang="ja-JP" sz="2400" dirty="0"/>
              <a:t>G</a:t>
            </a:r>
            <a:r>
              <a:rPr lang="ja-JP" altLang="en-US" sz="2400" dirty="0"/>
              <a:t>に対して，</a:t>
            </a:r>
            <a:endParaRPr lang="en-US" altLang="ja-JP" sz="2400" dirty="0"/>
          </a:p>
          <a:p>
            <a:pPr eaLnBrk="1" hangingPunct="1">
              <a:buFont typeface="Wingdings 2" pitchFamily="18" charset="2"/>
              <a:buNone/>
            </a:pPr>
            <a:r>
              <a:rPr lang="en-US" altLang="ja-JP" sz="2400" dirty="0"/>
              <a:t>α(G)</a:t>
            </a:r>
            <a:r>
              <a:rPr lang="ja-JP" altLang="en-US" sz="2400" dirty="0"/>
              <a:t>≦</a:t>
            </a:r>
            <a:r>
              <a:rPr lang="en-US" altLang="ja-JP" sz="2400" dirty="0"/>
              <a:t>κ(G) </a:t>
            </a:r>
            <a:r>
              <a:rPr lang="ja-JP" altLang="en-US" sz="2400" dirty="0"/>
              <a:t>⇒ </a:t>
            </a:r>
            <a:r>
              <a:rPr lang="en-US" altLang="ja-JP" sz="2400" dirty="0"/>
              <a:t>G</a:t>
            </a:r>
            <a:r>
              <a:rPr lang="ja-JP" altLang="en-US" sz="2400" dirty="0"/>
              <a:t>はハミルトングラフ</a:t>
            </a:r>
            <a:endParaRPr lang="en-US" altLang="ja-JP" sz="2400" dirty="0"/>
          </a:p>
        </p:txBody>
      </p:sp>
      <p:sp>
        <p:nvSpPr>
          <p:cNvPr id="33" name="コンテンツ プレースホルダー 2">
            <a:extLst>
              <a:ext uri="{FF2B5EF4-FFF2-40B4-BE49-F238E27FC236}">
                <a16:creationId xmlns:a16="http://schemas.microsoft.com/office/drawing/2014/main" id="{CD2F2946-7410-F641-C101-9649518F79DB}"/>
              </a:ext>
            </a:extLst>
          </p:cNvPr>
          <p:cNvSpPr txBox="1">
            <a:spLocks/>
          </p:cNvSpPr>
          <p:nvPr/>
        </p:nvSpPr>
        <p:spPr bwMode="auto">
          <a:xfrm>
            <a:off x="467544" y="3789040"/>
            <a:ext cx="8229600" cy="1781869"/>
          </a:xfrm>
          <a:prstGeom prst="rect">
            <a:avLst/>
          </a:prstGeom>
          <a:ln w="25400" cap="flat" cmpd="sng" algn="ctr">
            <a:solidFill>
              <a:schemeClr val="dk1"/>
            </a:solidFill>
            <a:prstDash val="solid"/>
            <a:miter lim="800000"/>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kumimoji="1" sz="2600" kern="1200">
                <a:solidFill>
                  <a:schemeClr val="dk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kumimoji="1" sz="2400" kern="1200">
                <a:solidFill>
                  <a:schemeClr val="dk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kumimoji="1" sz="2100" kern="1200">
                <a:solidFill>
                  <a:schemeClr val="dk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kumimoji="1" sz="2000" kern="1200">
                <a:solidFill>
                  <a:schemeClr val="dk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kumimoji="1" sz="2000" kern="1200">
                <a:solidFill>
                  <a:schemeClr val="dk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dk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dk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dk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dk1"/>
                </a:solidFill>
                <a:latin typeface="+mn-lt"/>
                <a:ea typeface="+mn-ea"/>
                <a:cs typeface="+mn-cs"/>
              </a:defRPr>
            </a:lvl9pPr>
          </a:lstStyle>
          <a:p>
            <a:pPr marL="0" indent="0">
              <a:spcBef>
                <a:spcPct val="20000"/>
              </a:spcBef>
              <a:buClr>
                <a:srgbClr val="0BD0D9"/>
              </a:buClr>
              <a:buSzPct val="95000"/>
              <a:buNone/>
              <a:defRPr/>
            </a:pPr>
            <a:r>
              <a:rPr lang="ja-JP" altLang="en-US" sz="2400" dirty="0">
                <a:latin typeface="Calibri" pitchFamily="34" charset="0"/>
                <a:ea typeface="+mn-ea"/>
              </a:rPr>
              <a:t>定理</a:t>
            </a:r>
            <a:r>
              <a:rPr lang="ja-JP" altLang="en-US" sz="2400" dirty="0">
                <a:latin typeface="Calibri" pitchFamily="34" charset="0"/>
              </a:rPr>
              <a:t>（</a:t>
            </a:r>
            <a:r>
              <a:rPr lang="en-US" altLang="ja-JP" sz="2400" dirty="0">
                <a:latin typeface="Calibri" pitchFamily="34" charset="0"/>
                <a:ea typeface="+mn-ea"/>
              </a:rPr>
              <a:t>Ore</a:t>
            </a:r>
            <a:r>
              <a:rPr lang="ja-JP" altLang="en-US" sz="2400" dirty="0">
                <a:latin typeface="Calibri" pitchFamily="34" charset="0"/>
              </a:rPr>
              <a:t>）</a:t>
            </a:r>
            <a:r>
              <a:rPr lang="ja-JP" altLang="en-US" sz="2400" dirty="0">
                <a:latin typeface="Calibri" pitchFamily="34" charset="0"/>
                <a:ea typeface="+mn-ea"/>
              </a:rPr>
              <a:t>：</a:t>
            </a:r>
            <a:endParaRPr lang="en-US" altLang="ja-JP" sz="2400" dirty="0">
              <a:latin typeface="Calibri" pitchFamily="34" charset="0"/>
              <a:ea typeface="+mn-ea"/>
            </a:endParaRPr>
          </a:p>
          <a:p>
            <a:pPr marL="0" indent="0">
              <a:spcBef>
                <a:spcPct val="20000"/>
              </a:spcBef>
              <a:buClr>
                <a:srgbClr val="0BD0D9"/>
              </a:buClr>
              <a:buSzPct val="95000"/>
              <a:buNone/>
              <a:defRPr/>
            </a:pPr>
            <a:r>
              <a:rPr lang="en-US" altLang="ja-JP" sz="2400" dirty="0">
                <a:latin typeface="Calibri" pitchFamily="34" charset="0"/>
              </a:rPr>
              <a:t>|G|</a:t>
            </a:r>
            <a:r>
              <a:rPr lang="ja-JP" altLang="en-US" sz="2400" dirty="0">
                <a:latin typeface="Calibri" pitchFamily="34" charset="0"/>
                <a:ea typeface="+mn-ea"/>
              </a:rPr>
              <a:t>≧</a:t>
            </a:r>
            <a:r>
              <a:rPr lang="en-US" altLang="ja-JP" sz="2400" dirty="0">
                <a:latin typeface="Calibri" pitchFamily="34" charset="0"/>
                <a:ea typeface="+mn-ea"/>
              </a:rPr>
              <a:t>3</a:t>
            </a:r>
            <a:r>
              <a:rPr lang="ja-JP" altLang="en-US" sz="2400" dirty="0">
                <a:latin typeface="Calibri" pitchFamily="34" charset="0"/>
              </a:rPr>
              <a:t>である</a:t>
            </a:r>
            <a:r>
              <a:rPr lang="ja-JP" altLang="en-US" sz="2400" dirty="0">
                <a:latin typeface="Calibri" pitchFamily="34" charset="0"/>
                <a:ea typeface="+mn-ea"/>
              </a:rPr>
              <a:t>グラフ</a:t>
            </a:r>
            <a:r>
              <a:rPr lang="en-US" altLang="ja-JP" sz="2400" dirty="0">
                <a:latin typeface="Calibri" pitchFamily="34" charset="0"/>
                <a:ea typeface="+mn-ea"/>
              </a:rPr>
              <a:t>G</a:t>
            </a:r>
            <a:r>
              <a:rPr lang="ja-JP" altLang="en-US" sz="2400" dirty="0">
                <a:latin typeface="Calibri" pitchFamily="34" charset="0"/>
                <a:ea typeface="+mn-ea"/>
              </a:rPr>
              <a:t>に対して，</a:t>
            </a:r>
            <a:endParaRPr lang="en-US" altLang="ja-JP" sz="2400" dirty="0">
              <a:latin typeface="Calibri" pitchFamily="34" charset="0"/>
              <a:ea typeface="+mn-ea"/>
            </a:endParaRPr>
          </a:p>
          <a:p>
            <a:pPr marL="0" indent="0">
              <a:spcBef>
                <a:spcPct val="20000"/>
              </a:spcBef>
              <a:buClr>
                <a:srgbClr val="0BD0D9"/>
              </a:buClr>
              <a:buSzPct val="95000"/>
              <a:buNone/>
              <a:defRPr/>
            </a:pPr>
            <a:r>
              <a:rPr lang="en-US" altLang="ja-JP" sz="2400" dirty="0" err="1">
                <a:latin typeface="Calibri" pitchFamily="34" charset="0"/>
                <a:ea typeface="ＭＳ Ｐゴシック" charset="-128"/>
              </a:rPr>
              <a:t>d</a:t>
            </a:r>
            <a:r>
              <a:rPr lang="en-US" altLang="ja-JP" sz="1600" dirty="0" err="1">
                <a:latin typeface="Calibri" pitchFamily="34" charset="0"/>
                <a:ea typeface="ＭＳ Ｐゴシック" charset="-128"/>
              </a:rPr>
              <a:t>G</a:t>
            </a:r>
            <a:r>
              <a:rPr lang="en-US" altLang="ja-JP" sz="2400" dirty="0">
                <a:latin typeface="Calibri" pitchFamily="34" charset="0"/>
                <a:ea typeface="ＭＳ Ｐゴシック" charset="-128"/>
              </a:rPr>
              <a:t>(u)+</a:t>
            </a:r>
            <a:r>
              <a:rPr lang="en-US" altLang="ja-JP" sz="2400" dirty="0" err="1">
                <a:latin typeface="Calibri" pitchFamily="34" charset="0"/>
                <a:ea typeface="ＭＳ Ｐゴシック" charset="-128"/>
              </a:rPr>
              <a:t>d</a:t>
            </a:r>
            <a:r>
              <a:rPr lang="en-US" altLang="ja-JP" sz="1600" dirty="0" err="1">
                <a:latin typeface="Calibri" pitchFamily="34" charset="0"/>
                <a:ea typeface="ＭＳ Ｐゴシック" charset="-128"/>
              </a:rPr>
              <a:t>G</a:t>
            </a:r>
            <a:r>
              <a:rPr lang="en-US" altLang="ja-JP" sz="2400" dirty="0">
                <a:latin typeface="Calibri" pitchFamily="34" charset="0"/>
                <a:ea typeface="ＭＳ Ｐゴシック" charset="-128"/>
              </a:rPr>
              <a:t>(v) </a:t>
            </a:r>
            <a:r>
              <a:rPr lang="ja-JP" altLang="en-US" sz="2400" dirty="0">
                <a:latin typeface="Calibri" pitchFamily="34" charset="0"/>
                <a:ea typeface="ＭＳ Ｐゴシック" charset="-128"/>
              </a:rPr>
              <a:t>≧</a:t>
            </a:r>
            <a:r>
              <a:rPr lang="en-US" altLang="ja-JP" sz="2400" dirty="0">
                <a:latin typeface="Calibri" pitchFamily="34" charset="0"/>
                <a:ea typeface="ＭＳ Ｐゴシック" charset="-128"/>
              </a:rPr>
              <a:t>|G|</a:t>
            </a:r>
            <a:r>
              <a:rPr lang="ja-JP" altLang="en-US" sz="2400" dirty="0">
                <a:latin typeface="Calibri" pitchFamily="34" charset="0"/>
                <a:ea typeface="ＭＳ Ｐゴシック" charset="-128"/>
              </a:rPr>
              <a:t> </a:t>
            </a:r>
            <a:r>
              <a:rPr lang="en-US" altLang="ja-JP" sz="2400" dirty="0">
                <a:latin typeface="Calibri" pitchFamily="34" charset="0"/>
                <a:ea typeface="ＭＳ Ｐゴシック" charset="-128"/>
              </a:rPr>
              <a:t>for </a:t>
            </a:r>
            <a:r>
              <a:rPr lang="ja-JP" altLang="en-US" sz="2400" dirty="0">
                <a:latin typeface="Calibri" pitchFamily="34" charset="0"/>
                <a:ea typeface="ＭＳ Ｐゴシック" charset="-128"/>
              </a:rPr>
              <a:t>∀</a:t>
            </a:r>
            <a:r>
              <a:rPr lang="en-US" altLang="ja-JP" sz="2400" dirty="0">
                <a:latin typeface="Calibri" pitchFamily="34" charset="0"/>
                <a:ea typeface="ＭＳ Ｐゴシック" charset="-128"/>
              </a:rPr>
              <a:t>u</a:t>
            </a:r>
            <a:r>
              <a:rPr lang="ja-JP" altLang="en-US" sz="2400" dirty="0">
                <a:latin typeface="Calibri" pitchFamily="34" charset="0"/>
                <a:ea typeface="ＭＳ Ｐゴシック" charset="-128"/>
              </a:rPr>
              <a:t>≠∀</a:t>
            </a:r>
            <a:r>
              <a:rPr lang="en-US" altLang="ja-JP" sz="2400" dirty="0">
                <a:latin typeface="Calibri" pitchFamily="34" charset="0"/>
                <a:ea typeface="ＭＳ Ｐゴシック" charset="-128"/>
              </a:rPr>
              <a:t>v </a:t>
            </a:r>
            <a:r>
              <a:rPr lang="ja-JP" altLang="en-US" sz="2400" dirty="0">
                <a:latin typeface="Calibri" pitchFamily="34" charset="0"/>
                <a:ea typeface="ＭＳ Ｐゴシック" charset="-128"/>
              </a:rPr>
              <a:t>∈ </a:t>
            </a:r>
            <a:r>
              <a:rPr lang="en-US" altLang="ja-JP" sz="2400" dirty="0">
                <a:latin typeface="Calibri" pitchFamily="34" charset="0"/>
                <a:ea typeface="ＭＳ Ｐゴシック" charset="-128"/>
              </a:rPr>
              <a:t>V(G) with </a:t>
            </a:r>
            <a:r>
              <a:rPr lang="en-US" altLang="ja-JP" sz="2400" dirty="0" err="1">
                <a:latin typeface="Calibri" pitchFamily="34" charset="0"/>
                <a:ea typeface="ＭＳ Ｐゴシック" charset="-128"/>
              </a:rPr>
              <a:t>uv</a:t>
            </a:r>
            <a:r>
              <a:rPr lang="en-US" altLang="ja-JP" sz="2400" dirty="0">
                <a:latin typeface="Calibri" pitchFamily="34" charset="0"/>
                <a:ea typeface="ＭＳ Ｐゴシック" charset="-128"/>
              </a:rPr>
              <a:t> </a:t>
            </a:r>
            <a:r>
              <a:rPr lang="ja-JP" altLang="en-US" sz="2400" dirty="0">
                <a:latin typeface="Calibri" pitchFamily="34" charset="0"/>
                <a:ea typeface="ＭＳ Ｐゴシック" charset="-128"/>
              </a:rPr>
              <a:t>∉ </a:t>
            </a:r>
            <a:r>
              <a:rPr lang="en-US" altLang="ja-JP" sz="2400" dirty="0">
                <a:latin typeface="Calibri" pitchFamily="34" charset="0"/>
                <a:ea typeface="ＭＳ Ｐゴシック" charset="-128"/>
              </a:rPr>
              <a:t>E(G)</a:t>
            </a:r>
            <a:r>
              <a:rPr lang="ja-JP" altLang="en-US" sz="2400" dirty="0">
                <a:latin typeface="Calibri" pitchFamily="34" charset="0"/>
                <a:ea typeface="ＭＳ Ｐゴシック" charset="-128"/>
              </a:rPr>
              <a:t>　　　　　　　</a:t>
            </a:r>
            <a:endParaRPr lang="en-US" altLang="ja-JP" sz="2400" dirty="0">
              <a:latin typeface="Calibri" pitchFamily="34" charset="0"/>
              <a:ea typeface="ＭＳ Ｐゴシック" charset="-128"/>
            </a:endParaRPr>
          </a:p>
          <a:p>
            <a:pPr marL="0" indent="0">
              <a:spcBef>
                <a:spcPct val="20000"/>
              </a:spcBef>
              <a:buClr>
                <a:srgbClr val="0BD0D9"/>
              </a:buClr>
              <a:buSzPct val="95000"/>
              <a:buNone/>
              <a:defRPr/>
            </a:pPr>
            <a:r>
              <a:rPr lang="ja-JP" altLang="en-US" sz="2400" dirty="0">
                <a:latin typeface="Calibri" pitchFamily="34" charset="0"/>
                <a:ea typeface="ＭＳ Ｐゴシック" charset="-128"/>
              </a:rPr>
              <a:t>⇒</a:t>
            </a:r>
            <a:r>
              <a:rPr lang="en-US" altLang="ja-JP" sz="2400" dirty="0">
                <a:latin typeface="Calibri" pitchFamily="34" charset="0"/>
                <a:ea typeface="ＭＳ Ｐゴシック" charset="-128"/>
              </a:rPr>
              <a:t>G</a:t>
            </a:r>
            <a:r>
              <a:rPr lang="ja-JP" altLang="en-US" sz="2400" dirty="0">
                <a:latin typeface="Calibri" pitchFamily="34" charset="0"/>
                <a:ea typeface="ＭＳ Ｐゴシック" charset="-128"/>
              </a:rPr>
              <a:t>はハミルトングラフ</a:t>
            </a:r>
            <a:endParaRPr lang="en-US" altLang="ja-JP" sz="2400" dirty="0"/>
          </a:p>
        </p:txBody>
      </p:sp>
      <p:sp>
        <p:nvSpPr>
          <p:cNvPr id="34" name="テキスト ボックス 33">
            <a:extLst>
              <a:ext uri="{FF2B5EF4-FFF2-40B4-BE49-F238E27FC236}">
                <a16:creationId xmlns:a16="http://schemas.microsoft.com/office/drawing/2014/main" id="{88BB46A2-764A-8735-09C8-7B71F71555E1}"/>
              </a:ext>
            </a:extLst>
          </p:cNvPr>
          <p:cNvSpPr txBox="1"/>
          <p:nvPr/>
        </p:nvSpPr>
        <p:spPr>
          <a:xfrm>
            <a:off x="467544" y="5805264"/>
            <a:ext cx="7612982" cy="830997"/>
          </a:xfrm>
          <a:prstGeom prst="rect">
            <a:avLst/>
          </a:prstGeom>
          <a:noFill/>
        </p:spPr>
        <p:txBody>
          <a:bodyPr wrap="none" rtlCol="0">
            <a:spAutoFit/>
          </a:bodyPr>
          <a:lstStyle/>
          <a:p>
            <a:r>
              <a:rPr lang="ja-JP" altLang="en-US" sz="2400" dirty="0">
                <a:latin typeface="+mn-ea"/>
              </a:rPr>
              <a:t>以前紹介した「</a:t>
            </a:r>
            <a:r>
              <a:rPr lang="en-US" altLang="ja-JP" sz="2400" dirty="0">
                <a:latin typeface="+mn-ea"/>
              </a:rPr>
              <a:t>Ore</a:t>
            </a:r>
            <a:r>
              <a:rPr lang="ja-JP" altLang="en-US" sz="2400" dirty="0">
                <a:latin typeface="+mn-ea"/>
              </a:rPr>
              <a:t>の定理」は</a:t>
            </a:r>
            <a:r>
              <a:rPr lang="ja-JP" altLang="en-US" sz="2400" b="0" u="none" strike="noStrike" baseline="0" dirty="0">
                <a:latin typeface="+mn-ea"/>
              </a:rPr>
              <a:t>「</a:t>
            </a:r>
            <a:r>
              <a:rPr lang="en-US" altLang="ja-JP" sz="2400" b="0" u="none" strike="noStrike" baseline="0" dirty="0" err="1">
                <a:latin typeface="+mn-ea"/>
              </a:rPr>
              <a:t>Chvátal</a:t>
            </a:r>
            <a:r>
              <a:rPr lang="en-US" altLang="ja-JP" sz="2400" b="0" u="none" strike="noStrike" baseline="0" dirty="0">
                <a:latin typeface="+mn-ea"/>
              </a:rPr>
              <a:t>, </a:t>
            </a:r>
            <a:r>
              <a:rPr lang="en-US" altLang="ja-JP" sz="2400" dirty="0" err="1">
                <a:latin typeface="+mn-ea"/>
              </a:rPr>
              <a:t>Erdős</a:t>
            </a:r>
            <a:r>
              <a:rPr lang="ja-JP" altLang="en-US" sz="2400" dirty="0">
                <a:latin typeface="+mn-ea"/>
              </a:rPr>
              <a:t>の定理」から</a:t>
            </a:r>
            <a:endParaRPr lang="en-US" altLang="ja-JP" sz="2400" dirty="0">
              <a:latin typeface="+mn-ea"/>
            </a:endParaRPr>
          </a:p>
          <a:p>
            <a:r>
              <a:rPr lang="ja-JP" altLang="en-US" sz="2400" dirty="0">
                <a:latin typeface="+mn-ea"/>
              </a:rPr>
              <a:t>導けることが</a:t>
            </a:r>
            <a:r>
              <a:rPr lang="en-US" altLang="ja-JP" sz="2400" dirty="0" err="1">
                <a:latin typeface="+mn-ea"/>
              </a:rPr>
              <a:t>Bondy</a:t>
            </a:r>
            <a:r>
              <a:rPr lang="ja-JP" altLang="en-US" sz="2400" dirty="0">
                <a:latin typeface="+mn-ea"/>
              </a:rPr>
              <a:t>によって知られている</a:t>
            </a:r>
            <a:r>
              <a:rPr lang="en-US" altLang="ja-JP" sz="2400" baseline="30000" dirty="0">
                <a:latin typeface="+mn-ea"/>
              </a:rPr>
              <a:t>*</a:t>
            </a:r>
            <a:r>
              <a:rPr lang="ja-JP" altLang="en-US" sz="2400" dirty="0">
                <a:latin typeface="+mn-ea"/>
              </a:rPr>
              <a:t>．</a:t>
            </a:r>
            <a:endParaRPr lang="en-US" altLang="ja-JP" sz="2400" dirty="0">
              <a:latin typeface="+mn-ea"/>
            </a:endParaRPr>
          </a:p>
        </p:txBody>
      </p:sp>
    </p:spTree>
    <p:extLst>
      <p:ext uri="{BB962C8B-B14F-4D97-AF65-F5344CB8AC3E}">
        <p14:creationId xmlns:p14="http://schemas.microsoft.com/office/powerpoint/2010/main" val="984998219"/>
      </p:ext>
    </p:extLst>
  </p:cSld>
  <p:clrMapOvr>
    <a:masterClrMapping/>
  </p:clrMapOvr>
  <p:transition advTm="14149"/>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pPr eaLnBrk="1" hangingPunct="1"/>
            <a:r>
              <a:rPr lang="ja-JP" altLang="en-US" dirty="0"/>
              <a:t>有限幾何学　第</a:t>
            </a:r>
            <a:r>
              <a:rPr lang="en-US" altLang="ja-JP" dirty="0"/>
              <a:t>14</a:t>
            </a:r>
            <a:r>
              <a:rPr lang="ja-JP" altLang="en-US" dirty="0"/>
              <a:t>回</a:t>
            </a:r>
          </a:p>
        </p:txBody>
      </p:sp>
      <p:sp>
        <p:nvSpPr>
          <p:cNvPr id="11267" name="コンテンツ プレースホルダ 2"/>
          <p:cNvSpPr>
            <a:spLocks noGrp="1"/>
          </p:cNvSpPr>
          <p:nvPr>
            <p:ph idx="1"/>
          </p:nvPr>
        </p:nvSpPr>
        <p:spPr/>
        <p:txBody>
          <a:bodyPr/>
          <a:lstStyle/>
          <a:p>
            <a:pPr marL="514350" indent="-514350" eaLnBrk="1" hangingPunct="1">
              <a:buClr>
                <a:schemeClr val="tx2"/>
              </a:buClr>
              <a:buFont typeface="+mj-lt"/>
              <a:buAutoNum type="arabicPeriod"/>
              <a:defRPr/>
            </a:pPr>
            <a:r>
              <a:rPr lang="ja-JP" altLang="en-US" dirty="0"/>
              <a:t>グラフのパラメータ</a:t>
            </a:r>
            <a:endParaRPr lang="en-US" altLang="ja-JP" dirty="0"/>
          </a:p>
          <a:p>
            <a:pPr marL="850900" lvl="1" indent="-457200" eaLnBrk="1" hangingPunct="1">
              <a:buFont typeface="+mj-lt"/>
              <a:buAutoNum type="arabicPeriod"/>
              <a:defRPr/>
            </a:pPr>
            <a:r>
              <a:rPr lang="ja-JP" altLang="en-US" dirty="0"/>
              <a:t> グラフのパラメータとは</a:t>
            </a:r>
            <a:endParaRPr lang="en-US" altLang="ja-JP" dirty="0"/>
          </a:p>
          <a:p>
            <a:pPr marL="850900" lvl="1" indent="-457200" eaLnBrk="1" hangingPunct="1">
              <a:buFont typeface="+mj-lt"/>
              <a:buAutoNum type="arabicPeriod"/>
              <a:defRPr/>
            </a:pPr>
            <a:r>
              <a:rPr lang="ja-JP" altLang="en-US" dirty="0"/>
              <a:t>様々なグラフのパラメータ</a:t>
            </a:r>
            <a:endParaRPr lang="en-US" altLang="ja-JP" dirty="0"/>
          </a:p>
          <a:p>
            <a:pPr marL="850900" lvl="1" indent="-457200" eaLnBrk="1" hangingPunct="1">
              <a:buFont typeface="+mj-lt"/>
              <a:buAutoNum type="arabicPeriod"/>
              <a:defRPr/>
            </a:pPr>
            <a:r>
              <a:rPr lang="ja-JP" altLang="en-US" dirty="0"/>
              <a:t>グラフのパラメータ同士の関係 </a:t>
            </a:r>
            <a:br>
              <a:rPr lang="en-US" altLang="ja-JP" dirty="0"/>
            </a:br>
            <a:endParaRPr lang="en-US" altLang="ja-JP" dirty="0"/>
          </a:p>
          <a:p>
            <a:pPr marL="514350" indent="-514350" eaLnBrk="1" hangingPunct="1">
              <a:buClr>
                <a:schemeClr val="tx2"/>
              </a:buClr>
              <a:buFont typeface="+mj-lt"/>
              <a:buAutoNum type="arabicPeriod"/>
              <a:defRPr/>
            </a:pPr>
            <a:r>
              <a:rPr lang="ja-JP" altLang="en-US" dirty="0"/>
              <a:t>彩色多項式</a:t>
            </a:r>
            <a:endParaRPr lang="en-US" altLang="ja-JP" dirty="0"/>
          </a:p>
          <a:p>
            <a:pPr marL="881063" lvl="1" indent="-514350" eaLnBrk="1" hangingPunct="1">
              <a:buClr>
                <a:schemeClr val="tx2"/>
              </a:buClr>
              <a:buFont typeface="+mj-lt"/>
              <a:buAutoNum type="arabicPeriod"/>
              <a:defRPr/>
            </a:pPr>
            <a:r>
              <a:rPr lang="ja-JP" altLang="en-US" dirty="0"/>
              <a:t>用語の説明</a:t>
            </a:r>
            <a:endParaRPr lang="en-US" altLang="ja-JP" dirty="0"/>
          </a:p>
          <a:p>
            <a:pPr marL="881063" lvl="1" indent="-514350" eaLnBrk="1" hangingPunct="1">
              <a:buClr>
                <a:schemeClr val="tx2"/>
              </a:buClr>
              <a:buFont typeface="+mj-lt"/>
              <a:buAutoNum type="arabicPeriod"/>
              <a:defRPr/>
            </a:pPr>
            <a:r>
              <a:rPr lang="ja-JP" altLang="en-US" dirty="0"/>
              <a:t>彩色多項式</a:t>
            </a:r>
            <a:endParaRPr lang="en-US" altLang="ja-JP" dirty="0"/>
          </a:p>
        </p:txBody>
      </p:sp>
    </p:spTree>
  </p:cSld>
  <p:clrMapOvr>
    <a:masterClrMapping/>
  </p:clrMapOvr>
  <p:transition advTm="6256"/>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8195" name="コンテンツ プレースホルダー 2"/>
          <p:cNvSpPr>
            <a:spLocks noGrp="1"/>
          </p:cNvSpPr>
          <p:nvPr>
            <p:ph idx="1"/>
          </p:nvPr>
        </p:nvSpPr>
        <p:spPr>
          <a:xfrm>
            <a:off x="457200" y="1935163"/>
            <a:ext cx="8229600" cy="2285925"/>
          </a:xfrm>
        </p:spPr>
        <p:style>
          <a:lnRef idx="2">
            <a:schemeClr val="dk1"/>
          </a:lnRef>
          <a:fillRef idx="1">
            <a:schemeClr val="lt1"/>
          </a:fillRef>
          <a:effectRef idx="0">
            <a:schemeClr val="dk1"/>
          </a:effectRef>
          <a:fontRef idx="minor">
            <a:schemeClr val="dk1"/>
          </a:fontRef>
        </p:style>
        <p:txBody>
          <a:bodyPr/>
          <a:lstStyle/>
          <a:p>
            <a:pPr eaLnBrk="1" hangingPunct="1">
              <a:buFont typeface="Wingdings 2" pitchFamily="18" charset="2"/>
              <a:buNone/>
            </a:pPr>
            <a:r>
              <a:rPr lang="ja-JP" altLang="en-US" sz="2400" dirty="0"/>
              <a:t>定理（</a:t>
            </a:r>
            <a:r>
              <a:rPr lang="en-US" altLang="ja-JP" sz="2400" b="0" u="none" strike="noStrike" baseline="0" dirty="0" err="1">
                <a:latin typeface="+mn-ea"/>
              </a:rPr>
              <a:t>Bondy</a:t>
            </a:r>
            <a:r>
              <a:rPr lang="ja-JP" altLang="en-US" sz="2400" dirty="0"/>
              <a:t>）：</a:t>
            </a:r>
            <a:endParaRPr lang="en-US" altLang="ja-JP" sz="2400" dirty="0"/>
          </a:p>
          <a:p>
            <a:pPr eaLnBrk="1" hangingPunct="1">
              <a:buFont typeface="Wingdings 2" pitchFamily="18" charset="2"/>
              <a:buNone/>
            </a:pPr>
            <a:r>
              <a:rPr lang="ja-JP" altLang="en-US" sz="2400" dirty="0">
                <a:latin typeface="Calibri" pitchFamily="34" charset="0"/>
                <a:ea typeface="+mn-ea"/>
              </a:rPr>
              <a:t>グラフ</a:t>
            </a:r>
            <a:r>
              <a:rPr lang="en-US" altLang="ja-JP" sz="2400" dirty="0">
                <a:latin typeface="Calibri" pitchFamily="34" charset="0"/>
                <a:ea typeface="+mn-ea"/>
              </a:rPr>
              <a:t>G</a:t>
            </a:r>
            <a:r>
              <a:rPr lang="ja-JP" altLang="en-US" sz="2400" dirty="0">
                <a:latin typeface="Calibri" pitchFamily="34" charset="0"/>
                <a:ea typeface="+mn-ea"/>
              </a:rPr>
              <a:t>に対して，</a:t>
            </a:r>
            <a:endParaRPr lang="en-US" altLang="ja-JP" sz="2400" dirty="0"/>
          </a:p>
          <a:p>
            <a:pPr eaLnBrk="1" hangingPunct="1">
              <a:buFont typeface="Wingdings 2" pitchFamily="18" charset="2"/>
              <a:buNone/>
            </a:pPr>
            <a:r>
              <a:rPr lang="ja-JP" altLang="en-US" sz="2400" dirty="0">
                <a:latin typeface="Calibri" pitchFamily="34" charset="0"/>
                <a:ea typeface="ＭＳ Ｐゴシック" charset="-128"/>
              </a:rPr>
              <a:t>「</a:t>
            </a:r>
            <a:r>
              <a:rPr lang="en-US" altLang="ja-JP" sz="2400" dirty="0" err="1">
                <a:latin typeface="Calibri" pitchFamily="34" charset="0"/>
                <a:ea typeface="ＭＳ Ｐゴシック" charset="-128"/>
              </a:rPr>
              <a:t>d</a:t>
            </a:r>
            <a:r>
              <a:rPr lang="en-US" altLang="ja-JP" sz="1600" dirty="0" err="1">
                <a:latin typeface="Calibri" pitchFamily="34" charset="0"/>
                <a:ea typeface="ＭＳ Ｐゴシック" charset="-128"/>
              </a:rPr>
              <a:t>G</a:t>
            </a:r>
            <a:r>
              <a:rPr lang="en-US" altLang="ja-JP" sz="2400" dirty="0">
                <a:latin typeface="Calibri" pitchFamily="34" charset="0"/>
                <a:ea typeface="ＭＳ Ｐゴシック" charset="-128"/>
              </a:rPr>
              <a:t>(u)+</a:t>
            </a:r>
            <a:r>
              <a:rPr lang="en-US" altLang="ja-JP" sz="2400" dirty="0" err="1">
                <a:latin typeface="Calibri" pitchFamily="34" charset="0"/>
                <a:ea typeface="ＭＳ Ｐゴシック" charset="-128"/>
              </a:rPr>
              <a:t>d</a:t>
            </a:r>
            <a:r>
              <a:rPr lang="en-US" altLang="ja-JP" sz="1600" dirty="0" err="1">
                <a:latin typeface="Calibri" pitchFamily="34" charset="0"/>
                <a:ea typeface="ＭＳ Ｐゴシック" charset="-128"/>
              </a:rPr>
              <a:t>G</a:t>
            </a:r>
            <a:r>
              <a:rPr lang="en-US" altLang="ja-JP" sz="2400" dirty="0">
                <a:latin typeface="Calibri" pitchFamily="34" charset="0"/>
                <a:ea typeface="ＭＳ Ｐゴシック" charset="-128"/>
              </a:rPr>
              <a:t>(v) </a:t>
            </a:r>
            <a:r>
              <a:rPr lang="ja-JP" altLang="en-US" sz="2400" dirty="0">
                <a:latin typeface="Calibri" pitchFamily="34" charset="0"/>
                <a:ea typeface="ＭＳ Ｐゴシック" charset="-128"/>
              </a:rPr>
              <a:t>≧</a:t>
            </a:r>
            <a:r>
              <a:rPr lang="en-US" altLang="ja-JP" sz="2400" dirty="0">
                <a:latin typeface="Calibri" pitchFamily="34" charset="0"/>
                <a:ea typeface="ＭＳ Ｐゴシック" charset="-128"/>
              </a:rPr>
              <a:t>|G|</a:t>
            </a:r>
            <a:r>
              <a:rPr lang="ja-JP" altLang="en-US" sz="2400" dirty="0">
                <a:latin typeface="Calibri" pitchFamily="34" charset="0"/>
                <a:ea typeface="ＭＳ Ｐゴシック" charset="-128"/>
              </a:rPr>
              <a:t> </a:t>
            </a:r>
            <a:r>
              <a:rPr lang="en-US" altLang="ja-JP" sz="2400" dirty="0">
                <a:latin typeface="Calibri" pitchFamily="34" charset="0"/>
                <a:ea typeface="ＭＳ Ｐゴシック" charset="-128"/>
              </a:rPr>
              <a:t>for </a:t>
            </a:r>
            <a:r>
              <a:rPr lang="ja-JP" altLang="en-US" sz="2400" dirty="0">
                <a:latin typeface="Calibri" pitchFamily="34" charset="0"/>
                <a:ea typeface="ＭＳ Ｐゴシック" charset="-128"/>
              </a:rPr>
              <a:t>∀</a:t>
            </a:r>
            <a:r>
              <a:rPr lang="en-US" altLang="ja-JP" sz="2400" dirty="0">
                <a:latin typeface="Calibri" pitchFamily="34" charset="0"/>
                <a:ea typeface="ＭＳ Ｐゴシック" charset="-128"/>
              </a:rPr>
              <a:t>u</a:t>
            </a:r>
            <a:r>
              <a:rPr lang="ja-JP" altLang="en-US" sz="2400" dirty="0">
                <a:latin typeface="Calibri" pitchFamily="34" charset="0"/>
                <a:ea typeface="ＭＳ Ｐゴシック" charset="-128"/>
              </a:rPr>
              <a:t>≠∀</a:t>
            </a:r>
            <a:r>
              <a:rPr lang="en-US" altLang="ja-JP" sz="2400" dirty="0">
                <a:latin typeface="Calibri" pitchFamily="34" charset="0"/>
                <a:ea typeface="ＭＳ Ｐゴシック" charset="-128"/>
              </a:rPr>
              <a:t>v </a:t>
            </a:r>
            <a:r>
              <a:rPr lang="ja-JP" altLang="en-US" sz="2400" dirty="0">
                <a:latin typeface="Calibri" pitchFamily="34" charset="0"/>
                <a:ea typeface="ＭＳ Ｐゴシック" charset="-128"/>
              </a:rPr>
              <a:t>∈ </a:t>
            </a:r>
            <a:r>
              <a:rPr lang="en-US" altLang="ja-JP" sz="2400" dirty="0">
                <a:latin typeface="Calibri" pitchFamily="34" charset="0"/>
                <a:ea typeface="ＭＳ Ｐゴシック" charset="-128"/>
              </a:rPr>
              <a:t>V(G) with </a:t>
            </a:r>
            <a:r>
              <a:rPr lang="en-US" altLang="ja-JP" sz="2400" dirty="0" err="1">
                <a:latin typeface="Calibri" pitchFamily="34" charset="0"/>
                <a:ea typeface="ＭＳ Ｐゴシック" charset="-128"/>
              </a:rPr>
              <a:t>uv</a:t>
            </a:r>
            <a:r>
              <a:rPr lang="en-US" altLang="ja-JP" sz="2400" dirty="0">
                <a:latin typeface="Calibri" pitchFamily="34" charset="0"/>
                <a:ea typeface="ＭＳ Ｐゴシック" charset="-128"/>
              </a:rPr>
              <a:t> </a:t>
            </a:r>
            <a:r>
              <a:rPr lang="ja-JP" altLang="en-US" sz="2400" dirty="0">
                <a:latin typeface="Calibri" pitchFamily="34" charset="0"/>
                <a:ea typeface="ＭＳ Ｐゴシック" charset="-128"/>
              </a:rPr>
              <a:t>∉ </a:t>
            </a:r>
            <a:r>
              <a:rPr lang="en-US" altLang="ja-JP" sz="2400" dirty="0">
                <a:latin typeface="Calibri" pitchFamily="34" charset="0"/>
                <a:ea typeface="ＭＳ Ｐゴシック" charset="-128"/>
              </a:rPr>
              <a:t>E(G)</a:t>
            </a:r>
            <a:r>
              <a:rPr lang="ja-JP" altLang="en-US" sz="2400" dirty="0">
                <a:latin typeface="Calibri" pitchFamily="34" charset="0"/>
                <a:ea typeface="ＭＳ Ｐゴシック" charset="-128"/>
              </a:rPr>
              <a:t>」・・・①</a:t>
            </a:r>
            <a:endParaRPr lang="en-US" altLang="ja-JP" sz="2400" dirty="0">
              <a:latin typeface="Calibri" pitchFamily="34" charset="0"/>
              <a:ea typeface="ＭＳ Ｐゴシック" charset="-128"/>
            </a:endParaRPr>
          </a:p>
          <a:p>
            <a:pPr eaLnBrk="1" hangingPunct="1">
              <a:buFont typeface="Wingdings 2" pitchFamily="18" charset="2"/>
              <a:buNone/>
            </a:pPr>
            <a:r>
              <a:rPr lang="ja-JP" altLang="en-US" sz="2400" dirty="0">
                <a:latin typeface="Calibri" pitchFamily="34" charset="0"/>
                <a:ea typeface="ＭＳ Ｐゴシック" charset="-128"/>
              </a:rPr>
              <a:t>⇒</a:t>
            </a:r>
            <a:endParaRPr lang="en-US" altLang="ja-JP" sz="2400" dirty="0">
              <a:latin typeface="Calibri" pitchFamily="34" charset="0"/>
              <a:ea typeface="ＭＳ Ｐゴシック" charset="-128"/>
            </a:endParaRPr>
          </a:p>
          <a:p>
            <a:pPr eaLnBrk="1" hangingPunct="1">
              <a:buFont typeface="Wingdings 2" pitchFamily="18" charset="2"/>
              <a:buNone/>
            </a:pPr>
            <a:r>
              <a:rPr lang="ja-JP" altLang="en-US" sz="2400" dirty="0">
                <a:latin typeface="Calibri" pitchFamily="34" charset="0"/>
                <a:ea typeface="ＭＳ Ｐゴシック" charset="-128"/>
              </a:rPr>
              <a:t>「</a:t>
            </a:r>
            <a:r>
              <a:rPr lang="en-US" altLang="ja-JP" sz="2400" dirty="0"/>
              <a:t>α(G)</a:t>
            </a:r>
            <a:r>
              <a:rPr lang="ja-JP" altLang="en-US" sz="2400" dirty="0"/>
              <a:t>≦</a:t>
            </a:r>
            <a:r>
              <a:rPr lang="en-US" altLang="ja-JP" sz="2400" dirty="0"/>
              <a:t>κ(G)</a:t>
            </a:r>
            <a:r>
              <a:rPr lang="ja-JP" altLang="en-US" sz="2400" dirty="0"/>
              <a:t>」・・・②</a:t>
            </a:r>
            <a:endParaRPr lang="en-US" altLang="ja-JP" sz="2400" dirty="0"/>
          </a:p>
        </p:txBody>
      </p:sp>
      <p:sp>
        <p:nvSpPr>
          <p:cNvPr id="34" name="テキスト ボックス 33">
            <a:extLst>
              <a:ext uri="{FF2B5EF4-FFF2-40B4-BE49-F238E27FC236}">
                <a16:creationId xmlns:a16="http://schemas.microsoft.com/office/drawing/2014/main" id="{88BB46A2-764A-8735-09C8-7B71F71555E1}"/>
              </a:ext>
            </a:extLst>
          </p:cNvPr>
          <p:cNvSpPr txBox="1"/>
          <p:nvPr/>
        </p:nvSpPr>
        <p:spPr>
          <a:xfrm>
            <a:off x="467544" y="4293096"/>
            <a:ext cx="4862228" cy="2308324"/>
          </a:xfrm>
          <a:prstGeom prst="rect">
            <a:avLst/>
          </a:prstGeom>
          <a:noFill/>
        </p:spPr>
        <p:txBody>
          <a:bodyPr wrap="none" rtlCol="0">
            <a:spAutoFit/>
          </a:bodyPr>
          <a:lstStyle/>
          <a:p>
            <a:r>
              <a:rPr lang="ja-JP" altLang="en-US" sz="2400" dirty="0"/>
              <a:t>定理（</a:t>
            </a:r>
            <a:r>
              <a:rPr lang="en-US" altLang="ja-JP" sz="2400" b="0" u="none" strike="noStrike" baseline="0" dirty="0" err="1">
                <a:latin typeface="+mn-ea"/>
              </a:rPr>
              <a:t>Bondy</a:t>
            </a:r>
            <a:r>
              <a:rPr lang="ja-JP" altLang="en-US" sz="2400" dirty="0"/>
              <a:t>）の</a:t>
            </a:r>
            <a:r>
              <a:rPr lang="ja-JP" altLang="en-US" sz="2400" dirty="0">
                <a:latin typeface="+mn-ea"/>
              </a:rPr>
              <a:t>証明：</a:t>
            </a:r>
            <a:endParaRPr lang="en-US" altLang="ja-JP" sz="2400" dirty="0">
              <a:latin typeface="+mn-ea"/>
            </a:endParaRPr>
          </a:p>
          <a:p>
            <a:r>
              <a:rPr lang="en-US" altLang="ja-JP" sz="2400" dirty="0">
                <a:latin typeface="+mn-ea"/>
              </a:rPr>
              <a:t>G</a:t>
            </a:r>
            <a:r>
              <a:rPr lang="ja-JP" altLang="en-US" sz="2400" dirty="0">
                <a:latin typeface="+mn-ea"/>
              </a:rPr>
              <a:t>を①の条件を満たすグラフとする．</a:t>
            </a:r>
            <a:endParaRPr lang="en-US" altLang="ja-JP" sz="2400" dirty="0">
              <a:latin typeface="+mn-ea"/>
            </a:endParaRPr>
          </a:p>
          <a:p>
            <a:endParaRPr lang="en-US" altLang="ja-JP" sz="2400" dirty="0">
              <a:latin typeface="+mn-ea"/>
            </a:endParaRPr>
          </a:p>
          <a:p>
            <a:r>
              <a:rPr lang="ja-JP" altLang="en-US" sz="2400" dirty="0">
                <a:latin typeface="+mn-ea"/>
              </a:rPr>
              <a:t>完全グラフは②の条件を満たすので</a:t>
            </a:r>
            <a:endParaRPr lang="en-US" altLang="ja-JP" sz="2400" dirty="0">
              <a:latin typeface="+mn-ea"/>
            </a:endParaRPr>
          </a:p>
          <a:p>
            <a:r>
              <a:rPr lang="en-US" altLang="ja-JP" sz="2400" dirty="0">
                <a:latin typeface="+mn-ea"/>
              </a:rPr>
              <a:t>G</a:t>
            </a:r>
            <a:r>
              <a:rPr lang="ja-JP" altLang="en-US" sz="2400" dirty="0">
                <a:latin typeface="+mn-ea"/>
              </a:rPr>
              <a:t>は完全グラフではないとしてよい．</a:t>
            </a:r>
            <a:endParaRPr lang="en-US" altLang="ja-JP" sz="2400" dirty="0">
              <a:latin typeface="+mn-ea"/>
            </a:endParaRPr>
          </a:p>
          <a:p>
            <a:endParaRPr lang="en-US" altLang="ja-JP" sz="2400" dirty="0">
              <a:latin typeface="+mn-ea"/>
            </a:endParaRPr>
          </a:p>
        </p:txBody>
      </p:sp>
    </p:spTree>
    <p:extLst>
      <p:ext uri="{BB962C8B-B14F-4D97-AF65-F5344CB8AC3E}">
        <p14:creationId xmlns:p14="http://schemas.microsoft.com/office/powerpoint/2010/main" val="4266880762"/>
      </p:ext>
    </p:extLst>
  </p:cSld>
  <p:clrMapOvr>
    <a:masterClrMapping/>
  </p:clrMapOvr>
  <p:transition advTm="14149"/>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34" name="テキスト ボックス 33">
            <a:extLst>
              <a:ext uri="{FF2B5EF4-FFF2-40B4-BE49-F238E27FC236}">
                <a16:creationId xmlns:a16="http://schemas.microsoft.com/office/drawing/2014/main" id="{88BB46A2-764A-8735-09C8-7B71F71555E1}"/>
              </a:ext>
            </a:extLst>
          </p:cNvPr>
          <p:cNvSpPr txBox="1"/>
          <p:nvPr/>
        </p:nvSpPr>
        <p:spPr>
          <a:xfrm>
            <a:off x="179512" y="2132856"/>
            <a:ext cx="8244565" cy="4524315"/>
          </a:xfrm>
          <a:prstGeom prst="rect">
            <a:avLst/>
          </a:prstGeom>
          <a:noFill/>
        </p:spPr>
        <p:txBody>
          <a:bodyPr wrap="none" rtlCol="0">
            <a:spAutoFit/>
          </a:bodyPr>
          <a:lstStyle/>
          <a:p>
            <a:r>
              <a:rPr lang="ja-JP" altLang="en-US" sz="2400" dirty="0"/>
              <a:t>定理（</a:t>
            </a:r>
            <a:r>
              <a:rPr lang="en-US" altLang="ja-JP" sz="2400" b="0" u="none" strike="noStrike" baseline="0" dirty="0" err="1">
                <a:latin typeface="+mn-ea"/>
              </a:rPr>
              <a:t>Bondy</a:t>
            </a:r>
            <a:r>
              <a:rPr lang="ja-JP" altLang="en-US" sz="2400" dirty="0"/>
              <a:t>）の</a:t>
            </a:r>
            <a:r>
              <a:rPr lang="ja-JP" altLang="en-US" sz="2400" dirty="0">
                <a:latin typeface="+mn-ea"/>
              </a:rPr>
              <a:t>証明：</a:t>
            </a:r>
            <a:endParaRPr lang="en-US" altLang="ja-JP" sz="2400" dirty="0">
              <a:latin typeface="+mn-ea"/>
            </a:endParaRPr>
          </a:p>
          <a:p>
            <a:r>
              <a:rPr lang="en-US" altLang="ja-JP" sz="2400" dirty="0"/>
              <a:t>S</a:t>
            </a:r>
            <a:r>
              <a:rPr lang="ja-JP" altLang="en-US" sz="2400" dirty="0"/>
              <a:t>を</a:t>
            </a:r>
            <a:r>
              <a:rPr lang="en-US" altLang="ja-JP" sz="2400" dirty="0"/>
              <a:t>G</a:t>
            </a:r>
            <a:r>
              <a:rPr lang="ja-JP" altLang="en-US" sz="2400" dirty="0"/>
              <a:t>の頂点切断で</a:t>
            </a:r>
            <a:r>
              <a:rPr lang="en-US" altLang="ja-JP" sz="2400" dirty="0"/>
              <a:t>|S|=κ(G)</a:t>
            </a:r>
            <a:r>
              <a:rPr lang="ja-JP" altLang="en-US" sz="2400" dirty="0"/>
              <a:t>を満たすものとする．</a:t>
            </a:r>
            <a:endParaRPr lang="en-US" altLang="ja-JP" sz="2400" dirty="0"/>
          </a:p>
          <a:p>
            <a:r>
              <a:rPr lang="ja-JP" altLang="en-US" sz="2400" dirty="0"/>
              <a:t>このとき，</a:t>
            </a:r>
            <a:r>
              <a:rPr lang="en-US" altLang="ja-JP" sz="2400" dirty="0"/>
              <a:t>V(G)</a:t>
            </a:r>
            <a:r>
              <a:rPr lang="ja-JP" altLang="en-US" sz="2400" dirty="0"/>
              <a:t>は</a:t>
            </a:r>
            <a:r>
              <a:rPr lang="en-US" altLang="ja-JP" sz="2400" dirty="0"/>
              <a:t>3</a:t>
            </a:r>
            <a:r>
              <a:rPr lang="ja-JP" altLang="en-US" sz="2400" dirty="0"/>
              <a:t>つの頂点集合</a:t>
            </a:r>
            <a:r>
              <a:rPr lang="en-US" altLang="ja-JP" sz="2400" dirty="0"/>
              <a:t>R,S,T</a:t>
            </a:r>
            <a:r>
              <a:rPr lang="ja-JP" altLang="en-US" sz="2400" dirty="0"/>
              <a:t>に分割することができる</a:t>
            </a:r>
            <a:endParaRPr lang="en-US" altLang="ja-JP" sz="2400" dirty="0"/>
          </a:p>
          <a:p>
            <a:r>
              <a:rPr lang="ja-JP" altLang="en-US" sz="2400" dirty="0"/>
              <a:t>（</a:t>
            </a:r>
            <a:r>
              <a:rPr lang="en-US" altLang="ja-JP" sz="2400" dirty="0"/>
              <a:t>R</a:t>
            </a:r>
            <a:r>
              <a:rPr lang="ja-JP" altLang="en-US" sz="2400" dirty="0"/>
              <a:t>と</a:t>
            </a:r>
            <a:r>
              <a:rPr lang="en-US" altLang="ja-JP" sz="2400" dirty="0"/>
              <a:t>T</a:t>
            </a:r>
            <a:r>
              <a:rPr lang="ja-JP" altLang="en-US" sz="2400" dirty="0"/>
              <a:t>の間には辺がない）．</a:t>
            </a:r>
            <a:endParaRPr lang="en-US" altLang="ja-JP" sz="2400" dirty="0"/>
          </a:p>
          <a:p>
            <a:endParaRPr lang="en-US" altLang="ja-JP" sz="2400" dirty="0"/>
          </a:p>
          <a:p>
            <a:r>
              <a:rPr lang="en-US" altLang="ja-JP" sz="2400" dirty="0"/>
              <a:t>A</a:t>
            </a:r>
            <a:r>
              <a:rPr lang="ja-JP" altLang="en-US" sz="2400" dirty="0"/>
              <a:t>を</a:t>
            </a:r>
            <a:r>
              <a:rPr lang="en-US" altLang="ja-JP" sz="2400" dirty="0"/>
              <a:t>G</a:t>
            </a:r>
            <a:r>
              <a:rPr lang="ja-JP" altLang="en-US" sz="2400" dirty="0"/>
              <a:t>の独立集合で</a:t>
            </a:r>
            <a:r>
              <a:rPr lang="en-US" altLang="ja-JP" sz="2400" dirty="0"/>
              <a:t>|A|=α(G)</a:t>
            </a:r>
            <a:r>
              <a:rPr lang="ja-JP" altLang="en-US" sz="2400" dirty="0"/>
              <a:t>を満たすものとする．</a:t>
            </a:r>
            <a:endParaRPr lang="en-US" altLang="ja-JP" sz="2400" dirty="0"/>
          </a:p>
          <a:p>
            <a:r>
              <a:rPr lang="en-US" altLang="ja-JP" sz="2400" dirty="0"/>
              <a:t>R’=A</a:t>
            </a:r>
            <a:r>
              <a:rPr lang="ja-JP" altLang="en-US" sz="2400" dirty="0"/>
              <a:t>∩</a:t>
            </a:r>
            <a:r>
              <a:rPr lang="en-US" altLang="ja-JP" sz="2400" dirty="0"/>
              <a:t>R, S’=A</a:t>
            </a:r>
            <a:r>
              <a:rPr lang="ja-JP" altLang="en-US" sz="2400" dirty="0"/>
              <a:t>∩</a:t>
            </a:r>
            <a:r>
              <a:rPr lang="en-US" altLang="ja-JP" sz="2400" dirty="0"/>
              <a:t>S, T’=A</a:t>
            </a:r>
            <a:r>
              <a:rPr lang="ja-JP" altLang="en-US" sz="2400" dirty="0"/>
              <a:t>∩</a:t>
            </a:r>
            <a:r>
              <a:rPr lang="en-US" altLang="ja-JP" sz="2400" dirty="0"/>
              <a:t>T</a:t>
            </a:r>
          </a:p>
          <a:p>
            <a:r>
              <a:rPr lang="ja-JP" altLang="en-US" sz="2400" dirty="0"/>
              <a:t>とし，</a:t>
            </a:r>
            <a:endParaRPr lang="en-US" altLang="ja-JP" sz="2400" dirty="0"/>
          </a:p>
          <a:p>
            <a:r>
              <a:rPr lang="en-US" altLang="ja-JP" sz="2400" dirty="0"/>
              <a:t>r=|R|, r’=|R’|,</a:t>
            </a:r>
          </a:p>
          <a:p>
            <a:r>
              <a:rPr lang="en-US" altLang="ja-JP" sz="2400" dirty="0"/>
              <a:t>s=|S|, s’=|S’|,</a:t>
            </a:r>
          </a:p>
          <a:p>
            <a:r>
              <a:rPr lang="en-US" altLang="ja-JP" sz="2400" dirty="0"/>
              <a:t>t=|T|,  t’=|T’|</a:t>
            </a:r>
          </a:p>
          <a:p>
            <a:r>
              <a:rPr lang="ja-JP" altLang="en-US" sz="2400" dirty="0"/>
              <a:t>とする．</a:t>
            </a:r>
            <a:endParaRPr lang="en-US" altLang="ja-JP" sz="2400" dirty="0"/>
          </a:p>
        </p:txBody>
      </p:sp>
      <p:sp>
        <p:nvSpPr>
          <p:cNvPr id="4" name="正方形/長方形 3">
            <a:extLst>
              <a:ext uri="{FF2B5EF4-FFF2-40B4-BE49-F238E27FC236}">
                <a16:creationId xmlns:a16="http://schemas.microsoft.com/office/drawing/2014/main" id="{8785D69D-88E1-DAE5-3E28-4C00925CBADB}"/>
              </a:ext>
            </a:extLst>
          </p:cNvPr>
          <p:cNvSpPr/>
          <p:nvPr/>
        </p:nvSpPr>
        <p:spPr>
          <a:xfrm>
            <a:off x="6660232" y="3501008"/>
            <a:ext cx="1872208" cy="288032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 name="直線コネクタ 5">
            <a:extLst>
              <a:ext uri="{FF2B5EF4-FFF2-40B4-BE49-F238E27FC236}">
                <a16:creationId xmlns:a16="http://schemas.microsoft.com/office/drawing/2014/main" id="{7F16486E-CD00-AC9E-17A4-C710B21E1695}"/>
              </a:ext>
            </a:extLst>
          </p:cNvPr>
          <p:cNvCxnSpPr>
            <a:cxnSpLocks/>
          </p:cNvCxnSpPr>
          <p:nvPr/>
        </p:nvCxnSpPr>
        <p:spPr>
          <a:xfrm>
            <a:off x="6660232" y="4437112"/>
            <a:ext cx="1872208"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8BA5F39B-055C-D5D6-27AA-F25279FDFFB5}"/>
              </a:ext>
            </a:extLst>
          </p:cNvPr>
          <p:cNvCxnSpPr>
            <a:cxnSpLocks/>
          </p:cNvCxnSpPr>
          <p:nvPr/>
        </p:nvCxnSpPr>
        <p:spPr>
          <a:xfrm>
            <a:off x="6660232" y="5445224"/>
            <a:ext cx="187220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A3DC6A97-72A8-19F4-8B38-E376AB2CAB77}"/>
              </a:ext>
            </a:extLst>
          </p:cNvPr>
          <p:cNvSpPr txBox="1"/>
          <p:nvPr/>
        </p:nvSpPr>
        <p:spPr>
          <a:xfrm>
            <a:off x="8604448" y="3779748"/>
            <a:ext cx="351378" cy="369332"/>
          </a:xfrm>
          <a:prstGeom prst="rect">
            <a:avLst/>
          </a:prstGeom>
          <a:noFill/>
        </p:spPr>
        <p:txBody>
          <a:bodyPr wrap="none" rtlCol="0">
            <a:spAutoFit/>
          </a:bodyPr>
          <a:lstStyle/>
          <a:p>
            <a:r>
              <a:rPr kumimoji="1" lang="en-US" altLang="ja-JP" dirty="0"/>
              <a:t>R</a:t>
            </a:r>
            <a:endParaRPr kumimoji="1" lang="ja-JP" altLang="en-US" dirty="0"/>
          </a:p>
        </p:txBody>
      </p:sp>
      <p:sp>
        <p:nvSpPr>
          <p:cNvPr id="13" name="テキスト ボックス 12">
            <a:extLst>
              <a:ext uri="{FF2B5EF4-FFF2-40B4-BE49-F238E27FC236}">
                <a16:creationId xmlns:a16="http://schemas.microsoft.com/office/drawing/2014/main" id="{F0B1D866-B35D-07E7-45BE-BCD56C9B48D2}"/>
              </a:ext>
            </a:extLst>
          </p:cNvPr>
          <p:cNvSpPr txBox="1"/>
          <p:nvPr/>
        </p:nvSpPr>
        <p:spPr>
          <a:xfrm>
            <a:off x="8613110" y="4725144"/>
            <a:ext cx="351378" cy="369332"/>
          </a:xfrm>
          <a:prstGeom prst="rect">
            <a:avLst/>
          </a:prstGeom>
          <a:noFill/>
        </p:spPr>
        <p:txBody>
          <a:bodyPr wrap="none" rtlCol="0">
            <a:spAutoFit/>
          </a:bodyPr>
          <a:lstStyle/>
          <a:p>
            <a:r>
              <a:rPr kumimoji="1" lang="en-US" altLang="ja-JP" dirty="0"/>
              <a:t>S</a:t>
            </a:r>
            <a:endParaRPr kumimoji="1" lang="ja-JP" altLang="en-US" dirty="0"/>
          </a:p>
        </p:txBody>
      </p:sp>
      <p:sp>
        <p:nvSpPr>
          <p:cNvPr id="14" name="テキスト ボックス 13">
            <a:extLst>
              <a:ext uri="{FF2B5EF4-FFF2-40B4-BE49-F238E27FC236}">
                <a16:creationId xmlns:a16="http://schemas.microsoft.com/office/drawing/2014/main" id="{CC296EF8-FBDE-6CCE-AD25-5B03CB3EE25A}"/>
              </a:ext>
            </a:extLst>
          </p:cNvPr>
          <p:cNvSpPr txBox="1"/>
          <p:nvPr/>
        </p:nvSpPr>
        <p:spPr>
          <a:xfrm>
            <a:off x="8604448" y="5733256"/>
            <a:ext cx="325730" cy="369332"/>
          </a:xfrm>
          <a:prstGeom prst="rect">
            <a:avLst/>
          </a:prstGeom>
          <a:noFill/>
        </p:spPr>
        <p:txBody>
          <a:bodyPr wrap="none" rtlCol="0">
            <a:spAutoFit/>
          </a:bodyPr>
          <a:lstStyle/>
          <a:p>
            <a:r>
              <a:rPr kumimoji="1" lang="en-US" altLang="ja-JP" dirty="0"/>
              <a:t>T</a:t>
            </a:r>
            <a:endParaRPr kumimoji="1" lang="ja-JP" altLang="en-US" dirty="0"/>
          </a:p>
        </p:txBody>
      </p:sp>
      <p:sp>
        <p:nvSpPr>
          <p:cNvPr id="9" name="楕円 8">
            <a:extLst>
              <a:ext uri="{FF2B5EF4-FFF2-40B4-BE49-F238E27FC236}">
                <a16:creationId xmlns:a16="http://schemas.microsoft.com/office/drawing/2014/main" id="{4F2C7294-81A8-60BF-2D02-FFDC8692A258}"/>
              </a:ext>
            </a:extLst>
          </p:cNvPr>
          <p:cNvSpPr/>
          <p:nvPr/>
        </p:nvSpPr>
        <p:spPr>
          <a:xfrm>
            <a:off x="7020272" y="3861048"/>
            <a:ext cx="1224136" cy="216952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DEF8BDDC-E507-0243-73CF-69271ED72EA5}"/>
              </a:ext>
            </a:extLst>
          </p:cNvPr>
          <p:cNvSpPr txBox="1"/>
          <p:nvPr/>
        </p:nvSpPr>
        <p:spPr>
          <a:xfrm>
            <a:off x="7460982" y="4005064"/>
            <a:ext cx="402674" cy="369332"/>
          </a:xfrm>
          <a:prstGeom prst="rect">
            <a:avLst/>
          </a:prstGeom>
          <a:noFill/>
        </p:spPr>
        <p:txBody>
          <a:bodyPr wrap="none" rtlCol="0">
            <a:spAutoFit/>
          </a:bodyPr>
          <a:lstStyle/>
          <a:p>
            <a:r>
              <a:rPr kumimoji="1" lang="en-US" altLang="ja-JP" dirty="0"/>
              <a:t>R’</a:t>
            </a:r>
            <a:endParaRPr kumimoji="1" lang="ja-JP" altLang="en-US" dirty="0"/>
          </a:p>
        </p:txBody>
      </p:sp>
      <p:sp>
        <p:nvSpPr>
          <p:cNvPr id="17" name="テキスト ボックス 16">
            <a:extLst>
              <a:ext uri="{FF2B5EF4-FFF2-40B4-BE49-F238E27FC236}">
                <a16:creationId xmlns:a16="http://schemas.microsoft.com/office/drawing/2014/main" id="{674E470B-F44E-2EA1-B5A6-BE4D8554B92A}"/>
              </a:ext>
            </a:extLst>
          </p:cNvPr>
          <p:cNvSpPr txBox="1"/>
          <p:nvPr/>
        </p:nvSpPr>
        <p:spPr>
          <a:xfrm>
            <a:off x="7452320" y="4787860"/>
            <a:ext cx="389850" cy="369332"/>
          </a:xfrm>
          <a:prstGeom prst="rect">
            <a:avLst/>
          </a:prstGeom>
          <a:noFill/>
        </p:spPr>
        <p:txBody>
          <a:bodyPr wrap="none" rtlCol="0">
            <a:spAutoFit/>
          </a:bodyPr>
          <a:lstStyle/>
          <a:p>
            <a:r>
              <a:rPr kumimoji="1" lang="en-US" altLang="ja-JP" dirty="0"/>
              <a:t>S’</a:t>
            </a:r>
            <a:endParaRPr kumimoji="1" lang="ja-JP" altLang="en-US" dirty="0"/>
          </a:p>
        </p:txBody>
      </p:sp>
      <p:sp>
        <p:nvSpPr>
          <p:cNvPr id="18" name="テキスト ボックス 17">
            <a:extLst>
              <a:ext uri="{FF2B5EF4-FFF2-40B4-BE49-F238E27FC236}">
                <a16:creationId xmlns:a16="http://schemas.microsoft.com/office/drawing/2014/main" id="{7F86C54A-B46B-4D1A-DD77-2CB08A3DBCF5}"/>
              </a:ext>
            </a:extLst>
          </p:cNvPr>
          <p:cNvSpPr txBox="1"/>
          <p:nvPr/>
        </p:nvSpPr>
        <p:spPr>
          <a:xfrm>
            <a:off x="7452320" y="5517232"/>
            <a:ext cx="377026" cy="369332"/>
          </a:xfrm>
          <a:prstGeom prst="rect">
            <a:avLst/>
          </a:prstGeom>
          <a:noFill/>
        </p:spPr>
        <p:txBody>
          <a:bodyPr wrap="none" rtlCol="0">
            <a:spAutoFit/>
          </a:bodyPr>
          <a:lstStyle/>
          <a:p>
            <a:r>
              <a:rPr kumimoji="1" lang="en-US" altLang="ja-JP" dirty="0"/>
              <a:t>T’</a:t>
            </a:r>
            <a:endParaRPr kumimoji="1" lang="ja-JP" altLang="en-US" dirty="0"/>
          </a:p>
        </p:txBody>
      </p:sp>
    </p:spTree>
    <p:extLst>
      <p:ext uri="{BB962C8B-B14F-4D97-AF65-F5344CB8AC3E}">
        <p14:creationId xmlns:p14="http://schemas.microsoft.com/office/powerpoint/2010/main" val="859344930"/>
      </p:ext>
    </p:extLst>
  </p:cSld>
  <p:clrMapOvr>
    <a:masterClrMapping/>
  </p:clrMapOvr>
  <p:transition advTm="14149"/>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34" name="テキスト ボックス 33">
            <a:extLst>
              <a:ext uri="{FF2B5EF4-FFF2-40B4-BE49-F238E27FC236}">
                <a16:creationId xmlns:a16="http://schemas.microsoft.com/office/drawing/2014/main" id="{88BB46A2-764A-8735-09C8-7B71F71555E1}"/>
              </a:ext>
            </a:extLst>
          </p:cNvPr>
          <p:cNvSpPr txBox="1"/>
          <p:nvPr/>
        </p:nvSpPr>
        <p:spPr>
          <a:xfrm>
            <a:off x="179512" y="2132856"/>
            <a:ext cx="5541902" cy="4154984"/>
          </a:xfrm>
          <a:prstGeom prst="rect">
            <a:avLst/>
          </a:prstGeom>
          <a:noFill/>
        </p:spPr>
        <p:txBody>
          <a:bodyPr wrap="none" rtlCol="0">
            <a:spAutoFit/>
          </a:bodyPr>
          <a:lstStyle/>
          <a:p>
            <a:r>
              <a:rPr lang="ja-JP" altLang="en-US" sz="2400" dirty="0"/>
              <a:t>定理（</a:t>
            </a:r>
            <a:r>
              <a:rPr lang="en-US" altLang="ja-JP" sz="2400" b="0" u="none" strike="noStrike" baseline="0" dirty="0" err="1">
                <a:latin typeface="+mn-ea"/>
              </a:rPr>
              <a:t>Bondy</a:t>
            </a:r>
            <a:r>
              <a:rPr lang="ja-JP" altLang="en-US" sz="2400" dirty="0"/>
              <a:t>）の</a:t>
            </a:r>
            <a:r>
              <a:rPr lang="ja-JP" altLang="en-US" sz="2400" dirty="0">
                <a:latin typeface="+mn-ea"/>
              </a:rPr>
              <a:t>証明：</a:t>
            </a:r>
            <a:endParaRPr lang="en-US" altLang="ja-JP" sz="2400" dirty="0">
              <a:latin typeface="+mn-ea"/>
            </a:endParaRPr>
          </a:p>
          <a:p>
            <a:r>
              <a:rPr lang="ja-JP" altLang="en-US" sz="2400" dirty="0">
                <a:latin typeface="+mn-ea"/>
              </a:rPr>
              <a:t>このとき，次が成立</a:t>
            </a:r>
            <a:endParaRPr lang="en-US" altLang="ja-JP" sz="2400" dirty="0">
              <a:latin typeface="+mn-ea"/>
            </a:endParaRPr>
          </a:p>
          <a:p>
            <a:pPr marL="342900" indent="-342900">
              <a:buFont typeface="Arial" panose="020B0604020202020204" pitchFamily="34" charset="0"/>
              <a:buChar char="•"/>
            </a:pPr>
            <a:r>
              <a:rPr lang="en-US" altLang="ja-JP" sz="2400" dirty="0"/>
              <a:t>r </a:t>
            </a:r>
            <a:r>
              <a:rPr lang="en-US" altLang="ja-JP" sz="2400" dirty="0">
                <a:latin typeface="+mn-ea"/>
              </a:rPr>
              <a:t>+ </a:t>
            </a:r>
            <a:r>
              <a:rPr lang="en-US" altLang="ja-JP" sz="2400" dirty="0"/>
              <a:t>s </a:t>
            </a:r>
            <a:r>
              <a:rPr lang="en-US" altLang="ja-JP" sz="2400" dirty="0">
                <a:latin typeface="+mn-ea"/>
              </a:rPr>
              <a:t>+ </a:t>
            </a:r>
            <a:r>
              <a:rPr lang="en-US" altLang="ja-JP" sz="2400" dirty="0"/>
              <a:t>t = |G|</a:t>
            </a:r>
          </a:p>
          <a:p>
            <a:pPr marL="342900" indent="-342900">
              <a:buFont typeface="Arial" panose="020B0604020202020204" pitchFamily="34" charset="0"/>
              <a:buChar char="•"/>
            </a:pPr>
            <a:r>
              <a:rPr lang="en-US" altLang="ja-JP" sz="2400" dirty="0"/>
              <a:t>r’ </a:t>
            </a:r>
            <a:r>
              <a:rPr lang="en-US" altLang="ja-JP" sz="2400" dirty="0">
                <a:latin typeface="+mn-ea"/>
              </a:rPr>
              <a:t>+ </a:t>
            </a:r>
            <a:r>
              <a:rPr lang="en-US" altLang="ja-JP" sz="2400" dirty="0"/>
              <a:t>s’ </a:t>
            </a:r>
            <a:r>
              <a:rPr lang="en-US" altLang="ja-JP" sz="2400" dirty="0">
                <a:latin typeface="+mn-ea"/>
              </a:rPr>
              <a:t>+ </a:t>
            </a:r>
            <a:r>
              <a:rPr lang="en-US" altLang="ja-JP" sz="2400" dirty="0"/>
              <a:t>t’ = α(G)</a:t>
            </a:r>
          </a:p>
          <a:p>
            <a:pPr marL="342900" indent="-342900">
              <a:buFont typeface="Arial" panose="020B0604020202020204" pitchFamily="34" charset="0"/>
              <a:buChar char="•"/>
            </a:pPr>
            <a:r>
              <a:rPr lang="en-US" altLang="ja-JP" sz="2400" dirty="0">
                <a:latin typeface="+mn-ea"/>
              </a:rPr>
              <a:t>s = </a:t>
            </a:r>
            <a:r>
              <a:rPr lang="en-US" altLang="ja-JP" sz="2400" dirty="0"/>
              <a:t>κ(G)</a:t>
            </a:r>
          </a:p>
          <a:p>
            <a:endParaRPr lang="en-US" altLang="ja-JP" sz="2400" dirty="0">
              <a:latin typeface="+mn-ea"/>
            </a:endParaRPr>
          </a:p>
          <a:p>
            <a:r>
              <a:rPr lang="ja-JP" altLang="en-US" sz="2400" dirty="0">
                <a:latin typeface="+mn-ea"/>
              </a:rPr>
              <a:t>以下，次の</a:t>
            </a:r>
            <a:r>
              <a:rPr lang="en-US" altLang="ja-JP" sz="2400" dirty="0">
                <a:latin typeface="+mn-ea"/>
              </a:rPr>
              <a:t>4</a:t>
            </a:r>
            <a:r>
              <a:rPr lang="ja-JP" altLang="en-US" sz="2400" dirty="0">
                <a:latin typeface="+mn-ea"/>
              </a:rPr>
              <a:t>つの場合に分けて証明する．</a:t>
            </a:r>
            <a:endParaRPr lang="en-US" altLang="ja-JP" sz="2400" dirty="0">
              <a:latin typeface="+mn-ea"/>
            </a:endParaRPr>
          </a:p>
          <a:p>
            <a:r>
              <a:rPr lang="ja-JP" altLang="en-US" sz="2400" dirty="0"/>
              <a:t>場合</a:t>
            </a:r>
            <a:r>
              <a:rPr lang="en-US" altLang="ja-JP" sz="2400" dirty="0"/>
              <a:t>1</a:t>
            </a:r>
            <a:r>
              <a:rPr lang="ja-JP" altLang="en-US" sz="2400" dirty="0"/>
              <a:t>：</a:t>
            </a:r>
            <a:r>
              <a:rPr lang="en-US" altLang="ja-JP" sz="2400" dirty="0"/>
              <a:t>R’</a:t>
            </a:r>
            <a:r>
              <a:rPr lang="en-US" altLang="ja-JP" sz="2400" dirty="0">
                <a:latin typeface="+mn-ea"/>
              </a:rPr>
              <a:t>=</a:t>
            </a:r>
            <a:r>
              <a:rPr lang="en-US" altLang="ja-JP" sz="2400" dirty="0"/>
              <a:t>T’</a:t>
            </a:r>
            <a:r>
              <a:rPr lang="en-US" altLang="ja-JP" sz="2400" dirty="0">
                <a:latin typeface="+mn-ea"/>
              </a:rPr>
              <a:t>=</a:t>
            </a:r>
            <a:r>
              <a:rPr lang="ja-JP" altLang="en-US" sz="2400" dirty="0"/>
              <a:t>∅</a:t>
            </a:r>
            <a:endParaRPr lang="en-US" altLang="ja-JP" sz="2400" dirty="0">
              <a:latin typeface="+mn-ea"/>
            </a:endParaRPr>
          </a:p>
          <a:p>
            <a:r>
              <a:rPr lang="ja-JP" altLang="en-US" sz="2400" dirty="0">
                <a:latin typeface="+mn-ea"/>
              </a:rPr>
              <a:t>場合</a:t>
            </a:r>
            <a:r>
              <a:rPr lang="en-US" altLang="ja-JP" sz="2400" dirty="0">
                <a:latin typeface="+mn-ea"/>
              </a:rPr>
              <a:t>2</a:t>
            </a:r>
            <a:r>
              <a:rPr lang="ja-JP" altLang="en-US" sz="2400" dirty="0">
                <a:latin typeface="+mn-ea"/>
              </a:rPr>
              <a:t>：</a:t>
            </a:r>
            <a:r>
              <a:rPr lang="en-US" altLang="ja-JP" sz="2400" dirty="0"/>
              <a:t>R’</a:t>
            </a:r>
            <a:r>
              <a:rPr lang="ja-JP" altLang="en-US" sz="2400" dirty="0"/>
              <a:t>≠∅</a:t>
            </a:r>
            <a:r>
              <a:rPr lang="en-US" altLang="ja-JP" sz="2400" dirty="0"/>
              <a:t>, T’=</a:t>
            </a:r>
            <a:r>
              <a:rPr lang="ja-JP" altLang="en-US" sz="2400" dirty="0"/>
              <a:t>∅</a:t>
            </a:r>
            <a:endParaRPr lang="en-US" altLang="ja-JP" sz="2400" dirty="0"/>
          </a:p>
          <a:p>
            <a:r>
              <a:rPr lang="ja-JP" altLang="en-US" sz="2400" dirty="0">
                <a:latin typeface="+mn-ea"/>
              </a:rPr>
              <a:t>場合</a:t>
            </a:r>
            <a:r>
              <a:rPr lang="en-US" altLang="ja-JP" sz="2400" dirty="0">
                <a:latin typeface="+mn-ea"/>
              </a:rPr>
              <a:t>3</a:t>
            </a:r>
            <a:r>
              <a:rPr lang="ja-JP" altLang="en-US" sz="2400" dirty="0">
                <a:latin typeface="+mn-ea"/>
              </a:rPr>
              <a:t>：</a:t>
            </a:r>
            <a:r>
              <a:rPr lang="en-US" altLang="ja-JP" sz="2400" dirty="0"/>
              <a:t>R’=</a:t>
            </a:r>
            <a:r>
              <a:rPr lang="ja-JP" altLang="en-US" sz="2400" dirty="0"/>
              <a:t>∅</a:t>
            </a:r>
            <a:r>
              <a:rPr lang="en-US" altLang="ja-JP" sz="2400" dirty="0"/>
              <a:t>, T’</a:t>
            </a:r>
            <a:r>
              <a:rPr lang="ja-JP" altLang="en-US" sz="2400" dirty="0"/>
              <a:t>≠∅</a:t>
            </a:r>
            <a:endParaRPr lang="en-US" altLang="ja-JP" sz="2400" dirty="0"/>
          </a:p>
          <a:p>
            <a:r>
              <a:rPr lang="ja-JP" altLang="en-US" sz="2400" dirty="0">
                <a:latin typeface="+mn-ea"/>
              </a:rPr>
              <a:t>場合</a:t>
            </a:r>
            <a:r>
              <a:rPr lang="en-US" altLang="ja-JP" sz="2400" dirty="0">
                <a:latin typeface="+mn-ea"/>
              </a:rPr>
              <a:t>4</a:t>
            </a:r>
            <a:r>
              <a:rPr lang="ja-JP" altLang="en-US" sz="2400" dirty="0">
                <a:latin typeface="+mn-ea"/>
              </a:rPr>
              <a:t>：</a:t>
            </a:r>
            <a:r>
              <a:rPr lang="en-US" altLang="ja-JP" sz="2400" dirty="0"/>
              <a:t>R’</a:t>
            </a:r>
            <a:r>
              <a:rPr lang="ja-JP" altLang="en-US" sz="2400" dirty="0"/>
              <a:t>≠∅</a:t>
            </a:r>
            <a:r>
              <a:rPr lang="en-US" altLang="ja-JP" sz="2400" dirty="0"/>
              <a:t>, T’</a:t>
            </a:r>
            <a:r>
              <a:rPr lang="ja-JP" altLang="en-US" sz="2400" dirty="0"/>
              <a:t>≠∅</a:t>
            </a:r>
            <a:endParaRPr lang="en-US" altLang="ja-JP" sz="2400" dirty="0">
              <a:latin typeface="+mn-ea"/>
            </a:endParaRPr>
          </a:p>
        </p:txBody>
      </p:sp>
      <p:sp>
        <p:nvSpPr>
          <p:cNvPr id="4" name="正方形/長方形 3">
            <a:extLst>
              <a:ext uri="{FF2B5EF4-FFF2-40B4-BE49-F238E27FC236}">
                <a16:creationId xmlns:a16="http://schemas.microsoft.com/office/drawing/2014/main" id="{8785D69D-88E1-DAE5-3E28-4C00925CBADB}"/>
              </a:ext>
            </a:extLst>
          </p:cNvPr>
          <p:cNvSpPr/>
          <p:nvPr/>
        </p:nvSpPr>
        <p:spPr>
          <a:xfrm>
            <a:off x="6660232" y="3501008"/>
            <a:ext cx="1872208" cy="288032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 name="直線コネクタ 5">
            <a:extLst>
              <a:ext uri="{FF2B5EF4-FFF2-40B4-BE49-F238E27FC236}">
                <a16:creationId xmlns:a16="http://schemas.microsoft.com/office/drawing/2014/main" id="{7F16486E-CD00-AC9E-17A4-C710B21E1695}"/>
              </a:ext>
            </a:extLst>
          </p:cNvPr>
          <p:cNvCxnSpPr>
            <a:cxnSpLocks/>
          </p:cNvCxnSpPr>
          <p:nvPr/>
        </p:nvCxnSpPr>
        <p:spPr>
          <a:xfrm>
            <a:off x="6660232" y="4437112"/>
            <a:ext cx="1872208"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8BA5F39B-055C-D5D6-27AA-F25279FDFFB5}"/>
              </a:ext>
            </a:extLst>
          </p:cNvPr>
          <p:cNvCxnSpPr>
            <a:cxnSpLocks/>
          </p:cNvCxnSpPr>
          <p:nvPr/>
        </p:nvCxnSpPr>
        <p:spPr>
          <a:xfrm>
            <a:off x="6660232" y="5445224"/>
            <a:ext cx="187220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A3DC6A97-72A8-19F4-8B38-E376AB2CAB77}"/>
              </a:ext>
            </a:extLst>
          </p:cNvPr>
          <p:cNvSpPr txBox="1"/>
          <p:nvPr/>
        </p:nvSpPr>
        <p:spPr>
          <a:xfrm>
            <a:off x="8604448" y="3779748"/>
            <a:ext cx="351378" cy="369332"/>
          </a:xfrm>
          <a:prstGeom prst="rect">
            <a:avLst/>
          </a:prstGeom>
          <a:noFill/>
        </p:spPr>
        <p:txBody>
          <a:bodyPr wrap="none" rtlCol="0">
            <a:spAutoFit/>
          </a:bodyPr>
          <a:lstStyle/>
          <a:p>
            <a:r>
              <a:rPr kumimoji="1" lang="en-US" altLang="ja-JP" dirty="0"/>
              <a:t>R</a:t>
            </a:r>
            <a:endParaRPr kumimoji="1" lang="ja-JP" altLang="en-US" dirty="0"/>
          </a:p>
        </p:txBody>
      </p:sp>
      <p:sp>
        <p:nvSpPr>
          <p:cNvPr id="13" name="テキスト ボックス 12">
            <a:extLst>
              <a:ext uri="{FF2B5EF4-FFF2-40B4-BE49-F238E27FC236}">
                <a16:creationId xmlns:a16="http://schemas.microsoft.com/office/drawing/2014/main" id="{F0B1D866-B35D-07E7-45BE-BCD56C9B48D2}"/>
              </a:ext>
            </a:extLst>
          </p:cNvPr>
          <p:cNvSpPr txBox="1"/>
          <p:nvPr/>
        </p:nvSpPr>
        <p:spPr>
          <a:xfrm>
            <a:off x="8613110" y="4725144"/>
            <a:ext cx="351378" cy="369332"/>
          </a:xfrm>
          <a:prstGeom prst="rect">
            <a:avLst/>
          </a:prstGeom>
          <a:noFill/>
        </p:spPr>
        <p:txBody>
          <a:bodyPr wrap="none" rtlCol="0">
            <a:spAutoFit/>
          </a:bodyPr>
          <a:lstStyle/>
          <a:p>
            <a:r>
              <a:rPr kumimoji="1" lang="en-US" altLang="ja-JP" dirty="0"/>
              <a:t>S</a:t>
            </a:r>
            <a:endParaRPr kumimoji="1" lang="ja-JP" altLang="en-US" dirty="0"/>
          </a:p>
        </p:txBody>
      </p:sp>
      <p:sp>
        <p:nvSpPr>
          <p:cNvPr id="14" name="テキスト ボックス 13">
            <a:extLst>
              <a:ext uri="{FF2B5EF4-FFF2-40B4-BE49-F238E27FC236}">
                <a16:creationId xmlns:a16="http://schemas.microsoft.com/office/drawing/2014/main" id="{CC296EF8-FBDE-6CCE-AD25-5B03CB3EE25A}"/>
              </a:ext>
            </a:extLst>
          </p:cNvPr>
          <p:cNvSpPr txBox="1"/>
          <p:nvPr/>
        </p:nvSpPr>
        <p:spPr>
          <a:xfrm>
            <a:off x="8604448" y="5733256"/>
            <a:ext cx="325730" cy="369332"/>
          </a:xfrm>
          <a:prstGeom prst="rect">
            <a:avLst/>
          </a:prstGeom>
          <a:noFill/>
        </p:spPr>
        <p:txBody>
          <a:bodyPr wrap="none" rtlCol="0">
            <a:spAutoFit/>
          </a:bodyPr>
          <a:lstStyle/>
          <a:p>
            <a:r>
              <a:rPr kumimoji="1" lang="en-US" altLang="ja-JP" dirty="0"/>
              <a:t>T</a:t>
            </a:r>
            <a:endParaRPr kumimoji="1" lang="ja-JP" altLang="en-US" dirty="0"/>
          </a:p>
        </p:txBody>
      </p:sp>
      <p:sp>
        <p:nvSpPr>
          <p:cNvPr id="9" name="楕円 8">
            <a:extLst>
              <a:ext uri="{FF2B5EF4-FFF2-40B4-BE49-F238E27FC236}">
                <a16:creationId xmlns:a16="http://schemas.microsoft.com/office/drawing/2014/main" id="{4F2C7294-81A8-60BF-2D02-FFDC8692A258}"/>
              </a:ext>
            </a:extLst>
          </p:cNvPr>
          <p:cNvSpPr/>
          <p:nvPr/>
        </p:nvSpPr>
        <p:spPr>
          <a:xfrm>
            <a:off x="7020272" y="3861048"/>
            <a:ext cx="1224136" cy="216952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DEF8BDDC-E507-0243-73CF-69271ED72EA5}"/>
              </a:ext>
            </a:extLst>
          </p:cNvPr>
          <p:cNvSpPr txBox="1"/>
          <p:nvPr/>
        </p:nvSpPr>
        <p:spPr>
          <a:xfrm>
            <a:off x="7460982" y="4005064"/>
            <a:ext cx="402674" cy="369332"/>
          </a:xfrm>
          <a:prstGeom prst="rect">
            <a:avLst/>
          </a:prstGeom>
          <a:noFill/>
        </p:spPr>
        <p:txBody>
          <a:bodyPr wrap="none" rtlCol="0">
            <a:spAutoFit/>
          </a:bodyPr>
          <a:lstStyle/>
          <a:p>
            <a:r>
              <a:rPr kumimoji="1" lang="en-US" altLang="ja-JP" dirty="0"/>
              <a:t>R’</a:t>
            </a:r>
            <a:endParaRPr kumimoji="1" lang="ja-JP" altLang="en-US" dirty="0"/>
          </a:p>
        </p:txBody>
      </p:sp>
      <p:sp>
        <p:nvSpPr>
          <p:cNvPr id="17" name="テキスト ボックス 16">
            <a:extLst>
              <a:ext uri="{FF2B5EF4-FFF2-40B4-BE49-F238E27FC236}">
                <a16:creationId xmlns:a16="http://schemas.microsoft.com/office/drawing/2014/main" id="{674E470B-F44E-2EA1-B5A6-BE4D8554B92A}"/>
              </a:ext>
            </a:extLst>
          </p:cNvPr>
          <p:cNvSpPr txBox="1"/>
          <p:nvPr/>
        </p:nvSpPr>
        <p:spPr>
          <a:xfrm>
            <a:off x="7452320" y="4787860"/>
            <a:ext cx="389850" cy="369332"/>
          </a:xfrm>
          <a:prstGeom prst="rect">
            <a:avLst/>
          </a:prstGeom>
          <a:noFill/>
        </p:spPr>
        <p:txBody>
          <a:bodyPr wrap="none" rtlCol="0">
            <a:spAutoFit/>
          </a:bodyPr>
          <a:lstStyle/>
          <a:p>
            <a:r>
              <a:rPr kumimoji="1" lang="en-US" altLang="ja-JP" dirty="0"/>
              <a:t>S’</a:t>
            </a:r>
            <a:endParaRPr kumimoji="1" lang="ja-JP" altLang="en-US" dirty="0"/>
          </a:p>
        </p:txBody>
      </p:sp>
      <p:sp>
        <p:nvSpPr>
          <p:cNvPr id="18" name="テキスト ボックス 17">
            <a:extLst>
              <a:ext uri="{FF2B5EF4-FFF2-40B4-BE49-F238E27FC236}">
                <a16:creationId xmlns:a16="http://schemas.microsoft.com/office/drawing/2014/main" id="{7F86C54A-B46B-4D1A-DD77-2CB08A3DBCF5}"/>
              </a:ext>
            </a:extLst>
          </p:cNvPr>
          <p:cNvSpPr txBox="1"/>
          <p:nvPr/>
        </p:nvSpPr>
        <p:spPr>
          <a:xfrm>
            <a:off x="7452320" y="5517232"/>
            <a:ext cx="377026" cy="369332"/>
          </a:xfrm>
          <a:prstGeom prst="rect">
            <a:avLst/>
          </a:prstGeom>
          <a:noFill/>
        </p:spPr>
        <p:txBody>
          <a:bodyPr wrap="none" rtlCol="0">
            <a:spAutoFit/>
          </a:bodyPr>
          <a:lstStyle/>
          <a:p>
            <a:r>
              <a:rPr kumimoji="1" lang="en-US" altLang="ja-JP" dirty="0"/>
              <a:t>T’</a:t>
            </a:r>
            <a:endParaRPr kumimoji="1" lang="ja-JP" altLang="en-US" dirty="0"/>
          </a:p>
        </p:txBody>
      </p:sp>
    </p:spTree>
    <p:extLst>
      <p:ext uri="{BB962C8B-B14F-4D97-AF65-F5344CB8AC3E}">
        <p14:creationId xmlns:p14="http://schemas.microsoft.com/office/powerpoint/2010/main" val="990215061"/>
      </p:ext>
    </p:extLst>
  </p:cSld>
  <p:clrMapOvr>
    <a:masterClrMapping/>
  </p:clrMapOvr>
  <p:transition advTm="14149"/>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34" name="テキスト ボックス 33">
            <a:extLst>
              <a:ext uri="{FF2B5EF4-FFF2-40B4-BE49-F238E27FC236}">
                <a16:creationId xmlns:a16="http://schemas.microsoft.com/office/drawing/2014/main" id="{88BB46A2-764A-8735-09C8-7B71F71555E1}"/>
              </a:ext>
            </a:extLst>
          </p:cNvPr>
          <p:cNvSpPr txBox="1"/>
          <p:nvPr/>
        </p:nvSpPr>
        <p:spPr>
          <a:xfrm>
            <a:off x="179512" y="2132856"/>
            <a:ext cx="4566699" cy="2677656"/>
          </a:xfrm>
          <a:prstGeom prst="rect">
            <a:avLst/>
          </a:prstGeom>
          <a:noFill/>
        </p:spPr>
        <p:txBody>
          <a:bodyPr wrap="none" rtlCol="0">
            <a:spAutoFit/>
          </a:bodyPr>
          <a:lstStyle/>
          <a:p>
            <a:r>
              <a:rPr lang="ja-JP" altLang="en-US" sz="2400" dirty="0"/>
              <a:t>定理（</a:t>
            </a:r>
            <a:r>
              <a:rPr lang="en-US" altLang="ja-JP" sz="2400" b="0" u="none" strike="noStrike" baseline="0" dirty="0" err="1">
                <a:latin typeface="+mn-ea"/>
              </a:rPr>
              <a:t>Bondy</a:t>
            </a:r>
            <a:r>
              <a:rPr lang="ja-JP" altLang="en-US" sz="2400" dirty="0"/>
              <a:t>）の</a:t>
            </a:r>
            <a:r>
              <a:rPr lang="ja-JP" altLang="en-US" sz="2400" dirty="0">
                <a:latin typeface="+mn-ea"/>
              </a:rPr>
              <a:t>証明：</a:t>
            </a:r>
            <a:endParaRPr lang="en-US" altLang="ja-JP" sz="2400" dirty="0">
              <a:latin typeface="+mn-ea"/>
            </a:endParaRPr>
          </a:p>
          <a:p>
            <a:endParaRPr lang="en-US" altLang="ja-JP" sz="2400" dirty="0"/>
          </a:p>
          <a:p>
            <a:r>
              <a:rPr lang="ja-JP" altLang="en-US" sz="2400" dirty="0"/>
              <a:t>場合</a:t>
            </a:r>
            <a:r>
              <a:rPr lang="en-US" altLang="ja-JP" sz="2400" dirty="0"/>
              <a:t>1</a:t>
            </a:r>
            <a:r>
              <a:rPr lang="ja-JP" altLang="en-US" sz="2400" dirty="0"/>
              <a:t>：</a:t>
            </a:r>
            <a:r>
              <a:rPr lang="en-US" altLang="ja-JP" sz="2400" dirty="0"/>
              <a:t>R’</a:t>
            </a:r>
            <a:r>
              <a:rPr lang="en-US" altLang="ja-JP" sz="2400" dirty="0">
                <a:latin typeface="+mn-ea"/>
              </a:rPr>
              <a:t>=</a:t>
            </a:r>
            <a:r>
              <a:rPr lang="en-US" altLang="ja-JP" sz="2400" dirty="0"/>
              <a:t>T’</a:t>
            </a:r>
            <a:r>
              <a:rPr lang="en-US" altLang="ja-JP" sz="2400" dirty="0">
                <a:latin typeface="+mn-ea"/>
              </a:rPr>
              <a:t>=</a:t>
            </a:r>
            <a:r>
              <a:rPr lang="ja-JP" altLang="en-US" sz="2400" dirty="0"/>
              <a:t>∅</a:t>
            </a:r>
            <a:endParaRPr lang="en-US" altLang="ja-JP" sz="2400" dirty="0"/>
          </a:p>
          <a:p>
            <a:endParaRPr lang="en-US" altLang="ja-JP" sz="2400" dirty="0"/>
          </a:p>
          <a:p>
            <a:r>
              <a:rPr lang="en-US" altLang="ja-JP" sz="2400" dirty="0"/>
              <a:t>α(G) = r’ </a:t>
            </a:r>
            <a:r>
              <a:rPr lang="en-US" altLang="ja-JP" sz="2400" dirty="0">
                <a:latin typeface="+mn-ea"/>
              </a:rPr>
              <a:t>+ </a:t>
            </a:r>
            <a:r>
              <a:rPr lang="en-US" altLang="ja-JP" sz="2400" dirty="0"/>
              <a:t>s’ </a:t>
            </a:r>
            <a:r>
              <a:rPr lang="en-US" altLang="ja-JP" sz="2400" dirty="0">
                <a:latin typeface="+mn-ea"/>
              </a:rPr>
              <a:t>+ </a:t>
            </a:r>
            <a:r>
              <a:rPr lang="en-US" altLang="ja-JP" sz="2400" dirty="0"/>
              <a:t>t’ = s’ </a:t>
            </a:r>
            <a:r>
              <a:rPr lang="ja-JP" altLang="en-US" sz="2400" dirty="0"/>
              <a:t>≦ </a:t>
            </a:r>
            <a:r>
              <a:rPr lang="en-US" altLang="ja-JP" sz="2400" dirty="0"/>
              <a:t>s </a:t>
            </a:r>
            <a:r>
              <a:rPr lang="en-US" altLang="ja-JP" sz="2400" dirty="0">
                <a:latin typeface="+mn-ea"/>
              </a:rPr>
              <a:t>= </a:t>
            </a:r>
            <a:r>
              <a:rPr lang="en-US" altLang="ja-JP" sz="2400" dirty="0"/>
              <a:t>κ(G)</a:t>
            </a:r>
          </a:p>
          <a:p>
            <a:endParaRPr lang="en-US" altLang="ja-JP" sz="2400" dirty="0"/>
          </a:p>
          <a:p>
            <a:endParaRPr lang="en-US" altLang="ja-JP" sz="2400" dirty="0">
              <a:latin typeface="+mn-ea"/>
            </a:endParaRPr>
          </a:p>
        </p:txBody>
      </p:sp>
      <p:sp>
        <p:nvSpPr>
          <p:cNvPr id="4" name="正方形/長方形 3">
            <a:extLst>
              <a:ext uri="{FF2B5EF4-FFF2-40B4-BE49-F238E27FC236}">
                <a16:creationId xmlns:a16="http://schemas.microsoft.com/office/drawing/2014/main" id="{8785D69D-88E1-DAE5-3E28-4C00925CBADB}"/>
              </a:ext>
            </a:extLst>
          </p:cNvPr>
          <p:cNvSpPr/>
          <p:nvPr/>
        </p:nvSpPr>
        <p:spPr>
          <a:xfrm>
            <a:off x="6660232" y="3501008"/>
            <a:ext cx="1872208" cy="288032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 name="直線コネクタ 5">
            <a:extLst>
              <a:ext uri="{FF2B5EF4-FFF2-40B4-BE49-F238E27FC236}">
                <a16:creationId xmlns:a16="http://schemas.microsoft.com/office/drawing/2014/main" id="{7F16486E-CD00-AC9E-17A4-C710B21E1695}"/>
              </a:ext>
            </a:extLst>
          </p:cNvPr>
          <p:cNvCxnSpPr>
            <a:cxnSpLocks/>
          </p:cNvCxnSpPr>
          <p:nvPr/>
        </p:nvCxnSpPr>
        <p:spPr>
          <a:xfrm>
            <a:off x="6660232" y="4437112"/>
            <a:ext cx="1872208"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8BA5F39B-055C-D5D6-27AA-F25279FDFFB5}"/>
              </a:ext>
            </a:extLst>
          </p:cNvPr>
          <p:cNvCxnSpPr>
            <a:cxnSpLocks/>
          </p:cNvCxnSpPr>
          <p:nvPr/>
        </p:nvCxnSpPr>
        <p:spPr>
          <a:xfrm>
            <a:off x="6660232" y="5445224"/>
            <a:ext cx="187220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A3DC6A97-72A8-19F4-8B38-E376AB2CAB77}"/>
              </a:ext>
            </a:extLst>
          </p:cNvPr>
          <p:cNvSpPr txBox="1"/>
          <p:nvPr/>
        </p:nvSpPr>
        <p:spPr>
          <a:xfrm>
            <a:off x="8604448" y="3779748"/>
            <a:ext cx="351378" cy="369332"/>
          </a:xfrm>
          <a:prstGeom prst="rect">
            <a:avLst/>
          </a:prstGeom>
          <a:noFill/>
        </p:spPr>
        <p:txBody>
          <a:bodyPr wrap="none" rtlCol="0">
            <a:spAutoFit/>
          </a:bodyPr>
          <a:lstStyle/>
          <a:p>
            <a:r>
              <a:rPr kumimoji="1" lang="en-US" altLang="ja-JP" dirty="0"/>
              <a:t>R</a:t>
            </a:r>
            <a:endParaRPr kumimoji="1" lang="ja-JP" altLang="en-US" dirty="0"/>
          </a:p>
        </p:txBody>
      </p:sp>
      <p:sp>
        <p:nvSpPr>
          <p:cNvPr id="13" name="テキスト ボックス 12">
            <a:extLst>
              <a:ext uri="{FF2B5EF4-FFF2-40B4-BE49-F238E27FC236}">
                <a16:creationId xmlns:a16="http://schemas.microsoft.com/office/drawing/2014/main" id="{F0B1D866-B35D-07E7-45BE-BCD56C9B48D2}"/>
              </a:ext>
            </a:extLst>
          </p:cNvPr>
          <p:cNvSpPr txBox="1"/>
          <p:nvPr/>
        </p:nvSpPr>
        <p:spPr>
          <a:xfrm>
            <a:off x="8613110" y="4725144"/>
            <a:ext cx="351378" cy="369332"/>
          </a:xfrm>
          <a:prstGeom prst="rect">
            <a:avLst/>
          </a:prstGeom>
          <a:noFill/>
        </p:spPr>
        <p:txBody>
          <a:bodyPr wrap="none" rtlCol="0">
            <a:spAutoFit/>
          </a:bodyPr>
          <a:lstStyle/>
          <a:p>
            <a:r>
              <a:rPr kumimoji="1" lang="en-US" altLang="ja-JP" dirty="0"/>
              <a:t>S</a:t>
            </a:r>
            <a:endParaRPr kumimoji="1" lang="ja-JP" altLang="en-US" dirty="0"/>
          </a:p>
        </p:txBody>
      </p:sp>
      <p:sp>
        <p:nvSpPr>
          <p:cNvPr id="14" name="テキスト ボックス 13">
            <a:extLst>
              <a:ext uri="{FF2B5EF4-FFF2-40B4-BE49-F238E27FC236}">
                <a16:creationId xmlns:a16="http://schemas.microsoft.com/office/drawing/2014/main" id="{CC296EF8-FBDE-6CCE-AD25-5B03CB3EE25A}"/>
              </a:ext>
            </a:extLst>
          </p:cNvPr>
          <p:cNvSpPr txBox="1"/>
          <p:nvPr/>
        </p:nvSpPr>
        <p:spPr>
          <a:xfrm>
            <a:off x="8604448" y="5733256"/>
            <a:ext cx="325730" cy="369332"/>
          </a:xfrm>
          <a:prstGeom prst="rect">
            <a:avLst/>
          </a:prstGeom>
          <a:noFill/>
        </p:spPr>
        <p:txBody>
          <a:bodyPr wrap="none" rtlCol="0">
            <a:spAutoFit/>
          </a:bodyPr>
          <a:lstStyle/>
          <a:p>
            <a:r>
              <a:rPr kumimoji="1" lang="en-US" altLang="ja-JP" dirty="0"/>
              <a:t>T</a:t>
            </a:r>
            <a:endParaRPr kumimoji="1" lang="ja-JP" altLang="en-US" dirty="0"/>
          </a:p>
        </p:txBody>
      </p:sp>
      <p:sp>
        <p:nvSpPr>
          <p:cNvPr id="9" name="楕円 8">
            <a:extLst>
              <a:ext uri="{FF2B5EF4-FFF2-40B4-BE49-F238E27FC236}">
                <a16:creationId xmlns:a16="http://schemas.microsoft.com/office/drawing/2014/main" id="{4F2C7294-81A8-60BF-2D02-FFDC8692A258}"/>
              </a:ext>
            </a:extLst>
          </p:cNvPr>
          <p:cNvSpPr/>
          <p:nvPr/>
        </p:nvSpPr>
        <p:spPr>
          <a:xfrm>
            <a:off x="7020272" y="4499828"/>
            <a:ext cx="1224136" cy="88267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674E470B-F44E-2EA1-B5A6-BE4D8554B92A}"/>
              </a:ext>
            </a:extLst>
          </p:cNvPr>
          <p:cNvSpPr txBox="1"/>
          <p:nvPr/>
        </p:nvSpPr>
        <p:spPr>
          <a:xfrm>
            <a:off x="7452320" y="4787860"/>
            <a:ext cx="389850" cy="369332"/>
          </a:xfrm>
          <a:prstGeom prst="rect">
            <a:avLst/>
          </a:prstGeom>
          <a:noFill/>
        </p:spPr>
        <p:txBody>
          <a:bodyPr wrap="none" rtlCol="0">
            <a:spAutoFit/>
          </a:bodyPr>
          <a:lstStyle/>
          <a:p>
            <a:r>
              <a:rPr kumimoji="1" lang="en-US" altLang="ja-JP" dirty="0"/>
              <a:t>S’</a:t>
            </a:r>
            <a:endParaRPr kumimoji="1" lang="ja-JP" altLang="en-US" dirty="0"/>
          </a:p>
        </p:txBody>
      </p:sp>
    </p:spTree>
    <p:extLst>
      <p:ext uri="{BB962C8B-B14F-4D97-AF65-F5344CB8AC3E}">
        <p14:creationId xmlns:p14="http://schemas.microsoft.com/office/powerpoint/2010/main" val="1917308169"/>
      </p:ext>
    </p:extLst>
  </p:cSld>
  <p:clrMapOvr>
    <a:masterClrMapping/>
  </p:clrMapOvr>
  <p:transition advTm="14149"/>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34" name="テキスト ボックス 33">
            <a:extLst>
              <a:ext uri="{FF2B5EF4-FFF2-40B4-BE49-F238E27FC236}">
                <a16:creationId xmlns:a16="http://schemas.microsoft.com/office/drawing/2014/main" id="{88BB46A2-764A-8735-09C8-7B71F71555E1}"/>
              </a:ext>
            </a:extLst>
          </p:cNvPr>
          <p:cNvSpPr txBox="1"/>
          <p:nvPr/>
        </p:nvSpPr>
        <p:spPr>
          <a:xfrm>
            <a:off x="179512" y="2132856"/>
            <a:ext cx="4770858" cy="4893647"/>
          </a:xfrm>
          <a:prstGeom prst="rect">
            <a:avLst/>
          </a:prstGeom>
          <a:noFill/>
        </p:spPr>
        <p:txBody>
          <a:bodyPr wrap="none" rtlCol="0">
            <a:spAutoFit/>
          </a:bodyPr>
          <a:lstStyle/>
          <a:p>
            <a:r>
              <a:rPr lang="ja-JP" altLang="en-US" sz="2400" dirty="0"/>
              <a:t>定理（</a:t>
            </a:r>
            <a:r>
              <a:rPr lang="en-US" altLang="ja-JP" sz="2400" b="0" u="none" strike="noStrike" baseline="0" dirty="0" err="1">
                <a:latin typeface="+mn-ea"/>
              </a:rPr>
              <a:t>Bondy</a:t>
            </a:r>
            <a:r>
              <a:rPr lang="ja-JP" altLang="en-US" sz="2400" dirty="0"/>
              <a:t>）の</a:t>
            </a:r>
            <a:r>
              <a:rPr lang="ja-JP" altLang="en-US" sz="2400" dirty="0">
                <a:latin typeface="+mn-ea"/>
              </a:rPr>
              <a:t>証明：</a:t>
            </a:r>
            <a:endParaRPr lang="en-US" altLang="ja-JP" sz="2400" dirty="0">
              <a:latin typeface="+mn-ea"/>
            </a:endParaRPr>
          </a:p>
          <a:p>
            <a:endParaRPr lang="en-US" altLang="ja-JP" sz="2400" dirty="0"/>
          </a:p>
          <a:p>
            <a:r>
              <a:rPr lang="ja-JP" altLang="en-US" sz="2400" dirty="0"/>
              <a:t>場合</a:t>
            </a:r>
            <a:r>
              <a:rPr lang="en-US" altLang="ja-JP" sz="2400" dirty="0"/>
              <a:t>2</a:t>
            </a:r>
            <a:r>
              <a:rPr lang="ja-JP" altLang="en-US" sz="2400" dirty="0"/>
              <a:t>：</a:t>
            </a:r>
            <a:r>
              <a:rPr lang="en-US" altLang="ja-JP" sz="2400" dirty="0"/>
              <a:t>R’</a:t>
            </a:r>
            <a:r>
              <a:rPr lang="ja-JP" altLang="en-US" sz="2400" dirty="0"/>
              <a:t>≠∅</a:t>
            </a:r>
            <a:r>
              <a:rPr lang="en-US" altLang="ja-JP" sz="2400" dirty="0"/>
              <a:t>, T’=</a:t>
            </a:r>
            <a:r>
              <a:rPr lang="ja-JP" altLang="en-US" sz="2400" dirty="0"/>
              <a:t>∅</a:t>
            </a:r>
            <a:endParaRPr lang="en-US" altLang="ja-JP" sz="2400" dirty="0"/>
          </a:p>
          <a:p>
            <a:endParaRPr lang="en-US" altLang="ja-JP" sz="2400" dirty="0"/>
          </a:p>
          <a:p>
            <a:r>
              <a:rPr lang="en-US" altLang="ja-JP" sz="2400" dirty="0"/>
              <a:t>u</a:t>
            </a:r>
            <a:r>
              <a:rPr lang="ja-JP" altLang="en-US" sz="2400" dirty="0"/>
              <a:t>∈</a:t>
            </a:r>
            <a:r>
              <a:rPr lang="en-US" altLang="ja-JP" sz="2400" dirty="0"/>
              <a:t>R’</a:t>
            </a:r>
            <a:r>
              <a:rPr lang="ja-JP" altLang="en-US" sz="2400" dirty="0"/>
              <a:t>，</a:t>
            </a:r>
            <a:r>
              <a:rPr lang="en-US" altLang="ja-JP" sz="2400" dirty="0"/>
              <a:t>v</a:t>
            </a:r>
            <a:r>
              <a:rPr lang="ja-JP" altLang="en-US" sz="2400" dirty="0"/>
              <a:t>∈</a:t>
            </a:r>
            <a:r>
              <a:rPr lang="en-US" altLang="ja-JP" sz="2400" dirty="0"/>
              <a:t>T</a:t>
            </a:r>
            <a:r>
              <a:rPr lang="ja-JP" altLang="en-US" sz="2400" dirty="0"/>
              <a:t>とすると，</a:t>
            </a:r>
            <a:endParaRPr lang="en-US" altLang="ja-JP" sz="2400" dirty="0"/>
          </a:p>
          <a:p>
            <a:r>
              <a:rPr lang="en-US" altLang="ja-JP" sz="2400" dirty="0"/>
              <a:t>u</a:t>
            </a:r>
            <a:r>
              <a:rPr lang="ja-JP" altLang="en-US" sz="2400" dirty="0"/>
              <a:t>と</a:t>
            </a:r>
            <a:r>
              <a:rPr lang="en-US" altLang="ja-JP" sz="2400" dirty="0"/>
              <a:t>v</a:t>
            </a:r>
            <a:r>
              <a:rPr lang="ja-JP" altLang="en-US" sz="2400" dirty="0"/>
              <a:t>は非隣接なので①の条件より，</a:t>
            </a:r>
            <a:endParaRPr lang="en-US" altLang="ja-JP" sz="2400" dirty="0"/>
          </a:p>
          <a:p>
            <a:r>
              <a:rPr lang="en-US" altLang="ja-JP" sz="2400" dirty="0"/>
              <a:t>|G|</a:t>
            </a:r>
            <a:r>
              <a:rPr lang="ja-JP" altLang="en-US" sz="2400" dirty="0"/>
              <a:t>≦</a:t>
            </a:r>
            <a:r>
              <a:rPr lang="en-US" altLang="ja-JP" sz="2400" dirty="0" err="1"/>
              <a:t>d</a:t>
            </a:r>
            <a:r>
              <a:rPr lang="en-US" altLang="ja-JP" sz="2400" baseline="-25000" dirty="0" err="1"/>
              <a:t>G</a:t>
            </a:r>
            <a:r>
              <a:rPr lang="en-US" altLang="ja-JP" sz="2400" dirty="0"/>
              <a:t>(u)+</a:t>
            </a:r>
            <a:r>
              <a:rPr lang="en-US" altLang="ja-JP" sz="2400" dirty="0" err="1"/>
              <a:t>d</a:t>
            </a:r>
            <a:r>
              <a:rPr lang="en-US" altLang="ja-JP" sz="2400" baseline="-25000" dirty="0" err="1"/>
              <a:t>G</a:t>
            </a:r>
            <a:r>
              <a:rPr lang="en-US" altLang="ja-JP" sz="2400" dirty="0"/>
              <a:t>(v)</a:t>
            </a:r>
          </a:p>
          <a:p>
            <a:r>
              <a:rPr lang="ja-JP" altLang="en-US" sz="2400" dirty="0"/>
              <a:t>　　≦</a:t>
            </a:r>
            <a:r>
              <a:rPr lang="en-US" altLang="ja-JP" sz="2400" dirty="0"/>
              <a:t>(</a:t>
            </a:r>
            <a:r>
              <a:rPr lang="en-US" altLang="ja-JP" sz="2400" dirty="0" err="1"/>
              <a:t>r-r’+s-s</a:t>
            </a:r>
            <a:r>
              <a:rPr lang="en-US" altLang="ja-JP" sz="2400" dirty="0"/>
              <a:t>’)+(s+t-1)</a:t>
            </a:r>
          </a:p>
          <a:p>
            <a:r>
              <a:rPr lang="en-US" altLang="ja-JP" sz="2400" dirty="0"/>
              <a:t>     = (</a:t>
            </a:r>
            <a:r>
              <a:rPr lang="en-US" altLang="ja-JP" sz="2400" dirty="0" err="1"/>
              <a:t>r+s+t</a:t>
            </a:r>
            <a:r>
              <a:rPr lang="en-US" altLang="ja-JP" sz="2400" dirty="0"/>
              <a:t>)+(s-1)-(</a:t>
            </a:r>
            <a:r>
              <a:rPr lang="en-US" altLang="ja-JP" sz="2400" dirty="0" err="1"/>
              <a:t>r’+s</a:t>
            </a:r>
            <a:r>
              <a:rPr lang="en-US" altLang="ja-JP" sz="2400" dirty="0"/>
              <a:t>’)</a:t>
            </a:r>
          </a:p>
          <a:p>
            <a:r>
              <a:rPr lang="en-US" altLang="ja-JP" sz="2400" dirty="0"/>
              <a:t>     = |G|+(κ(G)-1)-α(G)</a:t>
            </a:r>
          </a:p>
          <a:p>
            <a:endParaRPr lang="en-US" altLang="ja-JP" sz="2400" dirty="0">
              <a:latin typeface="+mn-ea"/>
            </a:endParaRPr>
          </a:p>
          <a:p>
            <a:r>
              <a:rPr lang="ja-JP" altLang="en-US" sz="2400" dirty="0">
                <a:latin typeface="+mn-ea"/>
              </a:rPr>
              <a:t>∴</a:t>
            </a:r>
            <a:r>
              <a:rPr lang="en-US" altLang="ja-JP" sz="2400" dirty="0"/>
              <a:t> α(G)</a:t>
            </a:r>
            <a:r>
              <a:rPr lang="ja-JP" altLang="en-US" sz="2400" dirty="0"/>
              <a:t>≦</a:t>
            </a:r>
            <a:r>
              <a:rPr lang="en-US" altLang="ja-JP" sz="2400" dirty="0"/>
              <a:t> κ(G)-1</a:t>
            </a:r>
          </a:p>
          <a:p>
            <a:endParaRPr lang="en-US" altLang="ja-JP" sz="2400" dirty="0">
              <a:latin typeface="+mn-ea"/>
            </a:endParaRPr>
          </a:p>
        </p:txBody>
      </p:sp>
      <p:sp>
        <p:nvSpPr>
          <p:cNvPr id="4" name="正方形/長方形 3">
            <a:extLst>
              <a:ext uri="{FF2B5EF4-FFF2-40B4-BE49-F238E27FC236}">
                <a16:creationId xmlns:a16="http://schemas.microsoft.com/office/drawing/2014/main" id="{8785D69D-88E1-DAE5-3E28-4C00925CBADB}"/>
              </a:ext>
            </a:extLst>
          </p:cNvPr>
          <p:cNvSpPr/>
          <p:nvPr/>
        </p:nvSpPr>
        <p:spPr>
          <a:xfrm>
            <a:off x="6660232" y="3501008"/>
            <a:ext cx="1872208" cy="288032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 name="直線コネクタ 5">
            <a:extLst>
              <a:ext uri="{FF2B5EF4-FFF2-40B4-BE49-F238E27FC236}">
                <a16:creationId xmlns:a16="http://schemas.microsoft.com/office/drawing/2014/main" id="{7F16486E-CD00-AC9E-17A4-C710B21E1695}"/>
              </a:ext>
            </a:extLst>
          </p:cNvPr>
          <p:cNvCxnSpPr>
            <a:cxnSpLocks/>
          </p:cNvCxnSpPr>
          <p:nvPr/>
        </p:nvCxnSpPr>
        <p:spPr>
          <a:xfrm>
            <a:off x="6660232" y="4437112"/>
            <a:ext cx="1872208"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8BA5F39B-055C-D5D6-27AA-F25279FDFFB5}"/>
              </a:ext>
            </a:extLst>
          </p:cNvPr>
          <p:cNvCxnSpPr>
            <a:cxnSpLocks/>
          </p:cNvCxnSpPr>
          <p:nvPr/>
        </p:nvCxnSpPr>
        <p:spPr>
          <a:xfrm>
            <a:off x="6660232" y="5445224"/>
            <a:ext cx="187220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A3DC6A97-72A8-19F4-8B38-E376AB2CAB77}"/>
              </a:ext>
            </a:extLst>
          </p:cNvPr>
          <p:cNvSpPr txBox="1"/>
          <p:nvPr/>
        </p:nvSpPr>
        <p:spPr>
          <a:xfrm>
            <a:off x="8604448" y="3779748"/>
            <a:ext cx="351378" cy="369332"/>
          </a:xfrm>
          <a:prstGeom prst="rect">
            <a:avLst/>
          </a:prstGeom>
          <a:noFill/>
        </p:spPr>
        <p:txBody>
          <a:bodyPr wrap="none" rtlCol="0">
            <a:spAutoFit/>
          </a:bodyPr>
          <a:lstStyle/>
          <a:p>
            <a:r>
              <a:rPr kumimoji="1" lang="en-US" altLang="ja-JP" dirty="0"/>
              <a:t>R</a:t>
            </a:r>
            <a:endParaRPr kumimoji="1" lang="ja-JP" altLang="en-US" dirty="0"/>
          </a:p>
        </p:txBody>
      </p:sp>
      <p:sp>
        <p:nvSpPr>
          <p:cNvPr id="13" name="テキスト ボックス 12">
            <a:extLst>
              <a:ext uri="{FF2B5EF4-FFF2-40B4-BE49-F238E27FC236}">
                <a16:creationId xmlns:a16="http://schemas.microsoft.com/office/drawing/2014/main" id="{F0B1D866-B35D-07E7-45BE-BCD56C9B48D2}"/>
              </a:ext>
            </a:extLst>
          </p:cNvPr>
          <p:cNvSpPr txBox="1"/>
          <p:nvPr/>
        </p:nvSpPr>
        <p:spPr>
          <a:xfrm>
            <a:off x="8613110" y="4725144"/>
            <a:ext cx="351378" cy="369332"/>
          </a:xfrm>
          <a:prstGeom prst="rect">
            <a:avLst/>
          </a:prstGeom>
          <a:noFill/>
        </p:spPr>
        <p:txBody>
          <a:bodyPr wrap="none" rtlCol="0">
            <a:spAutoFit/>
          </a:bodyPr>
          <a:lstStyle/>
          <a:p>
            <a:r>
              <a:rPr kumimoji="1" lang="en-US" altLang="ja-JP" dirty="0"/>
              <a:t>S</a:t>
            </a:r>
            <a:endParaRPr kumimoji="1" lang="ja-JP" altLang="en-US" dirty="0"/>
          </a:p>
        </p:txBody>
      </p:sp>
      <p:sp>
        <p:nvSpPr>
          <p:cNvPr id="14" name="テキスト ボックス 13">
            <a:extLst>
              <a:ext uri="{FF2B5EF4-FFF2-40B4-BE49-F238E27FC236}">
                <a16:creationId xmlns:a16="http://schemas.microsoft.com/office/drawing/2014/main" id="{CC296EF8-FBDE-6CCE-AD25-5B03CB3EE25A}"/>
              </a:ext>
            </a:extLst>
          </p:cNvPr>
          <p:cNvSpPr txBox="1"/>
          <p:nvPr/>
        </p:nvSpPr>
        <p:spPr>
          <a:xfrm>
            <a:off x="8604448" y="5733256"/>
            <a:ext cx="325730" cy="369332"/>
          </a:xfrm>
          <a:prstGeom prst="rect">
            <a:avLst/>
          </a:prstGeom>
          <a:noFill/>
        </p:spPr>
        <p:txBody>
          <a:bodyPr wrap="none" rtlCol="0">
            <a:spAutoFit/>
          </a:bodyPr>
          <a:lstStyle/>
          <a:p>
            <a:r>
              <a:rPr kumimoji="1" lang="en-US" altLang="ja-JP" dirty="0"/>
              <a:t>T</a:t>
            </a:r>
            <a:endParaRPr kumimoji="1" lang="ja-JP" altLang="en-US" dirty="0"/>
          </a:p>
        </p:txBody>
      </p:sp>
      <p:sp>
        <p:nvSpPr>
          <p:cNvPr id="9" name="楕円 8">
            <a:extLst>
              <a:ext uri="{FF2B5EF4-FFF2-40B4-BE49-F238E27FC236}">
                <a16:creationId xmlns:a16="http://schemas.microsoft.com/office/drawing/2014/main" id="{4F2C7294-81A8-60BF-2D02-FFDC8692A258}"/>
              </a:ext>
            </a:extLst>
          </p:cNvPr>
          <p:cNvSpPr/>
          <p:nvPr/>
        </p:nvSpPr>
        <p:spPr>
          <a:xfrm>
            <a:off x="7020272" y="3779748"/>
            <a:ext cx="1224136" cy="16027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674E470B-F44E-2EA1-B5A6-BE4D8554B92A}"/>
              </a:ext>
            </a:extLst>
          </p:cNvPr>
          <p:cNvSpPr txBox="1"/>
          <p:nvPr/>
        </p:nvSpPr>
        <p:spPr>
          <a:xfrm>
            <a:off x="7452320" y="4787860"/>
            <a:ext cx="389850" cy="369332"/>
          </a:xfrm>
          <a:prstGeom prst="rect">
            <a:avLst/>
          </a:prstGeom>
          <a:noFill/>
        </p:spPr>
        <p:txBody>
          <a:bodyPr wrap="none" rtlCol="0">
            <a:spAutoFit/>
          </a:bodyPr>
          <a:lstStyle/>
          <a:p>
            <a:r>
              <a:rPr kumimoji="1" lang="en-US" altLang="ja-JP" dirty="0"/>
              <a:t>S’</a:t>
            </a:r>
            <a:endParaRPr kumimoji="1" lang="ja-JP" altLang="en-US" dirty="0"/>
          </a:p>
        </p:txBody>
      </p:sp>
      <p:sp>
        <p:nvSpPr>
          <p:cNvPr id="12" name="テキスト ボックス 11">
            <a:extLst>
              <a:ext uri="{FF2B5EF4-FFF2-40B4-BE49-F238E27FC236}">
                <a16:creationId xmlns:a16="http://schemas.microsoft.com/office/drawing/2014/main" id="{94EACB95-B5A4-11C1-EEEF-24BEEE5FE4FB}"/>
              </a:ext>
            </a:extLst>
          </p:cNvPr>
          <p:cNvSpPr txBox="1"/>
          <p:nvPr/>
        </p:nvSpPr>
        <p:spPr>
          <a:xfrm>
            <a:off x="7460982" y="4005064"/>
            <a:ext cx="402674" cy="369332"/>
          </a:xfrm>
          <a:prstGeom prst="rect">
            <a:avLst/>
          </a:prstGeom>
          <a:noFill/>
        </p:spPr>
        <p:txBody>
          <a:bodyPr wrap="none" rtlCol="0">
            <a:spAutoFit/>
          </a:bodyPr>
          <a:lstStyle/>
          <a:p>
            <a:r>
              <a:rPr kumimoji="1" lang="en-US" altLang="ja-JP" dirty="0"/>
              <a:t>R’</a:t>
            </a:r>
            <a:endParaRPr kumimoji="1" lang="ja-JP" altLang="en-US" dirty="0"/>
          </a:p>
        </p:txBody>
      </p:sp>
    </p:spTree>
    <p:extLst>
      <p:ext uri="{BB962C8B-B14F-4D97-AF65-F5344CB8AC3E}">
        <p14:creationId xmlns:p14="http://schemas.microsoft.com/office/powerpoint/2010/main" val="260183381"/>
      </p:ext>
    </p:extLst>
  </p:cSld>
  <p:clrMapOvr>
    <a:masterClrMapping/>
  </p:clrMapOvr>
  <p:transition advTm="14149"/>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1.3</a:t>
            </a:r>
            <a:r>
              <a:rPr lang="ja-JP" altLang="en-US" dirty="0"/>
              <a:t>　グラフのパラメータ同士の関係</a:t>
            </a:r>
          </a:p>
        </p:txBody>
      </p:sp>
      <p:sp>
        <p:nvSpPr>
          <p:cNvPr id="34" name="テキスト ボックス 33">
            <a:extLst>
              <a:ext uri="{FF2B5EF4-FFF2-40B4-BE49-F238E27FC236}">
                <a16:creationId xmlns:a16="http://schemas.microsoft.com/office/drawing/2014/main" id="{88BB46A2-764A-8735-09C8-7B71F71555E1}"/>
              </a:ext>
            </a:extLst>
          </p:cNvPr>
          <p:cNvSpPr txBox="1"/>
          <p:nvPr/>
        </p:nvSpPr>
        <p:spPr>
          <a:xfrm>
            <a:off x="179512" y="2132856"/>
            <a:ext cx="4807726" cy="3046988"/>
          </a:xfrm>
          <a:prstGeom prst="rect">
            <a:avLst/>
          </a:prstGeom>
          <a:noFill/>
        </p:spPr>
        <p:txBody>
          <a:bodyPr wrap="none" rtlCol="0">
            <a:spAutoFit/>
          </a:bodyPr>
          <a:lstStyle/>
          <a:p>
            <a:r>
              <a:rPr lang="ja-JP" altLang="en-US" sz="2400" dirty="0"/>
              <a:t>定理（</a:t>
            </a:r>
            <a:r>
              <a:rPr lang="en-US" altLang="ja-JP" sz="2400" b="0" u="none" strike="noStrike" baseline="0" dirty="0" err="1">
                <a:latin typeface="+mn-ea"/>
              </a:rPr>
              <a:t>Bondy</a:t>
            </a:r>
            <a:r>
              <a:rPr lang="ja-JP" altLang="en-US" sz="2400" dirty="0"/>
              <a:t>）の</a:t>
            </a:r>
            <a:r>
              <a:rPr lang="ja-JP" altLang="en-US" sz="2400" dirty="0">
                <a:latin typeface="+mn-ea"/>
              </a:rPr>
              <a:t>証明：</a:t>
            </a:r>
            <a:endParaRPr lang="en-US" altLang="ja-JP" sz="2400" dirty="0">
              <a:latin typeface="+mn-ea"/>
            </a:endParaRPr>
          </a:p>
          <a:p>
            <a:endParaRPr lang="en-US" altLang="ja-JP" sz="2400" dirty="0"/>
          </a:p>
          <a:p>
            <a:r>
              <a:rPr lang="ja-JP" altLang="en-US" sz="2400" dirty="0"/>
              <a:t>場合</a:t>
            </a:r>
            <a:r>
              <a:rPr lang="en-US" altLang="ja-JP" sz="2400" dirty="0"/>
              <a:t>3</a:t>
            </a:r>
            <a:r>
              <a:rPr lang="ja-JP" altLang="en-US" sz="2400" dirty="0"/>
              <a:t>は場合</a:t>
            </a:r>
            <a:r>
              <a:rPr lang="en-US" altLang="ja-JP" sz="2400" dirty="0"/>
              <a:t>2</a:t>
            </a:r>
            <a:r>
              <a:rPr lang="ja-JP" altLang="en-US" sz="2400" dirty="0"/>
              <a:t>と同様にして示せる．</a:t>
            </a:r>
            <a:endParaRPr lang="en-US" altLang="ja-JP" sz="2400" dirty="0"/>
          </a:p>
          <a:p>
            <a:endParaRPr lang="en-US" altLang="ja-JP" sz="2400" dirty="0">
              <a:latin typeface="+mn-ea"/>
            </a:endParaRPr>
          </a:p>
          <a:p>
            <a:r>
              <a:rPr lang="ja-JP" altLang="en-US" sz="2400" dirty="0">
                <a:latin typeface="+mn-ea"/>
              </a:rPr>
              <a:t>場合</a:t>
            </a:r>
            <a:r>
              <a:rPr lang="en-US" altLang="ja-JP" sz="2400" dirty="0">
                <a:latin typeface="+mn-ea"/>
              </a:rPr>
              <a:t>4</a:t>
            </a:r>
            <a:r>
              <a:rPr lang="ja-JP" altLang="en-US" sz="2400" dirty="0">
                <a:latin typeface="+mn-ea"/>
              </a:rPr>
              <a:t>：</a:t>
            </a:r>
            <a:r>
              <a:rPr lang="en-US" altLang="ja-JP" sz="2400" dirty="0"/>
              <a:t>R’</a:t>
            </a:r>
            <a:r>
              <a:rPr lang="ja-JP" altLang="en-US" sz="2400" dirty="0"/>
              <a:t>≠∅</a:t>
            </a:r>
            <a:r>
              <a:rPr lang="en-US" altLang="ja-JP" sz="2400" dirty="0"/>
              <a:t>, T’</a:t>
            </a:r>
            <a:r>
              <a:rPr lang="ja-JP" altLang="en-US" sz="2400" dirty="0"/>
              <a:t>≠∅</a:t>
            </a:r>
            <a:endParaRPr lang="en-US" altLang="ja-JP" sz="2400" dirty="0"/>
          </a:p>
          <a:p>
            <a:r>
              <a:rPr lang="ja-JP" altLang="en-US" sz="2400" dirty="0">
                <a:latin typeface="+mn-ea"/>
              </a:rPr>
              <a:t>発展課題</a:t>
            </a:r>
            <a:endParaRPr lang="en-US" altLang="ja-JP" sz="2400" dirty="0">
              <a:latin typeface="+mn-ea"/>
            </a:endParaRPr>
          </a:p>
          <a:p>
            <a:endParaRPr lang="en-US" altLang="ja-JP" sz="2400" dirty="0">
              <a:latin typeface="+mn-ea"/>
            </a:endParaRPr>
          </a:p>
          <a:p>
            <a:endParaRPr lang="en-US" altLang="ja-JP" sz="2400" dirty="0">
              <a:latin typeface="+mn-ea"/>
            </a:endParaRPr>
          </a:p>
        </p:txBody>
      </p:sp>
      <p:sp>
        <p:nvSpPr>
          <p:cNvPr id="15" name="正方形/長方形 14">
            <a:extLst>
              <a:ext uri="{FF2B5EF4-FFF2-40B4-BE49-F238E27FC236}">
                <a16:creationId xmlns:a16="http://schemas.microsoft.com/office/drawing/2014/main" id="{BCCFEB24-2BA7-CD61-36F5-73D5D1DB2CFA}"/>
              </a:ext>
            </a:extLst>
          </p:cNvPr>
          <p:cNvSpPr/>
          <p:nvPr/>
        </p:nvSpPr>
        <p:spPr>
          <a:xfrm>
            <a:off x="6660232" y="3501008"/>
            <a:ext cx="1872208" cy="288032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6" name="直線コネクタ 15">
            <a:extLst>
              <a:ext uri="{FF2B5EF4-FFF2-40B4-BE49-F238E27FC236}">
                <a16:creationId xmlns:a16="http://schemas.microsoft.com/office/drawing/2014/main" id="{CFAE146C-66A9-AB1D-2AAC-2FB3D29AC06C}"/>
              </a:ext>
            </a:extLst>
          </p:cNvPr>
          <p:cNvCxnSpPr>
            <a:cxnSpLocks/>
          </p:cNvCxnSpPr>
          <p:nvPr/>
        </p:nvCxnSpPr>
        <p:spPr>
          <a:xfrm>
            <a:off x="6660232" y="4437112"/>
            <a:ext cx="1872208"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3BC716C2-FE62-65DA-3C78-2F5C2C9843CA}"/>
              </a:ext>
            </a:extLst>
          </p:cNvPr>
          <p:cNvCxnSpPr>
            <a:cxnSpLocks/>
          </p:cNvCxnSpPr>
          <p:nvPr/>
        </p:nvCxnSpPr>
        <p:spPr>
          <a:xfrm>
            <a:off x="6660232" y="5445224"/>
            <a:ext cx="187220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0DE91260-0736-ABC9-B3D9-A692846690AB}"/>
              </a:ext>
            </a:extLst>
          </p:cNvPr>
          <p:cNvSpPr txBox="1"/>
          <p:nvPr/>
        </p:nvSpPr>
        <p:spPr>
          <a:xfrm>
            <a:off x="8604448" y="3779748"/>
            <a:ext cx="351378" cy="369332"/>
          </a:xfrm>
          <a:prstGeom prst="rect">
            <a:avLst/>
          </a:prstGeom>
          <a:noFill/>
        </p:spPr>
        <p:txBody>
          <a:bodyPr wrap="none" rtlCol="0">
            <a:spAutoFit/>
          </a:bodyPr>
          <a:lstStyle/>
          <a:p>
            <a:r>
              <a:rPr kumimoji="1" lang="en-US" altLang="ja-JP" dirty="0"/>
              <a:t>R</a:t>
            </a:r>
            <a:endParaRPr kumimoji="1" lang="ja-JP" altLang="en-US" dirty="0"/>
          </a:p>
        </p:txBody>
      </p:sp>
      <p:sp>
        <p:nvSpPr>
          <p:cNvPr id="20" name="テキスト ボックス 19">
            <a:extLst>
              <a:ext uri="{FF2B5EF4-FFF2-40B4-BE49-F238E27FC236}">
                <a16:creationId xmlns:a16="http://schemas.microsoft.com/office/drawing/2014/main" id="{DF34AD7B-CFEA-F397-B11E-C195E7F10E70}"/>
              </a:ext>
            </a:extLst>
          </p:cNvPr>
          <p:cNvSpPr txBox="1"/>
          <p:nvPr/>
        </p:nvSpPr>
        <p:spPr>
          <a:xfrm>
            <a:off x="8613110" y="4725144"/>
            <a:ext cx="351378" cy="369332"/>
          </a:xfrm>
          <a:prstGeom prst="rect">
            <a:avLst/>
          </a:prstGeom>
          <a:noFill/>
        </p:spPr>
        <p:txBody>
          <a:bodyPr wrap="none" rtlCol="0">
            <a:spAutoFit/>
          </a:bodyPr>
          <a:lstStyle/>
          <a:p>
            <a:r>
              <a:rPr kumimoji="1" lang="en-US" altLang="ja-JP" dirty="0"/>
              <a:t>S</a:t>
            </a:r>
            <a:endParaRPr kumimoji="1" lang="ja-JP" altLang="en-US" dirty="0"/>
          </a:p>
        </p:txBody>
      </p:sp>
      <p:sp>
        <p:nvSpPr>
          <p:cNvPr id="21" name="テキスト ボックス 20">
            <a:extLst>
              <a:ext uri="{FF2B5EF4-FFF2-40B4-BE49-F238E27FC236}">
                <a16:creationId xmlns:a16="http://schemas.microsoft.com/office/drawing/2014/main" id="{DBB77F02-697B-5A87-22A9-FD3F9C9D1A73}"/>
              </a:ext>
            </a:extLst>
          </p:cNvPr>
          <p:cNvSpPr txBox="1"/>
          <p:nvPr/>
        </p:nvSpPr>
        <p:spPr>
          <a:xfrm>
            <a:off x="8604448" y="5733256"/>
            <a:ext cx="325730" cy="369332"/>
          </a:xfrm>
          <a:prstGeom prst="rect">
            <a:avLst/>
          </a:prstGeom>
          <a:noFill/>
        </p:spPr>
        <p:txBody>
          <a:bodyPr wrap="none" rtlCol="0">
            <a:spAutoFit/>
          </a:bodyPr>
          <a:lstStyle/>
          <a:p>
            <a:r>
              <a:rPr kumimoji="1" lang="en-US" altLang="ja-JP" dirty="0"/>
              <a:t>T</a:t>
            </a:r>
            <a:endParaRPr kumimoji="1" lang="ja-JP" altLang="en-US" dirty="0"/>
          </a:p>
        </p:txBody>
      </p:sp>
      <p:sp>
        <p:nvSpPr>
          <p:cNvPr id="22" name="楕円 21">
            <a:extLst>
              <a:ext uri="{FF2B5EF4-FFF2-40B4-BE49-F238E27FC236}">
                <a16:creationId xmlns:a16="http://schemas.microsoft.com/office/drawing/2014/main" id="{F9D49DE9-397B-9835-FA5B-96AD473866B2}"/>
              </a:ext>
            </a:extLst>
          </p:cNvPr>
          <p:cNvSpPr/>
          <p:nvPr/>
        </p:nvSpPr>
        <p:spPr>
          <a:xfrm>
            <a:off x="7020272" y="3861048"/>
            <a:ext cx="1224136" cy="216952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DB7C2D75-1239-D2D7-67FF-93CACCC83AE9}"/>
              </a:ext>
            </a:extLst>
          </p:cNvPr>
          <p:cNvSpPr txBox="1"/>
          <p:nvPr/>
        </p:nvSpPr>
        <p:spPr>
          <a:xfrm>
            <a:off x="7460982" y="4005064"/>
            <a:ext cx="402674" cy="369332"/>
          </a:xfrm>
          <a:prstGeom prst="rect">
            <a:avLst/>
          </a:prstGeom>
          <a:noFill/>
        </p:spPr>
        <p:txBody>
          <a:bodyPr wrap="none" rtlCol="0">
            <a:spAutoFit/>
          </a:bodyPr>
          <a:lstStyle/>
          <a:p>
            <a:r>
              <a:rPr kumimoji="1" lang="en-US" altLang="ja-JP" dirty="0"/>
              <a:t>R’</a:t>
            </a:r>
            <a:endParaRPr kumimoji="1" lang="ja-JP" altLang="en-US" dirty="0"/>
          </a:p>
        </p:txBody>
      </p:sp>
      <p:sp>
        <p:nvSpPr>
          <p:cNvPr id="24" name="テキスト ボックス 23">
            <a:extLst>
              <a:ext uri="{FF2B5EF4-FFF2-40B4-BE49-F238E27FC236}">
                <a16:creationId xmlns:a16="http://schemas.microsoft.com/office/drawing/2014/main" id="{AEA5B7F8-B03B-DEE9-6386-0E50A260F821}"/>
              </a:ext>
            </a:extLst>
          </p:cNvPr>
          <p:cNvSpPr txBox="1"/>
          <p:nvPr/>
        </p:nvSpPr>
        <p:spPr>
          <a:xfrm>
            <a:off x="7452320" y="4787860"/>
            <a:ext cx="389850" cy="369332"/>
          </a:xfrm>
          <a:prstGeom prst="rect">
            <a:avLst/>
          </a:prstGeom>
          <a:noFill/>
        </p:spPr>
        <p:txBody>
          <a:bodyPr wrap="none" rtlCol="0">
            <a:spAutoFit/>
          </a:bodyPr>
          <a:lstStyle/>
          <a:p>
            <a:r>
              <a:rPr kumimoji="1" lang="en-US" altLang="ja-JP" dirty="0"/>
              <a:t>S’</a:t>
            </a:r>
            <a:endParaRPr kumimoji="1" lang="ja-JP" altLang="en-US" dirty="0"/>
          </a:p>
        </p:txBody>
      </p:sp>
      <p:sp>
        <p:nvSpPr>
          <p:cNvPr id="25" name="テキスト ボックス 24">
            <a:extLst>
              <a:ext uri="{FF2B5EF4-FFF2-40B4-BE49-F238E27FC236}">
                <a16:creationId xmlns:a16="http://schemas.microsoft.com/office/drawing/2014/main" id="{A229D590-20A6-D665-F4D2-94E38B524BEF}"/>
              </a:ext>
            </a:extLst>
          </p:cNvPr>
          <p:cNvSpPr txBox="1"/>
          <p:nvPr/>
        </p:nvSpPr>
        <p:spPr>
          <a:xfrm>
            <a:off x="7452320" y="5517232"/>
            <a:ext cx="377026" cy="369332"/>
          </a:xfrm>
          <a:prstGeom prst="rect">
            <a:avLst/>
          </a:prstGeom>
          <a:noFill/>
        </p:spPr>
        <p:txBody>
          <a:bodyPr wrap="none" rtlCol="0">
            <a:spAutoFit/>
          </a:bodyPr>
          <a:lstStyle/>
          <a:p>
            <a:r>
              <a:rPr kumimoji="1" lang="en-US" altLang="ja-JP" dirty="0"/>
              <a:t>T’</a:t>
            </a:r>
            <a:endParaRPr kumimoji="1" lang="ja-JP" altLang="en-US" dirty="0"/>
          </a:p>
        </p:txBody>
      </p:sp>
    </p:spTree>
    <p:extLst>
      <p:ext uri="{BB962C8B-B14F-4D97-AF65-F5344CB8AC3E}">
        <p14:creationId xmlns:p14="http://schemas.microsoft.com/office/powerpoint/2010/main" val="2452643963"/>
      </p:ext>
    </p:extLst>
  </p:cSld>
  <p:clrMapOvr>
    <a:masterClrMapping/>
  </p:clrMapOvr>
  <p:transition advTm="14149"/>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a:xfrm>
            <a:off x="2843808" y="2790056"/>
            <a:ext cx="4484786" cy="1143000"/>
          </a:xfrm>
        </p:spPr>
        <p:txBody>
          <a:bodyPr/>
          <a:lstStyle/>
          <a:p>
            <a:pPr eaLnBrk="1" hangingPunct="1"/>
            <a:br>
              <a:rPr lang="en-US" altLang="ja-JP" dirty="0"/>
            </a:br>
            <a:r>
              <a:rPr lang="en-US" altLang="ja-JP" dirty="0"/>
              <a:t>2.</a:t>
            </a:r>
            <a:r>
              <a:rPr lang="ja-JP" altLang="en-US" dirty="0"/>
              <a:t>　彩色多項式</a:t>
            </a:r>
            <a:br>
              <a:rPr lang="en-US" altLang="ja-JP" dirty="0"/>
            </a:br>
            <a:endParaRPr lang="ja-JP" altLang="en-US" dirty="0"/>
          </a:p>
        </p:txBody>
      </p:sp>
    </p:spTree>
    <p:extLst>
      <p:ext uri="{BB962C8B-B14F-4D97-AF65-F5344CB8AC3E}">
        <p14:creationId xmlns:p14="http://schemas.microsoft.com/office/powerpoint/2010/main" val="2269081425"/>
      </p:ext>
    </p:extLst>
  </p:cSld>
  <p:clrMapOvr>
    <a:masterClrMapping/>
  </p:clrMapOvr>
  <p:transition advTm="14149"/>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2.1</a:t>
            </a:r>
            <a:r>
              <a:rPr lang="ja-JP" altLang="en-US" dirty="0"/>
              <a:t>　用語の説明</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en-US" altLang="ja-JP" sz="2400" dirty="0"/>
              <a:t>C(</a:t>
            </a:r>
            <a:r>
              <a:rPr lang="en-US" altLang="ja-JP" sz="2400" dirty="0" err="1"/>
              <a:t>G,k</a:t>
            </a:r>
            <a:r>
              <a:rPr lang="en-US" altLang="ja-JP" sz="2400" dirty="0"/>
              <a:t>)</a:t>
            </a:r>
            <a:r>
              <a:rPr lang="ja-JP" altLang="en-US" sz="2400" dirty="0"/>
              <a:t>：単純グラフ</a:t>
            </a:r>
            <a:r>
              <a:rPr lang="en-US" altLang="ja-JP" sz="2400" dirty="0"/>
              <a:t>G</a:t>
            </a:r>
            <a:r>
              <a:rPr lang="ja-JP" altLang="en-US" sz="2400" dirty="0"/>
              <a:t>の異なる</a:t>
            </a:r>
            <a:r>
              <a:rPr lang="en-US" altLang="ja-JP" sz="2400" dirty="0"/>
              <a:t>k-</a:t>
            </a:r>
            <a:r>
              <a:rPr lang="ja-JP" altLang="en-US" sz="2400" dirty="0"/>
              <a:t>彩色（</a:t>
            </a:r>
            <a:r>
              <a:rPr lang="en-US" altLang="ja-JP" sz="2400" dirty="0"/>
              <a:t>c:V(G)</a:t>
            </a:r>
            <a:r>
              <a:rPr lang="ja-JP" altLang="en-US" sz="2400" dirty="0"/>
              <a:t>→</a:t>
            </a:r>
            <a:r>
              <a:rPr lang="en-US" altLang="ja-JP" sz="2400" dirty="0"/>
              <a:t>{1,2, …, k}</a:t>
            </a:r>
            <a:r>
              <a:rPr lang="ja-JP" altLang="en-US" sz="2400" dirty="0"/>
              <a:t>）の個数</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注意：</a:t>
            </a:r>
            <a:endParaRPr lang="en-US" altLang="ja-JP" sz="2400" dirty="0"/>
          </a:p>
          <a:p>
            <a:pPr eaLnBrk="1" hangingPunct="1">
              <a:buFont typeface="Wingdings 2" pitchFamily="18" charset="2"/>
              <a:buNone/>
            </a:pPr>
            <a:r>
              <a:rPr lang="en-US" altLang="ja-JP" sz="2400" dirty="0"/>
              <a:t>k-</a:t>
            </a:r>
            <a:r>
              <a:rPr lang="ja-JP" altLang="en-US" sz="2400" dirty="0"/>
              <a:t>彩色は，ある頂点に異なる色が割り当てられていたら，</a:t>
            </a:r>
            <a:endParaRPr lang="en-US" altLang="ja-JP" sz="2400" dirty="0"/>
          </a:p>
          <a:p>
            <a:pPr eaLnBrk="1" hangingPunct="1">
              <a:buFont typeface="Wingdings 2" pitchFamily="18" charset="2"/>
              <a:buNone/>
            </a:pPr>
            <a:r>
              <a:rPr lang="ja-JP" altLang="en-US" sz="2400" dirty="0"/>
              <a:t>異なるものとみなす．</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例：</a:t>
            </a:r>
            <a:r>
              <a:rPr lang="en-US" altLang="ja-JP" sz="2400" dirty="0"/>
              <a:t>C(K</a:t>
            </a:r>
            <a:r>
              <a:rPr lang="en-US" altLang="ja-JP" sz="2400" baseline="-25000" dirty="0"/>
              <a:t>3</a:t>
            </a:r>
            <a:r>
              <a:rPr lang="en-US" altLang="ja-JP" sz="2400" dirty="0"/>
              <a:t>,3)=6</a:t>
            </a:r>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cxnSp>
        <p:nvCxnSpPr>
          <p:cNvPr id="7" name="直線コネクタ 6">
            <a:extLst>
              <a:ext uri="{FF2B5EF4-FFF2-40B4-BE49-F238E27FC236}">
                <a16:creationId xmlns:a16="http://schemas.microsoft.com/office/drawing/2014/main" id="{DAA30395-3753-466C-A9CB-41198A515C9D}"/>
              </a:ext>
            </a:extLst>
          </p:cNvPr>
          <p:cNvCxnSpPr>
            <a:cxnSpLocks/>
            <a:stCxn id="5" idx="7"/>
            <a:endCxn id="6" idx="3"/>
          </p:cNvCxnSpPr>
          <p:nvPr/>
        </p:nvCxnSpPr>
        <p:spPr>
          <a:xfrm flipV="1">
            <a:off x="1001427" y="5907099"/>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DB2B368C-9FDE-4641-A81F-D027C4C99BC9}"/>
              </a:ext>
            </a:extLst>
          </p:cNvPr>
          <p:cNvCxnSpPr>
            <a:cxnSpLocks/>
            <a:stCxn id="4" idx="5"/>
            <a:endCxn id="6" idx="1"/>
          </p:cNvCxnSpPr>
          <p:nvPr/>
        </p:nvCxnSpPr>
        <p:spPr>
          <a:xfrm>
            <a:off x="1001427" y="5403043"/>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28F8A9FC-AF25-4CBC-B488-CD65E276E070}"/>
              </a:ext>
            </a:extLst>
          </p:cNvPr>
          <p:cNvCxnSpPr>
            <a:cxnSpLocks/>
            <a:stCxn id="4" idx="4"/>
            <a:endCxn id="5" idx="0"/>
          </p:cNvCxnSpPr>
          <p:nvPr/>
        </p:nvCxnSpPr>
        <p:spPr>
          <a:xfrm>
            <a:off x="899592" y="5445224"/>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 name="円/楕円 3">
            <a:extLst>
              <a:ext uri="{FF2B5EF4-FFF2-40B4-BE49-F238E27FC236}">
                <a16:creationId xmlns:a16="http://schemas.microsoft.com/office/drawing/2014/main" id="{489CE71F-CAB4-42C7-BBE4-8BF659F88059}"/>
              </a:ext>
            </a:extLst>
          </p:cNvPr>
          <p:cNvSpPr/>
          <p:nvPr/>
        </p:nvSpPr>
        <p:spPr>
          <a:xfrm>
            <a:off x="755576" y="5157192"/>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1</a:t>
            </a:r>
          </a:p>
        </p:txBody>
      </p:sp>
      <p:sp>
        <p:nvSpPr>
          <p:cNvPr id="5" name="円/楕円 3">
            <a:extLst>
              <a:ext uri="{FF2B5EF4-FFF2-40B4-BE49-F238E27FC236}">
                <a16:creationId xmlns:a16="http://schemas.microsoft.com/office/drawing/2014/main" id="{B9BD489A-06B7-440B-91E3-7D749AA457E1}"/>
              </a:ext>
            </a:extLst>
          </p:cNvPr>
          <p:cNvSpPr/>
          <p:nvPr/>
        </p:nvSpPr>
        <p:spPr>
          <a:xfrm>
            <a:off x="755576" y="6237312"/>
            <a:ext cx="288032" cy="2880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3</a:t>
            </a:r>
            <a:endParaRPr kumimoji="1" lang="ja-JP" altLang="en-US" dirty="0">
              <a:solidFill>
                <a:schemeClr val="tx1"/>
              </a:solidFill>
            </a:endParaRPr>
          </a:p>
        </p:txBody>
      </p:sp>
      <p:sp>
        <p:nvSpPr>
          <p:cNvPr id="6" name="円/楕円 3">
            <a:extLst>
              <a:ext uri="{FF2B5EF4-FFF2-40B4-BE49-F238E27FC236}">
                <a16:creationId xmlns:a16="http://schemas.microsoft.com/office/drawing/2014/main" id="{6408ABD3-62C6-484B-9359-EBD627E44088}"/>
              </a:ext>
            </a:extLst>
          </p:cNvPr>
          <p:cNvSpPr/>
          <p:nvPr/>
        </p:nvSpPr>
        <p:spPr>
          <a:xfrm>
            <a:off x="1547664" y="5661248"/>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2</a:t>
            </a:r>
            <a:endParaRPr kumimoji="1" lang="ja-JP" altLang="en-US" dirty="0">
              <a:solidFill>
                <a:schemeClr val="tx1"/>
              </a:solidFill>
            </a:endParaRPr>
          </a:p>
        </p:txBody>
      </p:sp>
      <p:cxnSp>
        <p:nvCxnSpPr>
          <p:cNvPr id="10" name="直線コネクタ 9">
            <a:extLst>
              <a:ext uri="{FF2B5EF4-FFF2-40B4-BE49-F238E27FC236}">
                <a16:creationId xmlns:a16="http://schemas.microsoft.com/office/drawing/2014/main" id="{C8A1B536-69FD-4C77-8DDB-0D1DD96F4F72}"/>
              </a:ext>
            </a:extLst>
          </p:cNvPr>
          <p:cNvCxnSpPr>
            <a:cxnSpLocks/>
            <a:stCxn id="14" idx="7"/>
            <a:endCxn id="15" idx="3"/>
          </p:cNvCxnSpPr>
          <p:nvPr/>
        </p:nvCxnSpPr>
        <p:spPr>
          <a:xfrm flipV="1">
            <a:off x="2369579" y="5907099"/>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31D43676-E945-4BE7-A8D1-5A73D6017A92}"/>
              </a:ext>
            </a:extLst>
          </p:cNvPr>
          <p:cNvCxnSpPr>
            <a:cxnSpLocks/>
            <a:stCxn id="13" idx="5"/>
            <a:endCxn id="15" idx="1"/>
          </p:cNvCxnSpPr>
          <p:nvPr/>
        </p:nvCxnSpPr>
        <p:spPr>
          <a:xfrm>
            <a:off x="2369579" y="5403043"/>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A718D014-1943-4DA1-8BFE-992E15509149}"/>
              </a:ext>
            </a:extLst>
          </p:cNvPr>
          <p:cNvCxnSpPr>
            <a:cxnSpLocks/>
            <a:stCxn id="13" idx="4"/>
            <a:endCxn id="14" idx="0"/>
          </p:cNvCxnSpPr>
          <p:nvPr/>
        </p:nvCxnSpPr>
        <p:spPr>
          <a:xfrm>
            <a:off x="2267744" y="5445224"/>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円/楕円 3">
            <a:extLst>
              <a:ext uri="{FF2B5EF4-FFF2-40B4-BE49-F238E27FC236}">
                <a16:creationId xmlns:a16="http://schemas.microsoft.com/office/drawing/2014/main" id="{240FE333-F62F-4024-99CD-427F2A71616F}"/>
              </a:ext>
            </a:extLst>
          </p:cNvPr>
          <p:cNvSpPr/>
          <p:nvPr/>
        </p:nvSpPr>
        <p:spPr>
          <a:xfrm>
            <a:off x="2123728" y="5157192"/>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1</a:t>
            </a:r>
          </a:p>
        </p:txBody>
      </p:sp>
      <p:sp>
        <p:nvSpPr>
          <p:cNvPr id="14" name="円/楕円 3">
            <a:extLst>
              <a:ext uri="{FF2B5EF4-FFF2-40B4-BE49-F238E27FC236}">
                <a16:creationId xmlns:a16="http://schemas.microsoft.com/office/drawing/2014/main" id="{495B60EC-BC8C-4CA6-8E0D-7A9A82A47FE4}"/>
              </a:ext>
            </a:extLst>
          </p:cNvPr>
          <p:cNvSpPr/>
          <p:nvPr/>
        </p:nvSpPr>
        <p:spPr>
          <a:xfrm>
            <a:off x="2123728" y="6237312"/>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2</a:t>
            </a:r>
            <a:endParaRPr kumimoji="1" lang="ja-JP" altLang="en-US" dirty="0">
              <a:solidFill>
                <a:schemeClr val="tx1"/>
              </a:solidFill>
            </a:endParaRPr>
          </a:p>
        </p:txBody>
      </p:sp>
      <p:sp>
        <p:nvSpPr>
          <p:cNvPr id="15" name="円/楕円 3">
            <a:extLst>
              <a:ext uri="{FF2B5EF4-FFF2-40B4-BE49-F238E27FC236}">
                <a16:creationId xmlns:a16="http://schemas.microsoft.com/office/drawing/2014/main" id="{900F4CDF-F6E5-4CF5-9653-0D4E7225298B}"/>
              </a:ext>
            </a:extLst>
          </p:cNvPr>
          <p:cNvSpPr/>
          <p:nvPr/>
        </p:nvSpPr>
        <p:spPr>
          <a:xfrm>
            <a:off x="2915816" y="5661248"/>
            <a:ext cx="288032" cy="2880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3</a:t>
            </a:r>
            <a:endParaRPr kumimoji="1" lang="ja-JP" altLang="en-US" dirty="0">
              <a:solidFill>
                <a:schemeClr val="tx1"/>
              </a:solidFill>
            </a:endParaRPr>
          </a:p>
        </p:txBody>
      </p:sp>
      <p:cxnSp>
        <p:nvCxnSpPr>
          <p:cNvPr id="16" name="直線コネクタ 15">
            <a:extLst>
              <a:ext uri="{FF2B5EF4-FFF2-40B4-BE49-F238E27FC236}">
                <a16:creationId xmlns:a16="http://schemas.microsoft.com/office/drawing/2014/main" id="{5EC53DC6-F75C-4FD2-AB17-BBC26917A245}"/>
              </a:ext>
            </a:extLst>
          </p:cNvPr>
          <p:cNvCxnSpPr>
            <a:cxnSpLocks/>
            <a:stCxn id="20" idx="7"/>
            <a:endCxn id="21" idx="3"/>
          </p:cNvCxnSpPr>
          <p:nvPr/>
        </p:nvCxnSpPr>
        <p:spPr>
          <a:xfrm flipV="1">
            <a:off x="3665723" y="5907099"/>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C05BC6EE-2D69-4FB8-BC68-0BFFD87C982E}"/>
              </a:ext>
            </a:extLst>
          </p:cNvPr>
          <p:cNvCxnSpPr>
            <a:cxnSpLocks/>
            <a:stCxn id="19" idx="5"/>
            <a:endCxn id="21" idx="1"/>
          </p:cNvCxnSpPr>
          <p:nvPr/>
        </p:nvCxnSpPr>
        <p:spPr>
          <a:xfrm>
            <a:off x="3665723" y="5403043"/>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188B61A0-955E-4D72-BAA9-F1BE19DBFF7E}"/>
              </a:ext>
            </a:extLst>
          </p:cNvPr>
          <p:cNvCxnSpPr>
            <a:cxnSpLocks/>
            <a:stCxn id="19" idx="4"/>
            <a:endCxn id="20" idx="0"/>
          </p:cNvCxnSpPr>
          <p:nvPr/>
        </p:nvCxnSpPr>
        <p:spPr>
          <a:xfrm>
            <a:off x="3563888" y="5445224"/>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円/楕円 3">
            <a:extLst>
              <a:ext uri="{FF2B5EF4-FFF2-40B4-BE49-F238E27FC236}">
                <a16:creationId xmlns:a16="http://schemas.microsoft.com/office/drawing/2014/main" id="{89BD4209-B912-4D64-AB60-35C7ED08359B}"/>
              </a:ext>
            </a:extLst>
          </p:cNvPr>
          <p:cNvSpPr/>
          <p:nvPr/>
        </p:nvSpPr>
        <p:spPr>
          <a:xfrm>
            <a:off x="3419872" y="5157192"/>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2</a:t>
            </a:r>
          </a:p>
        </p:txBody>
      </p:sp>
      <p:sp>
        <p:nvSpPr>
          <p:cNvPr id="20" name="円/楕円 3">
            <a:extLst>
              <a:ext uri="{FF2B5EF4-FFF2-40B4-BE49-F238E27FC236}">
                <a16:creationId xmlns:a16="http://schemas.microsoft.com/office/drawing/2014/main" id="{CB05FAAF-2372-4401-B599-374E50974DBC}"/>
              </a:ext>
            </a:extLst>
          </p:cNvPr>
          <p:cNvSpPr/>
          <p:nvPr/>
        </p:nvSpPr>
        <p:spPr>
          <a:xfrm>
            <a:off x="3419872" y="6237312"/>
            <a:ext cx="288032" cy="2880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3</a:t>
            </a:r>
            <a:endParaRPr kumimoji="1" lang="ja-JP" altLang="en-US" dirty="0">
              <a:solidFill>
                <a:schemeClr val="tx1"/>
              </a:solidFill>
            </a:endParaRPr>
          </a:p>
        </p:txBody>
      </p:sp>
      <p:sp>
        <p:nvSpPr>
          <p:cNvPr id="21" name="円/楕円 3">
            <a:extLst>
              <a:ext uri="{FF2B5EF4-FFF2-40B4-BE49-F238E27FC236}">
                <a16:creationId xmlns:a16="http://schemas.microsoft.com/office/drawing/2014/main" id="{9EC1CB09-7B3E-4DF7-942E-658F98696886}"/>
              </a:ext>
            </a:extLst>
          </p:cNvPr>
          <p:cNvSpPr/>
          <p:nvPr/>
        </p:nvSpPr>
        <p:spPr>
          <a:xfrm>
            <a:off x="4211960" y="5661248"/>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1</a:t>
            </a:r>
            <a:endParaRPr kumimoji="1" lang="ja-JP" altLang="en-US" dirty="0">
              <a:solidFill>
                <a:schemeClr val="tx1"/>
              </a:solidFill>
            </a:endParaRPr>
          </a:p>
        </p:txBody>
      </p:sp>
      <p:cxnSp>
        <p:nvCxnSpPr>
          <p:cNvPr id="22" name="直線コネクタ 21">
            <a:extLst>
              <a:ext uri="{FF2B5EF4-FFF2-40B4-BE49-F238E27FC236}">
                <a16:creationId xmlns:a16="http://schemas.microsoft.com/office/drawing/2014/main" id="{4B3C7561-C9AC-4DED-BCA2-0F85B7A55027}"/>
              </a:ext>
            </a:extLst>
          </p:cNvPr>
          <p:cNvCxnSpPr>
            <a:cxnSpLocks/>
            <a:stCxn id="26" idx="7"/>
            <a:endCxn id="27" idx="3"/>
          </p:cNvCxnSpPr>
          <p:nvPr/>
        </p:nvCxnSpPr>
        <p:spPr>
          <a:xfrm flipV="1">
            <a:off x="4961867" y="5907099"/>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77C5BAB8-74B3-4AA7-9B64-16C869BB9445}"/>
              </a:ext>
            </a:extLst>
          </p:cNvPr>
          <p:cNvCxnSpPr>
            <a:cxnSpLocks/>
            <a:stCxn id="25" idx="5"/>
            <a:endCxn id="27" idx="1"/>
          </p:cNvCxnSpPr>
          <p:nvPr/>
        </p:nvCxnSpPr>
        <p:spPr>
          <a:xfrm>
            <a:off x="4961867" y="5403043"/>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FD6F0468-8FEC-4BB0-8DE5-B3525A40A074}"/>
              </a:ext>
            </a:extLst>
          </p:cNvPr>
          <p:cNvCxnSpPr>
            <a:cxnSpLocks/>
            <a:stCxn id="25" idx="4"/>
            <a:endCxn id="26" idx="0"/>
          </p:cNvCxnSpPr>
          <p:nvPr/>
        </p:nvCxnSpPr>
        <p:spPr>
          <a:xfrm>
            <a:off x="4860032" y="5445224"/>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円/楕円 3">
            <a:extLst>
              <a:ext uri="{FF2B5EF4-FFF2-40B4-BE49-F238E27FC236}">
                <a16:creationId xmlns:a16="http://schemas.microsoft.com/office/drawing/2014/main" id="{CCD6FA2E-F71C-4841-94C2-22EFFBEEE206}"/>
              </a:ext>
            </a:extLst>
          </p:cNvPr>
          <p:cNvSpPr/>
          <p:nvPr/>
        </p:nvSpPr>
        <p:spPr>
          <a:xfrm>
            <a:off x="4716016" y="5157192"/>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2</a:t>
            </a:r>
          </a:p>
        </p:txBody>
      </p:sp>
      <p:sp>
        <p:nvSpPr>
          <p:cNvPr id="26" name="円/楕円 3">
            <a:extLst>
              <a:ext uri="{FF2B5EF4-FFF2-40B4-BE49-F238E27FC236}">
                <a16:creationId xmlns:a16="http://schemas.microsoft.com/office/drawing/2014/main" id="{9E790D93-EF88-4F09-A983-AD3C131263AB}"/>
              </a:ext>
            </a:extLst>
          </p:cNvPr>
          <p:cNvSpPr/>
          <p:nvPr/>
        </p:nvSpPr>
        <p:spPr>
          <a:xfrm>
            <a:off x="4716016" y="6237312"/>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1</a:t>
            </a:r>
            <a:endParaRPr kumimoji="1" lang="ja-JP" altLang="en-US" dirty="0">
              <a:solidFill>
                <a:schemeClr val="tx1"/>
              </a:solidFill>
            </a:endParaRPr>
          </a:p>
        </p:txBody>
      </p:sp>
      <p:sp>
        <p:nvSpPr>
          <p:cNvPr id="27" name="円/楕円 3">
            <a:extLst>
              <a:ext uri="{FF2B5EF4-FFF2-40B4-BE49-F238E27FC236}">
                <a16:creationId xmlns:a16="http://schemas.microsoft.com/office/drawing/2014/main" id="{80ABF80A-AC51-4807-B4EF-648875C1DA7A}"/>
              </a:ext>
            </a:extLst>
          </p:cNvPr>
          <p:cNvSpPr/>
          <p:nvPr/>
        </p:nvSpPr>
        <p:spPr>
          <a:xfrm>
            <a:off x="5508104" y="5661248"/>
            <a:ext cx="288032" cy="2880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3</a:t>
            </a:r>
            <a:endParaRPr kumimoji="1" lang="ja-JP" altLang="en-US" dirty="0">
              <a:solidFill>
                <a:schemeClr val="tx1"/>
              </a:solidFill>
            </a:endParaRPr>
          </a:p>
        </p:txBody>
      </p:sp>
      <p:cxnSp>
        <p:nvCxnSpPr>
          <p:cNvPr id="28" name="直線コネクタ 27">
            <a:extLst>
              <a:ext uri="{FF2B5EF4-FFF2-40B4-BE49-F238E27FC236}">
                <a16:creationId xmlns:a16="http://schemas.microsoft.com/office/drawing/2014/main" id="{9B48784C-1360-4AB9-8825-D22A546CFA31}"/>
              </a:ext>
            </a:extLst>
          </p:cNvPr>
          <p:cNvCxnSpPr>
            <a:cxnSpLocks/>
            <a:stCxn id="32" idx="7"/>
            <a:endCxn id="33" idx="3"/>
          </p:cNvCxnSpPr>
          <p:nvPr/>
        </p:nvCxnSpPr>
        <p:spPr>
          <a:xfrm flipV="1">
            <a:off x="6258011" y="5907099"/>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D83E6959-3166-4EE8-B501-661FCC077C3D}"/>
              </a:ext>
            </a:extLst>
          </p:cNvPr>
          <p:cNvCxnSpPr>
            <a:cxnSpLocks/>
            <a:stCxn id="31" idx="5"/>
            <a:endCxn id="33" idx="1"/>
          </p:cNvCxnSpPr>
          <p:nvPr/>
        </p:nvCxnSpPr>
        <p:spPr>
          <a:xfrm>
            <a:off x="6258011" y="5403043"/>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4A24077D-2837-40CC-A01F-09CCECA628E8}"/>
              </a:ext>
            </a:extLst>
          </p:cNvPr>
          <p:cNvCxnSpPr>
            <a:cxnSpLocks/>
            <a:stCxn id="31" idx="4"/>
            <a:endCxn id="32" idx="0"/>
          </p:cNvCxnSpPr>
          <p:nvPr/>
        </p:nvCxnSpPr>
        <p:spPr>
          <a:xfrm>
            <a:off x="6156176" y="5445224"/>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円/楕円 3">
            <a:extLst>
              <a:ext uri="{FF2B5EF4-FFF2-40B4-BE49-F238E27FC236}">
                <a16:creationId xmlns:a16="http://schemas.microsoft.com/office/drawing/2014/main" id="{4F16BD1C-35D6-4460-B668-4DB801415A1D}"/>
              </a:ext>
            </a:extLst>
          </p:cNvPr>
          <p:cNvSpPr/>
          <p:nvPr/>
        </p:nvSpPr>
        <p:spPr>
          <a:xfrm>
            <a:off x="6012160" y="5157192"/>
            <a:ext cx="288032" cy="2880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3</a:t>
            </a:r>
          </a:p>
        </p:txBody>
      </p:sp>
      <p:sp>
        <p:nvSpPr>
          <p:cNvPr id="32" name="円/楕円 3">
            <a:extLst>
              <a:ext uri="{FF2B5EF4-FFF2-40B4-BE49-F238E27FC236}">
                <a16:creationId xmlns:a16="http://schemas.microsoft.com/office/drawing/2014/main" id="{4B55A4A2-0750-43B3-A698-D1695E57C293}"/>
              </a:ext>
            </a:extLst>
          </p:cNvPr>
          <p:cNvSpPr/>
          <p:nvPr/>
        </p:nvSpPr>
        <p:spPr>
          <a:xfrm>
            <a:off x="6012160" y="6237312"/>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1</a:t>
            </a:r>
            <a:endParaRPr kumimoji="1" lang="ja-JP" altLang="en-US" dirty="0">
              <a:solidFill>
                <a:schemeClr val="tx1"/>
              </a:solidFill>
            </a:endParaRPr>
          </a:p>
        </p:txBody>
      </p:sp>
      <p:sp>
        <p:nvSpPr>
          <p:cNvPr id="33" name="円/楕円 3">
            <a:extLst>
              <a:ext uri="{FF2B5EF4-FFF2-40B4-BE49-F238E27FC236}">
                <a16:creationId xmlns:a16="http://schemas.microsoft.com/office/drawing/2014/main" id="{527A1790-3601-413C-9A46-CC78E421E8C6}"/>
              </a:ext>
            </a:extLst>
          </p:cNvPr>
          <p:cNvSpPr/>
          <p:nvPr/>
        </p:nvSpPr>
        <p:spPr>
          <a:xfrm>
            <a:off x="6804248" y="5661248"/>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2</a:t>
            </a:r>
            <a:endParaRPr kumimoji="1" lang="ja-JP" altLang="en-US" dirty="0">
              <a:solidFill>
                <a:schemeClr val="tx1"/>
              </a:solidFill>
            </a:endParaRPr>
          </a:p>
        </p:txBody>
      </p:sp>
      <p:cxnSp>
        <p:nvCxnSpPr>
          <p:cNvPr id="34" name="直線コネクタ 33">
            <a:extLst>
              <a:ext uri="{FF2B5EF4-FFF2-40B4-BE49-F238E27FC236}">
                <a16:creationId xmlns:a16="http://schemas.microsoft.com/office/drawing/2014/main" id="{8FD43982-B42A-4403-AE62-071CC11D8044}"/>
              </a:ext>
            </a:extLst>
          </p:cNvPr>
          <p:cNvCxnSpPr>
            <a:cxnSpLocks/>
            <a:stCxn id="38" idx="7"/>
            <a:endCxn id="39" idx="3"/>
          </p:cNvCxnSpPr>
          <p:nvPr/>
        </p:nvCxnSpPr>
        <p:spPr>
          <a:xfrm flipV="1">
            <a:off x="7554155" y="5907099"/>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450105D3-1FD2-4CAB-B9BA-5A240EB32E7D}"/>
              </a:ext>
            </a:extLst>
          </p:cNvPr>
          <p:cNvCxnSpPr>
            <a:cxnSpLocks/>
            <a:stCxn id="37" idx="5"/>
            <a:endCxn id="39" idx="1"/>
          </p:cNvCxnSpPr>
          <p:nvPr/>
        </p:nvCxnSpPr>
        <p:spPr>
          <a:xfrm>
            <a:off x="7554155" y="5403043"/>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50A1B8A0-5270-4BD2-9112-835C347B9B35}"/>
              </a:ext>
            </a:extLst>
          </p:cNvPr>
          <p:cNvCxnSpPr>
            <a:cxnSpLocks/>
            <a:stCxn id="37" idx="4"/>
            <a:endCxn id="38" idx="0"/>
          </p:cNvCxnSpPr>
          <p:nvPr/>
        </p:nvCxnSpPr>
        <p:spPr>
          <a:xfrm>
            <a:off x="7452320" y="5445224"/>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円/楕円 3">
            <a:extLst>
              <a:ext uri="{FF2B5EF4-FFF2-40B4-BE49-F238E27FC236}">
                <a16:creationId xmlns:a16="http://schemas.microsoft.com/office/drawing/2014/main" id="{4B03257D-F96D-43EE-842A-B2ECB03DA6EE}"/>
              </a:ext>
            </a:extLst>
          </p:cNvPr>
          <p:cNvSpPr/>
          <p:nvPr/>
        </p:nvSpPr>
        <p:spPr>
          <a:xfrm>
            <a:off x="7308304" y="5157192"/>
            <a:ext cx="288032" cy="288032"/>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3</a:t>
            </a:r>
          </a:p>
        </p:txBody>
      </p:sp>
      <p:sp>
        <p:nvSpPr>
          <p:cNvPr id="38" name="円/楕円 3">
            <a:extLst>
              <a:ext uri="{FF2B5EF4-FFF2-40B4-BE49-F238E27FC236}">
                <a16:creationId xmlns:a16="http://schemas.microsoft.com/office/drawing/2014/main" id="{F6819882-CEF2-4293-8A6F-47C1D85960B7}"/>
              </a:ext>
            </a:extLst>
          </p:cNvPr>
          <p:cNvSpPr/>
          <p:nvPr/>
        </p:nvSpPr>
        <p:spPr>
          <a:xfrm>
            <a:off x="7308304" y="6237312"/>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2</a:t>
            </a:r>
            <a:endParaRPr kumimoji="1" lang="ja-JP" altLang="en-US" dirty="0">
              <a:solidFill>
                <a:schemeClr val="tx1"/>
              </a:solidFill>
            </a:endParaRPr>
          </a:p>
        </p:txBody>
      </p:sp>
      <p:sp>
        <p:nvSpPr>
          <p:cNvPr id="39" name="円/楕円 3">
            <a:extLst>
              <a:ext uri="{FF2B5EF4-FFF2-40B4-BE49-F238E27FC236}">
                <a16:creationId xmlns:a16="http://schemas.microsoft.com/office/drawing/2014/main" id="{1CA5985A-FAB4-411C-9D61-B18593C9926F}"/>
              </a:ext>
            </a:extLst>
          </p:cNvPr>
          <p:cNvSpPr/>
          <p:nvPr/>
        </p:nvSpPr>
        <p:spPr>
          <a:xfrm>
            <a:off x="8100392" y="5661248"/>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1</a:t>
            </a:r>
            <a:endParaRPr kumimoji="1" lang="ja-JP" altLang="en-US" dirty="0">
              <a:solidFill>
                <a:schemeClr val="tx1"/>
              </a:solidFill>
            </a:endParaRPr>
          </a:p>
        </p:txBody>
      </p:sp>
    </p:spTree>
    <p:extLst>
      <p:ext uri="{BB962C8B-B14F-4D97-AF65-F5344CB8AC3E}">
        <p14:creationId xmlns:p14="http://schemas.microsoft.com/office/powerpoint/2010/main" val="1783087584"/>
      </p:ext>
    </p:extLst>
  </p:cSld>
  <p:clrMapOvr>
    <a:masterClrMapping/>
  </p:clrMapOvr>
  <p:transition advTm="14149"/>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2.1</a:t>
            </a:r>
            <a:r>
              <a:rPr lang="ja-JP" altLang="en-US" dirty="0"/>
              <a:t>　用語の説明</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定理</a:t>
            </a:r>
            <a:r>
              <a:rPr lang="en-US" altLang="ja-JP" sz="2400" dirty="0"/>
              <a:t>6</a:t>
            </a:r>
            <a:r>
              <a:rPr lang="ja-JP" altLang="en-US" sz="2400" dirty="0"/>
              <a:t>：　</a:t>
            </a:r>
            <a:endParaRPr lang="en-US" altLang="ja-JP" sz="2400" dirty="0"/>
          </a:p>
          <a:p>
            <a:pPr marL="457200" indent="-457200" eaLnBrk="1" hangingPunct="1">
              <a:buFont typeface="Wingdings 2" pitchFamily="18" charset="2"/>
              <a:buAutoNum type="arabicParenBoth"/>
            </a:pPr>
            <a:r>
              <a:rPr lang="en-US" altLang="ja-JP" sz="2400" dirty="0"/>
              <a:t>C(</a:t>
            </a:r>
            <a:r>
              <a:rPr lang="en-US" altLang="ja-JP" sz="2400" dirty="0" err="1"/>
              <a:t>K</a:t>
            </a:r>
            <a:r>
              <a:rPr lang="en-US" altLang="ja-JP" sz="2400" baseline="-25000" dirty="0" err="1"/>
              <a:t>n</a:t>
            </a:r>
            <a:r>
              <a:rPr lang="en-US" altLang="ja-JP" sz="2400" dirty="0" err="1"/>
              <a:t>,k</a:t>
            </a:r>
            <a:r>
              <a:rPr lang="en-US" altLang="ja-JP" sz="2400" dirty="0"/>
              <a:t>)=</a:t>
            </a:r>
            <a:r>
              <a:rPr lang="en-US" altLang="ja-JP" sz="2400" baseline="-25000" dirty="0" err="1"/>
              <a:t>k</a:t>
            </a:r>
            <a:r>
              <a:rPr lang="en-US" altLang="ja-JP" sz="2400" dirty="0" err="1"/>
              <a:t>P</a:t>
            </a:r>
            <a:r>
              <a:rPr lang="en-US" altLang="ja-JP" sz="2400" baseline="-25000" dirty="0" err="1"/>
              <a:t>n</a:t>
            </a:r>
            <a:r>
              <a:rPr lang="ja-JP" altLang="en-US" sz="2400" baseline="-25000" dirty="0"/>
              <a:t>　</a:t>
            </a:r>
            <a:r>
              <a:rPr lang="ja-JP" altLang="en-US" sz="2400" dirty="0"/>
              <a:t>（</a:t>
            </a:r>
            <a:r>
              <a:rPr lang="en-US" altLang="ja-JP" sz="2400" dirty="0"/>
              <a:t>k</a:t>
            </a:r>
            <a:r>
              <a:rPr lang="ja-JP" altLang="en-US" sz="2400" dirty="0"/>
              <a:t>≧</a:t>
            </a:r>
            <a:r>
              <a:rPr lang="en-US" altLang="ja-JP" sz="2400" dirty="0"/>
              <a:t>n</a:t>
            </a:r>
            <a:r>
              <a:rPr lang="ja-JP" altLang="en-US" sz="2400" dirty="0"/>
              <a:t>）</a:t>
            </a:r>
            <a:endParaRPr lang="en-US" altLang="ja-JP" sz="2400" baseline="-25000" dirty="0"/>
          </a:p>
          <a:p>
            <a:pPr marL="457200" indent="-457200" eaLnBrk="1" hangingPunct="1">
              <a:buFont typeface="Wingdings 2" pitchFamily="18" charset="2"/>
              <a:buAutoNum type="arabicParenBoth"/>
            </a:pPr>
            <a:r>
              <a:rPr lang="en-US" altLang="ja-JP" sz="2400" dirty="0"/>
              <a:t>C(</a:t>
            </a:r>
            <a:r>
              <a:rPr lang="en-US" altLang="ja-JP" sz="2400" dirty="0" err="1"/>
              <a:t>N</a:t>
            </a:r>
            <a:r>
              <a:rPr lang="en-US" altLang="ja-JP" sz="2400" baseline="-25000" dirty="0" err="1"/>
              <a:t>n</a:t>
            </a:r>
            <a:r>
              <a:rPr lang="en-US" altLang="ja-JP" sz="2400" dirty="0" err="1"/>
              <a:t>,k</a:t>
            </a:r>
            <a:r>
              <a:rPr lang="en-US" altLang="ja-JP" sz="2400" dirty="0"/>
              <a:t>)=</a:t>
            </a:r>
            <a:r>
              <a:rPr lang="en-US" altLang="ja-JP" sz="2400" dirty="0" err="1"/>
              <a:t>k</a:t>
            </a:r>
            <a:r>
              <a:rPr lang="en-US" altLang="ja-JP" sz="2400" baseline="30000" dirty="0" err="1"/>
              <a:t>n</a:t>
            </a:r>
            <a:endParaRPr lang="en-US" altLang="ja-JP" sz="2400" baseline="300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注意：</a:t>
            </a:r>
            <a:r>
              <a:rPr lang="en-US" altLang="ja-JP" sz="2400" dirty="0" err="1"/>
              <a:t>N</a:t>
            </a:r>
            <a:r>
              <a:rPr lang="en-US" altLang="ja-JP" sz="2400" baseline="-25000" dirty="0" err="1"/>
              <a:t>n</a:t>
            </a:r>
            <a:r>
              <a:rPr lang="ja-JP" altLang="en-US" sz="2400" dirty="0"/>
              <a:t>は位数</a:t>
            </a:r>
            <a:r>
              <a:rPr lang="en-US" altLang="ja-JP" sz="2400" dirty="0"/>
              <a:t>n</a:t>
            </a:r>
            <a:r>
              <a:rPr lang="ja-JP" altLang="en-US" sz="2400" dirty="0"/>
              <a:t>の空グラフ（辺を持たないグラフ）</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Tree>
    <p:extLst>
      <p:ext uri="{BB962C8B-B14F-4D97-AF65-F5344CB8AC3E}">
        <p14:creationId xmlns:p14="http://schemas.microsoft.com/office/powerpoint/2010/main" val="2588604024"/>
      </p:ext>
    </p:extLst>
  </p:cSld>
  <p:clrMapOvr>
    <a:masterClrMapping/>
  </p:clrMapOvr>
  <p:transition advTm="14149"/>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2.1</a:t>
            </a:r>
            <a:r>
              <a:rPr lang="ja-JP" altLang="en-US" dirty="0"/>
              <a:t>　用語の説明</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辺の縮約とは：</a:t>
            </a:r>
            <a:endParaRPr lang="en-US" altLang="ja-JP" sz="2400" dirty="0"/>
          </a:p>
          <a:p>
            <a:pPr eaLnBrk="1" hangingPunct="1">
              <a:buFont typeface="Wingdings 2" pitchFamily="18" charset="2"/>
              <a:buNone/>
            </a:pPr>
            <a:r>
              <a:rPr lang="ja-JP" altLang="en-US" sz="2400" dirty="0"/>
              <a:t>単純グラフ</a:t>
            </a:r>
            <a:r>
              <a:rPr lang="en-US" altLang="ja-JP" sz="2400" dirty="0"/>
              <a:t>G</a:t>
            </a:r>
            <a:r>
              <a:rPr lang="ja-JP" altLang="en-US" sz="2400" dirty="0"/>
              <a:t>と</a:t>
            </a:r>
            <a:r>
              <a:rPr lang="en-US" altLang="ja-JP" sz="2400" dirty="0"/>
              <a:t>G</a:t>
            </a:r>
            <a:r>
              <a:rPr lang="ja-JP" altLang="en-US" sz="2400" dirty="0"/>
              <a:t>の辺</a:t>
            </a:r>
            <a:r>
              <a:rPr lang="en-US" altLang="ja-JP" sz="2400" dirty="0"/>
              <a:t>e</a:t>
            </a:r>
            <a:r>
              <a:rPr lang="ja-JP" altLang="en-US" sz="2400" dirty="0"/>
              <a:t>に対して，</a:t>
            </a:r>
            <a:r>
              <a:rPr lang="en-US" altLang="ja-JP" sz="2400" dirty="0"/>
              <a:t>e</a:t>
            </a:r>
            <a:r>
              <a:rPr lang="ja-JP" altLang="en-US" sz="2400" dirty="0"/>
              <a:t>の両端点を同一視する操作を</a:t>
            </a:r>
            <a:endParaRPr lang="en-US" altLang="ja-JP" sz="2400" dirty="0"/>
          </a:p>
          <a:p>
            <a:pPr eaLnBrk="1" hangingPunct="1">
              <a:buFont typeface="Wingdings 2" pitchFamily="18" charset="2"/>
              <a:buNone/>
            </a:pPr>
            <a:r>
              <a:rPr lang="en-US" altLang="ja-JP" sz="2400" dirty="0"/>
              <a:t>e</a:t>
            </a:r>
            <a:r>
              <a:rPr lang="ja-JP" altLang="en-US" sz="2400" dirty="0"/>
              <a:t>の縮約といい，</a:t>
            </a:r>
            <a:r>
              <a:rPr lang="en-US" altLang="ja-JP" sz="2400" dirty="0"/>
              <a:t>e</a:t>
            </a:r>
            <a:r>
              <a:rPr lang="ja-JP" altLang="en-US" sz="2400" dirty="0"/>
              <a:t>を縮約したグラフを</a:t>
            </a:r>
            <a:r>
              <a:rPr lang="en-US" altLang="ja-JP" sz="2400" dirty="0"/>
              <a:t>G/e</a:t>
            </a:r>
            <a:r>
              <a:rPr lang="ja-JP" altLang="en-US" sz="2400" dirty="0"/>
              <a:t>で表す．</a:t>
            </a:r>
            <a:endParaRPr lang="en-US" altLang="ja-JP" sz="2400" dirty="0"/>
          </a:p>
          <a:p>
            <a:pPr eaLnBrk="1" hangingPunct="1">
              <a:buFont typeface="Wingdings 2" pitchFamily="18" charset="2"/>
              <a:buNone/>
            </a:pPr>
            <a:r>
              <a:rPr lang="ja-JP" altLang="en-US" sz="2400" dirty="0"/>
              <a:t>縮約の例</a:t>
            </a:r>
            <a:r>
              <a:rPr lang="en-US" altLang="ja-JP" sz="2400" dirty="0"/>
              <a:t>1</a:t>
            </a:r>
            <a:r>
              <a:rPr lang="ja-JP" altLang="en-US" sz="2400" dirty="0"/>
              <a:t>：</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
        <p:nvSpPr>
          <p:cNvPr id="4" name="円/楕円 3">
            <a:extLst>
              <a:ext uri="{FF2B5EF4-FFF2-40B4-BE49-F238E27FC236}">
                <a16:creationId xmlns:a16="http://schemas.microsoft.com/office/drawing/2014/main" id="{D45273E0-BD6E-4B81-A04A-AC34C05DE54B}"/>
              </a:ext>
            </a:extLst>
          </p:cNvPr>
          <p:cNvSpPr/>
          <p:nvPr/>
        </p:nvSpPr>
        <p:spPr>
          <a:xfrm>
            <a:off x="1259632"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23EF6B51-95F3-48D8-9138-D71AF63B8733}"/>
              </a:ext>
            </a:extLst>
          </p:cNvPr>
          <p:cNvCxnSpPr>
            <a:cxnSpLocks/>
            <a:stCxn id="4" idx="6"/>
          </p:cNvCxnSpPr>
          <p:nvPr/>
        </p:nvCxnSpPr>
        <p:spPr>
          <a:xfrm>
            <a:off x="1547664" y="414908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円/楕円 3">
            <a:extLst>
              <a:ext uri="{FF2B5EF4-FFF2-40B4-BE49-F238E27FC236}">
                <a16:creationId xmlns:a16="http://schemas.microsoft.com/office/drawing/2014/main" id="{E3EB4E6D-C487-41CA-8C10-FBA0D7CE8EE4}"/>
              </a:ext>
            </a:extLst>
          </p:cNvPr>
          <p:cNvSpPr/>
          <p:nvPr/>
        </p:nvSpPr>
        <p:spPr>
          <a:xfrm>
            <a:off x="1259632"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3">
            <a:extLst>
              <a:ext uri="{FF2B5EF4-FFF2-40B4-BE49-F238E27FC236}">
                <a16:creationId xmlns:a16="http://schemas.microsoft.com/office/drawing/2014/main" id="{F2B8C2E8-B264-45F7-8B59-6D7E102E2A46}"/>
              </a:ext>
            </a:extLst>
          </p:cNvPr>
          <p:cNvSpPr/>
          <p:nvPr/>
        </p:nvSpPr>
        <p:spPr>
          <a:xfrm>
            <a:off x="2051720" y="4509120"/>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3">
            <a:extLst>
              <a:ext uri="{FF2B5EF4-FFF2-40B4-BE49-F238E27FC236}">
                <a16:creationId xmlns:a16="http://schemas.microsoft.com/office/drawing/2014/main" id="{72997C73-257E-4F60-86E0-CF36EE222F46}"/>
              </a:ext>
            </a:extLst>
          </p:cNvPr>
          <p:cNvSpPr/>
          <p:nvPr/>
        </p:nvSpPr>
        <p:spPr>
          <a:xfrm>
            <a:off x="2843808" y="4509120"/>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3">
            <a:extLst>
              <a:ext uri="{FF2B5EF4-FFF2-40B4-BE49-F238E27FC236}">
                <a16:creationId xmlns:a16="http://schemas.microsoft.com/office/drawing/2014/main" id="{BFB1FBE8-442C-456A-9658-1A72F4D8079B}"/>
              </a:ext>
            </a:extLst>
          </p:cNvPr>
          <p:cNvSpPr/>
          <p:nvPr/>
        </p:nvSpPr>
        <p:spPr>
          <a:xfrm>
            <a:off x="3563888"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3">
            <a:extLst>
              <a:ext uri="{FF2B5EF4-FFF2-40B4-BE49-F238E27FC236}">
                <a16:creationId xmlns:a16="http://schemas.microsoft.com/office/drawing/2014/main" id="{F563508E-45DC-4DDA-943B-9D9CD1323213}"/>
              </a:ext>
            </a:extLst>
          </p:cNvPr>
          <p:cNvSpPr/>
          <p:nvPr/>
        </p:nvSpPr>
        <p:spPr>
          <a:xfrm>
            <a:off x="3563888"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コネクタ 12">
            <a:extLst>
              <a:ext uri="{FF2B5EF4-FFF2-40B4-BE49-F238E27FC236}">
                <a16:creationId xmlns:a16="http://schemas.microsoft.com/office/drawing/2014/main" id="{BC00D9CD-983F-4DC1-A1ED-C730F72C0D02}"/>
              </a:ext>
            </a:extLst>
          </p:cNvPr>
          <p:cNvCxnSpPr>
            <a:cxnSpLocks/>
            <a:endCxn id="10" idx="2"/>
          </p:cNvCxnSpPr>
          <p:nvPr/>
        </p:nvCxnSpPr>
        <p:spPr>
          <a:xfrm>
            <a:off x="1547664" y="522920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BDE9A0BF-331B-41F2-B175-9042452ED076}"/>
              </a:ext>
            </a:extLst>
          </p:cNvPr>
          <p:cNvCxnSpPr>
            <a:cxnSpLocks/>
            <a:stCxn id="6" idx="7"/>
            <a:endCxn id="7" idx="3"/>
          </p:cNvCxnSpPr>
          <p:nvPr/>
        </p:nvCxnSpPr>
        <p:spPr>
          <a:xfrm flipV="1">
            <a:off x="1505483" y="4754971"/>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F2013417-2057-4120-B1D0-689A3F1B5E2F}"/>
              </a:ext>
            </a:extLst>
          </p:cNvPr>
          <p:cNvCxnSpPr>
            <a:cxnSpLocks/>
            <a:stCxn id="4" idx="5"/>
            <a:endCxn id="7" idx="1"/>
          </p:cNvCxnSpPr>
          <p:nvPr/>
        </p:nvCxnSpPr>
        <p:spPr>
          <a:xfrm>
            <a:off x="1505483" y="4250915"/>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BB38F901-0B1C-4528-A3DE-1CC7BA192589}"/>
              </a:ext>
            </a:extLst>
          </p:cNvPr>
          <p:cNvCxnSpPr>
            <a:cxnSpLocks/>
            <a:stCxn id="4" idx="4"/>
            <a:endCxn id="6" idx="0"/>
          </p:cNvCxnSpPr>
          <p:nvPr/>
        </p:nvCxnSpPr>
        <p:spPr>
          <a:xfrm>
            <a:off x="1403648" y="429309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7555C090-BFE0-4388-A6EA-C88AA5F4AE47}"/>
              </a:ext>
            </a:extLst>
          </p:cNvPr>
          <p:cNvCxnSpPr>
            <a:cxnSpLocks/>
            <a:stCxn id="7" idx="6"/>
            <a:endCxn id="8" idx="2"/>
          </p:cNvCxnSpPr>
          <p:nvPr/>
        </p:nvCxnSpPr>
        <p:spPr>
          <a:xfrm>
            <a:off x="2339752" y="4653136"/>
            <a:ext cx="50405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DF54D402-EBB6-4F07-AB1D-AA2723B120C9}"/>
              </a:ext>
            </a:extLst>
          </p:cNvPr>
          <p:cNvCxnSpPr>
            <a:cxnSpLocks/>
            <a:stCxn id="8" idx="7"/>
            <a:endCxn id="9" idx="3"/>
          </p:cNvCxnSpPr>
          <p:nvPr/>
        </p:nvCxnSpPr>
        <p:spPr>
          <a:xfrm flipV="1">
            <a:off x="3089659" y="425091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23FF6A5C-9F9A-43EA-AAD5-DC89DB9D592C}"/>
              </a:ext>
            </a:extLst>
          </p:cNvPr>
          <p:cNvCxnSpPr>
            <a:cxnSpLocks/>
            <a:stCxn id="8" idx="5"/>
            <a:endCxn id="10" idx="1"/>
          </p:cNvCxnSpPr>
          <p:nvPr/>
        </p:nvCxnSpPr>
        <p:spPr>
          <a:xfrm>
            <a:off x="3089659" y="475497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751BD8BB-55F0-4E69-9D1A-44D016AED5C5}"/>
              </a:ext>
            </a:extLst>
          </p:cNvPr>
          <p:cNvCxnSpPr>
            <a:cxnSpLocks/>
            <a:stCxn id="9" idx="4"/>
            <a:endCxn id="10" idx="0"/>
          </p:cNvCxnSpPr>
          <p:nvPr/>
        </p:nvCxnSpPr>
        <p:spPr>
          <a:xfrm>
            <a:off x="3707904" y="429309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円/楕円 3">
            <a:extLst>
              <a:ext uri="{FF2B5EF4-FFF2-40B4-BE49-F238E27FC236}">
                <a16:creationId xmlns:a16="http://schemas.microsoft.com/office/drawing/2014/main" id="{BE19C05B-6F4C-4D24-A47A-391AFDDCD14E}"/>
              </a:ext>
            </a:extLst>
          </p:cNvPr>
          <p:cNvSpPr/>
          <p:nvPr/>
        </p:nvSpPr>
        <p:spPr>
          <a:xfrm>
            <a:off x="4932040"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 name="直線コネクタ 44">
            <a:extLst>
              <a:ext uri="{FF2B5EF4-FFF2-40B4-BE49-F238E27FC236}">
                <a16:creationId xmlns:a16="http://schemas.microsoft.com/office/drawing/2014/main" id="{7203295B-982D-4F11-8F5B-00125251B291}"/>
              </a:ext>
            </a:extLst>
          </p:cNvPr>
          <p:cNvCxnSpPr>
            <a:cxnSpLocks/>
            <a:stCxn id="44" idx="6"/>
          </p:cNvCxnSpPr>
          <p:nvPr/>
        </p:nvCxnSpPr>
        <p:spPr>
          <a:xfrm>
            <a:off x="5220072" y="414908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円/楕円 3">
            <a:extLst>
              <a:ext uri="{FF2B5EF4-FFF2-40B4-BE49-F238E27FC236}">
                <a16:creationId xmlns:a16="http://schemas.microsoft.com/office/drawing/2014/main" id="{02BA4475-D3AB-45B1-9BF4-65ECCD7505FD}"/>
              </a:ext>
            </a:extLst>
          </p:cNvPr>
          <p:cNvSpPr/>
          <p:nvPr/>
        </p:nvSpPr>
        <p:spPr>
          <a:xfrm>
            <a:off x="4932040"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円/楕円 3">
            <a:extLst>
              <a:ext uri="{FF2B5EF4-FFF2-40B4-BE49-F238E27FC236}">
                <a16:creationId xmlns:a16="http://schemas.microsoft.com/office/drawing/2014/main" id="{42FE3125-9040-44B8-BA54-BBE75DE3C1F8}"/>
              </a:ext>
            </a:extLst>
          </p:cNvPr>
          <p:cNvSpPr/>
          <p:nvPr/>
        </p:nvSpPr>
        <p:spPr>
          <a:xfrm>
            <a:off x="6084168" y="4509120"/>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円/楕円 3">
            <a:extLst>
              <a:ext uri="{FF2B5EF4-FFF2-40B4-BE49-F238E27FC236}">
                <a16:creationId xmlns:a16="http://schemas.microsoft.com/office/drawing/2014/main" id="{BC707391-6865-4C7F-86DA-4B59A6654CB3}"/>
              </a:ext>
            </a:extLst>
          </p:cNvPr>
          <p:cNvSpPr/>
          <p:nvPr/>
        </p:nvSpPr>
        <p:spPr>
          <a:xfrm>
            <a:off x="7236296"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円/楕円 3">
            <a:extLst>
              <a:ext uri="{FF2B5EF4-FFF2-40B4-BE49-F238E27FC236}">
                <a16:creationId xmlns:a16="http://schemas.microsoft.com/office/drawing/2014/main" id="{A6516B31-76F8-414C-B1B8-A6D8CB82A3E8}"/>
              </a:ext>
            </a:extLst>
          </p:cNvPr>
          <p:cNvSpPr/>
          <p:nvPr/>
        </p:nvSpPr>
        <p:spPr>
          <a:xfrm>
            <a:off x="7236296"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コネクタ 50">
            <a:extLst>
              <a:ext uri="{FF2B5EF4-FFF2-40B4-BE49-F238E27FC236}">
                <a16:creationId xmlns:a16="http://schemas.microsoft.com/office/drawing/2014/main" id="{C8F5FA1F-FFBA-43E5-BBD4-9BD81133839F}"/>
              </a:ext>
            </a:extLst>
          </p:cNvPr>
          <p:cNvCxnSpPr>
            <a:cxnSpLocks/>
            <a:endCxn id="50" idx="2"/>
          </p:cNvCxnSpPr>
          <p:nvPr/>
        </p:nvCxnSpPr>
        <p:spPr>
          <a:xfrm>
            <a:off x="5220072" y="522920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BFEE9ECF-C0D8-499E-98DB-62B4C6878438}"/>
              </a:ext>
            </a:extLst>
          </p:cNvPr>
          <p:cNvCxnSpPr>
            <a:cxnSpLocks/>
            <a:stCxn id="46" idx="7"/>
            <a:endCxn id="47" idx="3"/>
          </p:cNvCxnSpPr>
          <p:nvPr/>
        </p:nvCxnSpPr>
        <p:spPr>
          <a:xfrm flipV="1">
            <a:off x="5177891" y="4754971"/>
            <a:ext cx="94845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20F2D22D-AC7C-44A3-B2DF-4DF968B9DCF8}"/>
              </a:ext>
            </a:extLst>
          </p:cNvPr>
          <p:cNvCxnSpPr>
            <a:cxnSpLocks/>
            <a:stCxn id="44" idx="5"/>
            <a:endCxn id="47" idx="1"/>
          </p:cNvCxnSpPr>
          <p:nvPr/>
        </p:nvCxnSpPr>
        <p:spPr>
          <a:xfrm>
            <a:off x="5177891" y="4250915"/>
            <a:ext cx="94845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2605064F-FA12-4388-82C0-0DBBC85C217A}"/>
              </a:ext>
            </a:extLst>
          </p:cNvPr>
          <p:cNvCxnSpPr>
            <a:cxnSpLocks/>
            <a:stCxn id="44" idx="4"/>
            <a:endCxn id="46" idx="0"/>
          </p:cNvCxnSpPr>
          <p:nvPr/>
        </p:nvCxnSpPr>
        <p:spPr>
          <a:xfrm>
            <a:off x="5076056" y="429309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3FC2515A-514C-4AD0-88CA-BF23F089C376}"/>
              </a:ext>
            </a:extLst>
          </p:cNvPr>
          <p:cNvCxnSpPr>
            <a:cxnSpLocks/>
            <a:stCxn id="47" idx="7"/>
            <a:endCxn id="49" idx="3"/>
          </p:cNvCxnSpPr>
          <p:nvPr/>
        </p:nvCxnSpPr>
        <p:spPr>
          <a:xfrm flipV="1">
            <a:off x="6330019" y="4250915"/>
            <a:ext cx="94845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2D9426CE-6536-4F0C-A46E-1DBAA1D027B7}"/>
              </a:ext>
            </a:extLst>
          </p:cNvPr>
          <p:cNvCxnSpPr>
            <a:cxnSpLocks/>
            <a:stCxn id="47" idx="5"/>
            <a:endCxn id="50" idx="1"/>
          </p:cNvCxnSpPr>
          <p:nvPr/>
        </p:nvCxnSpPr>
        <p:spPr>
          <a:xfrm>
            <a:off x="6330019" y="4754971"/>
            <a:ext cx="94845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B862790F-163C-40B2-B3C4-A2DF3A8C1FDD}"/>
              </a:ext>
            </a:extLst>
          </p:cNvPr>
          <p:cNvCxnSpPr>
            <a:cxnSpLocks/>
            <a:stCxn id="49" idx="4"/>
            <a:endCxn id="50" idx="0"/>
          </p:cNvCxnSpPr>
          <p:nvPr/>
        </p:nvCxnSpPr>
        <p:spPr>
          <a:xfrm>
            <a:off x="7380312" y="429309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82148500-2953-4BAC-B0E4-CAF1A54D60FC}"/>
              </a:ext>
            </a:extLst>
          </p:cNvPr>
          <p:cNvSpPr txBox="1"/>
          <p:nvPr/>
        </p:nvSpPr>
        <p:spPr>
          <a:xfrm>
            <a:off x="2411760" y="4293096"/>
            <a:ext cx="327334" cy="400110"/>
          </a:xfrm>
          <a:prstGeom prst="rect">
            <a:avLst/>
          </a:prstGeom>
          <a:noFill/>
        </p:spPr>
        <p:txBody>
          <a:bodyPr wrap="none" rtlCol="0">
            <a:spAutoFit/>
          </a:bodyPr>
          <a:lstStyle/>
          <a:p>
            <a:r>
              <a:rPr kumimoji="1" lang="en-US" altLang="ja-JP" sz="2000" dirty="0"/>
              <a:t>e</a:t>
            </a:r>
            <a:endParaRPr kumimoji="1" lang="ja-JP" altLang="en-US" sz="2000" dirty="0"/>
          </a:p>
        </p:txBody>
      </p:sp>
      <p:sp>
        <p:nvSpPr>
          <p:cNvPr id="60" name="テキスト ボックス 59">
            <a:extLst>
              <a:ext uri="{FF2B5EF4-FFF2-40B4-BE49-F238E27FC236}">
                <a16:creationId xmlns:a16="http://schemas.microsoft.com/office/drawing/2014/main" id="{475ABC0E-E2F7-4920-A5B2-F9EA5D24B741}"/>
              </a:ext>
            </a:extLst>
          </p:cNvPr>
          <p:cNvSpPr txBox="1"/>
          <p:nvPr/>
        </p:nvSpPr>
        <p:spPr>
          <a:xfrm>
            <a:off x="2411760" y="5373216"/>
            <a:ext cx="383438" cy="400110"/>
          </a:xfrm>
          <a:prstGeom prst="rect">
            <a:avLst/>
          </a:prstGeom>
          <a:noFill/>
        </p:spPr>
        <p:txBody>
          <a:bodyPr wrap="none" rtlCol="0">
            <a:spAutoFit/>
          </a:bodyPr>
          <a:lstStyle/>
          <a:p>
            <a:r>
              <a:rPr kumimoji="1" lang="en-US" altLang="ja-JP" sz="2000" dirty="0"/>
              <a:t>G</a:t>
            </a:r>
            <a:endParaRPr kumimoji="1" lang="ja-JP" altLang="en-US" sz="2000" dirty="0"/>
          </a:p>
        </p:txBody>
      </p:sp>
      <p:sp>
        <p:nvSpPr>
          <p:cNvPr id="61" name="テキスト ボックス 60">
            <a:extLst>
              <a:ext uri="{FF2B5EF4-FFF2-40B4-BE49-F238E27FC236}">
                <a16:creationId xmlns:a16="http://schemas.microsoft.com/office/drawing/2014/main" id="{02A209AF-1028-48DE-A6F7-75F083269297}"/>
              </a:ext>
            </a:extLst>
          </p:cNvPr>
          <p:cNvSpPr txBox="1"/>
          <p:nvPr/>
        </p:nvSpPr>
        <p:spPr>
          <a:xfrm>
            <a:off x="6012160" y="5333146"/>
            <a:ext cx="596638" cy="400110"/>
          </a:xfrm>
          <a:prstGeom prst="rect">
            <a:avLst/>
          </a:prstGeom>
          <a:noFill/>
        </p:spPr>
        <p:txBody>
          <a:bodyPr wrap="none" rtlCol="0">
            <a:spAutoFit/>
          </a:bodyPr>
          <a:lstStyle/>
          <a:p>
            <a:r>
              <a:rPr kumimoji="1" lang="en-US" altLang="ja-JP" sz="2000" dirty="0"/>
              <a:t>G/e</a:t>
            </a:r>
            <a:endParaRPr kumimoji="1" lang="ja-JP" altLang="en-US" sz="2000" dirty="0"/>
          </a:p>
        </p:txBody>
      </p:sp>
    </p:spTree>
    <p:extLst>
      <p:ext uri="{BB962C8B-B14F-4D97-AF65-F5344CB8AC3E}">
        <p14:creationId xmlns:p14="http://schemas.microsoft.com/office/powerpoint/2010/main" val="329791997"/>
      </p:ext>
    </p:extLst>
  </p:cSld>
  <p:clrMapOvr>
    <a:masterClrMapping/>
  </p:clrMapOvr>
  <p:transition advTm="14149"/>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a:xfrm>
            <a:off x="2319462" y="2790056"/>
            <a:ext cx="4484786" cy="1143000"/>
          </a:xfrm>
        </p:spPr>
        <p:txBody>
          <a:bodyPr/>
          <a:lstStyle/>
          <a:p>
            <a:pPr eaLnBrk="1" hangingPunct="1"/>
            <a:br>
              <a:rPr lang="en-US" altLang="ja-JP" dirty="0"/>
            </a:br>
            <a:r>
              <a:rPr lang="en-US" altLang="ja-JP" dirty="0"/>
              <a:t>1.</a:t>
            </a:r>
            <a:r>
              <a:rPr lang="ja-JP" altLang="en-US" dirty="0"/>
              <a:t>　グラフのパラメータ</a:t>
            </a:r>
            <a:br>
              <a:rPr lang="en-US" altLang="ja-JP" dirty="0"/>
            </a:br>
            <a:endParaRPr lang="ja-JP" altLang="en-US" dirty="0"/>
          </a:p>
        </p:txBody>
      </p:sp>
    </p:spTree>
  </p:cSld>
  <p:clrMapOvr>
    <a:masterClrMapping/>
  </p:clrMapOvr>
  <p:transition advTm="14149"/>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2.1</a:t>
            </a:r>
            <a:r>
              <a:rPr lang="ja-JP" altLang="en-US" dirty="0"/>
              <a:t>　用語の説明</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辺の縮約とは：</a:t>
            </a:r>
            <a:endParaRPr lang="en-US" altLang="ja-JP" sz="2400" dirty="0"/>
          </a:p>
          <a:p>
            <a:pPr eaLnBrk="1" hangingPunct="1">
              <a:buFont typeface="Wingdings 2" pitchFamily="18" charset="2"/>
              <a:buNone/>
            </a:pPr>
            <a:r>
              <a:rPr lang="ja-JP" altLang="en-US" sz="2400" dirty="0"/>
              <a:t>単純グラフ</a:t>
            </a:r>
            <a:r>
              <a:rPr lang="en-US" altLang="ja-JP" sz="2400" dirty="0"/>
              <a:t>G</a:t>
            </a:r>
            <a:r>
              <a:rPr lang="ja-JP" altLang="en-US" sz="2400" dirty="0"/>
              <a:t>と</a:t>
            </a:r>
            <a:r>
              <a:rPr lang="en-US" altLang="ja-JP" sz="2400" dirty="0"/>
              <a:t>G</a:t>
            </a:r>
            <a:r>
              <a:rPr lang="ja-JP" altLang="en-US" sz="2400" dirty="0"/>
              <a:t>の辺</a:t>
            </a:r>
            <a:r>
              <a:rPr lang="en-US" altLang="ja-JP" sz="2400" dirty="0"/>
              <a:t>e</a:t>
            </a:r>
            <a:r>
              <a:rPr lang="ja-JP" altLang="en-US" sz="2400" dirty="0"/>
              <a:t>に対して，</a:t>
            </a:r>
            <a:r>
              <a:rPr lang="en-US" altLang="ja-JP" sz="2400" dirty="0"/>
              <a:t>e</a:t>
            </a:r>
            <a:r>
              <a:rPr lang="ja-JP" altLang="en-US" sz="2400" dirty="0"/>
              <a:t>の両端点を同一視する操作を</a:t>
            </a:r>
            <a:endParaRPr lang="en-US" altLang="ja-JP" sz="2400" dirty="0"/>
          </a:p>
          <a:p>
            <a:pPr eaLnBrk="1" hangingPunct="1">
              <a:buFont typeface="Wingdings 2" pitchFamily="18" charset="2"/>
              <a:buNone/>
            </a:pPr>
            <a:r>
              <a:rPr lang="en-US" altLang="ja-JP" sz="2400" dirty="0"/>
              <a:t>e</a:t>
            </a:r>
            <a:r>
              <a:rPr lang="ja-JP" altLang="en-US" sz="2400" dirty="0"/>
              <a:t>の縮約といい，</a:t>
            </a:r>
            <a:r>
              <a:rPr lang="en-US" altLang="ja-JP" sz="2400" dirty="0"/>
              <a:t>e</a:t>
            </a:r>
            <a:r>
              <a:rPr lang="ja-JP" altLang="en-US" sz="2400" dirty="0"/>
              <a:t>を縮約したグラフを</a:t>
            </a:r>
            <a:r>
              <a:rPr lang="en-US" altLang="ja-JP" sz="2400" dirty="0"/>
              <a:t>G/e</a:t>
            </a:r>
            <a:r>
              <a:rPr lang="ja-JP" altLang="en-US" sz="2400" dirty="0"/>
              <a:t>で表す．</a:t>
            </a:r>
            <a:endParaRPr lang="en-US" altLang="ja-JP" sz="2400" dirty="0"/>
          </a:p>
          <a:p>
            <a:pPr eaLnBrk="1" hangingPunct="1">
              <a:buFont typeface="Wingdings 2" pitchFamily="18" charset="2"/>
              <a:buNone/>
            </a:pPr>
            <a:r>
              <a:rPr lang="ja-JP" altLang="en-US" sz="2400" dirty="0"/>
              <a:t>縮約の例</a:t>
            </a:r>
            <a:r>
              <a:rPr lang="en-US" altLang="ja-JP" sz="2400" dirty="0"/>
              <a:t>2</a:t>
            </a:r>
            <a:r>
              <a:rPr lang="ja-JP" altLang="en-US" sz="2400" dirty="0"/>
              <a:t>：</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注意：多重辺は</a:t>
            </a:r>
            <a:r>
              <a:rPr lang="en-US" altLang="ja-JP" sz="2400" dirty="0"/>
              <a:t>1</a:t>
            </a:r>
            <a:r>
              <a:rPr lang="ja-JP" altLang="en-US" sz="2400" dirty="0"/>
              <a:t>辺を残して除去する</a:t>
            </a:r>
            <a:endParaRPr lang="en-US" altLang="ja-JP" sz="2400" dirty="0"/>
          </a:p>
        </p:txBody>
      </p:sp>
      <p:sp>
        <p:nvSpPr>
          <p:cNvPr id="4" name="円/楕円 3">
            <a:extLst>
              <a:ext uri="{FF2B5EF4-FFF2-40B4-BE49-F238E27FC236}">
                <a16:creationId xmlns:a16="http://schemas.microsoft.com/office/drawing/2014/main" id="{D45273E0-BD6E-4B81-A04A-AC34C05DE54B}"/>
              </a:ext>
            </a:extLst>
          </p:cNvPr>
          <p:cNvSpPr/>
          <p:nvPr/>
        </p:nvSpPr>
        <p:spPr>
          <a:xfrm>
            <a:off x="1259632" y="4005064"/>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23EF6B51-95F3-48D8-9138-D71AF63B8733}"/>
              </a:ext>
            </a:extLst>
          </p:cNvPr>
          <p:cNvCxnSpPr>
            <a:cxnSpLocks/>
            <a:stCxn id="4" idx="6"/>
          </p:cNvCxnSpPr>
          <p:nvPr/>
        </p:nvCxnSpPr>
        <p:spPr>
          <a:xfrm>
            <a:off x="1547664" y="414908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円/楕円 3">
            <a:extLst>
              <a:ext uri="{FF2B5EF4-FFF2-40B4-BE49-F238E27FC236}">
                <a16:creationId xmlns:a16="http://schemas.microsoft.com/office/drawing/2014/main" id="{E3EB4E6D-C487-41CA-8C10-FBA0D7CE8EE4}"/>
              </a:ext>
            </a:extLst>
          </p:cNvPr>
          <p:cNvSpPr/>
          <p:nvPr/>
        </p:nvSpPr>
        <p:spPr>
          <a:xfrm>
            <a:off x="1259632" y="5085184"/>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3">
            <a:extLst>
              <a:ext uri="{FF2B5EF4-FFF2-40B4-BE49-F238E27FC236}">
                <a16:creationId xmlns:a16="http://schemas.microsoft.com/office/drawing/2014/main" id="{F2B8C2E8-B264-45F7-8B59-6D7E102E2A46}"/>
              </a:ext>
            </a:extLst>
          </p:cNvPr>
          <p:cNvSpPr/>
          <p:nvPr/>
        </p:nvSpPr>
        <p:spPr>
          <a:xfrm>
            <a:off x="2051720" y="450912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3">
            <a:extLst>
              <a:ext uri="{FF2B5EF4-FFF2-40B4-BE49-F238E27FC236}">
                <a16:creationId xmlns:a16="http://schemas.microsoft.com/office/drawing/2014/main" id="{72997C73-257E-4F60-86E0-CF36EE222F46}"/>
              </a:ext>
            </a:extLst>
          </p:cNvPr>
          <p:cNvSpPr/>
          <p:nvPr/>
        </p:nvSpPr>
        <p:spPr>
          <a:xfrm>
            <a:off x="2843808" y="450912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3">
            <a:extLst>
              <a:ext uri="{FF2B5EF4-FFF2-40B4-BE49-F238E27FC236}">
                <a16:creationId xmlns:a16="http://schemas.microsoft.com/office/drawing/2014/main" id="{BFB1FBE8-442C-456A-9658-1A72F4D8079B}"/>
              </a:ext>
            </a:extLst>
          </p:cNvPr>
          <p:cNvSpPr/>
          <p:nvPr/>
        </p:nvSpPr>
        <p:spPr>
          <a:xfrm>
            <a:off x="3563888"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3">
            <a:extLst>
              <a:ext uri="{FF2B5EF4-FFF2-40B4-BE49-F238E27FC236}">
                <a16:creationId xmlns:a16="http://schemas.microsoft.com/office/drawing/2014/main" id="{F563508E-45DC-4DDA-943B-9D9CD1323213}"/>
              </a:ext>
            </a:extLst>
          </p:cNvPr>
          <p:cNvSpPr/>
          <p:nvPr/>
        </p:nvSpPr>
        <p:spPr>
          <a:xfrm>
            <a:off x="3563888"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コネクタ 12">
            <a:extLst>
              <a:ext uri="{FF2B5EF4-FFF2-40B4-BE49-F238E27FC236}">
                <a16:creationId xmlns:a16="http://schemas.microsoft.com/office/drawing/2014/main" id="{BC00D9CD-983F-4DC1-A1ED-C730F72C0D02}"/>
              </a:ext>
            </a:extLst>
          </p:cNvPr>
          <p:cNvCxnSpPr>
            <a:cxnSpLocks/>
            <a:endCxn id="10" idx="2"/>
          </p:cNvCxnSpPr>
          <p:nvPr/>
        </p:nvCxnSpPr>
        <p:spPr>
          <a:xfrm>
            <a:off x="1547664" y="522920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BDE9A0BF-331B-41F2-B175-9042452ED076}"/>
              </a:ext>
            </a:extLst>
          </p:cNvPr>
          <p:cNvCxnSpPr>
            <a:cxnSpLocks/>
            <a:stCxn id="6" idx="7"/>
            <a:endCxn id="7" idx="3"/>
          </p:cNvCxnSpPr>
          <p:nvPr/>
        </p:nvCxnSpPr>
        <p:spPr>
          <a:xfrm flipV="1">
            <a:off x="1505483" y="4754971"/>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F2013417-2057-4120-B1D0-689A3F1B5E2F}"/>
              </a:ext>
            </a:extLst>
          </p:cNvPr>
          <p:cNvCxnSpPr>
            <a:cxnSpLocks/>
            <a:stCxn id="4" idx="5"/>
            <a:endCxn id="7" idx="1"/>
          </p:cNvCxnSpPr>
          <p:nvPr/>
        </p:nvCxnSpPr>
        <p:spPr>
          <a:xfrm>
            <a:off x="1505483" y="4250915"/>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BB38F901-0B1C-4528-A3DE-1CC7BA192589}"/>
              </a:ext>
            </a:extLst>
          </p:cNvPr>
          <p:cNvCxnSpPr>
            <a:cxnSpLocks/>
            <a:stCxn id="4" idx="4"/>
            <a:endCxn id="6" idx="0"/>
          </p:cNvCxnSpPr>
          <p:nvPr/>
        </p:nvCxnSpPr>
        <p:spPr>
          <a:xfrm>
            <a:off x="1403648" y="4293096"/>
            <a:ext cx="0" cy="7920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7555C090-BFE0-4388-A6EA-C88AA5F4AE47}"/>
              </a:ext>
            </a:extLst>
          </p:cNvPr>
          <p:cNvCxnSpPr>
            <a:cxnSpLocks/>
            <a:stCxn id="7" idx="6"/>
            <a:endCxn id="8" idx="2"/>
          </p:cNvCxnSpPr>
          <p:nvPr/>
        </p:nvCxnSpPr>
        <p:spPr>
          <a:xfrm>
            <a:off x="2339752" y="465313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DF54D402-EBB6-4F07-AB1D-AA2723B120C9}"/>
              </a:ext>
            </a:extLst>
          </p:cNvPr>
          <p:cNvCxnSpPr>
            <a:cxnSpLocks/>
            <a:stCxn id="8" idx="7"/>
            <a:endCxn id="9" idx="3"/>
          </p:cNvCxnSpPr>
          <p:nvPr/>
        </p:nvCxnSpPr>
        <p:spPr>
          <a:xfrm flipV="1">
            <a:off x="3089659" y="425091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23FF6A5C-9F9A-43EA-AAD5-DC89DB9D592C}"/>
              </a:ext>
            </a:extLst>
          </p:cNvPr>
          <p:cNvCxnSpPr>
            <a:cxnSpLocks/>
            <a:stCxn id="8" idx="5"/>
            <a:endCxn id="10" idx="1"/>
          </p:cNvCxnSpPr>
          <p:nvPr/>
        </p:nvCxnSpPr>
        <p:spPr>
          <a:xfrm>
            <a:off x="3089659" y="475497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751BD8BB-55F0-4E69-9D1A-44D016AED5C5}"/>
              </a:ext>
            </a:extLst>
          </p:cNvPr>
          <p:cNvCxnSpPr>
            <a:cxnSpLocks/>
            <a:stCxn id="9" idx="4"/>
            <a:endCxn id="10" idx="0"/>
          </p:cNvCxnSpPr>
          <p:nvPr/>
        </p:nvCxnSpPr>
        <p:spPr>
          <a:xfrm>
            <a:off x="3707904" y="429309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円/楕円 3">
            <a:extLst>
              <a:ext uri="{FF2B5EF4-FFF2-40B4-BE49-F238E27FC236}">
                <a16:creationId xmlns:a16="http://schemas.microsoft.com/office/drawing/2014/main" id="{BE19C05B-6F4C-4D24-A47A-391AFDDCD14E}"/>
              </a:ext>
            </a:extLst>
          </p:cNvPr>
          <p:cNvSpPr/>
          <p:nvPr/>
        </p:nvSpPr>
        <p:spPr>
          <a:xfrm>
            <a:off x="4932040" y="4509120"/>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 name="直線コネクタ 44">
            <a:extLst>
              <a:ext uri="{FF2B5EF4-FFF2-40B4-BE49-F238E27FC236}">
                <a16:creationId xmlns:a16="http://schemas.microsoft.com/office/drawing/2014/main" id="{7203295B-982D-4F11-8F5B-00125251B291}"/>
              </a:ext>
            </a:extLst>
          </p:cNvPr>
          <p:cNvCxnSpPr>
            <a:cxnSpLocks/>
            <a:stCxn id="44" idx="7"/>
            <a:endCxn id="49" idx="2"/>
          </p:cNvCxnSpPr>
          <p:nvPr/>
        </p:nvCxnSpPr>
        <p:spPr>
          <a:xfrm flipV="1">
            <a:off x="5177891" y="4149080"/>
            <a:ext cx="2058405" cy="40222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円/楕円 3">
            <a:extLst>
              <a:ext uri="{FF2B5EF4-FFF2-40B4-BE49-F238E27FC236}">
                <a16:creationId xmlns:a16="http://schemas.microsoft.com/office/drawing/2014/main" id="{42FE3125-9040-44B8-BA54-BBE75DE3C1F8}"/>
              </a:ext>
            </a:extLst>
          </p:cNvPr>
          <p:cNvSpPr/>
          <p:nvPr/>
        </p:nvSpPr>
        <p:spPr>
          <a:xfrm>
            <a:off x="5724128" y="450912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3">
            <a:extLst>
              <a:ext uri="{FF2B5EF4-FFF2-40B4-BE49-F238E27FC236}">
                <a16:creationId xmlns:a16="http://schemas.microsoft.com/office/drawing/2014/main" id="{58E39B5E-163B-48F2-AC0A-E5ACD4642FF0}"/>
              </a:ext>
            </a:extLst>
          </p:cNvPr>
          <p:cNvSpPr/>
          <p:nvPr/>
        </p:nvSpPr>
        <p:spPr>
          <a:xfrm>
            <a:off x="6516216" y="450912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円/楕円 3">
            <a:extLst>
              <a:ext uri="{FF2B5EF4-FFF2-40B4-BE49-F238E27FC236}">
                <a16:creationId xmlns:a16="http://schemas.microsoft.com/office/drawing/2014/main" id="{BC707391-6865-4C7F-86DA-4B59A6654CB3}"/>
              </a:ext>
            </a:extLst>
          </p:cNvPr>
          <p:cNvSpPr/>
          <p:nvPr/>
        </p:nvSpPr>
        <p:spPr>
          <a:xfrm>
            <a:off x="7236296"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円/楕円 3">
            <a:extLst>
              <a:ext uri="{FF2B5EF4-FFF2-40B4-BE49-F238E27FC236}">
                <a16:creationId xmlns:a16="http://schemas.microsoft.com/office/drawing/2014/main" id="{A6516B31-76F8-414C-B1B8-A6D8CB82A3E8}"/>
              </a:ext>
            </a:extLst>
          </p:cNvPr>
          <p:cNvSpPr/>
          <p:nvPr/>
        </p:nvSpPr>
        <p:spPr>
          <a:xfrm>
            <a:off x="7236296"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コネクタ 50">
            <a:extLst>
              <a:ext uri="{FF2B5EF4-FFF2-40B4-BE49-F238E27FC236}">
                <a16:creationId xmlns:a16="http://schemas.microsoft.com/office/drawing/2014/main" id="{C8F5FA1F-FFBA-43E5-BBD4-9BD81133839F}"/>
              </a:ext>
            </a:extLst>
          </p:cNvPr>
          <p:cNvCxnSpPr>
            <a:cxnSpLocks/>
            <a:stCxn id="44" idx="5"/>
            <a:endCxn id="50" idx="2"/>
          </p:cNvCxnSpPr>
          <p:nvPr/>
        </p:nvCxnSpPr>
        <p:spPr>
          <a:xfrm>
            <a:off x="5177891" y="4754971"/>
            <a:ext cx="2058405" cy="47422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BFEE9ECF-C0D8-499E-98DB-62B4C6878438}"/>
              </a:ext>
            </a:extLst>
          </p:cNvPr>
          <p:cNvCxnSpPr>
            <a:cxnSpLocks/>
            <a:stCxn id="44" idx="6"/>
            <a:endCxn id="47" idx="2"/>
          </p:cNvCxnSpPr>
          <p:nvPr/>
        </p:nvCxnSpPr>
        <p:spPr>
          <a:xfrm>
            <a:off x="5220072" y="465313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186129D0-D3CB-4C49-B880-3D172D2F4EB4}"/>
              </a:ext>
            </a:extLst>
          </p:cNvPr>
          <p:cNvCxnSpPr>
            <a:cxnSpLocks/>
            <a:stCxn id="47" idx="6"/>
            <a:endCxn id="48" idx="2"/>
          </p:cNvCxnSpPr>
          <p:nvPr/>
        </p:nvCxnSpPr>
        <p:spPr>
          <a:xfrm>
            <a:off x="6012160" y="465313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3FC2515A-514C-4AD0-88CA-BF23F089C376}"/>
              </a:ext>
            </a:extLst>
          </p:cNvPr>
          <p:cNvCxnSpPr>
            <a:cxnSpLocks/>
            <a:stCxn id="48" idx="7"/>
            <a:endCxn id="49" idx="3"/>
          </p:cNvCxnSpPr>
          <p:nvPr/>
        </p:nvCxnSpPr>
        <p:spPr>
          <a:xfrm flipV="1">
            <a:off x="6762067" y="425091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2D9426CE-6536-4F0C-A46E-1DBAA1D027B7}"/>
              </a:ext>
            </a:extLst>
          </p:cNvPr>
          <p:cNvCxnSpPr>
            <a:cxnSpLocks/>
            <a:stCxn id="48" idx="5"/>
            <a:endCxn id="50" idx="1"/>
          </p:cNvCxnSpPr>
          <p:nvPr/>
        </p:nvCxnSpPr>
        <p:spPr>
          <a:xfrm>
            <a:off x="6762067" y="475497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B862790F-163C-40B2-B3C4-A2DF3A8C1FDD}"/>
              </a:ext>
            </a:extLst>
          </p:cNvPr>
          <p:cNvCxnSpPr>
            <a:cxnSpLocks/>
            <a:stCxn id="49" idx="4"/>
            <a:endCxn id="50" idx="0"/>
          </p:cNvCxnSpPr>
          <p:nvPr/>
        </p:nvCxnSpPr>
        <p:spPr>
          <a:xfrm>
            <a:off x="7380312" y="429309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4B81E779-3BF2-4DC4-97F6-0D7AC30613D5}"/>
              </a:ext>
            </a:extLst>
          </p:cNvPr>
          <p:cNvSpPr txBox="1"/>
          <p:nvPr/>
        </p:nvSpPr>
        <p:spPr>
          <a:xfrm>
            <a:off x="2411760" y="5373216"/>
            <a:ext cx="383438" cy="400110"/>
          </a:xfrm>
          <a:prstGeom prst="rect">
            <a:avLst/>
          </a:prstGeom>
          <a:noFill/>
        </p:spPr>
        <p:txBody>
          <a:bodyPr wrap="none" rtlCol="0">
            <a:spAutoFit/>
          </a:bodyPr>
          <a:lstStyle/>
          <a:p>
            <a:r>
              <a:rPr kumimoji="1" lang="en-US" altLang="ja-JP" sz="2000" dirty="0"/>
              <a:t>G</a:t>
            </a:r>
            <a:endParaRPr kumimoji="1" lang="ja-JP" altLang="en-US" sz="2000" dirty="0"/>
          </a:p>
        </p:txBody>
      </p:sp>
      <p:sp>
        <p:nvSpPr>
          <p:cNvPr id="36" name="テキスト ボックス 35">
            <a:extLst>
              <a:ext uri="{FF2B5EF4-FFF2-40B4-BE49-F238E27FC236}">
                <a16:creationId xmlns:a16="http://schemas.microsoft.com/office/drawing/2014/main" id="{6F2C0B14-DC66-4276-9212-189319CB9E1B}"/>
              </a:ext>
            </a:extLst>
          </p:cNvPr>
          <p:cNvSpPr txBox="1"/>
          <p:nvPr/>
        </p:nvSpPr>
        <p:spPr>
          <a:xfrm>
            <a:off x="6012160" y="5333146"/>
            <a:ext cx="596638" cy="400110"/>
          </a:xfrm>
          <a:prstGeom prst="rect">
            <a:avLst/>
          </a:prstGeom>
          <a:noFill/>
        </p:spPr>
        <p:txBody>
          <a:bodyPr wrap="none" rtlCol="0">
            <a:spAutoFit/>
          </a:bodyPr>
          <a:lstStyle/>
          <a:p>
            <a:r>
              <a:rPr kumimoji="1" lang="en-US" altLang="ja-JP" sz="2000" dirty="0"/>
              <a:t>G/e</a:t>
            </a:r>
            <a:endParaRPr kumimoji="1" lang="ja-JP" altLang="en-US" sz="2000" dirty="0"/>
          </a:p>
        </p:txBody>
      </p:sp>
      <p:sp>
        <p:nvSpPr>
          <p:cNvPr id="38" name="テキスト ボックス 37">
            <a:extLst>
              <a:ext uri="{FF2B5EF4-FFF2-40B4-BE49-F238E27FC236}">
                <a16:creationId xmlns:a16="http://schemas.microsoft.com/office/drawing/2014/main" id="{A9C06BC5-EB4A-45FA-90B1-2FC5A452A176}"/>
              </a:ext>
            </a:extLst>
          </p:cNvPr>
          <p:cNvSpPr txBox="1"/>
          <p:nvPr/>
        </p:nvSpPr>
        <p:spPr>
          <a:xfrm>
            <a:off x="1076314" y="4469050"/>
            <a:ext cx="327334" cy="400110"/>
          </a:xfrm>
          <a:prstGeom prst="rect">
            <a:avLst/>
          </a:prstGeom>
          <a:noFill/>
        </p:spPr>
        <p:txBody>
          <a:bodyPr wrap="none" rtlCol="0">
            <a:spAutoFit/>
          </a:bodyPr>
          <a:lstStyle/>
          <a:p>
            <a:r>
              <a:rPr kumimoji="1" lang="en-US" altLang="ja-JP" sz="2000" dirty="0"/>
              <a:t>e</a:t>
            </a:r>
            <a:endParaRPr kumimoji="1" lang="ja-JP" altLang="en-US" sz="2000" dirty="0"/>
          </a:p>
        </p:txBody>
      </p:sp>
    </p:spTree>
    <p:extLst>
      <p:ext uri="{BB962C8B-B14F-4D97-AF65-F5344CB8AC3E}">
        <p14:creationId xmlns:p14="http://schemas.microsoft.com/office/powerpoint/2010/main" val="1258231477"/>
      </p:ext>
    </p:extLst>
  </p:cSld>
  <p:clrMapOvr>
    <a:masterClrMapping/>
  </p:clrMapOvr>
  <p:transition advTm="14149"/>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2.2</a:t>
            </a:r>
            <a:r>
              <a:rPr lang="ja-JP" altLang="en-US" dirty="0"/>
              <a:t>　彩色多項式</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定理</a:t>
            </a:r>
            <a:r>
              <a:rPr lang="en-US" altLang="ja-JP" sz="2400" dirty="0"/>
              <a:t>7</a:t>
            </a:r>
            <a:r>
              <a:rPr lang="ja-JP" altLang="en-US" sz="2400" dirty="0"/>
              <a:t>：単純グラフ</a:t>
            </a:r>
            <a:r>
              <a:rPr lang="en-US" altLang="ja-JP" sz="2400" dirty="0"/>
              <a:t>G</a:t>
            </a:r>
            <a:r>
              <a:rPr lang="ja-JP" altLang="en-US" sz="2400" dirty="0"/>
              <a:t>に対して，次の漸化式が成り立つ．</a:t>
            </a:r>
            <a:endParaRPr lang="en-US" altLang="ja-JP" sz="2400" dirty="0"/>
          </a:p>
          <a:p>
            <a:pPr algn="ctr" eaLnBrk="1" hangingPunct="1">
              <a:buFont typeface="Wingdings 2" pitchFamily="18" charset="2"/>
              <a:buNone/>
            </a:pPr>
            <a:r>
              <a:rPr lang="en-US" altLang="ja-JP" sz="2400" dirty="0"/>
              <a:t>C(</a:t>
            </a:r>
            <a:r>
              <a:rPr lang="en-US" altLang="ja-JP" sz="2400" dirty="0" err="1"/>
              <a:t>G,k</a:t>
            </a:r>
            <a:r>
              <a:rPr lang="en-US" altLang="ja-JP" sz="2400" dirty="0"/>
              <a:t>)=C(G-</a:t>
            </a:r>
            <a:r>
              <a:rPr lang="en-US" altLang="ja-JP" sz="2400" dirty="0" err="1"/>
              <a:t>e,k</a:t>
            </a:r>
            <a:r>
              <a:rPr lang="en-US" altLang="ja-JP" sz="2400" dirty="0"/>
              <a:t>)-C(G/</a:t>
            </a:r>
            <a:r>
              <a:rPr lang="en-US" altLang="ja-JP" sz="2400" dirty="0" err="1"/>
              <a:t>e,k</a:t>
            </a:r>
            <a:r>
              <a:rPr lang="en-US" altLang="ja-JP" sz="2400" dirty="0"/>
              <a:t>)</a:t>
            </a:r>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定理</a:t>
            </a:r>
            <a:r>
              <a:rPr lang="en-US" altLang="ja-JP" sz="2400" dirty="0"/>
              <a:t>7</a:t>
            </a:r>
            <a:r>
              <a:rPr lang="ja-JP" altLang="en-US" sz="2400" dirty="0"/>
              <a:t>の証明は提出課題</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空グラフ</a:t>
            </a:r>
            <a:r>
              <a:rPr lang="en-US" altLang="ja-JP" sz="2400" dirty="0" err="1"/>
              <a:t>N</a:t>
            </a:r>
            <a:r>
              <a:rPr lang="en-US" altLang="ja-JP" sz="2400" baseline="-25000" dirty="0" err="1"/>
              <a:t>n</a:t>
            </a:r>
            <a:r>
              <a:rPr lang="ja-JP" altLang="en-US" sz="2400" dirty="0"/>
              <a:t>に対して，</a:t>
            </a:r>
            <a:r>
              <a:rPr lang="en-US" altLang="ja-JP" sz="2400" dirty="0"/>
              <a:t>C(</a:t>
            </a:r>
            <a:r>
              <a:rPr lang="en-US" altLang="ja-JP" sz="2400" dirty="0" err="1"/>
              <a:t>N</a:t>
            </a:r>
            <a:r>
              <a:rPr lang="en-US" altLang="ja-JP" sz="2400" baseline="-25000" dirty="0" err="1"/>
              <a:t>n</a:t>
            </a:r>
            <a:r>
              <a:rPr lang="en-US" altLang="ja-JP" sz="2400" dirty="0" err="1"/>
              <a:t>,k</a:t>
            </a:r>
            <a:r>
              <a:rPr lang="en-US" altLang="ja-JP" sz="2400" dirty="0"/>
              <a:t>)=</a:t>
            </a:r>
            <a:r>
              <a:rPr lang="en-US" altLang="ja-JP" sz="2400" dirty="0" err="1"/>
              <a:t>k</a:t>
            </a:r>
            <a:r>
              <a:rPr lang="en-US" altLang="ja-JP" sz="2400" baseline="30000" dirty="0" err="1"/>
              <a:t>n</a:t>
            </a:r>
            <a:r>
              <a:rPr lang="ja-JP" altLang="en-US" sz="2400" dirty="0"/>
              <a:t>であることから，</a:t>
            </a:r>
            <a:endParaRPr lang="en-US" altLang="ja-JP" sz="2400" dirty="0"/>
          </a:p>
          <a:p>
            <a:pPr eaLnBrk="1" hangingPunct="1">
              <a:buFont typeface="Wingdings 2" pitchFamily="18" charset="2"/>
              <a:buNone/>
            </a:pPr>
            <a:r>
              <a:rPr lang="ja-JP" altLang="en-US" sz="2400" dirty="0"/>
              <a:t>与えられたグラフ</a:t>
            </a:r>
            <a:r>
              <a:rPr lang="en-US" altLang="ja-JP" sz="2400" dirty="0"/>
              <a:t>G</a:t>
            </a:r>
            <a:r>
              <a:rPr lang="ja-JP" altLang="en-US" sz="2400" dirty="0"/>
              <a:t>に対して定理</a:t>
            </a:r>
            <a:r>
              <a:rPr lang="en-US" altLang="ja-JP" sz="2400" dirty="0"/>
              <a:t>7</a:t>
            </a:r>
            <a:r>
              <a:rPr lang="ja-JP" altLang="en-US" sz="2400" dirty="0"/>
              <a:t>を繰り返し適用することで，</a:t>
            </a:r>
            <a:endParaRPr lang="en-US" altLang="ja-JP" sz="2400" dirty="0"/>
          </a:p>
          <a:p>
            <a:pPr eaLnBrk="1" hangingPunct="1">
              <a:buFont typeface="Wingdings 2" pitchFamily="18" charset="2"/>
              <a:buNone/>
            </a:pPr>
            <a:r>
              <a:rPr lang="en-US" altLang="ja-JP" sz="2400" dirty="0"/>
              <a:t>C(</a:t>
            </a:r>
            <a:r>
              <a:rPr lang="en-US" altLang="ja-JP" sz="2400" dirty="0" err="1"/>
              <a:t>G,k</a:t>
            </a:r>
            <a:r>
              <a:rPr lang="en-US" altLang="ja-JP" sz="2400" dirty="0"/>
              <a:t>)</a:t>
            </a:r>
            <a:r>
              <a:rPr lang="ja-JP" altLang="en-US" sz="2400" dirty="0"/>
              <a:t>が多項式の形で表せることが分かる．</a:t>
            </a:r>
            <a:endParaRPr lang="en-US" altLang="ja-JP" sz="2400" dirty="0"/>
          </a:p>
          <a:p>
            <a:pPr eaLnBrk="1" hangingPunct="1">
              <a:buFont typeface="Wingdings 2" pitchFamily="18" charset="2"/>
              <a:buNone/>
            </a:pPr>
            <a:r>
              <a:rPr lang="ja-JP" altLang="en-US" sz="2400" dirty="0"/>
              <a:t>このことから，</a:t>
            </a:r>
            <a:r>
              <a:rPr lang="en-US" altLang="ja-JP" sz="2400" dirty="0"/>
              <a:t>C(</a:t>
            </a:r>
            <a:r>
              <a:rPr lang="en-US" altLang="ja-JP" sz="2400" dirty="0" err="1"/>
              <a:t>G,k</a:t>
            </a:r>
            <a:r>
              <a:rPr lang="en-US" altLang="ja-JP" sz="2400" dirty="0"/>
              <a:t>)</a:t>
            </a:r>
            <a:r>
              <a:rPr lang="ja-JP" altLang="en-US" sz="2400" dirty="0"/>
              <a:t>は彩色多項式と呼ばれる．</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Tree>
    <p:extLst>
      <p:ext uri="{BB962C8B-B14F-4D97-AF65-F5344CB8AC3E}">
        <p14:creationId xmlns:p14="http://schemas.microsoft.com/office/powerpoint/2010/main" val="4064916749"/>
      </p:ext>
    </p:extLst>
  </p:cSld>
  <p:clrMapOvr>
    <a:masterClrMapping/>
  </p:clrMapOvr>
  <p:transition advTm="14149"/>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2.2</a:t>
            </a:r>
            <a:r>
              <a:rPr lang="ja-JP" altLang="en-US" dirty="0"/>
              <a:t>　彩色多項式</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定理</a:t>
            </a:r>
            <a:r>
              <a:rPr lang="en-US" altLang="ja-JP" sz="2400" dirty="0"/>
              <a:t>8</a:t>
            </a:r>
            <a:r>
              <a:rPr lang="ja-JP" altLang="en-US" sz="2400" dirty="0"/>
              <a:t>：位数</a:t>
            </a:r>
            <a:r>
              <a:rPr lang="en-US" altLang="ja-JP" sz="2400" dirty="0"/>
              <a:t>n</a:t>
            </a:r>
            <a:r>
              <a:rPr lang="ja-JP" altLang="en-US" sz="2400" dirty="0"/>
              <a:t>の木</a:t>
            </a:r>
            <a:r>
              <a:rPr lang="en-US" altLang="ja-JP" sz="2400" dirty="0"/>
              <a:t>T</a:t>
            </a:r>
            <a:r>
              <a:rPr lang="ja-JP" altLang="en-US" sz="2400" dirty="0"/>
              <a:t>に対して，</a:t>
            </a:r>
            <a:r>
              <a:rPr lang="en-US" altLang="ja-JP" sz="2400" dirty="0"/>
              <a:t>C(</a:t>
            </a:r>
            <a:r>
              <a:rPr lang="en-US" altLang="ja-JP" sz="2400" dirty="0" err="1"/>
              <a:t>T,k</a:t>
            </a:r>
            <a:r>
              <a:rPr lang="en-US" altLang="ja-JP" sz="2400" dirty="0"/>
              <a:t>)=k(k-1)</a:t>
            </a:r>
            <a:r>
              <a:rPr lang="en-US" altLang="ja-JP" sz="2400" baseline="30000" dirty="0"/>
              <a:t>n-1</a:t>
            </a:r>
          </a:p>
          <a:p>
            <a:pPr eaLnBrk="1" hangingPunct="1">
              <a:buFont typeface="Wingdings 2" pitchFamily="18" charset="2"/>
              <a:buNone/>
            </a:pPr>
            <a:r>
              <a:rPr lang="ja-JP" altLang="en-US" sz="2400" dirty="0"/>
              <a:t>定理</a:t>
            </a:r>
            <a:r>
              <a:rPr lang="en-US" altLang="ja-JP" sz="2400" dirty="0"/>
              <a:t>8</a:t>
            </a:r>
            <a:r>
              <a:rPr lang="ja-JP" altLang="en-US" sz="2400" dirty="0"/>
              <a:t>の略証：</a:t>
            </a:r>
            <a:endParaRPr lang="en-US" altLang="ja-JP" sz="2400" dirty="0"/>
          </a:p>
          <a:p>
            <a:pPr eaLnBrk="1" hangingPunct="1">
              <a:buFont typeface="Wingdings 2" pitchFamily="18" charset="2"/>
              <a:buNone/>
            </a:pPr>
            <a:r>
              <a:rPr lang="en-US" altLang="ja-JP" sz="2400" dirty="0"/>
              <a:t>|E(T)|</a:t>
            </a:r>
            <a:r>
              <a:rPr lang="ja-JP" altLang="en-US" sz="2400" dirty="0"/>
              <a:t>に関する帰納法で示す．</a:t>
            </a:r>
            <a:endParaRPr lang="en-US" altLang="ja-JP" sz="2400" dirty="0"/>
          </a:p>
          <a:p>
            <a:pPr eaLnBrk="1" hangingPunct="1">
              <a:buFont typeface="Wingdings 2" pitchFamily="18" charset="2"/>
              <a:buNone/>
            </a:pPr>
            <a:r>
              <a:rPr lang="en-US" altLang="ja-JP" sz="2400" dirty="0"/>
              <a:t>|E(T)|=1</a:t>
            </a:r>
            <a:r>
              <a:rPr lang="ja-JP" altLang="en-US" sz="2400" dirty="0"/>
              <a:t>の場合は，</a:t>
            </a:r>
            <a:endParaRPr lang="en-US" altLang="ja-JP" sz="2400" dirty="0"/>
          </a:p>
          <a:p>
            <a:pPr eaLnBrk="1" hangingPunct="1">
              <a:buFont typeface="Wingdings 2" pitchFamily="18" charset="2"/>
              <a:buNone/>
            </a:pPr>
            <a:r>
              <a:rPr lang="en-US" altLang="ja-JP" sz="2400" dirty="0"/>
              <a:t>C(</a:t>
            </a:r>
            <a:r>
              <a:rPr lang="en-US" altLang="ja-JP" sz="2400" dirty="0" err="1"/>
              <a:t>T,k</a:t>
            </a:r>
            <a:r>
              <a:rPr lang="en-US" altLang="ja-JP" sz="2400" dirty="0"/>
              <a:t>)=C(K</a:t>
            </a:r>
            <a:r>
              <a:rPr lang="en-US" altLang="ja-JP" sz="2400" baseline="-25000" dirty="0"/>
              <a:t>2</a:t>
            </a:r>
            <a:r>
              <a:rPr lang="en-US" altLang="ja-JP" sz="2400" dirty="0"/>
              <a:t>,k)=k(k-1)=k(k-1)</a:t>
            </a:r>
            <a:r>
              <a:rPr lang="en-US" altLang="ja-JP" sz="2400" baseline="30000" dirty="0"/>
              <a:t>n-1</a:t>
            </a:r>
            <a:r>
              <a:rPr lang="ja-JP" altLang="en-US" sz="2400" dirty="0"/>
              <a:t>となり定理は正しい．</a:t>
            </a:r>
            <a:endParaRPr lang="en-US" altLang="ja-JP" sz="2400" dirty="0"/>
          </a:p>
          <a:p>
            <a:pPr eaLnBrk="1" hangingPunct="1">
              <a:buNone/>
            </a:pPr>
            <a:r>
              <a:rPr lang="en-US" altLang="ja-JP" sz="2400" dirty="0"/>
              <a:t>|E(T)|</a:t>
            </a:r>
            <a:r>
              <a:rPr lang="ja-JP" altLang="en-US" sz="2400" dirty="0"/>
              <a:t>≧</a:t>
            </a:r>
            <a:r>
              <a:rPr lang="en-US" altLang="ja-JP" sz="2400" dirty="0"/>
              <a:t>2</a:t>
            </a:r>
            <a:r>
              <a:rPr lang="ja-JP" altLang="en-US" sz="2400" dirty="0"/>
              <a:t>の場合は，</a:t>
            </a:r>
            <a:r>
              <a:rPr lang="en-US" altLang="ja-JP" sz="2400" dirty="0"/>
              <a:t>T</a:t>
            </a:r>
            <a:r>
              <a:rPr lang="ja-JP" altLang="en-US" sz="2400" dirty="0"/>
              <a:t>の葉に接続する辺</a:t>
            </a:r>
            <a:r>
              <a:rPr lang="en-US" altLang="ja-JP" sz="2400" dirty="0"/>
              <a:t>e</a:t>
            </a:r>
            <a:r>
              <a:rPr lang="ja-JP" altLang="en-US" sz="2400" dirty="0"/>
              <a:t>に対して，</a:t>
            </a:r>
            <a:endParaRPr lang="en-US" altLang="ja-JP" sz="2400" dirty="0"/>
          </a:p>
          <a:p>
            <a:pPr eaLnBrk="1" hangingPunct="1">
              <a:buFont typeface="Wingdings 2" pitchFamily="18" charset="2"/>
              <a:buNone/>
            </a:pPr>
            <a:r>
              <a:rPr lang="en-US" altLang="ja-JP" sz="2400" dirty="0"/>
              <a:t>C(</a:t>
            </a:r>
            <a:r>
              <a:rPr lang="en-US" altLang="ja-JP" sz="2400" dirty="0" err="1"/>
              <a:t>T,k</a:t>
            </a:r>
            <a:r>
              <a:rPr lang="en-US" altLang="ja-JP" sz="2400" dirty="0"/>
              <a:t>) = C(T-</a:t>
            </a:r>
            <a:r>
              <a:rPr lang="en-US" altLang="ja-JP" sz="2400" dirty="0" err="1"/>
              <a:t>e,k</a:t>
            </a:r>
            <a:r>
              <a:rPr lang="en-US" altLang="ja-JP" sz="2400" dirty="0"/>
              <a:t>)-C(T/</a:t>
            </a:r>
            <a:r>
              <a:rPr lang="en-US" altLang="ja-JP" sz="2400" dirty="0" err="1"/>
              <a:t>e,k</a:t>
            </a:r>
            <a:r>
              <a:rPr lang="en-US" altLang="ja-JP" sz="2400" dirty="0"/>
              <a:t>)</a:t>
            </a:r>
          </a:p>
          <a:p>
            <a:pPr eaLnBrk="1" hangingPunct="1">
              <a:buFont typeface="Wingdings 2" pitchFamily="18" charset="2"/>
              <a:buNone/>
            </a:pPr>
            <a:r>
              <a:rPr lang="en-US" altLang="ja-JP" sz="2400" dirty="0"/>
              <a:t>           =(</a:t>
            </a:r>
            <a:r>
              <a:rPr lang="en-US" altLang="ja-JP" sz="2400" dirty="0" err="1"/>
              <a:t>k×k</a:t>
            </a:r>
            <a:r>
              <a:rPr lang="en-US" altLang="ja-JP" sz="2400" dirty="0"/>
              <a:t>(k-1)</a:t>
            </a:r>
            <a:r>
              <a:rPr lang="en-US" altLang="ja-JP" sz="2400" baseline="30000" dirty="0"/>
              <a:t>n-2</a:t>
            </a:r>
            <a:r>
              <a:rPr lang="en-US" altLang="ja-JP" sz="2400" dirty="0"/>
              <a:t>)-(k(k-1)</a:t>
            </a:r>
            <a:r>
              <a:rPr lang="en-US" altLang="ja-JP" sz="2400" baseline="30000" dirty="0"/>
              <a:t>n-2</a:t>
            </a:r>
            <a:r>
              <a:rPr lang="en-US" altLang="ja-JP" sz="2400" dirty="0"/>
              <a:t>)</a:t>
            </a:r>
          </a:p>
          <a:p>
            <a:pPr eaLnBrk="1" hangingPunct="1">
              <a:buFont typeface="Wingdings 2" pitchFamily="18" charset="2"/>
              <a:buNone/>
            </a:pPr>
            <a:r>
              <a:rPr lang="en-US" altLang="ja-JP" sz="2400" dirty="0"/>
              <a:t>           =k(k-1)</a:t>
            </a:r>
            <a:r>
              <a:rPr lang="en-US" altLang="ja-JP" sz="2400" baseline="30000" dirty="0"/>
              <a:t>n-1</a:t>
            </a:r>
            <a:r>
              <a:rPr lang="ja-JP" altLang="en-US" sz="2400" baseline="30000" dirty="0"/>
              <a:t>　</a:t>
            </a:r>
            <a:r>
              <a:rPr lang="en-US" altLang="ja-JP" sz="2400" baseline="30000" dirty="0"/>
              <a:t>   </a:t>
            </a:r>
          </a:p>
          <a:p>
            <a:pPr eaLnBrk="1" hangingPunct="1">
              <a:buFont typeface="Wingdings 2" pitchFamily="18" charset="2"/>
              <a:buNone/>
            </a:pPr>
            <a:r>
              <a:rPr lang="ja-JP" altLang="en-US" sz="2400" dirty="0"/>
              <a:t>となり定理は正しい．　　　　　　　　　　　　　　　　　□</a:t>
            </a:r>
            <a:r>
              <a:rPr lang="en-US" altLang="ja-JP" sz="2400" baseline="30000" dirty="0"/>
              <a:t>                                                                               </a:t>
            </a:r>
            <a:endParaRPr lang="en-US" altLang="ja-JP" sz="2400" dirty="0"/>
          </a:p>
          <a:p>
            <a:pPr eaLnBrk="1" hangingPunct="1">
              <a:buFont typeface="Wingdings 2" pitchFamily="18" charset="2"/>
              <a:buNone/>
            </a:pPr>
            <a:endParaRPr lang="en-US" altLang="ja-JP" sz="2400" dirty="0"/>
          </a:p>
        </p:txBody>
      </p:sp>
    </p:spTree>
    <p:extLst>
      <p:ext uri="{BB962C8B-B14F-4D97-AF65-F5344CB8AC3E}">
        <p14:creationId xmlns:p14="http://schemas.microsoft.com/office/powerpoint/2010/main" val="3618655754"/>
      </p:ext>
    </p:extLst>
  </p:cSld>
  <p:clrMapOvr>
    <a:masterClrMapping/>
  </p:clrMapOvr>
  <p:transition advTm="14149"/>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2.2</a:t>
            </a:r>
            <a:r>
              <a:rPr lang="ja-JP" altLang="en-US" dirty="0"/>
              <a:t>　彩色多項式</a:t>
            </a:r>
          </a:p>
        </p:txBody>
      </p:sp>
      <p:sp>
        <p:nvSpPr>
          <p:cNvPr id="8195" name="コンテンツ プレースホルダー 2"/>
          <p:cNvSpPr>
            <a:spLocks noGrp="1"/>
          </p:cNvSpPr>
          <p:nvPr>
            <p:ph idx="1"/>
          </p:nvPr>
        </p:nvSpPr>
        <p:spPr>
          <a:xfrm>
            <a:off x="457200" y="1935163"/>
            <a:ext cx="8579296" cy="4389437"/>
          </a:xfrm>
        </p:spPr>
        <p:txBody>
          <a:bodyPr/>
          <a:lstStyle/>
          <a:p>
            <a:pPr eaLnBrk="1" hangingPunct="1">
              <a:buFont typeface="Wingdings 2" pitchFamily="18" charset="2"/>
              <a:buNone/>
            </a:pPr>
            <a:r>
              <a:rPr lang="ja-JP" altLang="en-US" sz="2400" dirty="0"/>
              <a:t>定理</a:t>
            </a:r>
            <a:r>
              <a:rPr lang="en-US" altLang="ja-JP" sz="2400" dirty="0"/>
              <a:t>9</a:t>
            </a:r>
            <a:r>
              <a:rPr lang="ja-JP" altLang="en-US" sz="2400" dirty="0"/>
              <a:t>：位数</a:t>
            </a:r>
            <a:r>
              <a:rPr lang="en-US" altLang="ja-JP" sz="2400" dirty="0"/>
              <a:t>n</a:t>
            </a:r>
            <a:r>
              <a:rPr lang="ja-JP" altLang="en-US" sz="2400" dirty="0"/>
              <a:t>の閉路</a:t>
            </a:r>
            <a:r>
              <a:rPr lang="en-US" altLang="ja-JP" sz="2400" dirty="0"/>
              <a:t>C</a:t>
            </a:r>
            <a:r>
              <a:rPr lang="en-US" altLang="ja-JP" sz="2400" baseline="-25000" dirty="0"/>
              <a:t>n</a:t>
            </a:r>
            <a:r>
              <a:rPr lang="ja-JP" altLang="en-US" sz="2400" dirty="0"/>
              <a:t>に対して，</a:t>
            </a:r>
            <a:r>
              <a:rPr lang="en-US" altLang="ja-JP" sz="2400" dirty="0"/>
              <a:t>C(</a:t>
            </a:r>
            <a:r>
              <a:rPr lang="en-US" altLang="ja-JP" sz="2400" dirty="0" err="1"/>
              <a:t>C</a:t>
            </a:r>
            <a:r>
              <a:rPr lang="en-US" altLang="ja-JP" sz="2400" baseline="-25000" dirty="0" err="1"/>
              <a:t>n</a:t>
            </a:r>
            <a:r>
              <a:rPr lang="en-US" altLang="ja-JP" sz="2400" dirty="0" err="1"/>
              <a:t>,k</a:t>
            </a:r>
            <a:r>
              <a:rPr lang="en-US" altLang="ja-JP" sz="2400" dirty="0"/>
              <a:t>)=(k-1)</a:t>
            </a:r>
            <a:r>
              <a:rPr lang="en-US" altLang="ja-JP" sz="2400" baseline="30000" dirty="0"/>
              <a:t>n</a:t>
            </a:r>
            <a:r>
              <a:rPr lang="en-US" altLang="ja-JP" sz="2400" dirty="0"/>
              <a:t>+(-1)</a:t>
            </a:r>
            <a:r>
              <a:rPr lang="en-US" altLang="ja-JP" sz="2400" baseline="30000" dirty="0"/>
              <a:t>n</a:t>
            </a:r>
            <a:r>
              <a:rPr lang="en-US" altLang="ja-JP" sz="2400" dirty="0"/>
              <a:t>(k-1)</a:t>
            </a:r>
            <a:endParaRPr lang="en-US" altLang="ja-JP" sz="2400" baseline="30000" dirty="0"/>
          </a:p>
          <a:p>
            <a:pPr eaLnBrk="1" hangingPunct="1">
              <a:buFont typeface="Wingdings 2" pitchFamily="18" charset="2"/>
              <a:buNone/>
            </a:pPr>
            <a:r>
              <a:rPr lang="ja-JP" altLang="en-US" sz="2400" dirty="0"/>
              <a:t>定理</a:t>
            </a:r>
            <a:r>
              <a:rPr lang="en-US" altLang="ja-JP" sz="2400" dirty="0"/>
              <a:t>9</a:t>
            </a:r>
            <a:r>
              <a:rPr lang="ja-JP" altLang="en-US" sz="2400" dirty="0"/>
              <a:t>の略証：</a:t>
            </a:r>
            <a:endParaRPr lang="en-US" altLang="ja-JP" sz="2400" dirty="0"/>
          </a:p>
          <a:p>
            <a:pPr eaLnBrk="1" hangingPunct="1">
              <a:buFont typeface="Wingdings 2" pitchFamily="18" charset="2"/>
              <a:buNone/>
            </a:pPr>
            <a:r>
              <a:rPr lang="en-US" altLang="ja-JP" sz="2400" dirty="0"/>
              <a:t>|E(T)|</a:t>
            </a:r>
            <a:r>
              <a:rPr lang="ja-JP" altLang="en-US" sz="2400" dirty="0"/>
              <a:t>に関する帰納法で示す．</a:t>
            </a:r>
            <a:endParaRPr lang="en-US" altLang="ja-JP" sz="2400" dirty="0"/>
          </a:p>
          <a:p>
            <a:pPr eaLnBrk="1" hangingPunct="1">
              <a:buFont typeface="Wingdings 2" pitchFamily="18" charset="2"/>
              <a:buNone/>
            </a:pPr>
            <a:r>
              <a:rPr lang="en-US" altLang="ja-JP" sz="2400" dirty="0"/>
              <a:t>|E(T)|=3</a:t>
            </a:r>
            <a:r>
              <a:rPr lang="ja-JP" altLang="en-US" sz="2400" dirty="0"/>
              <a:t>の場合は，</a:t>
            </a:r>
            <a:endParaRPr lang="en-US" altLang="ja-JP" sz="2400" dirty="0"/>
          </a:p>
          <a:p>
            <a:pPr eaLnBrk="1" hangingPunct="1">
              <a:buFont typeface="Wingdings 2" pitchFamily="18" charset="2"/>
              <a:buNone/>
            </a:pPr>
            <a:r>
              <a:rPr lang="en-US" altLang="ja-JP" sz="2400" dirty="0"/>
              <a:t>C(C</a:t>
            </a:r>
            <a:r>
              <a:rPr lang="en-US" altLang="ja-JP" sz="2400" baseline="-25000" dirty="0"/>
              <a:t>3</a:t>
            </a:r>
            <a:r>
              <a:rPr lang="en-US" altLang="ja-JP" sz="2400" dirty="0"/>
              <a:t>,k)=C(K</a:t>
            </a:r>
            <a:r>
              <a:rPr lang="en-US" altLang="ja-JP" sz="2400" baseline="-25000" dirty="0"/>
              <a:t>3</a:t>
            </a:r>
            <a:r>
              <a:rPr lang="en-US" altLang="ja-JP" sz="2400" dirty="0"/>
              <a:t>,k)=k(k-1)(k-2)=(k-1)</a:t>
            </a:r>
            <a:r>
              <a:rPr lang="en-US" altLang="ja-JP" sz="2400" baseline="30000" dirty="0"/>
              <a:t>3</a:t>
            </a:r>
            <a:r>
              <a:rPr lang="en-US" altLang="ja-JP" sz="2400" dirty="0"/>
              <a:t>+(-1)</a:t>
            </a:r>
            <a:r>
              <a:rPr lang="en-US" altLang="ja-JP" sz="2400" baseline="30000" dirty="0"/>
              <a:t>3</a:t>
            </a:r>
            <a:r>
              <a:rPr lang="en-US" altLang="ja-JP" sz="2400" dirty="0"/>
              <a:t>(k-1)</a:t>
            </a:r>
            <a:r>
              <a:rPr lang="ja-JP" altLang="en-US" sz="2400" dirty="0"/>
              <a:t>となり定理は正しい．</a:t>
            </a:r>
            <a:endParaRPr lang="en-US" altLang="ja-JP" sz="2400" dirty="0"/>
          </a:p>
          <a:p>
            <a:pPr eaLnBrk="1" hangingPunct="1">
              <a:buFont typeface="Wingdings 2" pitchFamily="18" charset="2"/>
              <a:buNone/>
            </a:pPr>
            <a:r>
              <a:rPr lang="en-US" altLang="ja-JP" sz="2400" dirty="0"/>
              <a:t>|E(T)|&gt;3</a:t>
            </a:r>
            <a:r>
              <a:rPr lang="ja-JP" altLang="en-US" sz="2400" dirty="0"/>
              <a:t>の場合は，</a:t>
            </a:r>
            <a:r>
              <a:rPr lang="en-US" altLang="ja-JP" sz="2400" dirty="0"/>
              <a:t>C</a:t>
            </a:r>
            <a:r>
              <a:rPr lang="en-US" altLang="ja-JP" sz="2400" baseline="-25000" dirty="0"/>
              <a:t>n</a:t>
            </a:r>
            <a:r>
              <a:rPr lang="ja-JP" altLang="en-US" sz="2400" dirty="0"/>
              <a:t>の辺</a:t>
            </a:r>
            <a:r>
              <a:rPr lang="en-US" altLang="ja-JP" sz="2400" dirty="0"/>
              <a:t>e</a:t>
            </a:r>
            <a:r>
              <a:rPr lang="ja-JP" altLang="en-US" sz="2400" dirty="0"/>
              <a:t>に対して，</a:t>
            </a:r>
            <a:endParaRPr lang="en-US" altLang="ja-JP" sz="2400" dirty="0"/>
          </a:p>
          <a:p>
            <a:pPr eaLnBrk="1" hangingPunct="1">
              <a:buFont typeface="Wingdings 2" pitchFamily="18" charset="2"/>
              <a:buNone/>
            </a:pPr>
            <a:r>
              <a:rPr lang="en-US" altLang="ja-JP" sz="2400" dirty="0"/>
              <a:t>C(</a:t>
            </a:r>
            <a:r>
              <a:rPr lang="en-US" altLang="ja-JP" sz="2400" dirty="0" err="1"/>
              <a:t>C</a:t>
            </a:r>
            <a:r>
              <a:rPr lang="en-US" altLang="ja-JP" sz="2400" baseline="-25000" dirty="0" err="1"/>
              <a:t>n</a:t>
            </a:r>
            <a:r>
              <a:rPr lang="en-US" altLang="ja-JP" sz="2400" dirty="0" err="1"/>
              <a:t>,k</a:t>
            </a:r>
            <a:r>
              <a:rPr lang="en-US" altLang="ja-JP" sz="2400" dirty="0"/>
              <a:t>)=C(C</a:t>
            </a:r>
            <a:r>
              <a:rPr lang="en-US" altLang="ja-JP" sz="2400" baseline="-25000" dirty="0"/>
              <a:t>n</a:t>
            </a:r>
            <a:r>
              <a:rPr lang="en-US" altLang="ja-JP" sz="2400" dirty="0"/>
              <a:t>-</a:t>
            </a:r>
            <a:r>
              <a:rPr lang="en-US" altLang="ja-JP" sz="2400" dirty="0" err="1"/>
              <a:t>e,k</a:t>
            </a:r>
            <a:r>
              <a:rPr lang="en-US" altLang="ja-JP" sz="2400" dirty="0"/>
              <a:t>)-C(C</a:t>
            </a:r>
            <a:r>
              <a:rPr lang="en-US" altLang="ja-JP" sz="2400" baseline="-25000" dirty="0"/>
              <a:t>n</a:t>
            </a:r>
            <a:r>
              <a:rPr lang="en-US" altLang="ja-JP" sz="2400" dirty="0"/>
              <a:t>/</a:t>
            </a:r>
            <a:r>
              <a:rPr lang="en-US" altLang="ja-JP" sz="2400" dirty="0" err="1"/>
              <a:t>e,k</a:t>
            </a:r>
            <a:r>
              <a:rPr lang="en-US" altLang="ja-JP" sz="2400" dirty="0"/>
              <a:t>)</a:t>
            </a:r>
          </a:p>
          <a:p>
            <a:pPr eaLnBrk="1" hangingPunct="1">
              <a:buFont typeface="Wingdings 2" pitchFamily="18" charset="2"/>
              <a:buNone/>
            </a:pPr>
            <a:r>
              <a:rPr lang="en-US" altLang="ja-JP" sz="2400" dirty="0"/>
              <a:t>            =k(k-1)</a:t>
            </a:r>
            <a:r>
              <a:rPr lang="en-US" altLang="ja-JP" sz="2400" baseline="30000" dirty="0"/>
              <a:t>n-1</a:t>
            </a:r>
            <a:r>
              <a:rPr lang="en-US" altLang="ja-JP" sz="2400" dirty="0"/>
              <a:t>-((k-1)</a:t>
            </a:r>
            <a:r>
              <a:rPr lang="en-US" altLang="ja-JP" sz="2400" baseline="30000" dirty="0"/>
              <a:t>n-1</a:t>
            </a:r>
            <a:r>
              <a:rPr lang="en-US" altLang="ja-JP" sz="2400" dirty="0"/>
              <a:t>+(-1)</a:t>
            </a:r>
            <a:r>
              <a:rPr lang="en-US" altLang="ja-JP" sz="2400" baseline="30000" dirty="0"/>
              <a:t>n-1</a:t>
            </a:r>
            <a:r>
              <a:rPr lang="en-US" altLang="ja-JP" sz="2400" dirty="0"/>
              <a:t>(k-1))</a:t>
            </a:r>
          </a:p>
          <a:p>
            <a:pPr eaLnBrk="1" hangingPunct="1">
              <a:buFont typeface="Wingdings 2" pitchFamily="18" charset="2"/>
              <a:buNone/>
            </a:pPr>
            <a:r>
              <a:rPr lang="en-US" altLang="ja-JP" sz="2400" dirty="0"/>
              <a:t>            =(k-1)</a:t>
            </a:r>
            <a:r>
              <a:rPr lang="en-US" altLang="ja-JP" sz="2400" baseline="30000" dirty="0"/>
              <a:t>n</a:t>
            </a:r>
            <a:r>
              <a:rPr lang="en-US" altLang="ja-JP" sz="2400" dirty="0"/>
              <a:t>+(-1)</a:t>
            </a:r>
            <a:r>
              <a:rPr lang="en-US" altLang="ja-JP" sz="2400" baseline="30000" dirty="0"/>
              <a:t>n</a:t>
            </a:r>
            <a:r>
              <a:rPr lang="en-US" altLang="ja-JP" sz="2400" dirty="0"/>
              <a:t>(k-1)</a:t>
            </a:r>
          </a:p>
          <a:p>
            <a:pPr eaLnBrk="1" hangingPunct="1">
              <a:buFont typeface="Wingdings 2" pitchFamily="18" charset="2"/>
              <a:buNone/>
            </a:pPr>
            <a:r>
              <a:rPr lang="ja-JP" altLang="en-US" sz="2400" dirty="0"/>
              <a:t>となり定理は正しい．　　　　　　　　　　　　　　　　　　　　　　　　 □</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Tree>
    <p:extLst>
      <p:ext uri="{BB962C8B-B14F-4D97-AF65-F5344CB8AC3E}">
        <p14:creationId xmlns:p14="http://schemas.microsoft.com/office/powerpoint/2010/main" val="2752332543"/>
      </p:ext>
    </p:extLst>
  </p:cSld>
  <p:clrMapOvr>
    <a:masterClrMapping/>
  </p:clrMapOvr>
  <p:transition advTm="14149"/>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2.2</a:t>
            </a:r>
            <a:r>
              <a:rPr lang="ja-JP" altLang="en-US" dirty="0"/>
              <a:t>　彩色多項式</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定理</a:t>
            </a:r>
            <a:r>
              <a:rPr lang="en-US" altLang="ja-JP" sz="2400" dirty="0"/>
              <a:t>10</a:t>
            </a:r>
            <a:r>
              <a:rPr lang="ja-JP" altLang="en-US" sz="2400" dirty="0"/>
              <a:t>（彩色多項式が満たす性質）：</a:t>
            </a:r>
            <a:endParaRPr lang="en-US" altLang="ja-JP" sz="2400" dirty="0"/>
          </a:p>
          <a:p>
            <a:pPr eaLnBrk="1" hangingPunct="1">
              <a:buFont typeface="Wingdings 2" pitchFamily="18" charset="2"/>
              <a:buNone/>
            </a:pPr>
            <a:r>
              <a:rPr lang="ja-JP" altLang="en-US" sz="2400" dirty="0"/>
              <a:t>位数</a:t>
            </a:r>
            <a:r>
              <a:rPr lang="en-US" altLang="ja-JP" sz="2400" dirty="0"/>
              <a:t>n</a:t>
            </a:r>
            <a:r>
              <a:rPr lang="ja-JP" altLang="en-US" sz="2400" dirty="0"/>
              <a:t>の単純グラフ</a:t>
            </a:r>
            <a:r>
              <a:rPr lang="en-US" altLang="ja-JP" sz="2400" dirty="0"/>
              <a:t>G</a:t>
            </a:r>
            <a:r>
              <a:rPr lang="ja-JP" altLang="en-US" sz="2400" dirty="0"/>
              <a:t>に対して，</a:t>
            </a:r>
            <a:r>
              <a:rPr lang="en-US" altLang="ja-JP" sz="2400" dirty="0"/>
              <a:t>C(</a:t>
            </a:r>
            <a:r>
              <a:rPr lang="en-US" altLang="ja-JP" sz="2400" dirty="0" err="1"/>
              <a:t>G,k</a:t>
            </a:r>
            <a:r>
              <a:rPr lang="en-US" altLang="ja-JP" sz="2400" dirty="0"/>
              <a:t>)</a:t>
            </a:r>
            <a:r>
              <a:rPr lang="ja-JP" altLang="en-US" sz="2400" dirty="0"/>
              <a:t>は以下の性質を持つ．</a:t>
            </a:r>
            <a:endParaRPr lang="en-US" altLang="ja-JP" sz="2400" dirty="0"/>
          </a:p>
          <a:p>
            <a:pPr eaLnBrk="1" hangingPunct="1"/>
            <a:r>
              <a:rPr lang="ja-JP" altLang="en-US" sz="2400" dirty="0"/>
              <a:t>次数が</a:t>
            </a:r>
            <a:r>
              <a:rPr lang="en-US" altLang="ja-JP" sz="2400" dirty="0"/>
              <a:t>n</a:t>
            </a:r>
          </a:p>
          <a:p>
            <a:pPr eaLnBrk="1" hangingPunct="1"/>
            <a:r>
              <a:rPr lang="ja-JP" altLang="en-US" sz="2400" dirty="0"/>
              <a:t>係数が整数</a:t>
            </a:r>
            <a:endParaRPr lang="en-US" altLang="ja-JP" sz="2400" dirty="0"/>
          </a:p>
          <a:p>
            <a:pPr eaLnBrk="1" hangingPunct="1"/>
            <a:r>
              <a:rPr lang="ja-JP" altLang="en-US" sz="2400" dirty="0"/>
              <a:t>交代式（係数に正の数と負の数が交互に現れる多項式）</a:t>
            </a:r>
            <a:endParaRPr lang="en-US" altLang="ja-JP" sz="2400" dirty="0"/>
          </a:p>
          <a:p>
            <a:pPr eaLnBrk="1" hangingPunct="1"/>
            <a:r>
              <a:rPr lang="ja-JP" altLang="en-US" sz="2400" dirty="0"/>
              <a:t>最高次の項が</a:t>
            </a:r>
            <a:r>
              <a:rPr lang="en-US" altLang="ja-JP" sz="2400" dirty="0" err="1"/>
              <a:t>k</a:t>
            </a:r>
            <a:r>
              <a:rPr lang="en-US" altLang="ja-JP" sz="2400" baseline="30000" dirty="0" err="1"/>
              <a:t>n</a:t>
            </a:r>
            <a:endParaRPr lang="en-US" altLang="ja-JP" sz="2400" dirty="0"/>
          </a:p>
          <a:p>
            <a:pPr eaLnBrk="1" hangingPunct="1"/>
            <a:r>
              <a:rPr lang="ja-JP" altLang="en-US" sz="2400" dirty="0"/>
              <a:t>定数項が</a:t>
            </a:r>
            <a:r>
              <a:rPr lang="en-US" altLang="ja-JP" sz="2400" dirty="0"/>
              <a:t>0</a:t>
            </a:r>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証明略：教科書参照</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Tree>
    <p:extLst>
      <p:ext uri="{BB962C8B-B14F-4D97-AF65-F5344CB8AC3E}">
        <p14:creationId xmlns:p14="http://schemas.microsoft.com/office/powerpoint/2010/main" val="121837017"/>
      </p:ext>
    </p:extLst>
  </p:cSld>
  <p:clrMapOvr>
    <a:masterClrMapping/>
  </p:clrMapOvr>
  <p:transition advTm="14149"/>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タイトル 1"/>
          <p:cNvSpPr>
            <a:spLocks noGrp="1"/>
          </p:cNvSpPr>
          <p:nvPr>
            <p:ph type="title"/>
          </p:nvPr>
        </p:nvSpPr>
        <p:spPr/>
        <p:txBody>
          <a:bodyPr/>
          <a:lstStyle/>
          <a:p>
            <a:pPr eaLnBrk="1" hangingPunct="1"/>
            <a:r>
              <a:rPr lang="ja-JP" altLang="en-US" dirty="0"/>
              <a:t>提出課題</a:t>
            </a:r>
            <a:r>
              <a:rPr lang="en-US" altLang="ja-JP" dirty="0"/>
              <a:t>14</a:t>
            </a:r>
            <a:endParaRPr lang="ja-JP" altLang="en-US" dirty="0"/>
          </a:p>
        </p:txBody>
      </p:sp>
      <p:sp>
        <p:nvSpPr>
          <p:cNvPr id="3" name="コンテンツ プレースホルダー 2"/>
          <p:cNvSpPr>
            <a:spLocks noGrp="1"/>
          </p:cNvSpPr>
          <p:nvPr>
            <p:ph idx="1"/>
          </p:nvPr>
        </p:nvSpPr>
        <p:spPr>
          <a:xfrm>
            <a:off x="323850" y="2133600"/>
            <a:ext cx="8640763" cy="4389438"/>
          </a:xfrm>
        </p:spPr>
        <p:txBody>
          <a:bodyPr/>
          <a:lstStyle/>
          <a:p>
            <a:pPr eaLnBrk="1" hangingPunct="1">
              <a:buFont typeface="Wingdings 2" pitchFamily="18" charset="2"/>
              <a:buNone/>
              <a:defRPr/>
            </a:pPr>
            <a:endParaRPr lang="en-US" altLang="ja-JP" sz="2400" dirty="0"/>
          </a:p>
          <a:p>
            <a:pPr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p:txBody>
      </p:sp>
      <p:sp>
        <p:nvSpPr>
          <p:cNvPr id="25" name="コンテンツ プレースホルダー 2"/>
          <p:cNvSpPr txBox="1">
            <a:spLocks/>
          </p:cNvSpPr>
          <p:nvPr/>
        </p:nvSpPr>
        <p:spPr bwMode="auto">
          <a:xfrm>
            <a:off x="457200" y="2151063"/>
            <a:ext cx="8229600" cy="4389437"/>
          </a:xfrm>
          <a:prstGeom prst="rect">
            <a:avLst/>
          </a:prstGeom>
          <a:noFill/>
          <a:ln>
            <a:noFill/>
          </a:ln>
        </p:spPr>
        <p:txBody>
          <a:bodyPr/>
          <a:lstStyle/>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dirty="0">
              <a:latin typeface="Calibri" pitchFamily="34" charset="0"/>
              <a:ea typeface="+mn-ea"/>
            </a:endParaRPr>
          </a:p>
        </p:txBody>
      </p:sp>
      <p:sp>
        <p:nvSpPr>
          <p:cNvPr id="10" name="コンテンツ プレースホルダー 2"/>
          <p:cNvSpPr txBox="1">
            <a:spLocks/>
          </p:cNvSpPr>
          <p:nvPr/>
        </p:nvSpPr>
        <p:spPr bwMode="auto">
          <a:xfrm>
            <a:off x="457200" y="2151063"/>
            <a:ext cx="8686800" cy="4389437"/>
          </a:xfrm>
          <a:prstGeom prst="rect">
            <a:avLst/>
          </a:prstGeom>
          <a:noFill/>
          <a:ln>
            <a:noFill/>
          </a:ln>
        </p:spPr>
        <p:txBody>
          <a:bodyPr/>
          <a:lstStyle/>
          <a:p>
            <a:pPr marL="273050" indent="-273050">
              <a:spcBef>
                <a:spcPct val="20000"/>
              </a:spcBef>
              <a:buClr>
                <a:srgbClr val="0BD0D9"/>
              </a:buClr>
              <a:buSzPct val="95000"/>
              <a:buFont typeface="Wingdings 2" pitchFamily="18" charset="2"/>
              <a:buNone/>
              <a:defRPr/>
            </a:pPr>
            <a:endParaRPr lang="en-US" altLang="ja-JP" sz="2400" dirty="0">
              <a:latin typeface="Calibri" pitchFamily="34" charset="0"/>
              <a:ea typeface="+mn-ea"/>
            </a:endParaRPr>
          </a:p>
        </p:txBody>
      </p:sp>
      <p:sp>
        <p:nvSpPr>
          <p:cNvPr id="11" name="コンテンツ プレースホルダー 2"/>
          <p:cNvSpPr txBox="1">
            <a:spLocks/>
          </p:cNvSpPr>
          <p:nvPr/>
        </p:nvSpPr>
        <p:spPr bwMode="auto">
          <a:xfrm>
            <a:off x="457200" y="1935163"/>
            <a:ext cx="8686800" cy="5364162"/>
          </a:xfrm>
          <a:prstGeom prst="rect">
            <a:avLst/>
          </a:prstGeom>
          <a:noFill/>
          <a:ln>
            <a:noFill/>
          </a:ln>
        </p:spPr>
        <p:txBody>
          <a:bodyPr/>
          <a:lstStyle/>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dirty="0">
              <a:latin typeface="Calibri" pitchFamily="34" charset="0"/>
              <a:ea typeface="+mn-ea"/>
            </a:endParaRPr>
          </a:p>
        </p:txBody>
      </p:sp>
      <p:sp>
        <p:nvSpPr>
          <p:cNvPr id="12" name="角丸四角形 11"/>
          <p:cNvSpPr/>
          <p:nvPr/>
        </p:nvSpPr>
        <p:spPr>
          <a:xfrm>
            <a:off x="179388" y="2205038"/>
            <a:ext cx="8713787" cy="396081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8792" name="テキスト ボックス 83"/>
          <p:cNvSpPr txBox="1">
            <a:spLocks noChangeArrowheads="1"/>
          </p:cNvSpPr>
          <p:nvPr/>
        </p:nvSpPr>
        <p:spPr bwMode="auto">
          <a:xfrm>
            <a:off x="339725" y="2492375"/>
            <a:ext cx="6489277" cy="3046988"/>
          </a:xfrm>
          <a:prstGeom prst="rect">
            <a:avLst/>
          </a:prstGeom>
          <a:noFill/>
          <a:ln w="9525">
            <a:noFill/>
            <a:miter lim="800000"/>
            <a:headEnd/>
            <a:tailEnd/>
          </a:ln>
        </p:spPr>
        <p:txBody>
          <a:bodyPr wrap="none">
            <a:spAutoFit/>
          </a:bodyPr>
          <a:lstStyle/>
          <a:p>
            <a:r>
              <a:rPr lang="ja-JP" altLang="en-US" sz="2400" dirty="0"/>
              <a:t>課題</a:t>
            </a:r>
            <a:r>
              <a:rPr lang="en-US" altLang="ja-JP" sz="2400" dirty="0"/>
              <a:t>14</a:t>
            </a:r>
            <a:r>
              <a:rPr lang="ja-JP" altLang="en-US" sz="2400" dirty="0"/>
              <a:t>－</a:t>
            </a:r>
            <a:r>
              <a:rPr lang="en-US" altLang="ja-JP" sz="2400" dirty="0"/>
              <a:t>1</a:t>
            </a:r>
            <a:r>
              <a:rPr lang="ja-JP" altLang="en-US" sz="2400" dirty="0"/>
              <a:t>：</a:t>
            </a:r>
            <a:endParaRPr lang="en-US" altLang="ja-JP" sz="2400" dirty="0"/>
          </a:p>
          <a:p>
            <a:r>
              <a:rPr lang="ja-JP" altLang="en-US" sz="2400" dirty="0"/>
              <a:t>教科書 </a:t>
            </a:r>
            <a:r>
              <a:rPr lang="en-US" altLang="ja-JP" sz="2400" dirty="0"/>
              <a:t>P.100 </a:t>
            </a:r>
            <a:r>
              <a:rPr lang="ja-JP" altLang="en-US" sz="2400" dirty="0"/>
              <a:t>問</a:t>
            </a:r>
            <a:r>
              <a:rPr lang="en-US" altLang="ja-JP" sz="2400" dirty="0"/>
              <a:t>4.41</a:t>
            </a:r>
          </a:p>
          <a:p>
            <a:r>
              <a:rPr lang="ja-JP" altLang="en-US" sz="2400" dirty="0"/>
              <a:t>グラフ</a:t>
            </a:r>
            <a:r>
              <a:rPr lang="en-US" altLang="ja-JP" sz="2400" dirty="0"/>
              <a:t>G</a:t>
            </a:r>
            <a:r>
              <a:rPr lang="ja-JP" altLang="en-US" sz="2400" dirty="0"/>
              <a:t>に対して，</a:t>
            </a:r>
            <a:r>
              <a:rPr lang="en-US" altLang="ja-JP" sz="2400" dirty="0"/>
              <a:t>σ(G)</a:t>
            </a:r>
            <a:r>
              <a:rPr lang="ja-JP" altLang="en-US" sz="2400" dirty="0"/>
              <a:t>≦</a:t>
            </a:r>
            <a:r>
              <a:rPr lang="en-US" altLang="ja-JP" sz="2400" dirty="0"/>
              <a:t>α(G)</a:t>
            </a:r>
            <a:r>
              <a:rPr lang="ja-JP" altLang="en-US" sz="2400" dirty="0"/>
              <a:t>であることを示せ．</a:t>
            </a:r>
            <a:endParaRPr lang="en-US" altLang="ja-JP" sz="2400" dirty="0"/>
          </a:p>
          <a:p>
            <a:endParaRPr lang="en-US" altLang="ja-JP" sz="2400" dirty="0"/>
          </a:p>
          <a:p>
            <a:r>
              <a:rPr lang="ja-JP" altLang="en-US" sz="2400" dirty="0"/>
              <a:t>ヒント：</a:t>
            </a:r>
            <a:endParaRPr lang="en-US" altLang="ja-JP" sz="2400" dirty="0"/>
          </a:p>
          <a:p>
            <a:r>
              <a:rPr lang="en-US" altLang="ja-JP" sz="2400" dirty="0"/>
              <a:t>|S|=α(G)</a:t>
            </a:r>
            <a:r>
              <a:rPr lang="ja-JP" altLang="en-US" sz="2400" dirty="0"/>
              <a:t>である</a:t>
            </a:r>
            <a:r>
              <a:rPr lang="en-US" altLang="ja-JP" sz="2400" dirty="0"/>
              <a:t>G</a:t>
            </a:r>
            <a:r>
              <a:rPr lang="ja-JP" altLang="en-US" sz="2400" dirty="0"/>
              <a:t>の独立集合</a:t>
            </a:r>
            <a:r>
              <a:rPr lang="en-US" altLang="ja-JP" sz="2400" dirty="0"/>
              <a:t>S</a:t>
            </a:r>
            <a:r>
              <a:rPr lang="ja-JP" altLang="en-US" sz="2400" dirty="0"/>
              <a:t>が</a:t>
            </a:r>
            <a:endParaRPr lang="en-US" altLang="ja-JP" sz="2400" dirty="0"/>
          </a:p>
          <a:p>
            <a:r>
              <a:rPr lang="en-US" altLang="ja-JP" sz="2400" dirty="0"/>
              <a:t>G</a:t>
            </a:r>
            <a:r>
              <a:rPr lang="ja-JP" altLang="en-US" sz="2400" dirty="0"/>
              <a:t>の支配集合であることを示せばよい</a:t>
            </a:r>
            <a:endParaRPr lang="en-US" altLang="ja-JP" sz="2400" dirty="0"/>
          </a:p>
          <a:p>
            <a:endParaRPr lang="en-US" altLang="ja-JP" sz="2400" dirty="0"/>
          </a:p>
        </p:txBody>
      </p:sp>
    </p:spTree>
    <p:extLst>
      <p:ext uri="{BB962C8B-B14F-4D97-AF65-F5344CB8AC3E}">
        <p14:creationId xmlns:p14="http://schemas.microsoft.com/office/powerpoint/2010/main" val="2715992061"/>
      </p:ext>
    </p:extLst>
  </p:cSld>
  <p:clrMapOvr>
    <a:masterClrMapping/>
  </p:clrMapOvr>
  <p:transition advTm="14149"/>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タイトル 1"/>
          <p:cNvSpPr>
            <a:spLocks noGrp="1"/>
          </p:cNvSpPr>
          <p:nvPr>
            <p:ph type="title"/>
          </p:nvPr>
        </p:nvSpPr>
        <p:spPr/>
        <p:txBody>
          <a:bodyPr/>
          <a:lstStyle/>
          <a:p>
            <a:pPr eaLnBrk="1" hangingPunct="1"/>
            <a:r>
              <a:rPr lang="ja-JP" altLang="en-US" dirty="0"/>
              <a:t>提出課題</a:t>
            </a:r>
            <a:r>
              <a:rPr lang="en-US" altLang="ja-JP" dirty="0"/>
              <a:t>14</a:t>
            </a:r>
            <a:endParaRPr lang="ja-JP" altLang="en-US" dirty="0"/>
          </a:p>
        </p:txBody>
      </p:sp>
      <p:sp>
        <p:nvSpPr>
          <p:cNvPr id="3" name="コンテンツ プレースホルダー 2"/>
          <p:cNvSpPr>
            <a:spLocks noGrp="1"/>
          </p:cNvSpPr>
          <p:nvPr>
            <p:ph idx="1"/>
          </p:nvPr>
        </p:nvSpPr>
        <p:spPr>
          <a:xfrm>
            <a:off x="323850" y="2133600"/>
            <a:ext cx="8640763" cy="4389438"/>
          </a:xfrm>
        </p:spPr>
        <p:txBody>
          <a:bodyPr/>
          <a:lstStyle/>
          <a:p>
            <a:pPr eaLnBrk="1" hangingPunct="1">
              <a:buFont typeface="Wingdings 2" pitchFamily="18" charset="2"/>
              <a:buNone/>
              <a:defRPr/>
            </a:pPr>
            <a:endParaRPr lang="en-US" altLang="ja-JP" sz="2400" dirty="0"/>
          </a:p>
          <a:p>
            <a:pPr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p:txBody>
      </p:sp>
      <p:sp>
        <p:nvSpPr>
          <p:cNvPr id="25" name="コンテンツ プレースホルダー 2"/>
          <p:cNvSpPr txBox="1">
            <a:spLocks/>
          </p:cNvSpPr>
          <p:nvPr/>
        </p:nvSpPr>
        <p:spPr bwMode="auto">
          <a:xfrm>
            <a:off x="457200" y="2151063"/>
            <a:ext cx="8229600" cy="4389437"/>
          </a:xfrm>
          <a:prstGeom prst="rect">
            <a:avLst/>
          </a:prstGeom>
          <a:noFill/>
          <a:ln>
            <a:noFill/>
          </a:ln>
        </p:spPr>
        <p:txBody>
          <a:bodyPr/>
          <a:lstStyle/>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dirty="0">
              <a:latin typeface="Calibri" pitchFamily="34" charset="0"/>
              <a:ea typeface="+mn-ea"/>
            </a:endParaRPr>
          </a:p>
        </p:txBody>
      </p:sp>
      <p:sp>
        <p:nvSpPr>
          <p:cNvPr id="10" name="コンテンツ プレースホルダー 2"/>
          <p:cNvSpPr txBox="1">
            <a:spLocks/>
          </p:cNvSpPr>
          <p:nvPr/>
        </p:nvSpPr>
        <p:spPr bwMode="auto">
          <a:xfrm>
            <a:off x="457200" y="2151063"/>
            <a:ext cx="8686800" cy="4389437"/>
          </a:xfrm>
          <a:prstGeom prst="rect">
            <a:avLst/>
          </a:prstGeom>
          <a:noFill/>
          <a:ln>
            <a:noFill/>
          </a:ln>
        </p:spPr>
        <p:txBody>
          <a:bodyPr/>
          <a:lstStyle/>
          <a:p>
            <a:pPr marL="273050" indent="-273050">
              <a:spcBef>
                <a:spcPct val="20000"/>
              </a:spcBef>
              <a:buClr>
                <a:srgbClr val="0BD0D9"/>
              </a:buClr>
              <a:buSzPct val="95000"/>
              <a:buFont typeface="Wingdings 2" pitchFamily="18" charset="2"/>
              <a:buNone/>
              <a:defRPr/>
            </a:pPr>
            <a:endParaRPr lang="en-US" altLang="ja-JP" sz="2400" dirty="0">
              <a:latin typeface="Calibri" pitchFamily="34" charset="0"/>
              <a:ea typeface="+mn-ea"/>
            </a:endParaRPr>
          </a:p>
        </p:txBody>
      </p:sp>
      <p:sp>
        <p:nvSpPr>
          <p:cNvPr id="11" name="コンテンツ プレースホルダー 2"/>
          <p:cNvSpPr txBox="1">
            <a:spLocks/>
          </p:cNvSpPr>
          <p:nvPr/>
        </p:nvSpPr>
        <p:spPr bwMode="auto">
          <a:xfrm>
            <a:off x="457200" y="1935163"/>
            <a:ext cx="8686800" cy="5364162"/>
          </a:xfrm>
          <a:prstGeom prst="rect">
            <a:avLst/>
          </a:prstGeom>
          <a:noFill/>
          <a:ln>
            <a:noFill/>
          </a:ln>
        </p:spPr>
        <p:txBody>
          <a:bodyPr/>
          <a:lstStyle/>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dirty="0">
              <a:latin typeface="Calibri" pitchFamily="34" charset="0"/>
              <a:ea typeface="+mn-ea"/>
            </a:endParaRPr>
          </a:p>
        </p:txBody>
      </p:sp>
      <p:sp>
        <p:nvSpPr>
          <p:cNvPr id="12" name="角丸四角形 11"/>
          <p:cNvSpPr/>
          <p:nvPr/>
        </p:nvSpPr>
        <p:spPr>
          <a:xfrm>
            <a:off x="179388" y="2205038"/>
            <a:ext cx="8713787" cy="396081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8792" name="テキスト ボックス 83"/>
          <p:cNvSpPr txBox="1">
            <a:spLocks noChangeArrowheads="1"/>
          </p:cNvSpPr>
          <p:nvPr/>
        </p:nvSpPr>
        <p:spPr bwMode="auto">
          <a:xfrm>
            <a:off x="339725" y="2492375"/>
            <a:ext cx="7691529" cy="3416320"/>
          </a:xfrm>
          <a:prstGeom prst="rect">
            <a:avLst/>
          </a:prstGeom>
          <a:noFill/>
          <a:ln w="9525">
            <a:noFill/>
            <a:miter lim="800000"/>
            <a:headEnd/>
            <a:tailEnd/>
          </a:ln>
        </p:spPr>
        <p:txBody>
          <a:bodyPr wrap="none">
            <a:spAutoFit/>
          </a:bodyPr>
          <a:lstStyle/>
          <a:p>
            <a:r>
              <a:rPr lang="ja-JP" altLang="en-US" sz="2400" dirty="0"/>
              <a:t>課題</a:t>
            </a:r>
            <a:r>
              <a:rPr lang="en-US" altLang="ja-JP" sz="2400" dirty="0"/>
              <a:t>14</a:t>
            </a:r>
            <a:r>
              <a:rPr lang="ja-JP" altLang="en-US" sz="2400" dirty="0"/>
              <a:t>－</a:t>
            </a:r>
            <a:r>
              <a:rPr lang="en-US" altLang="ja-JP" sz="2400" dirty="0"/>
              <a:t>2</a:t>
            </a:r>
            <a:r>
              <a:rPr lang="ja-JP" altLang="en-US" sz="2400" dirty="0"/>
              <a:t>：</a:t>
            </a:r>
            <a:endParaRPr lang="en-US" altLang="ja-JP" sz="2400" dirty="0"/>
          </a:p>
          <a:p>
            <a:pPr eaLnBrk="1" hangingPunct="1">
              <a:buFont typeface="Wingdings 2" pitchFamily="18" charset="2"/>
              <a:buNone/>
            </a:pPr>
            <a:r>
              <a:rPr lang="ja-JP" altLang="en-US" sz="2400" dirty="0"/>
              <a:t>単純グラフ</a:t>
            </a:r>
            <a:r>
              <a:rPr lang="en-US" altLang="ja-JP" sz="2400" dirty="0"/>
              <a:t>G</a:t>
            </a:r>
            <a:r>
              <a:rPr lang="ja-JP" altLang="en-US" sz="2400" dirty="0"/>
              <a:t>に対して，次の漸化式が成り立つことを示せ．</a:t>
            </a:r>
            <a:endParaRPr lang="en-US" altLang="ja-JP" sz="2400" dirty="0"/>
          </a:p>
          <a:p>
            <a:pPr algn="ctr" eaLnBrk="1" hangingPunct="1">
              <a:buFont typeface="Wingdings 2" pitchFamily="18" charset="2"/>
              <a:buNone/>
            </a:pPr>
            <a:endParaRPr lang="en-US" altLang="ja-JP" sz="2400" dirty="0"/>
          </a:p>
          <a:p>
            <a:pPr algn="ctr" eaLnBrk="1" hangingPunct="1">
              <a:buFont typeface="Wingdings 2" pitchFamily="18" charset="2"/>
              <a:buNone/>
            </a:pPr>
            <a:r>
              <a:rPr lang="en-US" altLang="ja-JP" sz="2400" dirty="0"/>
              <a:t>C(</a:t>
            </a:r>
            <a:r>
              <a:rPr lang="en-US" altLang="ja-JP" sz="2400" dirty="0" err="1"/>
              <a:t>G,k</a:t>
            </a:r>
            <a:r>
              <a:rPr lang="en-US" altLang="ja-JP" sz="2400" dirty="0"/>
              <a:t>)=C(G-</a:t>
            </a:r>
            <a:r>
              <a:rPr lang="en-US" altLang="ja-JP" sz="2400" dirty="0" err="1"/>
              <a:t>e,k</a:t>
            </a:r>
            <a:r>
              <a:rPr lang="en-US" altLang="ja-JP" sz="2400" dirty="0"/>
              <a:t>)-C(G/</a:t>
            </a:r>
            <a:r>
              <a:rPr lang="en-US" altLang="ja-JP" sz="2400" dirty="0" err="1"/>
              <a:t>e,k</a:t>
            </a:r>
            <a:r>
              <a:rPr lang="en-US" altLang="ja-JP" sz="2400" dirty="0"/>
              <a:t>)</a:t>
            </a:r>
          </a:p>
          <a:p>
            <a:endParaRPr lang="en-US" altLang="ja-JP" sz="2400" dirty="0"/>
          </a:p>
          <a:p>
            <a:r>
              <a:rPr lang="ja-JP" altLang="en-US" sz="2400" dirty="0"/>
              <a:t>ヒント：</a:t>
            </a:r>
            <a:endParaRPr lang="en-US" altLang="ja-JP" sz="2400" dirty="0"/>
          </a:p>
          <a:p>
            <a:r>
              <a:rPr lang="ja-JP" altLang="en-US" sz="2400" dirty="0"/>
              <a:t>・</a:t>
            </a:r>
            <a:r>
              <a:rPr lang="en-US" altLang="ja-JP" sz="2400" dirty="0"/>
              <a:t>C(G-</a:t>
            </a:r>
            <a:r>
              <a:rPr lang="en-US" altLang="ja-JP" sz="2400" dirty="0" err="1"/>
              <a:t>e,k</a:t>
            </a:r>
            <a:r>
              <a:rPr lang="en-US" altLang="ja-JP" sz="2400" dirty="0"/>
              <a:t>)=C(</a:t>
            </a:r>
            <a:r>
              <a:rPr lang="en-US" altLang="ja-JP" sz="2400" dirty="0" err="1"/>
              <a:t>G,k</a:t>
            </a:r>
            <a:r>
              <a:rPr lang="en-US" altLang="ja-JP" sz="2400" dirty="0"/>
              <a:t>)+C(G/</a:t>
            </a:r>
            <a:r>
              <a:rPr lang="en-US" altLang="ja-JP" sz="2400" dirty="0" err="1"/>
              <a:t>e,k</a:t>
            </a:r>
            <a:r>
              <a:rPr lang="en-US" altLang="ja-JP" sz="2400" dirty="0"/>
              <a:t>)</a:t>
            </a:r>
            <a:r>
              <a:rPr lang="ja-JP" altLang="en-US" sz="2400" dirty="0"/>
              <a:t>と書き換えると考えやすい</a:t>
            </a:r>
            <a:endParaRPr lang="en-US" altLang="ja-JP" sz="2400" dirty="0"/>
          </a:p>
          <a:p>
            <a:r>
              <a:rPr lang="ja-JP" altLang="en-US" sz="2400" dirty="0"/>
              <a:t>・</a:t>
            </a:r>
            <a:r>
              <a:rPr lang="en-US" altLang="ja-JP" sz="2400" dirty="0"/>
              <a:t>G-e</a:t>
            </a:r>
            <a:r>
              <a:rPr lang="ja-JP" altLang="en-US" sz="2400" dirty="0"/>
              <a:t>の</a:t>
            </a:r>
            <a:r>
              <a:rPr lang="en-US" altLang="ja-JP" sz="2400" dirty="0"/>
              <a:t>k</a:t>
            </a:r>
            <a:r>
              <a:rPr lang="ja-JP" altLang="en-US" sz="2400" dirty="0"/>
              <a:t>彩色を考える</a:t>
            </a:r>
            <a:endParaRPr lang="en-US" altLang="ja-JP" sz="2400" dirty="0"/>
          </a:p>
          <a:p>
            <a:endParaRPr lang="en-US" altLang="ja-JP" sz="2400" dirty="0"/>
          </a:p>
        </p:txBody>
      </p:sp>
    </p:spTree>
    <p:extLst>
      <p:ext uri="{BB962C8B-B14F-4D97-AF65-F5344CB8AC3E}">
        <p14:creationId xmlns:p14="http://schemas.microsoft.com/office/powerpoint/2010/main" val="3052027475"/>
      </p:ext>
    </p:extLst>
  </p:cSld>
  <p:clrMapOvr>
    <a:masterClrMapping/>
  </p:clrMapOvr>
  <p:transition advTm="14149"/>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タイトル 1"/>
          <p:cNvSpPr>
            <a:spLocks noGrp="1"/>
          </p:cNvSpPr>
          <p:nvPr>
            <p:ph type="title"/>
          </p:nvPr>
        </p:nvSpPr>
        <p:spPr/>
        <p:txBody>
          <a:bodyPr/>
          <a:lstStyle/>
          <a:p>
            <a:pPr eaLnBrk="1" hangingPunct="1"/>
            <a:r>
              <a:rPr lang="ja-JP" altLang="en-US" dirty="0"/>
              <a:t>発展課題</a:t>
            </a:r>
            <a:r>
              <a:rPr lang="en-US" altLang="ja-JP" dirty="0"/>
              <a:t>14</a:t>
            </a:r>
            <a:endParaRPr lang="ja-JP" altLang="en-US" dirty="0"/>
          </a:p>
        </p:txBody>
      </p:sp>
      <p:sp>
        <p:nvSpPr>
          <p:cNvPr id="3" name="コンテンツ プレースホルダー 2"/>
          <p:cNvSpPr>
            <a:spLocks noGrp="1"/>
          </p:cNvSpPr>
          <p:nvPr>
            <p:ph idx="1"/>
          </p:nvPr>
        </p:nvSpPr>
        <p:spPr>
          <a:xfrm>
            <a:off x="323850" y="2133600"/>
            <a:ext cx="8640763" cy="4389438"/>
          </a:xfrm>
        </p:spPr>
        <p:txBody>
          <a:bodyPr/>
          <a:lstStyle/>
          <a:p>
            <a:pPr eaLnBrk="1" hangingPunct="1">
              <a:buFont typeface="Wingdings 2" pitchFamily="18" charset="2"/>
              <a:buNone/>
              <a:defRPr/>
            </a:pPr>
            <a:endParaRPr lang="en-US" altLang="ja-JP" sz="2400" dirty="0"/>
          </a:p>
          <a:p>
            <a:pPr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a:p>
            <a:pPr marL="457200" indent="-457200" eaLnBrk="1" hangingPunct="1">
              <a:buFont typeface="Wingdings 2" pitchFamily="18" charset="2"/>
              <a:buNone/>
              <a:defRPr/>
            </a:pPr>
            <a:endParaRPr lang="en-US" altLang="ja-JP" sz="2400" dirty="0"/>
          </a:p>
        </p:txBody>
      </p:sp>
      <p:sp>
        <p:nvSpPr>
          <p:cNvPr id="25" name="コンテンツ プレースホルダー 2"/>
          <p:cNvSpPr txBox="1">
            <a:spLocks/>
          </p:cNvSpPr>
          <p:nvPr/>
        </p:nvSpPr>
        <p:spPr bwMode="auto">
          <a:xfrm>
            <a:off x="457200" y="2151063"/>
            <a:ext cx="8229600" cy="4389437"/>
          </a:xfrm>
          <a:prstGeom prst="rect">
            <a:avLst/>
          </a:prstGeom>
          <a:noFill/>
          <a:ln>
            <a:noFill/>
          </a:ln>
        </p:spPr>
        <p:txBody>
          <a:bodyPr/>
          <a:lstStyle/>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dirty="0">
              <a:latin typeface="Calibri" pitchFamily="34" charset="0"/>
              <a:ea typeface="+mn-ea"/>
            </a:endParaRPr>
          </a:p>
        </p:txBody>
      </p:sp>
      <p:sp>
        <p:nvSpPr>
          <p:cNvPr id="10" name="コンテンツ プレースホルダー 2"/>
          <p:cNvSpPr txBox="1">
            <a:spLocks/>
          </p:cNvSpPr>
          <p:nvPr/>
        </p:nvSpPr>
        <p:spPr bwMode="auto">
          <a:xfrm>
            <a:off x="457200" y="2151063"/>
            <a:ext cx="8686800" cy="4389437"/>
          </a:xfrm>
          <a:prstGeom prst="rect">
            <a:avLst/>
          </a:prstGeom>
          <a:noFill/>
          <a:ln>
            <a:noFill/>
          </a:ln>
        </p:spPr>
        <p:txBody>
          <a:bodyPr/>
          <a:lstStyle/>
          <a:p>
            <a:pPr marL="273050" indent="-273050">
              <a:spcBef>
                <a:spcPct val="20000"/>
              </a:spcBef>
              <a:buClr>
                <a:srgbClr val="0BD0D9"/>
              </a:buClr>
              <a:buSzPct val="95000"/>
              <a:buFont typeface="Wingdings 2" pitchFamily="18" charset="2"/>
              <a:buNone/>
              <a:defRPr/>
            </a:pPr>
            <a:endParaRPr lang="en-US" altLang="ja-JP" sz="2400" dirty="0">
              <a:latin typeface="Calibri" pitchFamily="34" charset="0"/>
              <a:ea typeface="+mn-ea"/>
            </a:endParaRPr>
          </a:p>
        </p:txBody>
      </p:sp>
      <p:sp>
        <p:nvSpPr>
          <p:cNvPr id="11" name="コンテンツ プレースホルダー 2"/>
          <p:cNvSpPr txBox="1">
            <a:spLocks/>
          </p:cNvSpPr>
          <p:nvPr/>
        </p:nvSpPr>
        <p:spPr bwMode="auto">
          <a:xfrm>
            <a:off x="457200" y="1935163"/>
            <a:ext cx="8686800" cy="5364162"/>
          </a:xfrm>
          <a:prstGeom prst="rect">
            <a:avLst/>
          </a:prstGeom>
          <a:noFill/>
          <a:ln>
            <a:noFill/>
          </a:ln>
        </p:spPr>
        <p:txBody>
          <a:bodyPr/>
          <a:lstStyle/>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a:latin typeface="Calibri" pitchFamily="34" charset="0"/>
              <a:ea typeface="+mn-ea"/>
            </a:endParaRPr>
          </a:p>
          <a:p>
            <a:pPr marL="273050" indent="-273050">
              <a:spcBef>
                <a:spcPct val="20000"/>
              </a:spcBef>
              <a:buClr>
                <a:srgbClr val="0BD0D9"/>
              </a:buClr>
              <a:buSzPct val="95000"/>
              <a:buFont typeface="Wingdings 2" pitchFamily="18" charset="2"/>
              <a:buNone/>
              <a:defRPr/>
            </a:pPr>
            <a:endParaRPr lang="en-US" altLang="ja-JP" sz="2400" dirty="0">
              <a:latin typeface="Calibri" pitchFamily="34" charset="0"/>
              <a:ea typeface="+mn-ea"/>
            </a:endParaRPr>
          </a:p>
        </p:txBody>
      </p:sp>
      <p:sp>
        <p:nvSpPr>
          <p:cNvPr id="12" name="角丸四角形 11"/>
          <p:cNvSpPr/>
          <p:nvPr/>
        </p:nvSpPr>
        <p:spPr>
          <a:xfrm>
            <a:off x="179388" y="2205038"/>
            <a:ext cx="8713787" cy="396081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8792" name="テキスト ボックス 83"/>
          <p:cNvSpPr txBox="1">
            <a:spLocks noChangeArrowheads="1"/>
          </p:cNvSpPr>
          <p:nvPr/>
        </p:nvSpPr>
        <p:spPr bwMode="auto">
          <a:xfrm>
            <a:off x="339725" y="2492375"/>
            <a:ext cx="5808000" cy="1200329"/>
          </a:xfrm>
          <a:prstGeom prst="rect">
            <a:avLst/>
          </a:prstGeom>
          <a:noFill/>
          <a:ln w="9525">
            <a:noFill/>
            <a:miter lim="800000"/>
            <a:headEnd/>
            <a:tailEnd/>
          </a:ln>
        </p:spPr>
        <p:txBody>
          <a:bodyPr wrap="none">
            <a:spAutoFit/>
          </a:bodyPr>
          <a:lstStyle/>
          <a:p>
            <a:r>
              <a:rPr lang="ja-JP" altLang="en-US" sz="2400" dirty="0"/>
              <a:t>発展課題：</a:t>
            </a:r>
            <a:endParaRPr lang="en-US" altLang="ja-JP" sz="2400" dirty="0"/>
          </a:p>
          <a:p>
            <a:endParaRPr lang="en-US" altLang="ja-JP" sz="2400" dirty="0"/>
          </a:p>
          <a:p>
            <a:r>
              <a:rPr lang="ja-JP" altLang="en-US" sz="2400" dirty="0"/>
              <a:t>定理（</a:t>
            </a:r>
            <a:r>
              <a:rPr lang="en-US" altLang="ja-JP" sz="2400" b="0" u="none" strike="noStrike" baseline="0" dirty="0" err="1">
                <a:latin typeface="+mn-ea"/>
              </a:rPr>
              <a:t>Bondy</a:t>
            </a:r>
            <a:r>
              <a:rPr lang="ja-JP" altLang="en-US" sz="2400" dirty="0"/>
              <a:t>）の</a:t>
            </a:r>
            <a:r>
              <a:rPr lang="ja-JP" altLang="en-US" sz="2400" dirty="0">
                <a:latin typeface="+mn-ea"/>
              </a:rPr>
              <a:t>証明の場合</a:t>
            </a:r>
            <a:r>
              <a:rPr lang="en-US" altLang="ja-JP" sz="2400" dirty="0">
                <a:latin typeface="+mn-ea"/>
              </a:rPr>
              <a:t>4</a:t>
            </a:r>
            <a:r>
              <a:rPr lang="ja-JP" altLang="en-US" sz="2400" dirty="0">
                <a:latin typeface="+mn-ea"/>
              </a:rPr>
              <a:t>を完成させよ．</a:t>
            </a:r>
            <a:endParaRPr lang="en-US" altLang="ja-JP" sz="2400" dirty="0"/>
          </a:p>
        </p:txBody>
      </p:sp>
    </p:spTree>
    <p:extLst>
      <p:ext uri="{BB962C8B-B14F-4D97-AF65-F5344CB8AC3E}">
        <p14:creationId xmlns:p14="http://schemas.microsoft.com/office/powerpoint/2010/main" val="229458678"/>
      </p:ext>
    </p:extLst>
  </p:cSld>
  <p:clrMapOvr>
    <a:masterClrMapping/>
  </p:clrMapOvr>
  <p:transition advTm="14149"/>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1.1</a:t>
            </a:r>
            <a:r>
              <a:rPr lang="ja-JP" altLang="en-US" dirty="0"/>
              <a:t>　グラフのパラメータとは</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グラフのパラメータ：グラフ全体を定義域とする関数</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例：これまでに紹介したグラフのパラメータ</a:t>
            </a:r>
            <a:endParaRPr lang="en-US" altLang="ja-JP" sz="2400" dirty="0"/>
          </a:p>
          <a:p>
            <a:pPr eaLnBrk="1" hangingPunct="1">
              <a:buFont typeface="Wingdings 2" pitchFamily="18" charset="2"/>
              <a:buNone/>
            </a:pPr>
            <a:r>
              <a:rPr lang="en-US" altLang="ja-JP" sz="2400" dirty="0"/>
              <a:t>δ(G)</a:t>
            </a:r>
            <a:r>
              <a:rPr lang="ja-JP" altLang="en-US" sz="2400" dirty="0"/>
              <a:t>：最少次数</a:t>
            </a:r>
            <a:endParaRPr lang="en-US" altLang="ja-JP" sz="2400" dirty="0"/>
          </a:p>
          <a:p>
            <a:pPr eaLnBrk="1" hangingPunct="1">
              <a:buFont typeface="Wingdings 2" pitchFamily="18" charset="2"/>
              <a:buNone/>
            </a:pPr>
            <a:r>
              <a:rPr lang="en-US" altLang="ja-JP" sz="2400" dirty="0"/>
              <a:t>Δ(G)</a:t>
            </a:r>
            <a:r>
              <a:rPr lang="ja-JP" altLang="en-US" sz="2400" dirty="0"/>
              <a:t>：最大次数</a:t>
            </a:r>
            <a:endParaRPr lang="en-US" altLang="ja-JP" sz="2400" dirty="0"/>
          </a:p>
          <a:p>
            <a:pPr eaLnBrk="1" hangingPunct="1">
              <a:buFont typeface="Wingdings 2" pitchFamily="18" charset="2"/>
              <a:buNone/>
            </a:pPr>
            <a:r>
              <a:rPr lang="en-US" altLang="ja-JP" sz="2400" dirty="0"/>
              <a:t>κ(G)</a:t>
            </a:r>
            <a:r>
              <a:rPr lang="ja-JP" altLang="en-US" sz="2400" dirty="0"/>
              <a:t>：連結成分の数</a:t>
            </a:r>
            <a:endParaRPr lang="en-US" altLang="ja-JP" sz="2400" dirty="0"/>
          </a:p>
          <a:p>
            <a:pPr eaLnBrk="1" hangingPunct="1">
              <a:buFont typeface="Wingdings 2" pitchFamily="18" charset="2"/>
              <a:buNone/>
            </a:pPr>
            <a:r>
              <a:rPr lang="en-US" altLang="ja-JP" sz="2400" dirty="0"/>
              <a:t>τ(G)</a:t>
            </a:r>
            <a:r>
              <a:rPr lang="ja-JP" altLang="en-US" sz="2400" dirty="0"/>
              <a:t>：厚さ</a:t>
            </a:r>
            <a:endParaRPr lang="en-US" altLang="ja-JP" sz="2400" dirty="0"/>
          </a:p>
          <a:p>
            <a:pPr eaLnBrk="1" hangingPunct="1">
              <a:buFont typeface="Wingdings 2" pitchFamily="18" charset="2"/>
              <a:buNone/>
            </a:pPr>
            <a:r>
              <a:rPr lang="en-US" altLang="ja-JP" sz="2400" dirty="0">
                <a:latin typeface="Calibri" pitchFamily="34" charset="0"/>
              </a:rPr>
              <a:t>ν(G)</a:t>
            </a:r>
            <a:r>
              <a:rPr lang="ja-JP" altLang="en-US" sz="2400" dirty="0">
                <a:latin typeface="Calibri" pitchFamily="34" charset="0"/>
              </a:rPr>
              <a:t>：交差数</a:t>
            </a:r>
            <a:endParaRPr lang="en-US" altLang="ja-JP" sz="2400" dirty="0">
              <a:latin typeface="Calibri" pitchFamily="34" charset="0"/>
            </a:endParaRPr>
          </a:p>
          <a:p>
            <a:pPr eaLnBrk="1" hangingPunct="1">
              <a:buFont typeface="Wingdings 2" pitchFamily="18" charset="2"/>
              <a:buNone/>
            </a:pPr>
            <a:r>
              <a:rPr lang="en-US" altLang="ja-JP" sz="2400" dirty="0">
                <a:latin typeface="Calibri" pitchFamily="34" charset="0"/>
                <a:ea typeface="+mn-ea"/>
              </a:rPr>
              <a:t>χ(G)</a:t>
            </a:r>
            <a:r>
              <a:rPr lang="ja-JP" altLang="en-US" sz="2400" dirty="0">
                <a:latin typeface="Calibri" pitchFamily="34" charset="0"/>
                <a:ea typeface="+mn-ea"/>
              </a:rPr>
              <a:t>：染色数</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Tree>
  </p:cSld>
  <p:clrMapOvr>
    <a:masterClrMapping/>
  </p:clrMapOvr>
  <p:transition advTm="14149"/>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1.2</a:t>
            </a:r>
            <a:r>
              <a:rPr lang="ja-JP" altLang="en-US" dirty="0"/>
              <a:t>　様々なグラフのパラメータ</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独立数の定義</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独立集合：</a:t>
            </a:r>
            <a:endParaRPr lang="en-US" altLang="ja-JP" sz="2400" dirty="0"/>
          </a:p>
          <a:p>
            <a:pPr eaLnBrk="1" hangingPunct="1">
              <a:buFont typeface="Wingdings 2" pitchFamily="18" charset="2"/>
              <a:buNone/>
            </a:pPr>
            <a:r>
              <a:rPr lang="en-US" altLang="ja-JP" sz="2400" dirty="0"/>
              <a:t>S</a:t>
            </a:r>
            <a:r>
              <a:rPr lang="ja-JP" altLang="en-US" sz="2400" dirty="0"/>
              <a:t>⊆</a:t>
            </a:r>
            <a:r>
              <a:rPr lang="en-US" altLang="ja-JP" sz="2400" dirty="0"/>
              <a:t>V(G)</a:t>
            </a:r>
            <a:r>
              <a:rPr lang="ja-JP" altLang="en-US" sz="2400" dirty="0"/>
              <a:t>に対して，</a:t>
            </a:r>
            <a:r>
              <a:rPr lang="en-US" altLang="ja-JP" sz="2400" dirty="0"/>
              <a:t>S</a:t>
            </a:r>
            <a:r>
              <a:rPr lang="ja-JP" altLang="en-US" sz="2400" dirty="0"/>
              <a:t>内の任意の</a:t>
            </a:r>
            <a:r>
              <a:rPr lang="en-US" altLang="ja-JP" sz="2400" dirty="0"/>
              <a:t>2</a:t>
            </a:r>
            <a:r>
              <a:rPr lang="ja-JP" altLang="en-US" sz="2400" dirty="0"/>
              <a:t>頂点が互いに隣接しないとき，</a:t>
            </a:r>
            <a:endParaRPr lang="en-US" altLang="ja-JP" sz="2400" dirty="0"/>
          </a:p>
          <a:p>
            <a:pPr eaLnBrk="1" hangingPunct="1">
              <a:buFont typeface="Wingdings 2" pitchFamily="18" charset="2"/>
              <a:buNone/>
            </a:pPr>
            <a:r>
              <a:rPr lang="en-US" altLang="ja-JP" sz="2400" dirty="0"/>
              <a:t>S</a:t>
            </a:r>
            <a:r>
              <a:rPr lang="ja-JP" altLang="en-US" sz="2400" dirty="0"/>
              <a:t>を</a:t>
            </a:r>
            <a:r>
              <a:rPr lang="en-US" altLang="ja-JP" sz="2400" dirty="0"/>
              <a:t>G</a:t>
            </a:r>
            <a:r>
              <a:rPr lang="ja-JP" altLang="en-US" sz="2400" dirty="0"/>
              <a:t>の独立集合であるという．</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独立数：</a:t>
            </a:r>
            <a:endParaRPr lang="en-US" altLang="ja-JP" sz="2400" dirty="0"/>
          </a:p>
          <a:p>
            <a:pPr eaLnBrk="1" hangingPunct="1">
              <a:buFont typeface="Wingdings 2" pitchFamily="18" charset="2"/>
              <a:buNone/>
            </a:pPr>
            <a:r>
              <a:rPr lang="en-US" altLang="ja-JP" sz="2400" dirty="0"/>
              <a:t>α(G)=max{|S|</a:t>
            </a:r>
            <a:r>
              <a:rPr lang="ja-JP" altLang="en-US" sz="2400" dirty="0"/>
              <a:t>：</a:t>
            </a:r>
            <a:r>
              <a:rPr lang="en-US" altLang="ja-JP" sz="2400" dirty="0"/>
              <a:t>S</a:t>
            </a:r>
            <a:r>
              <a:rPr lang="ja-JP" altLang="en-US" sz="2400" dirty="0"/>
              <a:t>は</a:t>
            </a:r>
            <a:r>
              <a:rPr lang="en-US" altLang="ja-JP" sz="2400" dirty="0"/>
              <a:t>G</a:t>
            </a:r>
            <a:r>
              <a:rPr lang="ja-JP" altLang="en-US" sz="2400" dirty="0"/>
              <a:t>の独立集合</a:t>
            </a:r>
            <a:r>
              <a:rPr lang="en-US" altLang="ja-JP" sz="2400" dirty="0"/>
              <a:t>}</a:t>
            </a:r>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
        <p:nvSpPr>
          <p:cNvPr id="4" name="円/楕円 3">
            <a:extLst>
              <a:ext uri="{FF2B5EF4-FFF2-40B4-BE49-F238E27FC236}">
                <a16:creationId xmlns:a16="http://schemas.microsoft.com/office/drawing/2014/main" id="{66204202-6BF5-4007-8FE7-C3B80D170179}"/>
              </a:ext>
            </a:extLst>
          </p:cNvPr>
          <p:cNvSpPr/>
          <p:nvPr/>
        </p:nvSpPr>
        <p:spPr>
          <a:xfrm>
            <a:off x="5508104"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1FCAABAC-E986-4567-8E93-88A1106F1B04}"/>
              </a:ext>
            </a:extLst>
          </p:cNvPr>
          <p:cNvCxnSpPr>
            <a:cxnSpLocks/>
            <a:stCxn id="4" idx="6"/>
          </p:cNvCxnSpPr>
          <p:nvPr/>
        </p:nvCxnSpPr>
        <p:spPr>
          <a:xfrm>
            <a:off x="5796136" y="414908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円/楕円 3">
            <a:extLst>
              <a:ext uri="{FF2B5EF4-FFF2-40B4-BE49-F238E27FC236}">
                <a16:creationId xmlns:a16="http://schemas.microsoft.com/office/drawing/2014/main" id="{E1EAEE68-3072-4CF0-8758-EBD81575E6C7}"/>
              </a:ext>
            </a:extLst>
          </p:cNvPr>
          <p:cNvSpPr/>
          <p:nvPr/>
        </p:nvSpPr>
        <p:spPr>
          <a:xfrm>
            <a:off x="5508104"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3">
            <a:extLst>
              <a:ext uri="{FF2B5EF4-FFF2-40B4-BE49-F238E27FC236}">
                <a16:creationId xmlns:a16="http://schemas.microsoft.com/office/drawing/2014/main" id="{94D1ABDA-B9FD-46C0-8350-BCA2C2E02703}"/>
              </a:ext>
            </a:extLst>
          </p:cNvPr>
          <p:cNvSpPr/>
          <p:nvPr/>
        </p:nvSpPr>
        <p:spPr>
          <a:xfrm>
            <a:off x="6300192" y="4509120"/>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3">
            <a:extLst>
              <a:ext uri="{FF2B5EF4-FFF2-40B4-BE49-F238E27FC236}">
                <a16:creationId xmlns:a16="http://schemas.microsoft.com/office/drawing/2014/main" id="{3D3A0438-671F-4780-9DF5-52DDA0ED0D7C}"/>
              </a:ext>
            </a:extLst>
          </p:cNvPr>
          <p:cNvSpPr/>
          <p:nvPr/>
        </p:nvSpPr>
        <p:spPr>
          <a:xfrm>
            <a:off x="7092280" y="450912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3">
            <a:extLst>
              <a:ext uri="{FF2B5EF4-FFF2-40B4-BE49-F238E27FC236}">
                <a16:creationId xmlns:a16="http://schemas.microsoft.com/office/drawing/2014/main" id="{E5AAD244-412A-4DE2-8AB8-CA81D349BF5F}"/>
              </a:ext>
            </a:extLst>
          </p:cNvPr>
          <p:cNvSpPr/>
          <p:nvPr/>
        </p:nvSpPr>
        <p:spPr>
          <a:xfrm>
            <a:off x="7812360" y="4005064"/>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3">
            <a:extLst>
              <a:ext uri="{FF2B5EF4-FFF2-40B4-BE49-F238E27FC236}">
                <a16:creationId xmlns:a16="http://schemas.microsoft.com/office/drawing/2014/main" id="{C2725820-3099-42A9-BC5C-B3EC22924BA8}"/>
              </a:ext>
            </a:extLst>
          </p:cNvPr>
          <p:cNvSpPr/>
          <p:nvPr/>
        </p:nvSpPr>
        <p:spPr>
          <a:xfrm>
            <a:off x="7812360" y="5085184"/>
            <a:ext cx="288032"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D4E0C5DB-E428-4624-97FD-75FBA157F8A8}"/>
              </a:ext>
            </a:extLst>
          </p:cNvPr>
          <p:cNvCxnSpPr>
            <a:cxnSpLocks/>
            <a:endCxn id="10" idx="2"/>
          </p:cNvCxnSpPr>
          <p:nvPr/>
        </p:nvCxnSpPr>
        <p:spPr>
          <a:xfrm>
            <a:off x="5796136" y="522920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561FD0FC-730A-4199-A7FA-6B654F82A228}"/>
              </a:ext>
            </a:extLst>
          </p:cNvPr>
          <p:cNvCxnSpPr>
            <a:cxnSpLocks/>
            <a:stCxn id="6" idx="7"/>
            <a:endCxn id="7" idx="3"/>
          </p:cNvCxnSpPr>
          <p:nvPr/>
        </p:nvCxnSpPr>
        <p:spPr>
          <a:xfrm flipV="1">
            <a:off x="5753955" y="4754971"/>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478FF3A3-8C96-4FF9-90A7-96A950EAD33C}"/>
              </a:ext>
            </a:extLst>
          </p:cNvPr>
          <p:cNvCxnSpPr>
            <a:cxnSpLocks/>
            <a:stCxn id="4" idx="5"/>
            <a:endCxn id="7" idx="1"/>
          </p:cNvCxnSpPr>
          <p:nvPr/>
        </p:nvCxnSpPr>
        <p:spPr>
          <a:xfrm>
            <a:off x="5753955" y="4250915"/>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81BE4236-3C30-4A50-A69A-4F78FED7C209}"/>
              </a:ext>
            </a:extLst>
          </p:cNvPr>
          <p:cNvCxnSpPr>
            <a:cxnSpLocks/>
            <a:stCxn id="4" idx="4"/>
            <a:endCxn id="6" idx="0"/>
          </p:cNvCxnSpPr>
          <p:nvPr/>
        </p:nvCxnSpPr>
        <p:spPr>
          <a:xfrm>
            <a:off x="5652120" y="429309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241DA10B-EAD9-47CF-BFB0-F1A72E756F1A}"/>
              </a:ext>
            </a:extLst>
          </p:cNvPr>
          <p:cNvCxnSpPr>
            <a:cxnSpLocks/>
            <a:stCxn id="7" idx="6"/>
            <a:endCxn id="8" idx="2"/>
          </p:cNvCxnSpPr>
          <p:nvPr/>
        </p:nvCxnSpPr>
        <p:spPr>
          <a:xfrm>
            <a:off x="6588224" y="465313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20A31620-4915-48DC-89D6-413E2BBD0680}"/>
              </a:ext>
            </a:extLst>
          </p:cNvPr>
          <p:cNvCxnSpPr>
            <a:cxnSpLocks/>
            <a:stCxn id="8" idx="7"/>
            <a:endCxn id="9" idx="3"/>
          </p:cNvCxnSpPr>
          <p:nvPr/>
        </p:nvCxnSpPr>
        <p:spPr>
          <a:xfrm flipV="1">
            <a:off x="7338131" y="425091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468DF407-396C-4170-BF57-A9F5E0BA873A}"/>
              </a:ext>
            </a:extLst>
          </p:cNvPr>
          <p:cNvCxnSpPr>
            <a:cxnSpLocks/>
            <a:stCxn id="8" idx="5"/>
            <a:endCxn id="10" idx="1"/>
          </p:cNvCxnSpPr>
          <p:nvPr/>
        </p:nvCxnSpPr>
        <p:spPr>
          <a:xfrm>
            <a:off x="7338131" y="475497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57222AB2-A0BA-4149-8C94-61E7E8A23A89}"/>
              </a:ext>
            </a:extLst>
          </p:cNvPr>
          <p:cNvSpPr txBox="1"/>
          <p:nvPr/>
        </p:nvSpPr>
        <p:spPr>
          <a:xfrm>
            <a:off x="6372200" y="5373216"/>
            <a:ext cx="994183" cy="400110"/>
          </a:xfrm>
          <a:prstGeom prst="rect">
            <a:avLst/>
          </a:prstGeom>
          <a:noFill/>
        </p:spPr>
        <p:txBody>
          <a:bodyPr wrap="none" rtlCol="0">
            <a:spAutoFit/>
          </a:bodyPr>
          <a:lstStyle/>
          <a:p>
            <a:r>
              <a:rPr kumimoji="1" lang="en-US" altLang="ja-JP" sz="2000" dirty="0"/>
              <a:t>α(G)=3</a:t>
            </a:r>
            <a:endParaRPr kumimoji="1" lang="ja-JP" altLang="en-US" sz="2000" dirty="0"/>
          </a:p>
        </p:txBody>
      </p:sp>
    </p:spTree>
    <p:extLst>
      <p:ext uri="{BB962C8B-B14F-4D97-AF65-F5344CB8AC3E}">
        <p14:creationId xmlns:p14="http://schemas.microsoft.com/office/powerpoint/2010/main" val="3396077062"/>
      </p:ext>
    </p:extLst>
  </p:cSld>
  <p:clrMapOvr>
    <a:masterClrMapping/>
  </p:clrMapOvr>
  <p:transition advTm="14149"/>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1.2</a:t>
            </a:r>
            <a:r>
              <a:rPr lang="ja-JP" altLang="en-US" dirty="0"/>
              <a:t>　様々なグラフのパラメータ</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被覆数の定義</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被覆：</a:t>
            </a:r>
            <a:endParaRPr lang="en-US" altLang="ja-JP" sz="2400" dirty="0"/>
          </a:p>
          <a:p>
            <a:pPr eaLnBrk="1" hangingPunct="1">
              <a:buFont typeface="Wingdings 2" pitchFamily="18" charset="2"/>
              <a:buNone/>
            </a:pPr>
            <a:r>
              <a:rPr lang="en-US" altLang="ja-JP" sz="2400" dirty="0"/>
              <a:t>S</a:t>
            </a:r>
            <a:r>
              <a:rPr lang="ja-JP" altLang="en-US" sz="2400" dirty="0"/>
              <a:t>⊆</a:t>
            </a:r>
            <a:r>
              <a:rPr lang="en-US" altLang="ja-JP" sz="2400" dirty="0"/>
              <a:t>V(G)</a:t>
            </a:r>
            <a:r>
              <a:rPr lang="ja-JP" altLang="en-US" sz="2400" dirty="0"/>
              <a:t>に対して，</a:t>
            </a:r>
            <a:r>
              <a:rPr lang="en-US" altLang="ja-JP" sz="2400" dirty="0"/>
              <a:t>G-S</a:t>
            </a:r>
            <a:r>
              <a:rPr lang="ja-JP" altLang="en-US" sz="2400" dirty="0"/>
              <a:t>が辺を持たないとき，</a:t>
            </a:r>
            <a:endParaRPr lang="en-US" altLang="ja-JP" sz="2400" dirty="0"/>
          </a:p>
          <a:p>
            <a:pPr eaLnBrk="1" hangingPunct="1">
              <a:buFont typeface="Wingdings 2" pitchFamily="18" charset="2"/>
              <a:buNone/>
            </a:pPr>
            <a:r>
              <a:rPr lang="en-US" altLang="ja-JP" sz="2400" dirty="0"/>
              <a:t>S</a:t>
            </a:r>
            <a:r>
              <a:rPr lang="ja-JP" altLang="en-US" sz="2400" dirty="0"/>
              <a:t>を</a:t>
            </a:r>
            <a:r>
              <a:rPr lang="en-US" altLang="ja-JP" sz="2400" dirty="0"/>
              <a:t>G</a:t>
            </a:r>
            <a:r>
              <a:rPr lang="ja-JP" altLang="en-US" sz="2400" dirty="0"/>
              <a:t>の被覆であるという．</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被覆数：</a:t>
            </a:r>
            <a:endParaRPr lang="en-US" altLang="ja-JP" sz="2400" dirty="0"/>
          </a:p>
          <a:p>
            <a:pPr eaLnBrk="1" hangingPunct="1">
              <a:buFont typeface="Wingdings 2" pitchFamily="18" charset="2"/>
              <a:buNone/>
            </a:pPr>
            <a:r>
              <a:rPr lang="en-US" altLang="ja-JP" sz="2400" dirty="0"/>
              <a:t>β(G)=min{|S|</a:t>
            </a:r>
            <a:r>
              <a:rPr lang="ja-JP" altLang="en-US" sz="2400" dirty="0"/>
              <a:t>：</a:t>
            </a:r>
            <a:r>
              <a:rPr lang="en-US" altLang="ja-JP" sz="2400" dirty="0"/>
              <a:t>S</a:t>
            </a:r>
            <a:r>
              <a:rPr lang="ja-JP" altLang="en-US" sz="2400" dirty="0"/>
              <a:t>は</a:t>
            </a:r>
            <a:r>
              <a:rPr lang="en-US" altLang="ja-JP" sz="2400" dirty="0"/>
              <a:t>G</a:t>
            </a:r>
            <a:r>
              <a:rPr lang="ja-JP" altLang="en-US" sz="2400" dirty="0"/>
              <a:t>の被覆</a:t>
            </a:r>
            <a:r>
              <a:rPr lang="en-US" altLang="ja-JP" sz="2400" dirty="0"/>
              <a:t>}</a:t>
            </a:r>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注意：</a:t>
            </a:r>
            <a:endParaRPr lang="en-US" altLang="ja-JP" sz="2400" dirty="0"/>
          </a:p>
          <a:p>
            <a:pPr eaLnBrk="1" hangingPunct="1">
              <a:buFont typeface="Wingdings 2" pitchFamily="18" charset="2"/>
              <a:buNone/>
            </a:pPr>
            <a:r>
              <a:rPr lang="en-US" altLang="ja-JP" sz="2000" dirty="0"/>
              <a:t>S</a:t>
            </a:r>
            <a:r>
              <a:rPr lang="ja-JP" altLang="en-US" sz="2000" dirty="0"/>
              <a:t>が</a:t>
            </a:r>
            <a:r>
              <a:rPr lang="en-US" altLang="ja-JP" sz="2000" dirty="0"/>
              <a:t>G</a:t>
            </a:r>
            <a:r>
              <a:rPr lang="ja-JP" altLang="en-US" sz="2000" dirty="0"/>
              <a:t>の被覆⇔∀</a:t>
            </a:r>
            <a:r>
              <a:rPr lang="en-US" altLang="ja-JP" sz="2000" dirty="0"/>
              <a:t>e</a:t>
            </a:r>
            <a:r>
              <a:rPr lang="ja-JP" altLang="en-US" sz="2000" dirty="0"/>
              <a:t>∈</a:t>
            </a:r>
            <a:r>
              <a:rPr lang="en-US" altLang="ja-JP" sz="2000" dirty="0"/>
              <a:t>E(G)</a:t>
            </a:r>
            <a:r>
              <a:rPr lang="ja-JP" altLang="en-US" sz="2000" dirty="0"/>
              <a:t> に対し，</a:t>
            </a:r>
            <a:r>
              <a:rPr lang="en-US" altLang="ja-JP" sz="2000" dirty="0"/>
              <a:t>e</a:t>
            </a:r>
            <a:r>
              <a:rPr lang="ja-JP" altLang="en-US" sz="2000" dirty="0"/>
              <a:t>の少なくとも片方の端点は</a:t>
            </a:r>
            <a:r>
              <a:rPr lang="en-US" altLang="ja-JP" sz="2000" dirty="0"/>
              <a:t>S</a:t>
            </a:r>
            <a:r>
              <a:rPr lang="ja-JP" altLang="en-US" sz="2000" dirty="0"/>
              <a:t>に属す</a:t>
            </a:r>
            <a:endParaRPr lang="en-US" altLang="ja-JP" sz="20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
        <p:nvSpPr>
          <p:cNvPr id="4" name="円/楕円 3">
            <a:extLst>
              <a:ext uri="{FF2B5EF4-FFF2-40B4-BE49-F238E27FC236}">
                <a16:creationId xmlns:a16="http://schemas.microsoft.com/office/drawing/2014/main" id="{569D758D-CA5E-49FD-8185-F71838387D9B}"/>
              </a:ext>
            </a:extLst>
          </p:cNvPr>
          <p:cNvSpPr/>
          <p:nvPr/>
        </p:nvSpPr>
        <p:spPr>
          <a:xfrm>
            <a:off x="5508104" y="4005064"/>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07929F27-BC99-424B-A1CB-C196868381F9}"/>
              </a:ext>
            </a:extLst>
          </p:cNvPr>
          <p:cNvCxnSpPr>
            <a:cxnSpLocks/>
            <a:stCxn id="4" idx="6"/>
          </p:cNvCxnSpPr>
          <p:nvPr/>
        </p:nvCxnSpPr>
        <p:spPr>
          <a:xfrm>
            <a:off x="5796136" y="414908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円/楕円 3">
            <a:extLst>
              <a:ext uri="{FF2B5EF4-FFF2-40B4-BE49-F238E27FC236}">
                <a16:creationId xmlns:a16="http://schemas.microsoft.com/office/drawing/2014/main" id="{8F9CA048-E213-447E-8EBF-89D0B56402FE}"/>
              </a:ext>
            </a:extLst>
          </p:cNvPr>
          <p:cNvSpPr/>
          <p:nvPr/>
        </p:nvSpPr>
        <p:spPr>
          <a:xfrm>
            <a:off x="5508104" y="5085184"/>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3">
            <a:extLst>
              <a:ext uri="{FF2B5EF4-FFF2-40B4-BE49-F238E27FC236}">
                <a16:creationId xmlns:a16="http://schemas.microsoft.com/office/drawing/2014/main" id="{20D6325F-A81A-46EE-8138-A4DEB54DB310}"/>
              </a:ext>
            </a:extLst>
          </p:cNvPr>
          <p:cNvSpPr/>
          <p:nvPr/>
        </p:nvSpPr>
        <p:spPr>
          <a:xfrm>
            <a:off x="6300192" y="450912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3">
            <a:extLst>
              <a:ext uri="{FF2B5EF4-FFF2-40B4-BE49-F238E27FC236}">
                <a16:creationId xmlns:a16="http://schemas.microsoft.com/office/drawing/2014/main" id="{3CD8ACA7-E1B0-4BEB-933F-DC5CD3828A0C}"/>
              </a:ext>
            </a:extLst>
          </p:cNvPr>
          <p:cNvSpPr/>
          <p:nvPr/>
        </p:nvSpPr>
        <p:spPr>
          <a:xfrm>
            <a:off x="7092280" y="4509120"/>
            <a:ext cx="28803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3">
            <a:extLst>
              <a:ext uri="{FF2B5EF4-FFF2-40B4-BE49-F238E27FC236}">
                <a16:creationId xmlns:a16="http://schemas.microsoft.com/office/drawing/2014/main" id="{23FC2967-4694-4608-9EBE-B77A075FBBA9}"/>
              </a:ext>
            </a:extLst>
          </p:cNvPr>
          <p:cNvSpPr/>
          <p:nvPr/>
        </p:nvSpPr>
        <p:spPr>
          <a:xfrm>
            <a:off x="7812360"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3">
            <a:extLst>
              <a:ext uri="{FF2B5EF4-FFF2-40B4-BE49-F238E27FC236}">
                <a16:creationId xmlns:a16="http://schemas.microsoft.com/office/drawing/2014/main" id="{24D5018B-EECF-4B38-87DE-A5FEAC051476}"/>
              </a:ext>
            </a:extLst>
          </p:cNvPr>
          <p:cNvSpPr/>
          <p:nvPr/>
        </p:nvSpPr>
        <p:spPr>
          <a:xfrm>
            <a:off x="7812360"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AC9E18DB-D2F3-43DC-84FD-E8E8B08657D4}"/>
              </a:ext>
            </a:extLst>
          </p:cNvPr>
          <p:cNvCxnSpPr>
            <a:cxnSpLocks/>
            <a:endCxn id="10" idx="2"/>
          </p:cNvCxnSpPr>
          <p:nvPr/>
        </p:nvCxnSpPr>
        <p:spPr>
          <a:xfrm>
            <a:off x="5796136" y="522920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98C266D7-B635-4A69-8301-0F9A39EF653E}"/>
              </a:ext>
            </a:extLst>
          </p:cNvPr>
          <p:cNvCxnSpPr>
            <a:cxnSpLocks/>
            <a:stCxn id="6" idx="7"/>
            <a:endCxn id="7" idx="3"/>
          </p:cNvCxnSpPr>
          <p:nvPr/>
        </p:nvCxnSpPr>
        <p:spPr>
          <a:xfrm flipV="1">
            <a:off x="5753955" y="4754971"/>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3A3FF2EC-C61C-41C0-807F-165B5B5B585C}"/>
              </a:ext>
            </a:extLst>
          </p:cNvPr>
          <p:cNvCxnSpPr>
            <a:cxnSpLocks/>
            <a:stCxn id="4" idx="5"/>
            <a:endCxn id="7" idx="1"/>
          </p:cNvCxnSpPr>
          <p:nvPr/>
        </p:nvCxnSpPr>
        <p:spPr>
          <a:xfrm>
            <a:off x="5753955" y="4250915"/>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DE3DB0A5-2948-4E94-A74A-41B4BFF54C99}"/>
              </a:ext>
            </a:extLst>
          </p:cNvPr>
          <p:cNvCxnSpPr>
            <a:cxnSpLocks/>
            <a:stCxn id="4" idx="4"/>
            <a:endCxn id="6" idx="0"/>
          </p:cNvCxnSpPr>
          <p:nvPr/>
        </p:nvCxnSpPr>
        <p:spPr>
          <a:xfrm>
            <a:off x="5652120" y="429309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2676BB28-E11A-41C2-84CC-14C1ECDD742D}"/>
              </a:ext>
            </a:extLst>
          </p:cNvPr>
          <p:cNvCxnSpPr>
            <a:cxnSpLocks/>
            <a:stCxn id="7" idx="6"/>
            <a:endCxn id="8" idx="2"/>
          </p:cNvCxnSpPr>
          <p:nvPr/>
        </p:nvCxnSpPr>
        <p:spPr>
          <a:xfrm>
            <a:off x="6588224" y="465313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F85AAB48-2EBA-41C5-B399-9863B8D10C0D}"/>
              </a:ext>
            </a:extLst>
          </p:cNvPr>
          <p:cNvCxnSpPr>
            <a:cxnSpLocks/>
            <a:stCxn id="8" idx="7"/>
            <a:endCxn id="9" idx="3"/>
          </p:cNvCxnSpPr>
          <p:nvPr/>
        </p:nvCxnSpPr>
        <p:spPr>
          <a:xfrm flipV="1">
            <a:off x="7338131" y="425091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7D604C9E-852C-42D1-9D26-79938CA16A0E}"/>
              </a:ext>
            </a:extLst>
          </p:cNvPr>
          <p:cNvCxnSpPr>
            <a:cxnSpLocks/>
            <a:stCxn id="8" idx="5"/>
            <a:endCxn id="10" idx="1"/>
          </p:cNvCxnSpPr>
          <p:nvPr/>
        </p:nvCxnSpPr>
        <p:spPr>
          <a:xfrm>
            <a:off x="7338131" y="475497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39DA1962-139C-4CFC-BB93-FBFF23713E3F}"/>
              </a:ext>
            </a:extLst>
          </p:cNvPr>
          <p:cNvSpPr txBox="1"/>
          <p:nvPr/>
        </p:nvSpPr>
        <p:spPr>
          <a:xfrm>
            <a:off x="6372200" y="5373216"/>
            <a:ext cx="992579" cy="400110"/>
          </a:xfrm>
          <a:prstGeom prst="rect">
            <a:avLst/>
          </a:prstGeom>
          <a:noFill/>
        </p:spPr>
        <p:txBody>
          <a:bodyPr wrap="none" rtlCol="0">
            <a:spAutoFit/>
          </a:bodyPr>
          <a:lstStyle/>
          <a:p>
            <a:r>
              <a:rPr lang="en-US" altLang="ja-JP" sz="2000" dirty="0"/>
              <a:t>β</a:t>
            </a:r>
            <a:r>
              <a:rPr kumimoji="1" lang="en-US" altLang="ja-JP" sz="2000" dirty="0"/>
              <a:t>(G)=3</a:t>
            </a:r>
            <a:endParaRPr kumimoji="1" lang="ja-JP" altLang="en-US" sz="2000" dirty="0"/>
          </a:p>
        </p:txBody>
      </p:sp>
    </p:spTree>
    <p:extLst>
      <p:ext uri="{BB962C8B-B14F-4D97-AF65-F5344CB8AC3E}">
        <p14:creationId xmlns:p14="http://schemas.microsoft.com/office/powerpoint/2010/main" val="1071371664"/>
      </p:ext>
    </p:extLst>
  </p:cSld>
  <p:clrMapOvr>
    <a:masterClrMapping/>
  </p:clrMapOvr>
  <p:transition advTm="14149"/>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1.2</a:t>
            </a:r>
            <a:r>
              <a:rPr lang="ja-JP" altLang="en-US" dirty="0"/>
              <a:t>　様々なグラフのパラメータ</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クリーク数の定義</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クリーク：</a:t>
            </a:r>
            <a:endParaRPr lang="en-US" altLang="ja-JP" sz="2400" dirty="0"/>
          </a:p>
          <a:p>
            <a:pPr eaLnBrk="1" hangingPunct="1">
              <a:buFont typeface="Wingdings 2" pitchFamily="18" charset="2"/>
              <a:buNone/>
            </a:pPr>
            <a:r>
              <a:rPr lang="ja-JP" altLang="en-US" sz="2400" dirty="0"/>
              <a:t>与えられたグラフの完全部分グラフ</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クリーク数：</a:t>
            </a:r>
            <a:endParaRPr lang="en-US" altLang="ja-JP" sz="2400" dirty="0"/>
          </a:p>
          <a:p>
            <a:pPr eaLnBrk="1" hangingPunct="1">
              <a:buFont typeface="Wingdings 2" pitchFamily="18" charset="2"/>
              <a:buNone/>
            </a:pPr>
            <a:r>
              <a:rPr lang="en-US" altLang="ja-JP" sz="2400" dirty="0"/>
              <a:t>ω(G)=max{|V(H)|</a:t>
            </a:r>
            <a:r>
              <a:rPr lang="ja-JP" altLang="en-US" sz="2400" dirty="0"/>
              <a:t>：</a:t>
            </a:r>
            <a:r>
              <a:rPr lang="en-US" altLang="ja-JP" sz="2400" dirty="0"/>
              <a:t>H</a:t>
            </a:r>
            <a:r>
              <a:rPr lang="ja-JP" altLang="en-US" sz="2400" dirty="0"/>
              <a:t>は</a:t>
            </a:r>
            <a:r>
              <a:rPr lang="en-US" altLang="ja-JP" sz="2400" dirty="0"/>
              <a:t>G</a:t>
            </a:r>
            <a:r>
              <a:rPr lang="ja-JP" altLang="en-US" sz="2400" dirty="0"/>
              <a:t>のクリーク</a:t>
            </a:r>
            <a:r>
              <a:rPr lang="en-US" altLang="ja-JP" sz="2400" dirty="0"/>
              <a:t>}</a:t>
            </a:r>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
        <p:nvSpPr>
          <p:cNvPr id="4" name="円/楕円 3">
            <a:extLst>
              <a:ext uri="{FF2B5EF4-FFF2-40B4-BE49-F238E27FC236}">
                <a16:creationId xmlns:a16="http://schemas.microsoft.com/office/drawing/2014/main" id="{D30DB7C5-4833-4B9C-B68F-CAEE6AC0F0F5}"/>
              </a:ext>
            </a:extLst>
          </p:cNvPr>
          <p:cNvSpPr/>
          <p:nvPr/>
        </p:nvSpPr>
        <p:spPr>
          <a:xfrm>
            <a:off x="5508104" y="4005064"/>
            <a:ext cx="288032" cy="28803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A6EADA93-2F04-4624-9D38-E85BA4776C03}"/>
              </a:ext>
            </a:extLst>
          </p:cNvPr>
          <p:cNvCxnSpPr>
            <a:cxnSpLocks/>
            <a:stCxn id="4" idx="6"/>
          </p:cNvCxnSpPr>
          <p:nvPr/>
        </p:nvCxnSpPr>
        <p:spPr>
          <a:xfrm>
            <a:off x="5796136" y="414908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円/楕円 3">
            <a:extLst>
              <a:ext uri="{FF2B5EF4-FFF2-40B4-BE49-F238E27FC236}">
                <a16:creationId xmlns:a16="http://schemas.microsoft.com/office/drawing/2014/main" id="{19F0C0A0-2F3E-4544-B173-2107180CD44C}"/>
              </a:ext>
            </a:extLst>
          </p:cNvPr>
          <p:cNvSpPr/>
          <p:nvPr/>
        </p:nvSpPr>
        <p:spPr>
          <a:xfrm>
            <a:off x="5508104" y="5085184"/>
            <a:ext cx="288032" cy="28803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3">
            <a:extLst>
              <a:ext uri="{FF2B5EF4-FFF2-40B4-BE49-F238E27FC236}">
                <a16:creationId xmlns:a16="http://schemas.microsoft.com/office/drawing/2014/main" id="{7855F548-DD34-4403-B2EE-FD4D37BDC92E}"/>
              </a:ext>
            </a:extLst>
          </p:cNvPr>
          <p:cNvSpPr/>
          <p:nvPr/>
        </p:nvSpPr>
        <p:spPr>
          <a:xfrm>
            <a:off x="6300192" y="4509120"/>
            <a:ext cx="288032" cy="28803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3">
            <a:extLst>
              <a:ext uri="{FF2B5EF4-FFF2-40B4-BE49-F238E27FC236}">
                <a16:creationId xmlns:a16="http://schemas.microsoft.com/office/drawing/2014/main" id="{6FFC0999-F3D8-412D-A20D-3DDFC6B38641}"/>
              </a:ext>
            </a:extLst>
          </p:cNvPr>
          <p:cNvSpPr/>
          <p:nvPr/>
        </p:nvSpPr>
        <p:spPr>
          <a:xfrm>
            <a:off x="7092280" y="4509120"/>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3">
            <a:extLst>
              <a:ext uri="{FF2B5EF4-FFF2-40B4-BE49-F238E27FC236}">
                <a16:creationId xmlns:a16="http://schemas.microsoft.com/office/drawing/2014/main" id="{4D30E01F-4AE3-4950-9CC9-0D6D11841255}"/>
              </a:ext>
            </a:extLst>
          </p:cNvPr>
          <p:cNvSpPr/>
          <p:nvPr/>
        </p:nvSpPr>
        <p:spPr>
          <a:xfrm>
            <a:off x="7812360"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3">
            <a:extLst>
              <a:ext uri="{FF2B5EF4-FFF2-40B4-BE49-F238E27FC236}">
                <a16:creationId xmlns:a16="http://schemas.microsoft.com/office/drawing/2014/main" id="{1EBED5AF-B2C0-4B43-B886-E08E2C59731C}"/>
              </a:ext>
            </a:extLst>
          </p:cNvPr>
          <p:cNvSpPr/>
          <p:nvPr/>
        </p:nvSpPr>
        <p:spPr>
          <a:xfrm>
            <a:off x="7812360"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042B30B8-D033-41C2-B156-4C8ECB7796CB}"/>
              </a:ext>
            </a:extLst>
          </p:cNvPr>
          <p:cNvCxnSpPr>
            <a:cxnSpLocks/>
            <a:endCxn id="10" idx="2"/>
          </p:cNvCxnSpPr>
          <p:nvPr/>
        </p:nvCxnSpPr>
        <p:spPr>
          <a:xfrm>
            <a:off x="5796136" y="522920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450D59B2-8090-49EF-BDBC-BEC472AAAE9A}"/>
              </a:ext>
            </a:extLst>
          </p:cNvPr>
          <p:cNvCxnSpPr>
            <a:cxnSpLocks/>
            <a:stCxn id="6" idx="7"/>
            <a:endCxn id="7" idx="3"/>
          </p:cNvCxnSpPr>
          <p:nvPr/>
        </p:nvCxnSpPr>
        <p:spPr>
          <a:xfrm flipV="1">
            <a:off x="5753955" y="4754971"/>
            <a:ext cx="588418" cy="372394"/>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78FA5D7A-01FB-43A7-BE59-7B9359D491CF}"/>
              </a:ext>
            </a:extLst>
          </p:cNvPr>
          <p:cNvCxnSpPr>
            <a:cxnSpLocks/>
            <a:stCxn id="4" idx="5"/>
            <a:endCxn id="7" idx="1"/>
          </p:cNvCxnSpPr>
          <p:nvPr/>
        </p:nvCxnSpPr>
        <p:spPr>
          <a:xfrm>
            <a:off x="5753955" y="4250915"/>
            <a:ext cx="588418" cy="300386"/>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4062842A-DD21-438D-81EA-F12E5DA5D829}"/>
              </a:ext>
            </a:extLst>
          </p:cNvPr>
          <p:cNvCxnSpPr>
            <a:cxnSpLocks/>
            <a:stCxn id="4" idx="4"/>
            <a:endCxn id="6" idx="0"/>
          </p:cNvCxnSpPr>
          <p:nvPr/>
        </p:nvCxnSpPr>
        <p:spPr>
          <a:xfrm>
            <a:off x="5652120" y="4293096"/>
            <a:ext cx="0" cy="79208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18DDD01A-E49C-426F-8CA2-1F30FEC99D7D}"/>
              </a:ext>
            </a:extLst>
          </p:cNvPr>
          <p:cNvCxnSpPr>
            <a:cxnSpLocks/>
            <a:stCxn id="7" idx="6"/>
            <a:endCxn id="8" idx="2"/>
          </p:cNvCxnSpPr>
          <p:nvPr/>
        </p:nvCxnSpPr>
        <p:spPr>
          <a:xfrm>
            <a:off x="6588224" y="465313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3F58FC98-64AD-4B30-BF21-6BC5BC1B8255}"/>
              </a:ext>
            </a:extLst>
          </p:cNvPr>
          <p:cNvCxnSpPr>
            <a:cxnSpLocks/>
            <a:stCxn id="8" idx="7"/>
            <a:endCxn id="9" idx="3"/>
          </p:cNvCxnSpPr>
          <p:nvPr/>
        </p:nvCxnSpPr>
        <p:spPr>
          <a:xfrm flipV="1">
            <a:off x="7338131" y="425091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1C7F6BD3-8A9D-4C15-B411-A96423148CFA}"/>
              </a:ext>
            </a:extLst>
          </p:cNvPr>
          <p:cNvCxnSpPr>
            <a:cxnSpLocks/>
            <a:stCxn id="8" idx="5"/>
            <a:endCxn id="10" idx="1"/>
          </p:cNvCxnSpPr>
          <p:nvPr/>
        </p:nvCxnSpPr>
        <p:spPr>
          <a:xfrm>
            <a:off x="7338131" y="475497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6F5EEE7E-05BC-41D2-8652-BA9832FAD599}"/>
              </a:ext>
            </a:extLst>
          </p:cNvPr>
          <p:cNvSpPr txBox="1"/>
          <p:nvPr/>
        </p:nvSpPr>
        <p:spPr>
          <a:xfrm>
            <a:off x="6372200" y="5373216"/>
            <a:ext cx="1045479" cy="400110"/>
          </a:xfrm>
          <a:prstGeom prst="rect">
            <a:avLst/>
          </a:prstGeom>
          <a:noFill/>
        </p:spPr>
        <p:txBody>
          <a:bodyPr wrap="none" rtlCol="0">
            <a:spAutoFit/>
          </a:bodyPr>
          <a:lstStyle/>
          <a:p>
            <a:r>
              <a:rPr lang="en-US" altLang="ja-JP" sz="2000" dirty="0"/>
              <a:t>ω</a:t>
            </a:r>
            <a:r>
              <a:rPr kumimoji="1" lang="en-US" altLang="ja-JP" sz="2000" dirty="0"/>
              <a:t>(G)=3</a:t>
            </a:r>
            <a:endParaRPr kumimoji="1" lang="ja-JP" altLang="en-US" sz="2000" dirty="0"/>
          </a:p>
        </p:txBody>
      </p:sp>
    </p:spTree>
    <p:extLst>
      <p:ext uri="{BB962C8B-B14F-4D97-AF65-F5344CB8AC3E}">
        <p14:creationId xmlns:p14="http://schemas.microsoft.com/office/powerpoint/2010/main" val="2023420363"/>
      </p:ext>
    </p:extLst>
  </p:cSld>
  <p:clrMapOvr>
    <a:masterClrMapping/>
  </p:clrMapOvr>
  <p:transition advTm="14149"/>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1.2</a:t>
            </a:r>
            <a:r>
              <a:rPr lang="ja-JP" altLang="en-US" dirty="0"/>
              <a:t>　様々なグラフのパラメータ</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クリーク被覆数の定義</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クリーク被覆：</a:t>
            </a:r>
            <a:endParaRPr lang="en-US" altLang="ja-JP" sz="2400" dirty="0"/>
          </a:p>
          <a:p>
            <a:pPr eaLnBrk="1" hangingPunct="1">
              <a:buFont typeface="Wingdings 2" pitchFamily="18" charset="2"/>
              <a:buNone/>
            </a:pPr>
            <a:r>
              <a:rPr lang="ja-JP" altLang="en-US" sz="2400" dirty="0"/>
              <a:t>互いに素である</a:t>
            </a:r>
            <a:r>
              <a:rPr lang="en-US" altLang="ja-JP" sz="2400" dirty="0"/>
              <a:t>A</a:t>
            </a:r>
            <a:r>
              <a:rPr lang="en-US" altLang="ja-JP" sz="2400" baseline="-25000" dirty="0"/>
              <a:t>i</a:t>
            </a:r>
            <a:r>
              <a:rPr lang="ja-JP" altLang="en-US" sz="2400" dirty="0"/>
              <a:t>⊆</a:t>
            </a:r>
            <a:r>
              <a:rPr lang="en-US" altLang="ja-JP" sz="2400" dirty="0"/>
              <a:t>V(G)</a:t>
            </a:r>
            <a:r>
              <a:rPr lang="ja-JP" altLang="en-US" sz="2400" dirty="0"/>
              <a:t> </a:t>
            </a:r>
            <a:r>
              <a:rPr lang="en-US" altLang="ja-JP" sz="2400" dirty="0"/>
              <a:t>(</a:t>
            </a:r>
            <a:r>
              <a:rPr lang="en-US" altLang="ja-JP" sz="2400" dirty="0" err="1"/>
              <a:t>i</a:t>
            </a:r>
            <a:r>
              <a:rPr lang="en-US" altLang="ja-JP" sz="2400" dirty="0"/>
              <a:t>=1,2, …, k)</a:t>
            </a:r>
            <a:r>
              <a:rPr lang="ja-JP" altLang="en-US" sz="2400" dirty="0"/>
              <a:t>に対して，</a:t>
            </a:r>
            <a:endParaRPr lang="en-US" altLang="ja-JP" sz="2400" dirty="0"/>
          </a:p>
          <a:p>
            <a:pPr eaLnBrk="1" hangingPunct="1"/>
            <a:r>
              <a:rPr lang="en-US" altLang="ja-JP" sz="2000" dirty="0"/>
              <a:t>V(G)=A</a:t>
            </a:r>
            <a:r>
              <a:rPr lang="en-US" altLang="ja-JP" sz="2000" baseline="-25000" dirty="0"/>
              <a:t>1</a:t>
            </a:r>
            <a:r>
              <a:rPr lang="ja-JP" altLang="en-US" sz="2000" dirty="0"/>
              <a:t>∪</a:t>
            </a:r>
            <a:r>
              <a:rPr lang="en-US" altLang="ja-JP" sz="2000" dirty="0"/>
              <a:t>A</a:t>
            </a:r>
            <a:r>
              <a:rPr lang="en-US" altLang="ja-JP" sz="2000" baseline="-25000" dirty="0"/>
              <a:t>2</a:t>
            </a:r>
            <a:r>
              <a:rPr lang="ja-JP" altLang="en-US" sz="2000" dirty="0"/>
              <a:t>∪・・・∪</a:t>
            </a:r>
            <a:r>
              <a:rPr lang="en-US" altLang="ja-JP" sz="2000" dirty="0"/>
              <a:t>A</a:t>
            </a:r>
            <a:r>
              <a:rPr lang="en-US" altLang="ja-JP" sz="2000" baseline="-25000" dirty="0"/>
              <a:t>k</a:t>
            </a:r>
          </a:p>
          <a:p>
            <a:pPr eaLnBrk="1" hangingPunct="1"/>
            <a:r>
              <a:rPr lang="en-US" altLang="ja-JP" sz="2000" dirty="0"/>
              <a:t>A</a:t>
            </a:r>
            <a:r>
              <a:rPr lang="en-US" altLang="ja-JP" sz="2000" baseline="-25000" dirty="0"/>
              <a:t>i</a:t>
            </a:r>
            <a:r>
              <a:rPr lang="ja-JP" altLang="en-US" sz="2000" dirty="0"/>
              <a:t>によって誘導される</a:t>
            </a:r>
            <a:r>
              <a:rPr lang="en-US" altLang="ja-JP" sz="2000" dirty="0"/>
              <a:t>G</a:t>
            </a:r>
            <a:r>
              <a:rPr lang="ja-JP" altLang="en-US" sz="2000" dirty="0"/>
              <a:t>の誘導部分グラフは完全グラフ </a:t>
            </a:r>
            <a:r>
              <a:rPr lang="en-US" altLang="ja-JP" sz="2000" dirty="0"/>
              <a:t>(</a:t>
            </a:r>
            <a:r>
              <a:rPr lang="en-US" altLang="ja-JP" sz="2000" dirty="0" err="1"/>
              <a:t>i</a:t>
            </a:r>
            <a:r>
              <a:rPr lang="en-US" altLang="ja-JP" sz="2000" dirty="0"/>
              <a:t>=1,2, …, k)</a:t>
            </a:r>
          </a:p>
          <a:p>
            <a:pPr eaLnBrk="1" hangingPunct="1">
              <a:buFont typeface="Wingdings 2" pitchFamily="18" charset="2"/>
              <a:buNone/>
            </a:pPr>
            <a:r>
              <a:rPr lang="ja-JP" altLang="en-US" sz="2400" dirty="0"/>
              <a:t>であるとき，</a:t>
            </a:r>
            <a:r>
              <a:rPr lang="en-US" altLang="ja-JP" sz="2400" dirty="0"/>
              <a:t>{A</a:t>
            </a:r>
            <a:r>
              <a:rPr lang="en-US" altLang="ja-JP" sz="2400" baseline="-25000" dirty="0"/>
              <a:t>1</a:t>
            </a:r>
            <a:r>
              <a:rPr lang="en-US" altLang="ja-JP" sz="2400" dirty="0"/>
              <a:t>, A</a:t>
            </a:r>
            <a:r>
              <a:rPr lang="en-US" altLang="ja-JP" sz="2400" baseline="-25000" dirty="0"/>
              <a:t>2</a:t>
            </a:r>
            <a:r>
              <a:rPr lang="en-US" altLang="ja-JP" sz="2400" dirty="0"/>
              <a:t>, …, A</a:t>
            </a:r>
            <a:r>
              <a:rPr lang="en-US" altLang="ja-JP" sz="2400" baseline="-25000" dirty="0"/>
              <a:t>k</a:t>
            </a:r>
            <a:r>
              <a:rPr lang="en-US" altLang="ja-JP" sz="2400" dirty="0"/>
              <a:t>}</a:t>
            </a:r>
            <a:r>
              <a:rPr lang="ja-JP" altLang="en-US" sz="2400" dirty="0"/>
              <a:t>を</a:t>
            </a:r>
            <a:r>
              <a:rPr lang="en-US" altLang="ja-JP" sz="2400" dirty="0"/>
              <a:t>G</a:t>
            </a:r>
            <a:r>
              <a:rPr lang="ja-JP" altLang="en-US" sz="2400" dirty="0"/>
              <a:t>のクリーク被覆という．</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クリーク被覆数：</a:t>
            </a:r>
            <a:endParaRPr lang="en-US" altLang="ja-JP" sz="2400" dirty="0"/>
          </a:p>
          <a:p>
            <a:pPr eaLnBrk="1" hangingPunct="1">
              <a:buFont typeface="Wingdings 2" pitchFamily="18" charset="2"/>
              <a:buNone/>
            </a:pPr>
            <a:r>
              <a:rPr lang="en-US" altLang="ja-JP" sz="2400" dirty="0"/>
              <a:t>θ(G)=min{k</a:t>
            </a:r>
            <a:r>
              <a:rPr lang="ja-JP" altLang="en-US" sz="2400" dirty="0"/>
              <a:t>：</a:t>
            </a:r>
            <a:r>
              <a:rPr lang="en-US" altLang="ja-JP" sz="2400" dirty="0"/>
              <a:t>{A</a:t>
            </a:r>
            <a:r>
              <a:rPr lang="en-US" altLang="ja-JP" sz="2400" baseline="-25000" dirty="0"/>
              <a:t>1</a:t>
            </a:r>
            <a:r>
              <a:rPr lang="en-US" altLang="ja-JP" sz="2400" dirty="0"/>
              <a:t>, A</a:t>
            </a:r>
            <a:r>
              <a:rPr lang="en-US" altLang="ja-JP" sz="2400" baseline="-25000" dirty="0"/>
              <a:t>2</a:t>
            </a:r>
            <a:r>
              <a:rPr lang="en-US" altLang="ja-JP" sz="2400" dirty="0"/>
              <a:t>, …, A</a:t>
            </a:r>
            <a:r>
              <a:rPr lang="en-US" altLang="ja-JP" sz="2400" baseline="-25000" dirty="0"/>
              <a:t>k</a:t>
            </a:r>
            <a:r>
              <a:rPr lang="en-US" altLang="ja-JP" sz="2400" dirty="0"/>
              <a:t>}</a:t>
            </a:r>
            <a:r>
              <a:rPr lang="ja-JP" altLang="en-US" sz="2400" dirty="0"/>
              <a:t>は</a:t>
            </a:r>
            <a:r>
              <a:rPr lang="en-US" altLang="ja-JP" sz="2400" dirty="0"/>
              <a:t>G</a:t>
            </a:r>
            <a:r>
              <a:rPr lang="ja-JP" altLang="en-US" sz="2400" dirty="0"/>
              <a:t>のクリーク被覆</a:t>
            </a:r>
            <a:r>
              <a:rPr lang="en-US" altLang="ja-JP" sz="2400" dirty="0"/>
              <a:t>}</a:t>
            </a:r>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
        <p:nvSpPr>
          <p:cNvPr id="19" name="円/楕円 3">
            <a:extLst>
              <a:ext uri="{FF2B5EF4-FFF2-40B4-BE49-F238E27FC236}">
                <a16:creationId xmlns:a16="http://schemas.microsoft.com/office/drawing/2014/main" id="{B68734DC-2820-4A6A-A2A4-03FD8B6925EB}"/>
              </a:ext>
            </a:extLst>
          </p:cNvPr>
          <p:cNvSpPr/>
          <p:nvPr/>
        </p:nvSpPr>
        <p:spPr>
          <a:xfrm>
            <a:off x="6084168" y="1772816"/>
            <a:ext cx="288032" cy="28803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a:extLst>
              <a:ext uri="{FF2B5EF4-FFF2-40B4-BE49-F238E27FC236}">
                <a16:creationId xmlns:a16="http://schemas.microsoft.com/office/drawing/2014/main" id="{2A15250C-A63E-468C-8A8A-7B21B4F7888C}"/>
              </a:ext>
            </a:extLst>
          </p:cNvPr>
          <p:cNvCxnSpPr>
            <a:cxnSpLocks/>
            <a:stCxn id="19" idx="6"/>
          </p:cNvCxnSpPr>
          <p:nvPr/>
        </p:nvCxnSpPr>
        <p:spPr>
          <a:xfrm>
            <a:off x="6372200" y="1916832"/>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円/楕円 3">
            <a:extLst>
              <a:ext uri="{FF2B5EF4-FFF2-40B4-BE49-F238E27FC236}">
                <a16:creationId xmlns:a16="http://schemas.microsoft.com/office/drawing/2014/main" id="{9E7010CF-5EA1-4DA5-AB01-A5223D556058}"/>
              </a:ext>
            </a:extLst>
          </p:cNvPr>
          <p:cNvSpPr/>
          <p:nvPr/>
        </p:nvSpPr>
        <p:spPr>
          <a:xfrm>
            <a:off x="6084168" y="2852936"/>
            <a:ext cx="288032" cy="28803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3">
            <a:extLst>
              <a:ext uri="{FF2B5EF4-FFF2-40B4-BE49-F238E27FC236}">
                <a16:creationId xmlns:a16="http://schemas.microsoft.com/office/drawing/2014/main" id="{FA892A49-8E32-4597-9FAF-961D9495B41C}"/>
              </a:ext>
            </a:extLst>
          </p:cNvPr>
          <p:cNvSpPr/>
          <p:nvPr/>
        </p:nvSpPr>
        <p:spPr>
          <a:xfrm>
            <a:off x="6876256" y="2276872"/>
            <a:ext cx="288032" cy="28803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3">
            <a:extLst>
              <a:ext uri="{FF2B5EF4-FFF2-40B4-BE49-F238E27FC236}">
                <a16:creationId xmlns:a16="http://schemas.microsoft.com/office/drawing/2014/main" id="{95F73741-4DF6-4B14-AD67-2094400C94EA}"/>
              </a:ext>
            </a:extLst>
          </p:cNvPr>
          <p:cNvSpPr/>
          <p:nvPr/>
        </p:nvSpPr>
        <p:spPr>
          <a:xfrm>
            <a:off x="7668344" y="2276872"/>
            <a:ext cx="288032" cy="288032"/>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3">
            <a:extLst>
              <a:ext uri="{FF2B5EF4-FFF2-40B4-BE49-F238E27FC236}">
                <a16:creationId xmlns:a16="http://schemas.microsoft.com/office/drawing/2014/main" id="{A8B6BCF2-2E31-46F9-B148-7768CCCF6B85}"/>
              </a:ext>
            </a:extLst>
          </p:cNvPr>
          <p:cNvSpPr/>
          <p:nvPr/>
        </p:nvSpPr>
        <p:spPr>
          <a:xfrm>
            <a:off x="8388424" y="1772816"/>
            <a:ext cx="288032" cy="288032"/>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3">
            <a:extLst>
              <a:ext uri="{FF2B5EF4-FFF2-40B4-BE49-F238E27FC236}">
                <a16:creationId xmlns:a16="http://schemas.microsoft.com/office/drawing/2014/main" id="{B3FE5E0C-0CAD-42DC-ACBB-326954F8A46E}"/>
              </a:ext>
            </a:extLst>
          </p:cNvPr>
          <p:cNvSpPr/>
          <p:nvPr/>
        </p:nvSpPr>
        <p:spPr>
          <a:xfrm>
            <a:off x="8388424" y="2852936"/>
            <a:ext cx="288032" cy="28803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6" name="直線コネクタ 25">
            <a:extLst>
              <a:ext uri="{FF2B5EF4-FFF2-40B4-BE49-F238E27FC236}">
                <a16:creationId xmlns:a16="http://schemas.microsoft.com/office/drawing/2014/main" id="{0A4B57CD-1B92-4A34-948B-59E4FBF01672}"/>
              </a:ext>
            </a:extLst>
          </p:cNvPr>
          <p:cNvCxnSpPr>
            <a:cxnSpLocks/>
            <a:endCxn id="25" idx="2"/>
          </p:cNvCxnSpPr>
          <p:nvPr/>
        </p:nvCxnSpPr>
        <p:spPr>
          <a:xfrm>
            <a:off x="6372200" y="2996952"/>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7AEC574B-AE79-431C-989D-8858B64EEF76}"/>
              </a:ext>
            </a:extLst>
          </p:cNvPr>
          <p:cNvCxnSpPr>
            <a:cxnSpLocks/>
            <a:stCxn id="21" idx="7"/>
            <a:endCxn id="22" idx="3"/>
          </p:cNvCxnSpPr>
          <p:nvPr/>
        </p:nvCxnSpPr>
        <p:spPr>
          <a:xfrm flipV="1">
            <a:off x="6330019" y="2522723"/>
            <a:ext cx="588418" cy="372394"/>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B593851F-8A6A-47AC-A961-32C1C72234E7}"/>
              </a:ext>
            </a:extLst>
          </p:cNvPr>
          <p:cNvCxnSpPr>
            <a:cxnSpLocks/>
            <a:stCxn id="19" idx="5"/>
            <a:endCxn id="22" idx="1"/>
          </p:cNvCxnSpPr>
          <p:nvPr/>
        </p:nvCxnSpPr>
        <p:spPr>
          <a:xfrm>
            <a:off x="6330019" y="2018667"/>
            <a:ext cx="588418" cy="300386"/>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C81184AE-234E-459D-9AF0-3A7924126F42}"/>
              </a:ext>
            </a:extLst>
          </p:cNvPr>
          <p:cNvCxnSpPr>
            <a:cxnSpLocks/>
            <a:stCxn id="19" idx="4"/>
            <a:endCxn id="21" idx="0"/>
          </p:cNvCxnSpPr>
          <p:nvPr/>
        </p:nvCxnSpPr>
        <p:spPr>
          <a:xfrm>
            <a:off x="6228184" y="2060848"/>
            <a:ext cx="0" cy="79208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595B81A7-289C-4591-8EB5-12888553A15E}"/>
              </a:ext>
            </a:extLst>
          </p:cNvPr>
          <p:cNvCxnSpPr>
            <a:cxnSpLocks/>
            <a:stCxn id="22" idx="6"/>
            <a:endCxn id="23" idx="2"/>
          </p:cNvCxnSpPr>
          <p:nvPr/>
        </p:nvCxnSpPr>
        <p:spPr>
          <a:xfrm>
            <a:off x="7164288" y="2420888"/>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DE3A2294-77E7-43EC-AC25-285F0BEE77D2}"/>
              </a:ext>
            </a:extLst>
          </p:cNvPr>
          <p:cNvCxnSpPr>
            <a:cxnSpLocks/>
            <a:stCxn id="23" idx="7"/>
            <a:endCxn id="24" idx="3"/>
          </p:cNvCxnSpPr>
          <p:nvPr/>
        </p:nvCxnSpPr>
        <p:spPr>
          <a:xfrm flipV="1">
            <a:off x="7914195" y="2018667"/>
            <a:ext cx="516410" cy="300386"/>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42CFAC64-B179-42C5-A1AC-EEE02D0411E0}"/>
              </a:ext>
            </a:extLst>
          </p:cNvPr>
          <p:cNvCxnSpPr>
            <a:cxnSpLocks/>
            <a:stCxn id="23" idx="5"/>
            <a:endCxn id="25" idx="1"/>
          </p:cNvCxnSpPr>
          <p:nvPr/>
        </p:nvCxnSpPr>
        <p:spPr>
          <a:xfrm>
            <a:off x="7914195" y="2522723"/>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54D5ADE8-58FD-44AE-AED9-392FF127A85D}"/>
              </a:ext>
            </a:extLst>
          </p:cNvPr>
          <p:cNvSpPr txBox="1"/>
          <p:nvPr/>
        </p:nvSpPr>
        <p:spPr>
          <a:xfrm>
            <a:off x="6948264" y="3140968"/>
            <a:ext cx="987771" cy="400110"/>
          </a:xfrm>
          <a:prstGeom prst="rect">
            <a:avLst/>
          </a:prstGeom>
          <a:noFill/>
        </p:spPr>
        <p:txBody>
          <a:bodyPr wrap="none" rtlCol="0">
            <a:spAutoFit/>
          </a:bodyPr>
          <a:lstStyle/>
          <a:p>
            <a:r>
              <a:rPr kumimoji="1" lang="en-US" altLang="ja-JP" sz="2000" dirty="0"/>
              <a:t>θ(G)=3</a:t>
            </a:r>
            <a:endParaRPr kumimoji="1" lang="ja-JP" altLang="en-US" sz="2000" dirty="0"/>
          </a:p>
        </p:txBody>
      </p:sp>
    </p:spTree>
    <p:extLst>
      <p:ext uri="{BB962C8B-B14F-4D97-AF65-F5344CB8AC3E}">
        <p14:creationId xmlns:p14="http://schemas.microsoft.com/office/powerpoint/2010/main" val="81800178"/>
      </p:ext>
    </p:extLst>
  </p:cSld>
  <p:clrMapOvr>
    <a:masterClrMapping/>
  </p:clrMapOvr>
  <p:transition advTm="14149"/>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en-US" altLang="ja-JP" dirty="0"/>
              <a:t>1.2</a:t>
            </a:r>
            <a:r>
              <a:rPr lang="ja-JP" altLang="en-US" dirty="0"/>
              <a:t>　様々なグラフのパラメータ</a:t>
            </a:r>
          </a:p>
        </p:txBody>
      </p:sp>
      <p:sp>
        <p:nvSpPr>
          <p:cNvPr id="8195" name="コンテンツ プレースホルダー 2"/>
          <p:cNvSpPr>
            <a:spLocks noGrp="1"/>
          </p:cNvSpPr>
          <p:nvPr>
            <p:ph idx="1"/>
          </p:nvPr>
        </p:nvSpPr>
        <p:spPr/>
        <p:txBody>
          <a:bodyPr/>
          <a:lstStyle/>
          <a:p>
            <a:pPr eaLnBrk="1" hangingPunct="1">
              <a:buFont typeface="Wingdings 2" pitchFamily="18" charset="2"/>
              <a:buNone/>
            </a:pPr>
            <a:r>
              <a:rPr lang="ja-JP" altLang="en-US" sz="2400" dirty="0"/>
              <a:t>支配数の定義</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支配集合：</a:t>
            </a:r>
            <a:endParaRPr lang="en-US" altLang="ja-JP" sz="2400" dirty="0"/>
          </a:p>
          <a:p>
            <a:pPr eaLnBrk="1" hangingPunct="1">
              <a:buFont typeface="Wingdings 2" pitchFamily="18" charset="2"/>
              <a:buNone/>
            </a:pPr>
            <a:r>
              <a:rPr lang="en-US" altLang="ja-JP" sz="2400" dirty="0"/>
              <a:t>S</a:t>
            </a:r>
            <a:r>
              <a:rPr lang="ja-JP" altLang="en-US" sz="2400" dirty="0"/>
              <a:t>⊆</a:t>
            </a:r>
            <a:r>
              <a:rPr lang="en-US" altLang="ja-JP" sz="2400" dirty="0"/>
              <a:t>V(G)</a:t>
            </a:r>
            <a:r>
              <a:rPr lang="ja-JP" altLang="en-US" sz="2400" dirty="0"/>
              <a:t>に対して，</a:t>
            </a:r>
            <a:r>
              <a:rPr lang="en-US" altLang="ja-JP" sz="2400" dirty="0"/>
              <a:t>V(G)=S</a:t>
            </a:r>
            <a:r>
              <a:rPr lang="ja-JP" altLang="en-US" sz="2400" dirty="0"/>
              <a:t>∪</a:t>
            </a:r>
            <a:r>
              <a:rPr lang="en-US" altLang="ja-JP" sz="2400" dirty="0"/>
              <a:t>N</a:t>
            </a:r>
            <a:r>
              <a:rPr lang="en-US" altLang="ja-JP" sz="2400" baseline="-25000" dirty="0"/>
              <a:t>G</a:t>
            </a:r>
            <a:r>
              <a:rPr lang="en-US" altLang="ja-JP" sz="2400" dirty="0"/>
              <a:t>(S)</a:t>
            </a:r>
            <a:r>
              <a:rPr lang="ja-JP" altLang="en-US" sz="2400" dirty="0"/>
              <a:t>であるとき，</a:t>
            </a:r>
            <a:endParaRPr lang="en-US" altLang="ja-JP" sz="2400" dirty="0"/>
          </a:p>
          <a:p>
            <a:pPr eaLnBrk="1" hangingPunct="1">
              <a:buFont typeface="Wingdings 2" pitchFamily="18" charset="2"/>
              <a:buNone/>
            </a:pPr>
            <a:r>
              <a:rPr lang="en-US" altLang="ja-JP" sz="2400" dirty="0"/>
              <a:t>S</a:t>
            </a:r>
            <a:r>
              <a:rPr lang="ja-JP" altLang="en-US" sz="2400" dirty="0"/>
              <a:t>を</a:t>
            </a:r>
            <a:r>
              <a:rPr lang="en-US" altLang="ja-JP" sz="2400" dirty="0"/>
              <a:t>G</a:t>
            </a:r>
            <a:r>
              <a:rPr lang="ja-JP" altLang="en-US" sz="2400" dirty="0"/>
              <a:t>の支配集合という．</a:t>
            </a: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支配数：</a:t>
            </a:r>
            <a:endParaRPr lang="en-US" altLang="ja-JP" sz="2400" dirty="0"/>
          </a:p>
          <a:p>
            <a:pPr eaLnBrk="1" hangingPunct="1">
              <a:buFont typeface="Wingdings 2" pitchFamily="18" charset="2"/>
              <a:buNone/>
            </a:pPr>
            <a:r>
              <a:rPr lang="en-US" altLang="ja-JP" sz="2400" dirty="0"/>
              <a:t>σ(G)=min{|S|</a:t>
            </a:r>
            <a:r>
              <a:rPr lang="ja-JP" altLang="en-US" sz="2400" dirty="0"/>
              <a:t>：</a:t>
            </a:r>
            <a:r>
              <a:rPr lang="en-US" altLang="ja-JP" sz="2400" dirty="0"/>
              <a:t>S</a:t>
            </a:r>
            <a:r>
              <a:rPr lang="ja-JP" altLang="en-US" sz="2400" dirty="0"/>
              <a:t>は</a:t>
            </a:r>
            <a:r>
              <a:rPr lang="en-US" altLang="ja-JP" sz="2400" dirty="0"/>
              <a:t>G</a:t>
            </a:r>
            <a:r>
              <a:rPr lang="ja-JP" altLang="en-US" sz="2400" dirty="0"/>
              <a:t>の支配集合</a:t>
            </a:r>
            <a:r>
              <a:rPr lang="en-US" altLang="ja-JP" sz="2400" dirty="0"/>
              <a:t>}</a:t>
            </a:r>
          </a:p>
          <a:p>
            <a:pPr eaLnBrk="1" hangingPunct="1">
              <a:buFont typeface="Wingdings 2" pitchFamily="18" charset="2"/>
              <a:buNone/>
            </a:pPr>
            <a:endParaRPr lang="en-US" altLang="ja-JP" sz="2400" dirty="0"/>
          </a:p>
          <a:p>
            <a:pPr eaLnBrk="1" hangingPunct="1">
              <a:buFont typeface="Wingdings 2" pitchFamily="18" charset="2"/>
              <a:buNone/>
            </a:pPr>
            <a:r>
              <a:rPr lang="ja-JP" altLang="en-US" sz="2400" dirty="0"/>
              <a:t>注意：</a:t>
            </a:r>
            <a:r>
              <a:rPr lang="en-US" altLang="ja-JP" sz="2400" dirty="0"/>
              <a:t>N</a:t>
            </a:r>
            <a:r>
              <a:rPr lang="en-US" altLang="ja-JP" sz="2400" baseline="-25000" dirty="0"/>
              <a:t>G</a:t>
            </a:r>
            <a:r>
              <a:rPr lang="en-US" altLang="ja-JP" sz="2400" dirty="0"/>
              <a:t>(S)=</a:t>
            </a:r>
            <a:r>
              <a:rPr lang="ja-JP" altLang="en-US" sz="2400" dirty="0"/>
              <a:t>∪</a:t>
            </a:r>
            <a:r>
              <a:rPr lang="en-US" altLang="ja-JP" sz="2400" baseline="-25000" dirty="0"/>
              <a:t>u</a:t>
            </a:r>
            <a:r>
              <a:rPr lang="ja-JP" altLang="en-US" sz="2400" baseline="-25000" dirty="0"/>
              <a:t>∈</a:t>
            </a:r>
            <a:r>
              <a:rPr lang="en-US" altLang="ja-JP" sz="2400" baseline="-25000" dirty="0"/>
              <a:t>S</a:t>
            </a:r>
            <a:r>
              <a:rPr lang="en-US" altLang="ja-JP" sz="2400" dirty="0"/>
              <a:t>N</a:t>
            </a:r>
            <a:r>
              <a:rPr lang="en-US" altLang="ja-JP" sz="2400" baseline="-25000" dirty="0"/>
              <a:t>G</a:t>
            </a:r>
            <a:r>
              <a:rPr lang="en-US" altLang="ja-JP" sz="2400" dirty="0"/>
              <a:t>(u)</a:t>
            </a:r>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a:p>
            <a:pPr eaLnBrk="1" hangingPunct="1">
              <a:buFont typeface="Wingdings 2" pitchFamily="18" charset="2"/>
              <a:buNone/>
            </a:pPr>
            <a:endParaRPr lang="en-US" altLang="ja-JP" sz="2400" dirty="0"/>
          </a:p>
        </p:txBody>
      </p:sp>
      <p:sp>
        <p:nvSpPr>
          <p:cNvPr id="4" name="円/楕円 3">
            <a:extLst>
              <a:ext uri="{FF2B5EF4-FFF2-40B4-BE49-F238E27FC236}">
                <a16:creationId xmlns:a16="http://schemas.microsoft.com/office/drawing/2014/main" id="{FF0DF44C-F1EF-465B-A37D-672D3086E46C}"/>
              </a:ext>
            </a:extLst>
          </p:cNvPr>
          <p:cNvSpPr/>
          <p:nvPr/>
        </p:nvSpPr>
        <p:spPr>
          <a:xfrm>
            <a:off x="5508104"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ADB7A07B-31A0-40F7-AFFE-155A7B3E111D}"/>
              </a:ext>
            </a:extLst>
          </p:cNvPr>
          <p:cNvCxnSpPr>
            <a:cxnSpLocks/>
            <a:stCxn id="4" idx="6"/>
          </p:cNvCxnSpPr>
          <p:nvPr/>
        </p:nvCxnSpPr>
        <p:spPr>
          <a:xfrm>
            <a:off x="5796136" y="414908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円/楕円 3">
            <a:extLst>
              <a:ext uri="{FF2B5EF4-FFF2-40B4-BE49-F238E27FC236}">
                <a16:creationId xmlns:a16="http://schemas.microsoft.com/office/drawing/2014/main" id="{DADADA80-8617-4784-B2FB-9178AFEF92B8}"/>
              </a:ext>
            </a:extLst>
          </p:cNvPr>
          <p:cNvSpPr/>
          <p:nvPr/>
        </p:nvSpPr>
        <p:spPr>
          <a:xfrm>
            <a:off x="5508104"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3">
            <a:extLst>
              <a:ext uri="{FF2B5EF4-FFF2-40B4-BE49-F238E27FC236}">
                <a16:creationId xmlns:a16="http://schemas.microsoft.com/office/drawing/2014/main" id="{C06D439A-07A0-4B2B-860B-1E978412C7EB}"/>
              </a:ext>
            </a:extLst>
          </p:cNvPr>
          <p:cNvSpPr/>
          <p:nvPr/>
        </p:nvSpPr>
        <p:spPr>
          <a:xfrm>
            <a:off x="6300192" y="4509120"/>
            <a:ext cx="288032" cy="288032"/>
          </a:xfrm>
          <a:prstGeom prst="ellipse">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3">
            <a:extLst>
              <a:ext uri="{FF2B5EF4-FFF2-40B4-BE49-F238E27FC236}">
                <a16:creationId xmlns:a16="http://schemas.microsoft.com/office/drawing/2014/main" id="{47E0465B-BB88-4302-B621-31629231660D}"/>
              </a:ext>
            </a:extLst>
          </p:cNvPr>
          <p:cNvSpPr/>
          <p:nvPr/>
        </p:nvSpPr>
        <p:spPr>
          <a:xfrm>
            <a:off x="7092280" y="4509120"/>
            <a:ext cx="288032" cy="288032"/>
          </a:xfrm>
          <a:prstGeom prst="ellipse">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3">
            <a:extLst>
              <a:ext uri="{FF2B5EF4-FFF2-40B4-BE49-F238E27FC236}">
                <a16:creationId xmlns:a16="http://schemas.microsoft.com/office/drawing/2014/main" id="{1B61C929-1BC7-4468-8259-94491E1CECD8}"/>
              </a:ext>
            </a:extLst>
          </p:cNvPr>
          <p:cNvSpPr/>
          <p:nvPr/>
        </p:nvSpPr>
        <p:spPr>
          <a:xfrm>
            <a:off x="7812360" y="400506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3">
            <a:extLst>
              <a:ext uri="{FF2B5EF4-FFF2-40B4-BE49-F238E27FC236}">
                <a16:creationId xmlns:a16="http://schemas.microsoft.com/office/drawing/2014/main" id="{693BADF2-8F16-40DC-9257-F4F15DF36395}"/>
              </a:ext>
            </a:extLst>
          </p:cNvPr>
          <p:cNvSpPr/>
          <p:nvPr/>
        </p:nvSpPr>
        <p:spPr>
          <a:xfrm>
            <a:off x="7812360" y="5085184"/>
            <a:ext cx="288032" cy="2880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34E3E424-4246-45D5-AB3E-B1F554B1350F}"/>
              </a:ext>
            </a:extLst>
          </p:cNvPr>
          <p:cNvCxnSpPr>
            <a:cxnSpLocks/>
            <a:endCxn id="10" idx="2"/>
          </p:cNvCxnSpPr>
          <p:nvPr/>
        </p:nvCxnSpPr>
        <p:spPr>
          <a:xfrm>
            <a:off x="5796136" y="5229200"/>
            <a:ext cx="201622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CA4535AE-BAA9-48BB-98E0-00652BC74C28}"/>
              </a:ext>
            </a:extLst>
          </p:cNvPr>
          <p:cNvCxnSpPr>
            <a:cxnSpLocks/>
            <a:stCxn id="6" idx="7"/>
            <a:endCxn id="7" idx="3"/>
          </p:cNvCxnSpPr>
          <p:nvPr/>
        </p:nvCxnSpPr>
        <p:spPr>
          <a:xfrm flipV="1">
            <a:off x="5753955" y="4754971"/>
            <a:ext cx="588418"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E1D7AD15-4DDF-40BC-83AB-65E77629E7EB}"/>
              </a:ext>
            </a:extLst>
          </p:cNvPr>
          <p:cNvCxnSpPr>
            <a:cxnSpLocks/>
            <a:stCxn id="4" idx="5"/>
            <a:endCxn id="7" idx="1"/>
          </p:cNvCxnSpPr>
          <p:nvPr/>
        </p:nvCxnSpPr>
        <p:spPr>
          <a:xfrm>
            <a:off x="5753955" y="4250915"/>
            <a:ext cx="588418"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2E786905-1540-47E1-8E87-9AC371DA22B4}"/>
              </a:ext>
            </a:extLst>
          </p:cNvPr>
          <p:cNvCxnSpPr>
            <a:cxnSpLocks/>
            <a:stCxn id="4" idx="4"/>
            <a:endCxn id="6" idx="0"/>
          </p:cNvCxnSpPr>
          <p:nvPr/>
        </p:nvCxnSpPr>
        <p:spPr>
          <a:xfrm>
            <a:off x="5652120" y="4293096"/>
            <a:ext cx="0" cy="7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6A5AAB29-783A-475D-9AC5-73A0D88AD531}"/>
              </a:ext>
            </a:extLst>
          </p:cNvPr>
          <p:cNvCxnSpPr>
            <a:cxnSpLocks/>
            <a:stCxn id="7" idx="6"/>
            <a:endCxn id="8" idx="2"/>
          </p:cNvCxnSpPr>
          <p:nvPr/>
        </p:nvCxnSpPr>
        <p:spPr>
          <a:xfrm>
            <a:off x="6588224" y="4653136"/>
            <a:ext cx="50405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AC361D1B-C1D8-414B-905E-11E331690555}"/>
              </a:ext>
            </a:extLst>
          </p:cNvPr>
          <p:cNvCxnSpPr>
            <a:cxnSpLocks/>
            <a:stCxn id="8" idx="7"/>
            <a:endCxn id="9" idx="3"/>
          </p:cNvCxnSpPr>
          <p:nvPr/>
        </p:nvCxnSpPr>
        <p:spPr>
          <a:xfrm flipV="1">
            <a:off x="7338131" y="4250915"/>
            <a:ext cx="516410" cy="3003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2DF6A611-8F37-4A9F-B607-9CADED3C996C}"/>
              </a:ext>
            </a:extLst>
          </p:cNvPr>
          <p:cNvCxnSpPr>
            <a:cxnSpLocks/>
            <a:stCxn id="8" idx="5"/>
            <a:endCxn id="10" idx="1"/>
          </p:cNvCxnSpPr>
          <p:nvPr/>
        </p:nvCxnSpPr>
        <p:spPr>
          <a:xfrm>
            <a:off x="7338131" y="4754971"/>
            <a:ext cx="516410" cy="3723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DDD0EB7C-63D8-4D15-B541-4D379A13606B}"/>
              </a:ext>
            </a:extLst>
          </p:cNvPr>
          <p:cNvSpPr txBox="1"/>
          <p:nvPr/>
        </p:nvSpPr>
        <p:spPr>
          <a:xfrm>
            <a:off x="6372200" y="5373216"/>
            <a:ext cx="1003801" cy="400110"/>
          </a:xfrm>
          <a:prstGeom prst="rect">
            <a:avLst/>
          </a:prstGeom>
          <a:noFill/>
        </p:spPr>
        <p:txBody>
          <a:bodyPr wrap="none" rtlCol="0">
            <a:spAutoFit/>
          </a:bodyPr>
          <a:lstStyle/>
          <a:p>
            <a:r>
              <a:rPr kumimoji="1" lang="en-US" altLang="ja-JP" sz="2000" dirty="0"/>
              <a:t>σ(G)=2</a:t>
            </a:r>
            <a:endParaRPr kumimoji="1" lang="ja-JP" altLang="en-US" sz="2000" dirty="0"/>
          </a:p>
        </p:txBody>
      </p:sp>
    </p:spTree>
    <p:extLst>
      <p:ext uri="{BB962C8B-B14F-4D97-AF65-F5344CB8AC3E}">
        <p14:creationId xmlns:p14="http://schemas.microsoft.com/office/powerpoint/2010/main" val="1043775135"/>
      </p:ext>
    </p:extLst>
  </p:cSld>
  <p:clrMapOvr>
    <a:masterClrMapping/>
  </p:clrMapOvr>
  <p:transition advTm="14149"/>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E \subseteq $&#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2"/>
  <p:tag name="DEFAULTFONTSIZE" val="10"/>
  <p:tag name="DEFAULTWIDTH" val="348"/>
  <p:tag name="DEFAULTHEIGHT" val="20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リゾート">
  <a:themeElements>
    <a:clrScheme name="リゾート">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リゾート">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リゾート">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リゾート">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311011</TotalTime>
  <Words>3514</Words>
  <Application>Microsoft Office PowerPoint</Application>
  <PresentationFormat>画面に合わせる (4:3)</PresentationFormat>
  <Paragraphs>490</Paragraphs>
  <Slides>37</Slides>
  <Notes>17</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37</vt:i4>
      </vt:variant>
    </vt:vector>
  </HeadingPairs>
  <TitlesOfParts>
    <vt:vector size="44" baseType="lpstr">
      <vt:lpstr>ＭＳ Ｐゴシック</vt:lpstr>
      <vt:lpstr>TimesNRMT</vt:lpstr>
      <vt:lpstr>Arial</vt:lpstr>
      <vt:lpstr>Calibri</vt:lpstr>
      <vt:lpstr>Cambria Math</vt:lpstr>
      <vt:lpstr>Wingdings 2</vt:lpstr>
      <vt:lpstr>リゾート</vt:lpstr>
      <vt:lpstr>PowerPoint プレゼンテーション</vt:lpstr>
      <vt:lpstr>有限幾何学　第14回</vt:lpstr>
      <vt:lpstr> 1.　グラフのパラメータ </vt:lpstr>
      <vt:lpstr>1.1　グラフのパラメータとは</vt:lpstr>
      <vt:lpstr>1.2　様々なグラフのパラメータ</vt:lpstr>
      <vt:lpstr>1.2　様々なグラフのパラメータ</vt:lpstr>
      <vt:lpstr>1.2　様々なグラフのパラメータ</vt:lpstr>
      <vt:lpstr>1.2　様々なグラフのパラメータ</vt:lpstr>
      <vt:lpstr>1.2　様々なグラフのパラメータ</vt:lpstr>
      <vt:lpstr>1.2　様々なグラフのパラメータ</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1.3　グラフのパラメータ同士の関係</vt:lpstr>
      <vt:lpstr> 2.　彩色多項式 </vt:lpstr>
      <vt:lpstr>2.1　用語の説明</vt:lpstr>
      <vt:lpstr>2.1　用語の説明</vt:lpstr>
      <vt:lpstr>2.1　用語の説明</vt:lpstr>
      <vt:lpstr>2.1　用語の説明</vt:lpstr>
      <vt:lpstr>2.2　彩色多項式</vt:lpstr>
      <vt:lpstr>2.2　彩色多項式</vt:lpstr>
      <vt:lpstr>2.2　彩色多項式</vt:lpstr>
      <vt:lpstr>2.2　彩色多項式</vt:lpstr>
      <vt:lpstr>提出課題14</vt:lpstr>
      <vt:lpstr>提出課題14</vt:lpstr>
      <vt:lpstr>発展課題14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tsugaki</dc:creator>
  <cp:lastModifiedBy>tsugaki masao</cp:lastModifiedBy>
  <cp:revision>3105</cp:revision>
  <dcterms:created xsi:type="dcterms:W3CDTF">2011-01-05T07:10:26Z</dcterms:created>
  <dcterms:modified xsi:type="dcterms:W3CDTF">2022-07-06T10:03:53Z</dcterms:modified>
</cp:coreProperties>
</file>