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5" r:id="rId4"/>
    <p:sldId id="259" r:id="rId5"/>
    <p:sldId id="260" r:id="rId6"/>
    <p:sldId id="270" r:id="rId7"/>
    <p:sldId id="267" r:id="rId8"/>
    <p:sldId id="268" r:id="rId9"/>
    <p:sldId id="269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6" d="100"/>
          <a:sy n="86" d="100"/>
        </p:scale>
        <p:origin x="129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マスター字幕の書式設定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99ABB-ACA4-4E24-A3CD-7D8CDB1B7095}" type="datetimeFigureOut">
              <a:rPr kumimoji="1" lang="ja-JP" altLang="en-US" smtClean="0"/>
              <a:t>2018/5/17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CC3C1-F301-46F0-B953-950332A26C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7748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99ABB-ACA4-4E24-A3CD-7D8CDB1B7095}" type="datetimeFigureOut">
              <a:rPr kumimoji="1" lang="ja-JP" altLang="en-US" smtClean="0"/>
              <a:t>2018/5/17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CC3C1-F301-46F0-B953-950332A26C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7400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99ABB-ACA4-4E24-A3CD-7D8CDB1B7095}" type="datetimeFigureOut">
              <a:rPr kumimoji="1" lang="ja-JP" altLang="en-US" smtClean="0"/>
              <a:t>2018/5/17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CC3C1-F301-46F0-B953-950332A26C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1034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99ABB-ACA4-4E24-A3CD-7D8CDB1B7095}" type="datetimeFigureOut">
              <a:rPr kumimoji="1" lang="ja-JP" altLang="en-US" smtClean="0"/>
              <a:t>2018/5/17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CC3C1-F301-46F0-B953-950332A26C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2743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99ABB-ACA4-4E24-A3CD-7D8CDB1B7095}" type="datetimeFigureOut">
              <a:rPr kumimoji="1" lang="ja-JP" altLang="en-US" smtClean="0"/>
              <a:t>2018/5/17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CC3C1-F301-46F0-B953-950332A26C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0169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99ABB-ACA4-4E24-A3CD-7D8CDB1B7095}" type="datetimeFigureOut">
              <a:rPr kumimoji="1" lang="ja-JP" altLang="en-US" smtClean="0"/>
              <a:t>2018/5/17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CC3C1-F301-46F0-B953-950332A26C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6798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99ABB-ACA4-4E24-A3CD-7D8CDB1B7095}" type="datetimeFigureOut">
              <a:rPr kumimoji="1" lang="ja-JP" altLang="en-US" smtClean="0"/>
              <a:t>2018/5/17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CC3C1-F301-46F0-B953-950332A26C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2302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99ABB-ACA4-4E24-A3CD-7D8CDB1B7095}" type="datetimeFigureOut">
              <a:rPr kumimoji="1" lang="ja-JP" altLang="en-US" smtClean="0"/>
              <a:t>2018/5/17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CC3C1-F301-46F0-B953-950332A26C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1899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99ABB-ACA4-4E24-A3CD-7D8CDB1B7095}" type="datetimeFigureOut">
              <a:rPr kumimoji="1" lang="ja-JP" altLang="en-US" smtClean="0"/>
              <a:t>2018/5/17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CC3C1-F301-46F0-B953-950332A26C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9336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99ABB-ACA4-4E24-A3CD-7D8CDB1B7095}" type="datetimeFigureOut">
              <a:rPr kumimoji="1" lang="ja-JP" altLang="en-US" smtClean="0"/>
              <a:t>2018/5/17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CC3C1-F301-46F0-B953-950332A26C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8574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99ABB-ACA4-4E24-A3CD-7D8CDB1B7095}" type="datetimeFigureOut">
              <a:rPr kumimoji="1" lang="ja-JP" altLang="en-US" smtClean="0"/>
              <a:t>2018/5/17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CC3C1-F301-46F0-B953-950332A26C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2125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D99ABB-ACA4-4E24-A3CD-7D8CDB1B7095}" type="datetimeFigureOut">
              <a:rPr kumimoji="1" lang="ja-JP" altLang="en-US" smtClean="0"/>
              <a:t>2018/5/17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CC3C1-F301-46F0-B953-950332A26C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2856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2156773-6A56-43B9-B5C8-7278CD4A851A}"/>
              </a:ext>
            </a:extLst>
          </p:cNvPr>
          <p:cNvSpPr txBox="1"/>
          <p:nvPr/>
        </p:nvSpPr>
        <p:spPr>
          <a:xfrm>
            <a:off x="370489" y="2111047"/>
            <a:ext cx="840302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72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川村研究室</a:t>
            </a:r>
            <a:endParaRPr kumimoji="1" lang="en-US" altLang="ja-JP" sz="72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1" lang="ja-JP" altLang="en-US" sz="72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ガイダンス</a:t>
            </a:r>
            <a:endParaRPr kumimoji="1" lang="en-US" altLang="ja-JP" sz="72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79915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581B1AC-9C0D-4724-9F77-28846DC5A843}"/>
              </a:ext>
            </a:extLst>
          </p:cNvPr>
          <p:cNvSpPr txBox="1"/>
          <p:nvPr/>
        </p:nvSpPr>
        <p:spPr>
          <a:xfrm>
            <a:off x="181303" y="134007"/>
            <a:ext cx="82847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川村研の約束！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C17F63C-8364-4F17-AF7D-94B20031D587}"/>
              </a:ext>
            </a:extLst>
          </p:cNvPr>
          <p:cNvSpPr txBox="1"/>
          <p:nvPr/>
        </p:nvSpPr>
        <p:spPr>
          <a:xfrm>
            <a:off x="536028" y="1367659"/>
            <a:ext cx="80719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・川村研の活動時間は、</a:t>
            </a:r>
            <a:endParaRPr kumimoji="1" lang="en-US" altLang="ja-JP" sz="3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3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en-US" altLang="ja-JP" sz="3000" b="1" u="sng" dirty="0">
                <a:uFill>
                  <a:solidFill>
                    <a:srgbClr val="FF0000"/>
                  </a:solidFill>
                </a:u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</a:t>
            </a:r>
            <a:r>
              <a:rPr kumimoji="1" lang="ja-JP" altLang="en-US" sz="3000" b="1" u="sng" dirty="0">
                <a:uFill>
                  <a:solidFill>
                    <a:srgbClr val="FF0000"/>
                  </a:solidFill>
                </a:u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</a:t>
            </a:r>
            <a:r>
              <a:rPr kumimoji="1" lang="en-US" altLang="ja-JP" sz="3000" b="1" u="sng" dirty="0">
                <a:uFill>
                  <a:solidFill>
                    <a:srgbClr val="FF0000"/>
                  </a:solidFill>
                </a:u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30</a:t>
            </a:r>
            <a:r>
              <a:rPr kumimoji="1" lang="ja-JP" altLang="en-US" sz="3000" b="1" u="sng" dirty="0">
                <a:uFill>
                  <a:solidFill>
                    <a:srgbClr val="FF0000"/>
                  </a:solidFill>
                </a:u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～</a:t>
            </a:r>
            <a:r>
              <a:rPr kumimoji="1" lang="en-US" altLang="ja-JP" sz="3000" b="1" u="sng" dirty="0">
                <a:uFill>
                  <a:solidFill>
                    <a:srgbClr val="FF0000"/>
                  </a:solidFill>
                </a:u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17</a:t>
            </a:r>
            <a:r>
              <a:rPr kumimoji="1" lang="ja-JP" altLang="en-US" sz="3000" b="1" u="sng" dirty="0">
                <a:uFill>
                  <a:solidFill>
                    <a:srgbClr val="FF0000"/>
                  </a:solidFill>
                </a:u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</a:t>
            </a:r>
            <a:r>
              <a:rPr kumimoji="1" lang="en-US" altLang="ja-JP" sz="3000" b="1" u="sng" dirty="0">
                <a:uFill>
                  <a:solidFill>
                    <a:srgbClr val="FF0000"/>
                  </a:solidFill>
                </a:u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40</a:t>
            </a:r>
            <a:r>
              <a:rPr kumimoji="1" lang="ja-JP" altLang="en-US" sz="3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となります。</a:t>
            </a:r>
            <a:endParaRPr kumimoji="1" lang="en-US" altLang="ja-JP" sz="3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3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この時間帯は研究室に来るようにしてください。</a:t>
            </a:r>
            <a:endParaRPr kumimoji="1" lang="en-US" altLang="ja-JP" sz="3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79C07AD-BDC4-4550-8B66-CA8DE556FC59}"/>
              </a:ext>
            </a:extLst>
          </p:cNvPr>
          <p:cNvSpPr txBox="1"/>
          <p:nvPr/>
        </p:nvSpPr>
        <p:spPr>
          <a:xfrm>
            <a:off x="622738" y="3523855"/>
            <a:ext cx="80955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・欠席する場合は、</a:t>
            </a:r>
            <a:endParaRPr kumimoji="1" lang="en-US" altLang="ja-JP" sz="3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3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ja-JP" altLang="en-US" sz="3000" u="sng" dirty="0">
                <a:uFill>
                  <a:solidFill>
                    <a:srgbClr val="FF0000"/>
                  </a:solidFill>
                </a:u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メーリスできちんと連絡</a:t>
            </a:r>
            <a:r>
              <a:rPr kumimoji="1" lang="ja-JP" altLang="en-US" sz="3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しましょう。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F36F01D-654D-4B4F-B5D1-24B698A6BEAF}"/>
              </a:ext>
            </a:extLst>
          </p:cNvPr>
          <p:cNvSpPr txBox="1"/>
          <p:nvPr/>
        </p:nvSpPr>
        <p:spPr>
          <a:xfrm>
            <a:off x="536028" y="5218386"/>
            <a:ext cx="818230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・個人スペース以外の場所はきれいに使いましょう。</a:t>
            </a:r>
            <a:endParaRPr kumimoji="1" lang="ja-JP" altLang="en-US" sz="3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65913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5440358-8006-4628-9EC7-D4DC0957C2EF}"/>
              </a:ext>
            </a:extLst>
          </p:cNvPr>
          <p:cNvSpPr txBox="1"/>
          <p:nvPr/>
        </p:nvSpPr>
        <p:spPr>
          <a:xfrm>
            <a:off x="437493" y="624480"/>
            <a:ext cx="8269014" cy="112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・研究室内は</a:t>
            </a:r>
            <a:r>
              <a:rPr kumimoji="1" lang="ja-JP" altLang="en-US" sz="30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土足厳禁</a:t>
            </a:r>
            <a:r>
              <a:rPr kumimoji="1" lang="ja-JP" altLang="en-US" sz="3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です。</a:t>
            </a:r>
            <a:endParaRPr kumimoji="1" lang="en-US" altLang="ja-JP" sz="3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en-US" altLang="ja-JP" sz="7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3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→各自</a:t>
            </a:r>
            <a:r>
              <a:rPr kumimoji="1" lang="ja-JP" altLang="en-US" sz="3000" u="sng" dirty="0">
                <a:uFill>
                  <a:solidFill>
                    <a:srgbClr val="FF0000"/>
                  </a:solidFill>
                </a:u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室内履きを用意しましょう。</a:t>
            </a:r>
            <a:endParaRPr kumimoji="1" lang="en-US" altLang="ja-JP" sz="3000" u="sng" dirty="0">
              <a:uFill>
                <a:solidFill>
                  <a:srgbClr val="FF0000"/>
                </a:solidFill>
              </a:u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29724CD-BEE9-4E16-8AC4-7472E0389F93}"/>
              </a:ext>
            </a:extLst>
          </p:cNvPr>
          <p:cNvSpPr txBox="1"/>
          <p:nvPr/>
        </p:nvSpPr>
        <p:spPr>
          <a:xfrm>
            <a:off x="437493" y="2243516"/>
            <a:ext cx="7311259" cy="112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・研究室前のロッカーに所在表があります。</a:t>
            </a:r>
            <a:endParaRPr kumimoji="1" lang="en-US" altLang="ja-JP" sz="3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7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endParaRPr kumimoji="1" lang="en-US" altLang="ja-JP" sz="7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3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→</a:t>
            </a:r>
            <a:r>
              <a:rPr kumimoji="1" lang="ja-JP" altLang="en-US" sz="3000" u="sng" dirty="0">
                <a:uFill>
                  <a:solidFill>
                    <a:srgbClr val="FF0000"/>
                  </a:solidFill>
                </a:u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小さめのマグネット</a:t>
            </a:r>
            <a:r>
              <a:rPr kumimoji="1" lang="ja-JP" altLang="en-US" sz="3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を用意しましょう。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B415F26-1159-43B3-AE3C-5DB9250C0F63}"/>
              </a:ext>
            </a:extLst>
          </p:cNvPr>
          <p:cNvSpPr txBox="1"/>
          <p:nvPr/>
        </p:nvSpPr>
        <p:spPr>
          <a:xfrm>
            <a:off x="437493" y="3979831"/>
            <a:ext cx="76975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・実験教室では白衣を使用します。</a:t>
            </a:r>
            <a:endParaRPr kumimoji="1" lang="en-US" altLang="ja-JP" sz="3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3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→各自</a:t>
            </a:r>
            <a:r>
              <a:rPr kumimoji="1" lang="ja-JP" altLang="en-US" sz="3000" u="sng" dirty="0">
                <a:uFill>
                  <a:solidFill>
                    <a:srgbClr val="FF0000"/>
                  </a:solidFill>
                </a:u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白衣を用意</a:t>
            </a:r>
            <a:r>
              <a:rPr kumimoji="1" lang="ja-JP" altLang="en-US" sz="3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しましょう。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11D957D-20CE-4D0D-B4FC-29C68564E5DD}"/>
              </a:ext>
            </a:extLst>
          </p:cNvPr>
          <p:cNvSpPr txBox="1"/>
          <p:nvPr/>
        </p:nvSpPr>
        <p:spPr>
          <a:xfrm>
            <a:off x="437493" y="5597082"/>
            <a:ext cx="91148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・各自で</a:t>
            </a:r>
            <a:r>
              <a:rPr kumimoji="1" lang="ja-JP" altLang="en-US" sz="3000" u="sng" dirty="0">
                <a:uFill>
                  <a:solidFill>
                    <a:srgbClr val="FF0000"/>
                  </a:solidFill>
                </a:u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パソコンを持参</a:t>
            </a:r>
            <a:r>
              <a:rPr kumimoji="1" lang="ja-JP" altLang="en-US" sz="3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するようにしてください。</a:t>
            </a:r>
            <a:br>
              <a:rPr kumimoji="1" lang="en-US" altLang="ja-JP" sz="3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kumimoji="1" lang="ja-JP" altLang="en-US" sz="3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</a:t>
            </a:r>
            <a:r>
              <a:rPr kumimoji="1" lang="en-US" altLang="ja-JP" sz="3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Windows</a:t>
            </a:r>
            <a:r>
              <a:rPr kumimoji="1" lang="ja-JP" altLang="en-US" sz="3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推奨、</a:t>
            </a:r>
            <a:r>
              <a:rPr kumimoji="1" lang="en-US" altLang="ja-JP" sz="3000" dirty="0" err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Word,Excel,Powerpoint</a:t>
            </a:r>
            <a:r>
              <a:rPr kumimoji="1" lang="ja-JP" altLang="en-US" sz="3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が使えるもの）</a:t>
            </a:r>
          </a:p>
        </p:txBody>
      </p:sp>
    </p:spTree>
    <p:extLst>
      <p:ext uri="{BB962C8B-B14F-4D97-AF65-F5344CB8AC3E}">
        <p14:creationId xmlns:p14="http://schemas.microsoft.com/office/powerpoint/2010/main" val="4218842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E49F7EC-7698-48BF-B5DC-00A80FCF25F9}"/>
              </a:ext>
            </a:extLst>
          </p:cNvPr>
          <p:cNvSpPr txBox="1"/>
          <p:nvPr/>
        </p:nvSpPr>
        <p:spPr>
          <a:xfrm>
            <a:off x="0" y="0"/>
            <a:ext cx="60303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川村研の</a:t>
            </a:r>
            <a:r>
              <a:rPr kumimoji="1" lang="en-US" altLang="ja-JP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r>
              <a:rPr kumimoji="1"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週間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89D8D0D-593A-4F31-B575-1085621DFCD9}"/>
              </a:ext>
            </a:extLst>
          </p:cNvPr>
          <p:cNvSpPr txBox="1"/>
          <p:nvPr/>
        </p:nvSpPr>
        <p:spPr>
          <a:xfrm>
            <a:off x="413844" y="1097211"/>
            <a:ext cx="8316310" cy="1477328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月曜日</a:t>
            </a:r>
            <a:endParaRPr kumimoji="1" lang="en-US" altLang="ja-JP" sz="3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3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・各々の仕事を行う日</a:t>
            </a:r>
            <a:endParaRPr kumimoji="1" lang="en-US" altLang="ja-JP" sz="3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3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→授業、研究、実験教室の最終準備 </a:t>
            </a:r>
            <a:r>
              <a:rPr kumimoji="1" lang="en-US" altLang="ja-JP" sz="3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etc..</a:t>
            </a:r>
            <a:endParaRPr kumimoji="1" lang="ja-JP" altLang="en-US" sz="3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A34A2E4-2023-4C89-90A7-A4F6CD55B54F}"/>
              </a:ext>
            </a:extLst>
          </p:cNvPr>
          <p:cNvSpPr txBox="1"/>
          <p:nvPr/>
        </p:nvSpPr>
        <p:spPr>
          <a:xfrm>
            <a:off x="421727" y="3633951"/>
            <a:ext cx="8300545" cy="2123658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火曜日</a:t>
            </a:r>
            <a:endParaRPr kumimoji="1" lang="en-US" altLang="ja-JP" sz="3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3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・</a:t>
            </a:r>
            <a:r>
              <a:rPr kumimoji="1" lang="ja-JP" altLang="en-US" sz="30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理科大好き実験教室</a:t>
            </a:r>
            <a:r>
              <a:rPr kumimoji="1" lang="ja-JP" altLang="en-US" sz="3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（現代物理学教育）</a:t>
            </a:r>
            <a:endParaRPr kumimoji="1" lang="en-US" altLang="ja-JP" sz="3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3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→授業時間は</a:t>
            </a:r>
            <a:r>
              <a:rPr kumimoji="1" lang="en-US" altLang="ja-JP" sz="3000" u="sng" dirty="0">
                <a:uFill>
                  <a:solidFill>
                    <a:srgbClr val="FF0000"/>
                  </a:solidFill>
                </a:u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18</a:t>
            </a:r>
            <a:r>
              <a:rPr kumimoji="1" lang="ja-JP" altLang="en-US" sz="3000" u="sng" dirty="0">
                <a:uFill>
                  <a:solidFill>
                    <a:srgbClr val="FF0000"/>
                  </a:solidFill>
                </a:u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</a:t>
            </a:r>
            <a:r>
              <a:rPr kumimoji="1" lang="en-US" altLang="ja-JP" sz="3000" u="sng" dirty="0">
                <a:uFill>
                  <a:solidFill>
                    <a:srgbClr val="FF0000"/>
                  </a:solidFill>
                </a:u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30</a:t>
            </a:r>
            <a:r>
              <a:rPr kumimoji="1" lang="ja-JP" altLang="en-US" sz="3000" u="sng" dirty="0">
                <a:uFill>
                  <a:solidFill>
                    <a:srgbClr val="FF0000"/>
                  </a:solidFill>
                </a:u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～</a:t>
            </a:r>
            <a:r>
              <a:rPr kumimoji="1" lang="en-US" altLang="ja-JP" sz="3000" u="sng" dirty="0">
                <a:uFill>
                  <a:solidFill>
                    <a:srgbClr val="FF0000"/>
                  </a:solidFill>
                </a:u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19</a:t>
            </a:r>
            <a:r>
              <a:rPr kumimoji="1" lang="ja-JP" altLang="en-US" sz="3000" u="sng" dirty="0">
                <a:uFill>
                  <a:solidFill>
                    <a:srgbClr val="FF0000"/>
                  </a:solidFill>
                </a:u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</a:t>
            </a:r>
            <a:r>
              <a:rPr kumimoji="1" lang="en-US" altLang="ja-JP" sz="3000" u="sng" dirty="0">
                <a:uFill>
                  <a:solidFill>
                    <a:srgbClr val="FF0000"/>
                  </a:solidFill>
                </a:u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30</a:t>
            </a:r>
            <a:r>
              <a:rPr kumimoji="1" lang="ja-JP" altLang="en-US" sz="3000" dirty="0">
                <a:uFill>
                  <a:solidFill>
                    <a:srgbClr val="FF0000"/>
                  </a:solidFill>
                </a:u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</a:t>
            </a:r>
            <a:r>
              <a:rPr kumimoji="1" lang="en-US" altLang="ja-JP" sz="3000" dirty="0">
                <a:uFill>
                  <a:solidFill>
                    <a:srgbClr val="FF0000"/>
                  </a:solidFill>
                </a:u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60</a:t>
            </a:r>
            <a:r>
              <a:rPr kumimoji="1" lang="ja-JP" altLang="en-US" sz="3000" dirty="0">
                <a:uFill>
                  <a:solidFill>
                    <a:srgbClr val="FF0000"/>
                  </a:solidFill>
                </a:u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分</a:t>
            </a:r>
            <a:endParaRPr kumimoji="1" lang="en-US" altLang="ja-JP" sz="3000" dirty="0">
              <a:uFill>
                <a:solidFill>
                  <a:srgbClr val="FF0000"/>
                </a:solidFill>
              </a:u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1200" u="sng" dirty="0">
                <a:uFill>
                  <a:solidFill>
                    <a:srgbClr val="FF0000"/>
                  </a:solidFill>
                </a:u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endParaRPr kumimoji="1" lang="en-US" altLang="ja-JP" sz="1200" u="sng" dirty="0">
              <a:uFill>
                <a:solidFill>
                  <a:srgbClr val="FF0000"/>
                </a:solidFill>
              </a:u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3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・輪講（社会人マスター、ドクター向け）</a:t>
            </a:r>
            <a:endParaRPr kumimoji="1" lang="en-US" altLang="ja-JP" sz="3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36810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DB3F972-0E43-4B4A-85C3-5DA92D5FE89D}"/>
              </a:ext>
            </a:extLst>
          </p:cNvPr>
          <p:cNvSpPr txBox="1"/>
          <p:nvPr/>
        </p:nvSpPr>
        <p:spPr>
          <a:xfrm>
            <a:off x="189186" y="269310"/>
            <a:ext cx="8765628" cy="3970318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水曜日</a:t>
            </a:r>
            <a:endParaRPr kumimoji="1" lang="en-US" altLang="ja-JP" sz="3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3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・</a:t>
            </a:r>
            <a:r>
              <a:rPr kumimoji="1" lang="ja-JP" altLang="en-US" sz="30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共有</a:t>
            </a:r>
            <a:r>
              <a:rPr kumimoji="1" lang="ja-JP" altLang="en-US" sz="3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（教育特別講義</a:t>
            </a:r>
            <a:r>
              <a:rPr kumimoji="1" lang="en-US" altLang="ja-JP" sz="3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</a:t>
            </a:r>
            <a:r>
              <a:rPr kumimoji="1" lang="ja-JP" altLang="en-US" sz="3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　</a:t>
            </a:r>
            <a:r>
              <a:rPr kumimoji="1" lang="en-US" altLang="ja-JP" sz="3000" u="sng" dirty="0">
                <a:uFill>
                  <a:solidFill>
                    <a:srgbClr val="FF0000"/>
                  </a:solidFill>
                </a:u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14</a:t>
            </a:r>
            <a:r>
              <a:rPr kumimoji="1" lang="ja-JP" altLang="en-US" sz="3000" u="sng" dirty="0">
                <a:uFill>
                  <a:solidFill>
                    <a:srgbClr val="FF0000"/>
                  </a:solidFill>
                </a:u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</a:t>
            </a:r>
            <a:r>
              <a:rPr kumimoji="1" lang="en-US" altLang="ja-JP" sz="3000" u="sng" dirty="0">
                <a:uFill>
                  <a:solidFill>
                    <a:srgbClr val="FF0000"/>
                  </a:solidFill>
                </a:u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30</a:t>
            </a:r>
            <a:r>
              <a:rPr kumimoji="1" lang="ja-JP" altLang="en-US" sz="3000" u="sng" dirty="0">
                <a:uFill>
                  <a:solidFill>
                    <a:srgbClr val="FF0000"/>
                  </a:solidFill>
                </a:u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～</a:t>
            </a:r>
            <a:endParaRPr kumimoji="1" lang="en-US" altLang="ja-JP" sz="3000" u="sng" dirty="0">
              <a:uFill>
                <a:solidFill>
                  <a:srgbClr val="FF0000"/>
                </a:solidFill>
              </a:u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3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→</a:t>
            </a:r>
            <a:r>
              <a:rPr kumimoji="1" lang="en-US" altLang="ja-JP" sz="3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r>
              <a:rPr kumimoji="1" lang="ja-JP" altLang="en-US" sz="3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週間の予定等の共有</a:t>
            </a:r>
            <a:endParaRPr kumimoji="1" lang="en-US" altLang="ja-JP" sz="3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3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実験教室に向けた共有</a:t>
            </a:r>
            <a:endParaRPr kumimoji="1" lang="en-US" altLang="ja-JP" sz="3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3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実験教室の担当者からの共有</a:t>
            </a:r>
            <a:endParaRPr kumimoji="1" lang="en-US" altLang="ja-JP" sz="3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endParaRPr kumimoji="1" lang="en-US" altLang="ja-JP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3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・</a:t>
            </a:r>
            <a:r>
              <a:rPr kumimoji="1" lang="ja-JP" altLang="en-US" sz="30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理科教育法</a:t>
            </a:r>
            <a:r>
              <a:rPr kumimoji="1" lang="ja-JP" altLang="en-US" sz="3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en-US" altLang="ja-JP" sz="3000" u="sng" dirty="0">
                <a:uFill>
                  <a:solidFill>
                    <a:srgbClr val="FF0000"/>
                  </a:solidFill>
                </a:u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16</a:t>
            </a:r>
            <a:r>
              <a:rPr kumimoji="1" lang="ja-JP" altLang="en-US" sz="3000" u="sng" dirty="0">
                <a:uFill>
                  <a:solidFill>
                    <a:srgbClr val="FF0000"/>
                  </a:solidFill>
                </a:u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</a:t>
            </a:r>
            <a:r>
              <a:rPr kumimoji="1" lang="en-US" altLang="ja-JP" sz="3000" u="sng" dirty="0">
                <a:uFill>
                  <a:solidFill>
                    <a:srgbClr val="FF0000"/>
                  </a:solidFill>
                </a:u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</a:t>
            </a:r>
            <a:r>
              <a:rPr kumimoji="1" lang="ja-JP" altLang="en-US" sz="3000" u="sng" dirty="0">
                <a:uFill>
                  <a:solidFill>
                    <a:srgbClr val="FF0000"/>
                  </a:solidFill>
                </a:u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～</a:t>
            </a:r>
            <a:endParaRPr kumimoji="1" lang="en-US" altLang="ja-JP" sz="3000" u="sng" dirty="0">
              <a:uFill>
                <a:solidFill>
                  <a:srgbClr val="FF0000"/>
                </a:solidFill>
              </a:u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3000" dirty="0">
                <a:uFill>
                  <a:solidFill>
                    <a:srgbClr val="FF0000"/>
                  </a:solidFill>
                </a:u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→教育系の学部生向け授業</a:t>
            </a:r>
            <a:endParaRPr kumimoji="1" lang="en-US" altLang="ja-JP" sz="3000" dirty="0">
              <a:uFill>
                <a:solidFill>
                  <a:srgbClr val="FF0000"/>
                </a:solidFill>
              </a:u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3000" dirty="0">
                <a:uFill>
                  <a:solidFill>
                    <a:srgbClr val="FF0000"/>
                  </a:solidFill>
                </a:u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</a:t>
            </a:r>
            <a:r>
              <a:rPr kumimoji="1" lang="en-US" altLang="ja-JP" sz="3000" u="sng" dirty="0">
                <a:uFill>
                  <a:solidFill>
                    <a:srgbClr val="FF0000"/>
                  </a:solidFill>
                </a:u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TA</a:t>
            </a:r>
            <a:r>
              <a:rPr kumimoji="1" lang="ja-JP" altLang="en-US" sz="3000" u="sng" dirty="0">
                <a:uFill>
                  <a:solidFill>
                    <a:srgbClr val="FF0000"/>
                  </a:solidFill>
                </a:u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として参加する</a:t>
            </a:r>
            <a:endParaRPr kumimoji="1" lang="en-US" altLang="ja-JP" sz="3000" u="sng" dirty="0">
              <a:uFill>
                <a:solidFill>
                  <a:srgbClr val="FF0000"/>
                </a:solidFill>
              </a:u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9D4AC93-E524-48FD-AEE8-9F137A6E9A5A}"/>
              </a:ext>
            </a:extLst>
          </p:cNvPr>
          <p:cNvSpPr txBox="1"/>
          <p:nvPr/>
        </p:nvSpPr>
        <p:spPr>
          <a:xfrm>
            <a:off x="189186" y="4603531"/>
            <a:ext cx="8765628" cy="1938992"/>
          </a:xfrm>
          <a:prstGeom prst="rect">
            <a:avLst/>
          </a:prstGeom>
          <a:ln w="28575"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木曜日</a:t>
            </a:r>
            <a:r>
              <a:rPr kumimoji="1" lang="en-US" altLang="ja-JP" sz="3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</a:t>
            </a:r>
            <a:r>
              <a:rPr kumimoji="1" lang="ja-JP" altLang="en-US" sz="3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先生が会議の時は大掃除をします</a:t>
            </a:r>
            <a:r>
              <a:rPr kumimoji="1" lang="en-US" altLang="ja-JP" sz="3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)</a:t>
            </a:r>
          </a:p>
          <a:p>
            <a:r>
              <a:rPr kumimoji="1" lang="ja-JP" altLang="en-US" sz="3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・</a:t>
            </a:r>
            <a:r>
              <a:rPr kumimoji="1" lang="ja-JP" altLang="en-US" sz="30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輪講</a:t>
            </a:r>
            <a:r>
              <a:rPr kumimoji="1" lang="ja-JP" altLang="en-US" sz="3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（学部、マスター向け）　</a:t>
            </a:r>
            <a:r>
              <a:rPr kumimoji="1" lang="en-US" altLang="ja-JP" sz="3000" u="sng" dirty="0">
                <a:uFill>
                  <a:solidFill>
                    <a:srgbClr val="FF0000"/>
                  </a:solidFill>
                </a:u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13</a:t>
            </a:r>
            <a:r>
              <a:rPr kumimoji="1" lang="ja-JP" altLang="en-US" sz="3000" u="sng" dirty="0">
                <a:uFill>
                  <a:solidFill>
                    <a:srgbClr val="FF0000"/>
                  </a:solidFill>
                </a:u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</a:t>
            </a:r>
            <a:r>
              <a:rPr kumimoji="1" lang="en-US" altLang="ja-JP" sz="3000" u="sng" dirty="0">
                <a:uFill>
                  <a:solidFill>
                    <a:srgbClr val="FF0000"/>
                  </a:solidFill>
                </a:u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00</a:t>
            </a:r>
            <a:r>
              <a:rPr kumimoji="1" lang="ja-JP" altLang="en-US" sz="3000" u="sng" dirty="0">
                <a:uFill>
                  <a:solidFill>
                    <a:srgbClr val="FF0000"/>
                  </a:solidFill>
                </a:u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～</a:t>
            </a:r>
            <a:endParaRPr kumimoji="1" lang="en-US" altLang="ja-JP" sz="3000" u="sng" dirty="0">
              <a:uFill>
                <a:solidFill>
                  <a:srgbClr val="FF0000"/>
                </a:solidFill>
              </a:u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3000" dirty="0">
                <a:uFill>
                  <a:solidFill>
                    <a:srgbClr val="FF0000"/>
                  </a:solidFill>
                </a:u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→過去の論文資料を、</a:t>
            </a:r>
            <a:endParaRPr kumimoji="1" lang="en-US" altLang="ja-JP" sz="3000" dirty="0">
              <a:uFill>
                <a:solidFill>
                  <a:srgbClr val="FF0000"/>
                </a:solidFill>
              </a:u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3000" dirty="0">
                <a:uFill>
                  <a:solidFill>
                    <a:srgbClr val="FF0000"/>
                  </a:solidFill>
                </a:u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パワーポイントを用いてプレゼン</a:t>
            </a:r>
          </a:p>
        </p:txBody>
      </p:sp>
    </p:spTree>
    <p:extLst>
      <p:ext uri="{BB962C8B-B14F-4D97-AF65-F5344CB8AC3E}">
        <p14:creationId xmlns:p14="http://schemas.microsoft.com/office/powerpoint/2010/main" val="1290805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3D375BE-A2AD-4657-8C97-B2659434ABF3}"/>
              </a:ext>
            </a:extLst>
          </p:cNvPr>
          <p:cNvSpPr txBox="1"/>
          <p:nvPr/>
        </p:nvSpPr>
        <p:spPr>
          <a:xfrm>
            <a:off x="0" y="-31531"/>
            <a:ext cx="78906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川村研の活動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3EB3495-C391-4E73-9DCF-4252E01AEB76}"/>
              </a:ext>
            </a:extLst>
          </p:cNvPr>
          <p:cNvSpPr txBox="1"/>
          <p:nvPr/>
        </p:nvSpPr>
        <p:spPr>
          <a:xfrm>
            <a:off x="311369" y="722549"/>
            <a:ext cx="8521262" cy="1800493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・講義実験</a:t>
            </a:r>
            <a:endParaRPr kumimoji="1" lang="en-US" altLang="ja-JP" sz="3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7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endParaRPr kumimoji="1" lang="en-US" altLang="ja-JP" sz="7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3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→</a:t>
            </a:r>
            <a:r>
              <a:rPr kumimoji="1" lang="en-US" altLang="ja-JP" sz="3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</a:t>
            </a:r>
            <a:r>
              <a:rPr kumimoji="1" lang="ja-JP" altLang="en-US" sz="3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</a:t>
            </a:r>
            <a:r>
              <a:rPr kumimoji="1" lang="en-US" altLang="ja-JP" sz="3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</a:t>
            </a:r>
            <a:r>
              <a:rPr kumimoji="1" lang="ja-JP" altLang="en-US" sz="3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日：サボニウス型風車風力発電機</a:t>
            </a:r>
            <a:endParaRPr kumimoji="1" lang="en-US" altLang="ja-JP" sz="3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7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endParaRPr kumimoji="1" lang="en-US" altLang="ja-JP" sz="7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3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 </a:t>
            </a:r>
            <a:r>
              <a:rPr kumimoji="1" lang="en-US" altLang="ja-JP" sz="3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</a:t>
            </a:r>
            <a:r>
              <a:rPr kumimoji="1" lang="ja-JP" altLang="en-US" sz="3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</a:t>
            </a:r>
            <a:r>
              <a:rPr kumimoji="1" lang="en-US" altLang="ja-JP" sz="3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24</a:t>
            </a:r>
            <a:r>
              <a:rPr kumimoji="1" lang="ja-JP" altLang="en-US" sz="3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日：色素増感太陽電池</a:t>
            </a:r>
            <a:endParaRPr kumimoji="1" lang="en-US" altLang="ja-JP" sz="3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7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endParaRPr kumimoji="1" lang="en-US" altLang="ja-JP" sz="7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F28C4B1-4089-4192-A76C-89D822498DA8}"/>
              </a:ext>
            </a:extLst>
          </p:cNvPr>
          <p:cNvSpPr txBox="1"/>
          <p:nvPr/>
        </p:nvSpPr>
        <p:spPr>
          <a:xfrm>
            <a:off x="311369" y="2693083"/>
            <a:ext cx="8521262" cy="1231106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・科学文化概論</a:t>
            </a:r>
            <a:endParaRPr kumimoji="1" lang="en-US" altLang="ja-JP" sz="3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7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endParaRPr kumimoji="1" lang="en-US" altLang="ja-JP" sz="7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3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→</a:t>
            </a:r>
            <a:r>
              <a:rPr kumimoji="1" lang="en-US" altLang="ja-JP" sz="3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7</a:t>
            </a:r>
            <a:r>
              <a:rPr kumimoji="1" lang="ja-JP" altLang="en-US" sz="3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</a:t>
            </a:r>
            <a:r>
              <a:rPr kumimoji="1" lang="en-US" altLang="ja-JP" sz="3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30</a:t>
            </a:r>
            <a:r>
              <a:rPr kumimoji="1" lang="ja-JP" altLang="en-US" sz="3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日：エネルギー</a:t>
            </a:r>
            <a:r>
              <a:rPr kumimoji="1" lang="en-US" altLang="ja-JP" sz="3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DE</a:t>
            </a:r>
            <a:r>
              <a:rPr kumimoji="1" lang="ja-JP" altLang="en-US" sz="3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素敵で</a:t>
            </a:r>
            <a:r>
              <a:rPr kumimoji="1" lang="en-US" altLang="ja-JP" sz="3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SHOW</a:t>
            </a:r>
          </a:p>
          <a:p>
            <a:r>
              <a:rPr kumimoji="1" lang="ja-JP" altLang="en-US" sz="7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F807FBE-E77D-4275-AC51-D0874208D207}"/>
              </a:ext>
            </a:extLst>
          </p:cNvPr>
          <p:cNvSpPr txBox="1"/>
          <p:nvPr/>
        </p:nvSpPr>
        <p:spPr>
          <a:xfrm>
            <a:off x="311369" y="4094230"/>
            <a:ext cx="8521262" cy="1231106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</a:t>
            </a:r>
            <a:r>
              <a:rPr kumimoji="1" lang="ja-JP" altLang="en-US" sz="30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教員免許更新講習会</a:t>
            </a:r>
            <a:endParaRPr kumimoji="1" lang="en-US" altLang="ja-JP" sz="3000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7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endParaRPr kumimoji="1" lang="en-US" altLang="ja-JP" sz="7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3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→</a:t>
            </a:r>
            <a:r>
              <a:rPr kumimoji="1" lang="en-US" altLang="ja-JP" sz="3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8</a:t>
            </a:r>
            <a:r>
              <a:rPr kumimoji="1" lang="ja-JP" altLang="en-US" sz="3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</a:t>
            </a:r>
            <a:r>
              <a:rPr kumimoji="1" lang="en-US" altLang="ja-JP" sz="3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</a:t>
            </a:r>
            <a:r>
              <a:rPr kumimoji="1" lang="ja-JP" altLang="en-US" sz="3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日～</a:t>
            </a:r>
            <a:r>
              <a:rPr kumimoji="1" lang="en-US" altLang="ja-JP" sz="3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</a:t>
            </a:r>
            <a:r>
              <a:rPr kumimoji="1" lang="ja-JP" altLang="en-US" sz="3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日：</a:t>
            </a:r>
            <a:r>
              <a:rPr kumimoji="1" lang="en-US" altLang="ja-JP" sz="3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</a:t>
            </a:r>
            <a:r>
              <a:rPr kumimoji="1" lang="ja-JP" altLang="en-US" sz="3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日間でいろんなことをやります。</a:t>
            </a:r>
            <a:endParaRPr kumimoji="1" lang="en-US" altLang="ja-JP" sz="3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7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endParaRPr kumimoji="1" lang="en-US" altLang="ja-JP" sz="7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95856D1-CF39-4E79-97EF-40AAA126DA1F}"/>
              </a:ext>
            </a:extLst>
          </p:cNvPr>
          <p:cNvSpPr txBox="1"/>
          <p:nvPr/>
        </p:nvSpPr>
        <p:spPr>
          <a:xfrm>
            <a:off x="311369" y="5573759"/>
            <a:ext cx="8521262" cy="1123384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・オープンキャンパス</a:t>
            </a:r>
            <a:endParaRPr kumimoji="1" lang="en-US" altLang="ja-JP" sz="7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7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endParaRPr kumimoji="1" lang="en-US" altLang="ja-JP" sz="7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3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→</a:t>
            </a:r>
            <a:r>
              <a:rPr kumimoji="1" lang="en-US" altLang="ja-JP" sz="3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8</a:t>
            </a:r>
            <a:r>
              <a:rPr kumimoji="1" lang="ja-JP" altLang="en-US" sz="3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</a:t>
            </a:r>
            <a:r>
              <a:rPr kumimoji="1" lang="en-US" altLang="ja-JP" sz="3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</a:t>
            </a:r>
            <a:r>
              <a:rPr kumimoji="1" lang="ja-JP" altLang="en-US" sz="3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日：宇宙船にっぽん号</a:t>
            </a:r>
            <a:endParaRPr kumimoji="1" lang="en-US" altLang="ja-JP" sz="3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E4094088-EBC6-4C1A-A5E2-1588966415F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81" r="52155" b="19872"/>
          <a:stretch/>
        </p:blipFill>
        <p:spPr>
          <a:xfrm>
            <a:off x="1" y="599090"/>
            <a:ext cx="9144000" cy="6258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563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2E33790-FC26-4C88-A63E-1693CA63D9DE}"/>
              </a:ext>
            </a:extLst>
          </p:cNvPr>
          <p:cNvSpPr txBox="1"/>
          <p:nvPr/>
        </p:nvSpPr>
        <p:spPr>
          <a:xfrm>
            <a:off x="181303" y="86710"/>
            <a:ext cx="60224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川村研の研究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FB0DA5E-5906-4C7F-8F5D-A29FC28E3FDB}"/>
              </a:ext>
            </a:extLst>
          </p:cNvPr>
          <p:cNvSpPr txBox="1"/>
          <p:nvPr/>
        </p:nvSpPr>
        <p:spPr>
          <a:xfrm>
            <a:off x="386255" y="972438"/>
            <a:ext cx="8371490" cy="5386090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7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endParaRPr kumimoji="1" lang="en-US" altLang="ja-JP" sz="7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3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・サボニウス型風車風力発電機</a:t>
            </a:r>
            <a:endParaRPr kumimoji="1" lang="en-US" altLang="ja-JP" sz="3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en-US" altLang="ja-JP" sz="3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3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・色素増感太陽電池</a:t>
            </a:r>
            <a:endParaRPr kumimoji="1" lang="en-US" altLang="ja-JP" sz="3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en-US" altLang="ja-JP" sz="3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3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・温水タワーすだれ</a:t>
            </a:r>
            <a:endParaRPr kumimoji="1" lang="en-US" altLang="ja-JP" sz="3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en-US" altLang="ja-JP" sz="3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3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</a:t>
            </a:r>
            <a:r>
              <a:rPr kumimoji="1" lang="ja-JP" altLang="en-US" sz="3000" dirty="0">
                <a:uFill>
                  <a:solidFill>
                    <a:srgbClr val="FF0000"/>
                  </a:solidFill>
                </a:u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慣性力実験機</a:t>
            </a:r>
            <a:endParaRPr kumimoji="1" lang="en-US" altLang="ja-JP" sz="3000" dirty="0">
              <a:uFill>
                <a:solidFill>
                  <a:srgbClr val="FF0000"/>
                </a:solidFill>
              </a:u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en-US" altLang="ja-JP" sz="3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3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</a:t>
            </a:r>
            <a:r>
              <a:rPr kumimoji="1" lang="ja-JP" altLang="en-US" sz="3000" dirty="0">
                <a:uFill>
                  <a:solidFill>
                    <a:srgbClr val="FF0000"/>
                  </a:solidFill>
                </a:u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温暖化デモンストレージョン実験機</a:t>
            </a:r>
            <a:endParaRPr kumimoji="1" lang="en-US" altLang="ja-JP" sz="3000" dirty="0">
              <a:uFill>
                <a:solidFill>
                  <a:srgbClr val="FF0000"/>
                </a:solidFill>
              </a:u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en-US" altLang="ja-JP" sz="3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3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</a:t>
            </a:r>
            <a:r>
              <a:rPr kumimoji="1" lang="ja-JP" altLang="en-US" sz="3000" dirty="0">
                <a:uFill>
                  <a:solidFill>
                    <a:srgbClr val="FF0000"/>
                  </a:solidFill>
                </a:u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自転車発電機</a:t>
            </a:r>
            <a:endParaRPr kumimoji="1" lang="en-US" altLang="ja-JP" sz="3000" dirty="0">
              <a:uFill>
                <a:solidFill>
                  <a:srgbClr val="FF0000"/>
                </a:solidFill>
              </a:u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7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361889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73C8FCE-E34B-42FA-A30B-B7AA1D9B9D0F}"/>
              </a:ext>
            </a:extLst>
          </p:cNvPr>
          <p:cNvSpPr txBox="1"/>
          <p:nvPr/>
        </p:nvSpPr>
        <p:spPr>
          <a:xfrm>
            <a:off x="390196" y="1427771"/>
            <a:ext cx="8363607" cy="112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・研究室の連絡事項の多くはメーリスで届きます。</a:t>
            </a:r>
            <a:endParaRPr kumimoji="1" lang="en-US" altLang="ja-JP" sz="3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7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endParaRPr kumimoji="1" lang="en-US" altLang="ja-JP" sz="7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3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→</a:t>
            </a:r>
            <a:r>
              <a:rPr kumimoji="1" lang="ja-JP" altLang="en-US" sz="3000" u="sng" dirty="0">
                <a:uFill>
                  <a:solidFill>
                    <a:srgbClr val="FF0000"/>
                  </a:solidFill>
                </a:u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メーリスの登録</a:t>
            </a:r>
            <a:r>
              <a:rPr kumimoji="1" lang="ja-JP" altLang="en-US" sz="3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を！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12ADED5-4FDD-4458-952D-521850FC2624}"/>
              </a:ext>
            </a:extLst>
          </p:cNvPr>
          <p:cNvSpPr txBox="1"/>
          <p:nvPr/>
        </p:nvSpPr>
        <p:spPr>
          <a:xfrm>
            <a:off x="390196" y="3568182"/>
            <a:ext cx="82414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・先生の予定や、細かいスケジュールは</a:t>
            </a:r>
            <a:endParaRPr kumimoji="1" lang="en-US" altLang="ja-JP" sz="3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3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備忘録に上げられます。</a:t>
            </a:r>
            <a:endParaRPr kumimoji="1" lang="en-US" altLang="ja-JP" sz="3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3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→</a:t>
            </a:r>
            <a:r>
              <a:rPr kumimoji="1" lang="ja-JP" altLang="en-US" sz="3000" u="sng" dirty="0">
                <a:uFill>
                  <a:solidFill>
                    <a:srgbClr val="FF0000"/>
                  </a:solidFill>
                </a:u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ブックマークに登録</a:t>
            </a:r>
            <a:r>
              <a:rPr kumimoji="1" lang="ja-JP" altLang="en-US" sz="3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を！</a:t>
            </a:r>
          </a:p>
        </p:txBody>
      </p:sp>
    </p:spTree>
    <p:extLst>
      <p:ext uri="{BB962C8B-B14F-4D97-AF65-F5344CB8AC3E}">
        <p14:creationId xmlns:p14="http://schemas.microsoft.com/office/powerpoint/2010/main" val="37660127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画面の領域">
            <a:extLst>
              <a:ext uri="{FF2B5EF4-FFF2-40B4-BE49-F238E27FC236}">
                <a16:creationId xmlns:a16="http://schemas.microsoft.com/office/drawing/2014/main" id="{E9176EB9-613B-416E-8FB7-459F0F47A4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219497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F7A6EA8-F7B7-4EDE-AD9E-0689DC2CDA89}"/>
              </a:ext>
            </a:extLst>
          </p:cNvPr>
          <p:cNvSpPr txBox="1"/>
          <p:nvPr/>
        </p:nvSpPr>
        <p:spPr>
          <a:xfrm>
            <a:off x="0" y="6404163"/>
            <a:ext cx="88602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出典：</a:t>
            </a:r>
            <a:r>
              <a:rPr kumimoji="1" lang="en-US" altLang="ja-JP" dirty="0"/>
              <a:t>http://www2.hamajima.co.jp/~elegance/kawamura/keitaisite/yotei1.html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415683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381</TotalTime>
  <Words>156</Words>
  <Application>Microsoft Office PowerPoint</Application>
  <PresentationFormat>画面に合わせる (4:3)</PresentationFormat>
  <Paragraphs>78</Paragraphs>
  <Slides>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6" baseType="lpstr">
      <vt:lpstr>ＭＳ Ｐゴシック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Shiho MUTO</dc:creator>
  <cp:lastModifiedBy>五十嵐 崇弘</cp:lastModifiedBy>
  <cp:revision>27</cp:revision>
  <dcterms:created xsi:type="dcterms:W3CDTF">2018-03-10T04:09:39Z</dcterms:created>
  <dcterms:modified xsi:type="dcterms:W3CDTF">2018-05-17T08:04:32Z</dcterms:modified>
</cp:coreProperties>
</file>