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0" r:id="rId3"/>
    <p:sldId id="325" r:id="rId4"/>
    <p:sldId id="317" r:id="rId5"/>
    <p:sldId id="324" r:id="rId6"/>
    <p:sldId id="267" r:id="rId7"/>
    <p:sldId id="269" r:id="rId8"/>
    <p:sldId id="271" r:id="rId9"/>
    <p:sldId id="329" r:id="rId10"/>
    <p:sldId id="279" r:id="rId11"/>
    <p:sldId id="318" r:id="rId12"/>
    <p:sldId id="306" r:id="rId13"/>
    <p:sldId id="326" r:id="rId14"/>
    <p:sldId id="328" r:id="rId15"/>
    <p:sldId id="327" r:id="rId1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34" autoAdjust="0"/>
    <p:restoredTop sz="75253" autoAdjust="0"/>
  </p:normalViewPr>
  <p:slideViewPr>
    <p:cSldViewPr>
      <p:cViewPr>
        <p:scale>
          <a:sx n="68" d="100"/>
          <a:sy n="68" d="100"/>
        </p:scale>
        <p:origin x="-1326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0E43A-B709-46E4-8793-0068F736C6DF}" type="datetimeFigureOut">
              <a:rPr kumimoji="1" lang="ja-JP" altLang="en-US" smtClean="0"/>
              <a:pPr/>
              <a:t>2013/3/22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42557-C008-4DE9-AD20-30E2BFF26FF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1F370-7C14-4787-AA44-53592F1A1516}" type="datetimeFigureOut">
              <a:rPr kumimoji="1" lang="ja-JP" altLang="en-US" smtClean="0"/>
              <a:pPr/>
              <a:t>2013/3/22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9BEDE-C4D0-42E5-B764-F1956C96F1D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1</a:t>
            </a:r>
            <a:r>
              <a:rPr kumimoji="1" lang="ja-JP" altLang="en-US" dirty="0" smtClean="0"/>
              <a:t>限目：先生の軽い説明（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分）→軽い説明（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分）→負極の作成（</a:t>
            </a:r>
            <a:r>
              <a:rPr kumimoji="1" lang="en-US" altLang="ja-JP" dirty="0" smtClean="0"/>
              <a:t>20</a:t>
            </a:r>
            <a:r>
              <a:rPr kumimoji="1" lang="ja-JP" altLang="en-US" dirty="0" smtClean="0"/>
              <a:t>分）→電気伝導性ガラス作り（</a:t>
            </a:r>
            <a:r>
              <a:rPr kumimoji="1" lang="en-US" altLang="ja-JP" dirty="0" smtClean="0"/>
              <a:t>21</a:t>
            </a:r>
            <a:r>
              <a:rPr kumimoji="1" lang="ja-JP" altLang="en-US" dirty="0" smtClean="0"/>
              <a:t>分）</a:t>
            </a:r>
            <a:endParaRPr kumimoji="1" lang="en-US" altLang="ja-JP" dirty="0" smtClean="0"/>
          </a:p>
          <a:p>
            <a:r>
              <a:rPr kumimoji="1" lang="ja-JP" altLang="en-US" dirty="0" smtClean="0"/>
              <a:t>休み時間</a:t>
            </a:r>
            <a:endParaRPr kumimoji="1" lang="en-US" altLang="ja-JP" dirty="0" smtClean="0"/>
          </a:p>
          <a:p>
            <a:r>
              <a:rPr kumimoji="1" lang="en-US" altLang="ja-JP" dirty="0" smtClean="0"/>
              <a:t>2</a:t>
            </a:r>
            <a:r>
              <a:rPr kumimoji="1" lang="ja-JP" altLang="en-US" dirty="0" smtClean="0"/>
              <a:t>限目：セル作成（</a:t>
            </a:r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分）→発電確認（</a:t>
            </a:r>
            <a:r>
              <a:rPr kumimoji="1" lang="en-US" altLang="ja-JP" dirty="0" smtClean="0"/>
              <a:t>20</a:t>
            </a:r>
            <a:r>
              <a:rPr kumimoji="1" lang="ja-JP" altLang="en-US" dirty="0" smtClean="0"/>
              <a:t>分）→小話（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分）→アンケート（</a:t>
            </a:r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分）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90</a:t>
            </a:r>
            <a:r>
              <a:rPr kumimoji="1" lang="ja-JP" altLang="en-US" dirty="0" smtClean="0"/>
              <a:t>分程度で終了させる予定で行う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90F25-1372-4F95-BBB1-359CC43F8BEB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90F25-1372-4F95-BBB1-359CC43F8BEB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90F25-1372-4F95-BBB1-359CC43F8BEB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90F25-1372-4F95-BBB1-359CC43F8BEB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90F25-1372-4F95-BBB1-359CC43F8BEB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90F25-1372-4F95-BBB1-359CC43F8BEB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F40383E-8BC8-41F7-896D-DF3EE1FFB8F2}" type="slidenum">
              <a:rPr lang="en-US" altLang="ja-JP" smtClean="0">
                <a:latin typeface="Arial" charset="0"/>
                <a:ea typeface="ＭＳ Ｐゴシック" charset="-128"/>
              </a:rPr>
              <a:pPr/>
              <a:t>10</a:t>
            </a:fld>
            <a:endParaRPr lang="en-US" altLang="ja-JP" smtClean="0">
              <a:latin typeface="Arial" charset="0"/>
              <a:ea typeface="ＭＳ Ｐゴシック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dirty="0" smtClean="0">
              <a:latin typeface="Arial" charset="0"/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90F25-1372-4F95-BBB1-359CC43F8BEB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E1A30-88AE-4A37-8F75-597E9E84C8A2}" type="datetimeFigureOut">
              <a:rPr kumimoji="1" lang="ja-JP" altLang="en-US" smtClean="0"/>
              <a:pPr/>
              <a:t>2013/3/22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9863-948D-4560-BA13-FD961FBDC13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E1A30-88AE-4A37-8F75-597E9E84C8A2}" type="datetimeFigureOut">
              <a:rPr kumimoji="1" lang="ja-JP" altLang="en-US" smtClean="0"/>
              <a:pPr/>
              <a:t>2013/3/22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9863-948D-4560-BA13-FD961FBDC13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E1A30-88AE-4A37-8F75-597E9E84C8A2}" type="datetimeFigureOut">
              <a:rPr kumimoji="1" lang="ja-JP" altLang="en-US" smtClean="0"/>
              <a:pPr/>
              <a:t>2013/3/22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9863-948D-4560-BA13-FD961FBDC13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E1A30-88AE-4A37-8F75-597E9E84C8A2}" type="datetimeFigureOut">
              <a:rPr kumimoji="1" lang="ja-JP" altLang="en-US" smtClean="0"/>
              <a:pPr/>
              <a:t>2013/3/22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9863-948D-4560-BA13-FD961FBDC13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E1A30-88AE-4A37-8F75-597E9E84C8A2}" type="datetimeFigureOut">
              <a:rPr kumimoji="1" lang="ja-JP" altLang="en-US" smtClean="0"/>
              <a:pPr/>
              <a:t>2013/3/22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9863-948D-4560-BA13-FD961FBDC13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E1A30-88AE-4A37-8F75-597E9E84C8A2}" type="datetimeFigureOut">
              <a:rPr kumimoji="1" lang="ja-JP" altLang="en-US" smtClean="0"/>
              <a:pPr/>
              <a:t>2013/3/22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9863-948D-4560-BA13-FD961FBDC13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E1A30-88AE-4A37-8F75-597E9E84C8A2}" type="datetimeFigureOut">
              <a:rPr kumimoji="1" lang="ja-JP" altLang="en-US" smtClean="0"/>
              <a:pPr/>
              <a:t>2013/3/22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9863-948D-4560-BA13-FD961FBDC13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E1A30-88AE-4A37-8F75-597E9E84C8A2}" type="datetimeFigureOut">
              <a:rPr kumimoji="1" lang="ja-JP" altLang="en-US" smtClean="0"/>
              <a:pPr/>
              <a:t>2013/3/22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9863-948D-4560-BA13-FD961FBDC13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E1A30-88AE-4A37-8F75-597E9E84C8A2}" type="datetimeFigureOut">
              <a:rPr kumimoji="1" lang="ja-JP" altLang="en-US" smtClean="0"/>
              <a:pPr/>
              <a:t>2013/3/22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9863-948D-4560-BA13-FD961FBDC13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E1A30-88AE-4A37-8F75-597E9E84C8A2}" type="datetimeFigureOut">
              <a:rPr kumimoji="1" lang="ja-JP" altLang="en-US" smtClean="0"/>
              <a:pPr/>
              <a:t>2013/3/22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9863-948D-4560-BA13-FD961FBDC13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E1A30-88AE-4A37-8F75-597E9E84C8A2}" type="datetimeFigureOut">
              <a:rPr kumimoji="1" lang="ja-JP" altLang="en-US" smtClean="0"/>
              <a:pPr/>
              <a:t>2013/3/22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9863-948D-4560-BA13-FD961FBDC13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E1A30-88AE-4A37-8F75-597E9E84C8A2}" type="datetimeFigureOut">
              <a:rPr kumimoji="1" lang="ja-JP" altLang="en-US" smtClean="0"/>
              <a:pPr/>
              <a:t>2013/3/22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89863-948D-4560-BA13-FD961FBDC13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79712" y="4941168"/>
            <a:ext cx="7720880" cy="2639144"/>
          </a:xfrm>
        </p:spPr>
        <p:txBody>
          <a:bodyPr>
            <a:normAutofit/>
          </a:bodyPr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東京理科大学　理学部　物理学科</a:t>
            </a:r>
            <a:r>
              <a:rPr lang="ja-JP" altLang="en-US" dirty="0" smtClean="0">
                <a:solidFill>
                  <a:schemeClr val="tx1"/>
                </a:solidFill>
              </a:rPr>
              <a:t>　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川村研究室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pic>
        <p:nvPicPr>
          <p:cNvPr id="4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869160"/>
            <a:ext cx="2520280" cy="1890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2576" y="1382911"/>
            <a:ext cx="8801912" cy="1974081"/>
          </a:xfrm>
        </p:spPr>
        <p:txBody>
          <a:bodyPr>
            <a:normAutofit/>
          </a:bodyPr>
          <a:lstStyle/>
          <a:p>
            <a:r>
              <a:rPr kumimoji="1" lang="ja-JP" altLang="en-US" sz="4800" dirty="0" smtClean="0"/>
              <a:t>色素増感太陽電池</a:t>
            </a:r>
            <a:r>
              <a:rPr lang="ja-JP" altLang="en-US" sz="4800" dirty="0" smtClean="0"/>
              <a:t>搭載型</a:t>
            </a:r>
            <a:r>
              <a:rPr kumimoji="1" lang="en-US" altLang="ja-JP" sz="4800" dirty="0" smtClean="0"/>
              <a:t/>
            </a:r>
            <a:br>
              <a:rPr kumimoji="1" lang="en-US" altLang="ja-JP" sz="4800" dirty="0" smtClean="0"/>
            </a:br>
            <a:r>
              <a:rPr lang="ja-JP" altLang="en-US" sz="4800" dirty="0" smtClean="0"/>
              <a:t>模型自動車走行実験</a:t>
            </a:r>
            <a:endParaRPr kumimoji="1" lang="ja-JP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1747982" y="2446915"/>
            <a:ext cx="5077048" cy="2607096"/>
          </a:xfrm>
          <a:prstGeom prst="rect">
            <a:avLst/>
          </a:prstGeom>
          <a:solidFill>
            <a:srgbClr val="993300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1908398" y="5805488"/>
            <a:ext cx="489585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54000" tIns="46800" rIns="54000" bIns="46800">
            <a:spAutoFit/>
          </a:bodyPr>
          <a:lstStyle/>
          <a:p>
            <a:pPr>
              <a:spcBef>
                <a:spcPct val="50000"/>
              </a:spcBef>
            </a:pPr>
            <a:endParaRPr lang="en-US" altLang="ja-JP" sz="2800">
              <a:solidFill>
                <a:srgbClr val="0066FF"/>
              </a:solidFill>
            </a:endParaRPr>
          </a:p>
          <a:p>
            <a:pPr>
              <a:spcBef>
                <a:spcPct val="50000"/>
              </a:spcBef>
            </a:pPr>
            <a:endParaRPr lang="en-US" altLang="ja-JP" sz="1200">
              <a:solidFill>
                <a:srgbClr val="0066FF"/>
              </a:solidFill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727200" y="5094288"/>
            <a:ext cx="5111750" cy="71437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727200" y="5157788"/>
            <a:ext cx="5111750" cy="503237"/>
          </a:xfrm>
          <a:prstGeom prst="rect">
            <a:avLst/>
          </a:prstGeom>
          <a:solidFill>
            <a:schemeClr val="accent1">
              <a:lumMod val="20000"/>
              <a:lumOff val="80000"/>
              <a:alpha val="3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738217" y="2394046"/>
            <a:ext cx="5111750" cy="71437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1727200" y="5013325"/>
            <a:ext cx="5111750" cy="730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6838950" y="241608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7574154" y="2410547"/>
            <a:ext cx="0" cy="273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1735748" y="1889711"/>
            <a:ext cx="5111750" cy="503237"/>
          </a:xfrm>
          <a:prstGeom prst="rect">
            <a:avLst/>
          </a:prstGeom>
          <a:solidFill>
            <a:schemeClr val="accent1">
              <a:lumMod val="20000"/>
              <a:lumOff val="80000"/>
              <a:alpha val="3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9228" name="Picture 12" descr="MCj044040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150"/>
            <a:ext cx="1258888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3" name="Oval 13"/>
          <p:cNvSpPr>
            <a:spLocks noChangeArrowheads="1"/>
          </p:cNvSpPr>
          <p:nvPr/>
        </p:nvSpPr>
        <p:spPr bwMode="auto">
          <a:xfrm>
            <a:off x="2590800" y="4278313"/>
            <a:ext cx="719138" cy="431800"/>
          </a:xfrm>
          <a:prstGeom prst="ellipse">
            <a:avLst/>
          </a:prstGeom>
          <a:solidFill>
            <a:srgbClr val="993300">
              <a:alpha val="3019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400">
                <a:latin typeface="Times New Roman" pitchFamily="18" charset="0"/>
              </a:rPr>
              <a:t>I</a:t>
            </a:r>
            <a:r>
              <a:rPr lang="en-US" altLang="ja-JP" sz="2400" baseline="-25000">
                <a:latin typeface="Times New Roman" pitchFamily="18" charset="0"/>
              </a:rPr>
              <a:t>3</a:t>
            </a:r>
            <a:r>
              <a:rPr lang="ja-JP" altLang="en-US" sz="2400" baseline="50000">
                <a:latin typeface="Times New Roman" pitchFamily="18" charset="0"/>
              </a:rPr>
              <a:t>－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681538" y="3773488"/>
            <a:ext cx="1797050" cy="1150937"/>
            <a:chOff x="3426" y="2160"/>
            <a:chExt cx="1132" cy="725"/>
          </a:xfrm>
        </p:grpSpPr>
        <p:sp>
          <p:nvSpPr>
            <p:cNvPr id="9346" name="Oval 15"/>
            <p:cNvSpPr>
              <a:spLocks noChangeArrowheads="1"/>
            </p:cNvSpPr>
            <p:nvPr/>
          </p:nvSpPr>
          <p:spPr bwMode="auto">
            <a:xfrm>
              <a:off x="3426" y="2160"/>
              <a:ext cx="453" cy="272"/>
            </a:xfrm>
            <a:prstGeom prst="ellipse">
              <a:avLst/>
            </a:prstGeom>
            <a:solidFill>
              <a:srgbClr val="993300">
                <a:alpha val="3019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2400" dirty="0">
                  <a:latin typeface="Times New Roman" pitchFamily="18" charset="0"/>
                </a:rPr>
                <a:t>I</a:t>
              </a:r>
              <a:r>
                <a:rPr lang="ja-JP" altLang="en-US" sz="2400" baseline="50000" dirty="0">
                  <a:latin typeface="Times New Roman" pitchFamily="18" charset="0"/>
                </a:rPr>
                <a:t>－</a:t>
              </a:r>
            </a:p>
          </p:txBody>
        </p:sp>
        <p:sp>
          <p:nvSpPr>
            <p:cNvPr id="9347" name="Oval 16"/>
            <p:cNvSpPr>
              <a:spLocks noChangeArrowheads="1"/>
            </p:cNvSpPr>
            <p:nvPr/>
          </p:nvSpPr>
          <p:spPr bwMode="auto">
            <a:xfrm>
              <a:off x="4105" y="2251"/>
              <a:ext cx="453" cy="272"/>
            </a:xfrm>
            <a:prstGeom prst="ellipse">
              <a:avLst/>
            </a:prstGeom>
            <a:solidFill>
              <a:srgbClr val="993300">
                <a:alpha val="3019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2400">
                  <a:latin typeface="Times New Roman" pitchFamily="18" charset="0"/>
                </a:rPr>
                <a:t>I</a:t>
              </a:r>
              <a:r>
                <a:rPr lang="ja-JP" altLang="en-US" sz="2400" baseline="50000">
                  <a:latin typeface="Times New Roman" pitchFamily="18" charset="0"/>
                </a:rPr>
                <a:t>－</a:t>
              </a:r>
            </a:p>
          </p:txBody>
        </p:sp>
        <p:sp>
          <p:nvSpPr>
            <p:cNvPr id="9348" name="Oval 17"/>
            <p:cNvSpPr>
              <a:spLocks noChangeArrowheads="1"/>
            </p:cNvSpPr>
            <p:nvPr/>
          </p:nvSpPr>
          <p:spPr bwMode="auto">
            <a:xfrm>
              <a:off x="3653" y="2613"/>
              <a:ext cx="453" cy="272"/>
            </a:xfrm>
            <a:prstGeom prst="ellipse">
              <a:avLst/>
            </a:prstGeom>
            <a:solidFill>
              <a:srgbClr val="993300">
                <a:alpha val="3019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2400">
                  <a:latin typeface="Times New Roman" pitchFamily="18" charset="0"/>
                </a:rPr>
                <a:t>I</a:t>
              </a:r>
              <a:r>
                <a:rPr lang="ja-JP" altLang="en-US" sz="2400" baseline="50000">
                  <a:latin typeface="Times New Roman" pitchFamily="18" charset="0"/>
                </a:rPr>
                <a:t>－</a:t>
              </a:r>
            </a:p>
          </p:txBody>
        </p:sp>
      </p:grpSp>
      <p:sp>
        <p:nvSpPr>
          <p:cNvPr id="9317" name="Oval 19"/>
          <p:cNvSpPr>
            <a:spLocks noChangeArrowheads="1"/>
          </p:cNvSpPr>
          <p:nvPr/>
        </p:nvSpPr>
        <p:spPr bwMode="auto">
          <a:xfrm>
            <a:off x="1870075" y="2478088"/>
            <a:ext cx="288925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18" name="Oval 20"/>
          <p:cNvSpPr>
            <a:spLocks noChangeArrowheads="1"/>
          </p:cNvSpPr>
          <p:nvPr/>
        </p:nvSpPr>
        <p:spPr bwMode="auto">
          <a:xfrm>
            <a:off x="4678363" y="2478088"/>
            <a:ext cx="288925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19" name="Oval 21"/>
          <p:cNvSpPr>
            <a:spLocks noChangeArrowheads="1"/>
          </p:cNvSpPr>
          <p:nvPr/>
        </p:nvSpPr>
        <p:spPr bwMode="auto">
          <a:xfrm>
            <a:off x="3743325" y="2478088"/>
            <a:ext cx="288925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20" name="Oval 22"/>
          <p:cNvSpPr>
            <a:spLocks noChangeArrowheads="1"/>
          </p:cNvSpPr>
          <p:nvPr/>
        </p:nvSpPr>
        <p:spPr bwMode="auto">
          <a:xfrm>
            <a:off x="2878138" y="2549525"/>
            <a:ext cx="288925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21" name="Oval 23"/>
          <p:cNvSpPr>
            <a:spLocks noChangeArrowheads="1"/>
          </p:cNvSpPr>
          <p:nvPr/>
        </p:nvSpPr>
        <p:spPr bwMode="auto">
          <a:xfrm>
            <a:off x="2230438" y="2549525"/>
            <a:ext cx="288925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22" name="Oval 24"/>
          <p:cNvSpPr>
            <a:spLocks noChangeArrowheads="1"/>
          </p:cNvSpPr>
          <p:nvPr/>
        </p:nvSpPr>
        <p:spPr bwMode="auto">
          <a:xfrm>
            <a:off x="5038725" y="2478088"/>
            <a:ext cx="288925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23" name="Oval 25"/>
          <p:cNvSpPr>
            <a:spLocks noChangeArrowheads="1"/>
          </p:cNvSpPr>
          <p:nvPr/>
        </p:nvSpPr>
        <p:spPr bwMode="auto">
          <a:xfrm>
            <a:off x="4175125" y="2549525"/>
            <a:ext cx="288925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24" name="Oval 26"/>
          <p:cNvSpPr>
            <a:spLocks noChangeArrowheads="1"/>
          </p:cNvSpPr>
          <p:nvPr/>
        </p:nvSpPr>
        <p:spPr bwMode="auto">
          <a:xfrm>
            <a:off x="3238500" y="2549525"/>
            <a:ext cx="288925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25" name="Oval 27"/>
          <p:cNvSpPr>
            <a:spLocks noChangeArrowheads="1"/>
          </p:cNvSpPr>
          <p:nvPr/>
        </p:nvSpPr>
        <p:spPr bwMode="auto">
          <a:xfrm>
            <a:off x="2590800" y="2478088"/>
            <a:ext cx="288925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26" name="Oval 28"/>
          <p:cNvSpPr>
            <a:spLocks noChangeArrowheads="1"/>
          </p:cNvSpPr>
          <p:nvPr/>
        </p:nvSpPr>
        <p:spPr bwMode="auto">
          <a:xfrm>
            <a:off x="4391025" y="2478088"/>
            <a:ext cx="287338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27" name="Oval 29"/>
          <p:cNvSpPr>
            <a:spLocks noChangeArrowheads="1"/>
          </p:cNvSpPr>
          <p:nvPr/>
        </p:nvSpPr>
        <p:spPr bwMode="auto">
          <a:xfrm>
            <a:off x="3094038" y="2478088"/>
            <a:ext cx="288925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28" name="Oval 30"/>
          <p:cNvSpPr>
            <a:spLocks noChangeArrowheads="1"/>
          </p:cNvSpPr>
          <p:nvPr/>
        </p:nvSpPr>
        <p:spPr bwMode="auto">
          <a:xfrm>
            <a:off x="3454400" y="2478088"/>
            <a:ext cx="288925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29" name="Oval 31"/>
          <p:cNvSpPr>
            <a:spLocks noChangeArrowheads="1"/>
          </p:cNvSpPr>
          <p:nvPr/>
        </p:nvSpPr>
        <p:spPr bwMode="auto">
          <a:xfrm>
            <a:off x="2014538" y="2620963"/>
            <a:ext cx="288925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30" name="Oval 32"/>
          <p:cNvSpPr>
            <a:spLocks noChangeArrowheads="1"/>
          </p:cNvSpPr>
          <p:nvPr/>
        </p:nvSpPr>
        <p:spPr bwMode="auto">
          <a:xfrm>
            <a:off x="3886200" y="2549525"/>
            <a:ext cx="288925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31" name="Oval 33"/>
          <p:cNvSpPr>
            <a:spLocks noChangeArrowheads="1"/>
          </p:cNvSpPr>
          <p:nvPr/>
        </p:nvSpPr>
        <p:spPr bwMode="auto">
          <a:xfrm>
            <a:off x="2662238" y="2620963"/>
            <a:ext cx="288925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32" name="Oval 34"/>
          <p:cNvSpPr>
            <a:spLocks noChangeArrowheads="1"/>
          </p:cNvSpPr>
          <p:nvPr/>
        </p:nvSpPr>
        <p:spPr bwMode="auto">
          <a:xfrm>
            <a:off x="2374900" y="2549525"/>
            <a:ext cx="288925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33" name="Oval 35"/>
          <p:cNvSpPr>
            <a:spLocks noChangeArrowheads="1"/>
          </p:cNvSpPr>
          <p:nvPr/>
        </p:nvSpPr>
        <p:spPr bwMode="auto">
          <a:xfrm>
            <a:off x="4102100" y="2478088"/>
            <a:ext cx="288925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34" name="Oval 36"/>
          <p:cNvSpPr>
            <a:spLocks noChangeArrowheads="1"/>
          </p:cNvSpPr>
          <p:nvPr/>
        </p:nvSpPr>
        <p:spPr bwMode="auto">
          <a:xfrm>
            <a:off x="4535488" y="2549525"/>
            <a:ext cx="288925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35" name="Oval 37"/>
          <p:cNvSpPr>
            <a:spLocks noChangeArrowheads="1"/>
          </p:cNvSpPr>
          <p:nvPr/>
        </p:nvSpPr>
        <p:spPr bwMode="auto">
          <a:xfrm>
            <a:off x="3598863" y="2549525"/>
            <a:ext cx="288925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36" name="Oval 38"/>
          <p:cNvSpPr>
            <a:spLocks noChangeArrowheads="1"/>
          </p:cNvSpPr>
          <p:nvPr/>
        </p:nvSpPr>
        <p:spPr bwMode="auto">
          <a:xfrm>
            <a:off x="6407150" y="2478088"/>
            <a:ext cx="288925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37" name="Oval 39"/>
          <p:cNvSpPr>
            <a:spLocks noChangeArrowheads="1"/>
          </p:cNvSpPr>
          <p:nvPr/>
        </p:nvSpPr>
        <p:spPr bwMode="auto">
          <a:xfrm>
            <a:off x="5472113" y="2478088"/>
            <a:ext cx="288925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38" name="Oval 40"/>
          <p:cNvSpPr>
            <a:spLocks noChangeArrowheads="1"/>
          </p:cNvSpPr>
          <p:nvPr/>
        </p:nvSpPr>
        <p:spPr bwMode="auto">
          <a:xfrm>
            <a:off x="5724128" y="2636912"/>
            <a:ext cx="288925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39" name="Oval 41"/>
          <p:cNvSpPr>
            <a:spLocks noChangeArrowheads="1"/>
          </p:cNvSpPr>
          <p:nvPr/>
        </p:nvSpPr>
        <p:spPr bwMode="auto">
          <a:xfrm>
            <a:off x="6048375" y="2549525"/>
            <a:ext cx="287338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40" name="Oval 42"/>
          <p:cNvSpPr>
            <a:spLocks noChangeArrowheads="1"/>
          </p:cNvSpPr>
          <p:nvPr/>
        </p:nvSpPr>
        <p:spPr bwMode="auto">
          <a:xfrm>
            <a:off x="5183188" y="2549525"/>
            <a:ext cx="288925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41" name="Oval 43"/>
          <p:cNvSpPr>
            <a:spLocks noChangeArrowheads="1"/>
          </p:cNvSpPr>
          <p:nvPr/>
        </p:nvSpPr>
        <p:spPr bwMode="auto">
          <a:xfrm>
            <a:off x="5399088" y="2620963"/>
            <a:ext cx="288925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42" name="Oval 44"/>
          <p:cNvSpPr>
            <a:spLocks noChangeArrowheads="1"/>
          </p:cNvSpPr>
          <p:nvPr/>
        </p:nvSpPr>
        <p:spPr bwMode="auto">
          <a:xfrm>
            <a:off x="5830888" y="2620963"/>
            <a:ext cx="288925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43" name="Oval 45"/>
          <p:cNvSpPr>
            <a:spLocks noChangeArrowheads="1"/>
          </p:cNvSpPr>
          <p:nvPr/>
        </p:nvSpPr>
        <p:spPr bwMode="auto">
          <a:xfrm>
            <a:off x="5902325" y="2478088"/>
            <a:ext cx="288925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44" name="Oval 46"/>
          <p:cNvSpPr>
            <a:spLocks noChangeArrowheads="1"/>
          </p:cNvSpPr>
          <p:nvPr/>
        </p:nvSpPr>
        <p:spPr bwMode="auto">
          <a:xfrm>
            <a:off x="6264275" y="2549525"/>
            <a:ext cx="288925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45" name="Oval 47"/>
          <p:cNvSpPr>
            <a:spLocks noChangeArrowheads="1"/>
          </p:cNvSpPr>
          <p:nvPr/>
        </p:nvSpPr>
        <p:spPr bwMode="auto">
          <a:xfrm>
            <a:off x="4822825" y="2549525"/>
            <a:ext cx="288925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1870075" y="2478088"/>
            <a:ext cx="4754563" cy="361950"/>
            <a:chOff x="1655" y="1707"/>
            <a:chExt cx="2995" cy="228"/>
          </a:xfrm>
        </p:grpSpPr>
        <p:sp>
          <p:nvSpPr>
            <p:cNvPr id="9273" name="Oval 49"/>
            <p:cNvSpPr>
              <a:spLocks noChangeArrowheads="1"/>
            </p:cNvSpPr>
            <p:nvPr/>
          </p:nvSpPr>
          <p:spPr bwMode="auto">
            <a:xfrm>
              <a:off x="3969" y="1752"/>
              <a:ext cx="46" cy="4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74" name="Oval 50"/>
            <p:cNvSpPr>
              <a:spLocks noChangeArrowheads="1"/>
            </p:cNvSpPr>
            <p:nvPr/>
          </p:nvSpPr>
          <p:spPr bwMode="auto">
            <a:xfrm>
              <a:off x="3832" y="1752"/>
              <a:ext cx="46" cy="4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75" name="Oval 51"/>
            <p:cNvSpPr>
              <a:spLocks noChangeArrowheads="1"/>
            </p:cNvSpPr>
            <p:nvPr/>
          </p:nvSpPr>
          <p:spPr bwMode="auto">
            <a:xfrm>
              <a:off x="4241" y="1888"/>
              <a:ext cx="46" cy="4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76" name="Oval 52"/>
            <p:cNvSpPr>
              <a:spLocks noChangeArrowheads="1"/>
            </p:cNvSpPr>
            <p:nvPr/>
          </p:nvSpPr>
          <p:spPr bwMode="auto">
            <a:xfrm>
              <a:off x="4513" y="1842"/>
              <a:ext cx="46" cy="4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77" name="Oval 53"/>
            <p:cNvSpPr>
              <a:spLocks noChangeArrowheads="1"/>
            </p:cNvSpPr>
            <p:nvPr/>
          </p:nvSpPr>
          <p:spPr bwMode="auto">
            <a:xfrm>
              <a:off x="4059" y="1797"/>
              <a:ext cx="46" cy="4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78" name="Oval 54"/>
            <p:cNvSpPr>
              <a:spLocks noChangeArrowheads="1"/>
            </p:cNvSpPr>
            <p:nvPr/>
          </p:nvSpPr>
          <p:spPr bwMode="auto">
            <a:xfrm>
              <a:off x="4105" y="1888"/>
              <a:ext cx="46" cy="4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79" name="Oval 55"/>
            <p:cNvSpPr>
              <a:spLocks noChangeArrowheads="1"/>
            </p:cNvSpPr>
            <p:nvPr/>
          </p:nvSpPr>
          <p:spPr bwMode="auto">
            <a:xfrm>
              <a:off x="3969" y="1888"/>
              <a:ext cx="46" cy="4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80" name="Oval 56"/>
            <p:cNvSpPr>
              <a:spLocks noChangeArrowheads="1"/>
            </p:cNvSpPr>
            <p:nvPr/>
          </p:nvSpPr>
          <p:spPr bwMode="auto">
            <a:xfrm>
              <a:off x="4422" y="1842"/>
              <a:ext cx="46" cy="4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81" name="Oval 57"/>
            <p:cNvSpPr>
              <a:spLocks noChangeArrowheads="1"/>
            </p:cNvSpPr>
            <p:nvPr/>
          </p:nvSpPr>
          <p:spPr bwMode="auto">
            <a:xfrm>
              <a:off x="4377" y="1752"/>
              <a:ext cx="46" cy="4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82" name="Oval 58"/>
            <p:cNvSpPr>
              <a:spLocks noChangeArrowheads="1"/>
            </p:cNvSpPr>
            <p:nvPr/>
          </p:nvSpPr>
          <p:spPr bwMode="auto">
            <a:xfrm>
              <a:off x="4241" y="1797"/>
              <a:ext cx="46" cy="4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83" name="Oval 59"/>
            <p:cNvSpPr>
              <a:spLocks noChangeArrowheads="1"/>
            </p:cNvSpPr>
            <p:nvPr/>
          </p:nvSpPr>
          <p:spPr bwMode="auto">
            <a:xfrm>
              <a:off x="3243" y="1752"/>
              <a:ext cx="46" cy="4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84" name="Oval 60"/>
            <p:cNvSpPr>
              <a:spLocks noChangeArrowheads="1"/>
            </p:cNvSpPr>
            <p:nvPr/>
          </p:nvSpPr>
          <p:spPr bwMode="auto">
            <a:xfrm>
              <a:off x="3198" y="1842"/>
              <a:ext cx="46" cy="4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85" name="Oval 61"/>
            <p:cNvSpPr>
              <a:spLocks noChangeArrowheads="1"/>
            </p:cNvSpPr>
            <p:nvPr/>
          </p:nvSpPr>
          <p:spPr bwMode="auto">
            <a:xfrm>
              <a:off x="3651" y="1842"/>
              <a:ext cx="46" cy="4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86" name="Oval 62"/>
            <p:cNvSpPr>
              <a:spLocks noChangeArrowheads="1"/>
            </p:cNvSpPr>
            <p:nvPr/>
          </p:nvSpPr>
          <p:spPr bwMode="auto">
            <a:xfrm>
              <a:off x="3878" y="1887"/>
              <a:ext cx="46" cy="4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87" name="Oval 63"/>
            <p:cNvSpPr>
              <a:spLocks noChangeArrowheads="1"/>
            </p:cNvSpPr>
            <p:nvPr/>
          </p:nvSpPr>
          <p:spPr bwMode="auto">
            <a:xfrm>
              <a:off x="3424" y="1752"/>
              <a:ext cx="46" cy="4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88" name="Oval 64"/>
            <p:cNvSpPr>
              <a:spLocks noChangeArrowheads="1"/>
            </p:cNvSpPr>
            <p:nvPr/>
          </p:nvSpPr>
          <p:spPr bwMode="auto">
            <a:xfrm>
              <a:off x="3470" y="1843"/>
              <a:ext cx="46" cy="4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89" name="Oval 65"/>
            <p:cNvSpPr>
              <a:spLocks noChangeArrowheads="1"/>
            </p:cNvSpPr>
            <p:nvPr/>
          </p:nvSpPr>
          <p:spPr bwMode="auto">
            <a:xfrm>
              <a:off x="3334" y="1843"/>
              <a:ext cx="46" cy="4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90" name="Oval 66"/>
            <p:cNvSpPr>
              <a:spLocks noChangeArrowheads="1"/>
            </p:cNvSpPr>
            <p:nvPr/>
          </p:nvSpPr>
          <p:spPr bwMode="auto">
            <a:xfrm>
              <a:off x="3787" y="1887"/>
              <a:ext cx="46" cy="4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91" name="Oval 67"/>
            <p:cNvSpPr>
              <a:spLocks noChangeArrowheads="1"/>
            </p:cNvSpPr>
            <p:nvPr/>
          </p:nvSpPr>
          <p:spPr bwMode="auto">
            <a:xfrm>
              <a:off x="3742" y="1707"/>
              <a:ext cx="46" cy="4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92" name="Oval 68"/>
            <p:cNvSpPr>
              <a:spLocks noChangeArrowheads="1"/>
            </p:cNvSpPr>
            <p:nvPr/>
          </p:nvSpPr>
          <p:spPr bwMode="auto">
            <a:xfrm>
              <a:off x="3606" y="1752"/>
              <a:ext cx="46" cy="4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93" name="Oval 69"/>
            <p:cNvSpPr>
              <a:spLocks noChangeArrowheads="1"/>
            </p:cNvSpPr>
            <p:nvPr/>
          </p:nvSpPr>
          <p:spPr bwMode="auto">
            <a:xfrm>
              <a:off x="2562" y="1888"/>
              <a:ext cx="46" cy="4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94" name="Oval 70"/>
            <p:cNvSpPr>
              <a:spLocks noChangeArrowheads="1"/>
            </p:cNvSpPr>
            <p:nvPr/>
          </p:nvSpPr>
          <p:spPr bwMode="auto">
            <a:xfrm>
              <a:off x="2336" y="1842"/>
              <a:ext cx="46" cy="4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95" name="Oval 71"/>
            <p:cNvSpPr>
              <a:spLocks noChangeArrowheads="1"/>
            </p:cNvSpPr>
            <p:nvPr/>
          </p:nvSpPr>
          <p:spPr bwMode="auto">
            <a:xfrm>
              <a:off x="2926" y="1798"/>
              <a:ext cx="46" cy="4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96" name="Oval 72"/>
            <p:cNvSpPr>
              <a:spLocks noChangeArrowheads="1"/>
            </p:cNvSpPr>
            <p:nvPr/>
          </p:nvSpPr>
          <p:spPr bwMode="auto">
            <a:xfrm>
              <a:off x="2200" y="1752"/>
              <a:ext cx="46" cy="4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97" name="Oval 73"/>
            <p:cNvSpPr>
              <a:spLocks noChangeArrowheads="1"/>
            </p:cNvSpPr>
            <p:nvPr/>
          </p:nvSpPr>
          <p:spPr bwMode="auto">
            <a:xfrm>
              <a:off x="2744" y="1889"/>
              <a:ext cx="46" cy="4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98" name="Oval 74"/>
            <p:cNvSpPr>
              <a:spLocks noChangeArrowheads="1"/>
            </p:cNvSpPr>
            <p:nvPr/>
          </p:nvSpPr>
          <p:spPr bwMode="auto">
            <a:xfrm>
              <a:off x="2790" y="1798"/>
              <a:ext cx="46" cy="4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99" name="Oval 75"/>
            <p:cNvSpPr>
              <a:spLocks noChangeArrowheads="1"/>
            </p:cNvSpPr>
            <p:nvPr/>
          </p:nvSpPr>
          <p:spPr bwMode="auto">
            <a:xfrm>
              <a:off x="2699" y="1842"/>
              <a:ext cx="46" cy="4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00" name="Oval 76"/>
            <p:cNvSpPr>
              <a:spLocks noChangeArrowheads="1"/>
            </p:cNvSpPr>
            <p:nvPr/>
          </p:nvSpPr>
          <p:spPr bwMode="auto">
            <a:xfrm>
              <a:off x="3107" y="1752"/>
              <a:ext cx="46" cy="4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01" name="Oval 77"/>
            <p:cNvSpPr>
              <a:spLocks noChangeArrowheads="1"/>
            </p:cNvSpPr>
            <p:nvPr/>
          </p:nvSpPr>
          <p:spPr bwMode="auto">
            <a:xfrm>
              <a:off x="3062" y="1844"/>
              <a:ext cx="46" cy="4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02" name="Oval 78"/>
            <p:cNvSpPr>
              <a:spLocks noChangeArrowheads="1"/>
            </p:cNvSpPr>
            <p:nvPr/>
          </p:nvSpPr>
          <p:spPr bwMode="auto">
            <a:xfrm>
              <a:off x="2926" y="1889"/>
              <a:ext cx="46" cy="4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03" name="Oval 79"/>
            <p:cNvSpPr>
              <a:spLocks noChangeArrowheads="1"/>
            </p:cNvSpPr>
            <p:nvPr/>
          </p:nvSpPr>
          <p:spPr bwMode="auto">
            <a:xfrm>
              <a:off x="1927" y="1797"/>
              <a:ext cx="46" cy="4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04" name="Oval 80"/>
            <p:cNvSpPr>
              <a:spLocks noChangeArrowheads="1"/>
            </p:cNvSpPr>
            <p:nvPr/>
          </p:nvSpPr>
          <p:spPr bwMode="auto">
            <a:xfrm>
              <a:off x="1837" y="1888"/>
              <a:ext cx="46" cy="4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05" name="Oval 81"/>
            <p:cNvSpPr>
              <a:spLocks noChangeArrowheads="1"/>
            </p:cNvSpPr>
            <p:nvPr/>
          </p:nvSpPr>
          <p:spPr bwMode="auto">
            <a:xfrm>
              <a:off x="1746" y="1842"/>
              <a:ext cx="46" cy="4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06" name="Oval 82"/>
            <p:cNvSpPr>
              <a:spLocks noChangeArrowheads="1"/>
            </p:cNvSpPr>
            <p:nvPr/>
          </p:nvSpPr>
          <p:spPr bwMode="auto">
            <a:xfrm>
              <a:off x="2563" y="1797"/>
              <a:ext cx="46" cy="4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07" name="Oval 83"/>
            <p:cNvSpPr>
              <a:spLocks noChangeArrowheads="1"/>
            </p:cNvSpPr>
            <p:nvPr/>
          </p:nvSpPr>
          <p:spPr bwMode="auto">
            <a:xfrm>
              <a:off x="2109" y="1844"/>
              <a:ext cx="46" cy="4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08" name="Oval 84"/>
            <p:cNvSpPr>
              <a:spLocks noChangeArrowheads="1"/>
            </p:cNvSpPr>
            <p:nvPr/>
          </p:nvSpPr>
          <p:spPr bwMode="auto">
            <a:xfrm>
              <a:off x="2064" y="1797"/>
              <a:ext cx="46" cy="4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09" name="Oval 85"/>
            <p:cNvSpPr>
              <a:spLocks noChangeArrowheads="1"/>
            </p:cNvSpPr>
            <p:nvPr/>
          </p:nvSpPr>
          <p:spPr bwMode="auto">
            <a:xfrm>
              <a:off x="2018" y="1888"/>
              <a:ext cx="46" cy="4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10" name="Oval 86"/>
            <p:cNvSpPr>
              <a:spLocks noChangeArrowheads="1"/>
            </p:cNvSpPr>
            <p:nvPr/>
          </p:nvSpPr>
          <p:spPr bwMode="auto">
            <a:xfrm>
              <a:off x="2472" y="1797"/>
              <a:ext cx="46" cy="4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11" name="Oval 87"/>
            <p:cNvSpPr>
              <a:spLocks noChangeArrowheads="1"/>
            </p:cNvSpPr>
            <p:nvPr/>
          </p:nvSpPr>
          <p:spPr bwMode="auto">
            <a:xfrm>
              <a:off x="2200" y="1888"/>
              <a:ext cx="46" cy="4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12" name="Oval 88"/>
            <p:cNvSpPr>
              <a:spLocks noChangeArrowheads="1"/>
            </p:cNvSpPr>
            <p:nvPr/>
          </p:nvSpPr>
          <p:spPr bwMode="auto">
            <a:xfrm>
              <a:off x="2381" y="1888"/>
              <a:ext cx="46" cy="4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13" name="Oval 89"/>
            <p:cNvSpPr>
              <a:spLocks noChangeArrowheads="1"/>
            </p:cNvSpPr>
            <p:nvPr/>
          </p:nvSpPr>
          <p:spPr bwMode="auto">
            <a:xfrm>
              <a:off x="4558" y="1752"/>
              <a:ext cx="46" cy="4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14" name="Oval 90"/>
            <p:cNvSpPr>
              <a:spLocks noChangeArrowheads="1"/>
            </p:cNvSpPr>
            <p:nvPr/>
          </p:nvSpPr>
          <p:spPr bwMode="auto">
            <a:xfrm>
              <a:off x="4604" y="1888"/>
              <a:ext cx="46" cy="4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15" name="Oval 91"/>
            <p:cNvSpPr>
              <a:spLocks noChangeArrowheads="1"/>
            </p:cNvSpPr>
            <p:nvPr/>
          </p:nvSpPr>
          <p:spPr bwMode="auto">
            <a:xfrm>
              <a:off x="1791" y="1752"/>
              <a:ext cx="46" cy="4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16" name="Oval 92"/>
            <p:cNvSpPr>
              <a:spLocks noChangeArrowheads="1"/>
            </p:cNvSpPr>
            <p:nvPr/>
          </p:nvSpPr>
          <p:spPr bwMode="auto">
            <a:xfrm>
              <a:off x="1655" y="1797"/>
              <a:ext cx="46" cy="4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66654" name="Oval 94"/>
          <p:cNvSpPr>
            <a:spLocks noChangeArrowheads="1"/>
          </p:cNvSpPr>
          <p:nvPr/>
        </p:nvSpPr>
        <p:spPr bwMode="auto">
          <a:xfrm>
            <a:off x="3707904" y="2276872"/>
            <a:ext cx="360363" cy="360363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400" dirty="0">
                <a:latin typeface="Times New Roman" pitchFamily="18" charset="0"/>
              </a:rPr>
              <a:t>e</a:t>
            </a:r>
            <a:r>
              <a:rPr lang="en-US" altLang="ja-JP" sz="2800" baseline="30000" dirty="0">
                <a:latin typeface="Times New Roman" pitchFamily="18" charset="0"/>
              </a:rPr>
              <a:t>-</a:t>
            </a:r>
          </a:p>
        </p:txBody>
      </p:sp>
      <p:sp>
        <p:nvSpPr>
          <p:cNvPr id="66655" name="Oval 95"/>
          <p:cNvSpPr>
            <a:spLocks noChangeArrowheads="1"/>
          </p:cNvSpPr>
          <p:nvPr/>
        </p:nvSpPr>
        <p:spPr bwMode="auto">
          <a:xfrm>
            <a:off x="3022600" y="2765425"/>
            <a:ext cx="360363" cy="360363"/>
          </a:xfrm>
          <a:prstGeom prst="ellipse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>
                <a:latin typeface="Times New Roman" pitchFamily="18" charset="0"/>
              </a:rPr>
              <a:t>h</a:t>
            </a:r>
            <a:r>
              <a:rPr lang="en-US" altLang="ja-JP" sz="2400" baseline="30000">
                <a:latin typeface="Times New Roman" pitchFamily="18" charset="0"/>
              </a:rPr>
              <a:t>+</a:t>
            </a:r>
          </a:p>
        </p:txBody>
      </p:sp>
      <p:sp>
        <p:nvSpPr>
          <p:cNvPr id="66656" name="Oval 96"/>
          <p:cNvSpPr>
            <a:spLocks noChangeArrowheads="1"/>
          </p:cNvSpPr>
          <p:nvPr/>
        </p:nvSpPr>
        <p:spPr bwMode="auto">
          <a:xfrm>
            <a:off x="4716016" y="2276872"/>
            <a:ext cx="360362" cy="360363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400" dirty="0">
                <a:latin typeface="Times New Roman" pitchFamily="18" charset="0"/>
              </a:rPr>
              <a:t>e</a:t>
            </a:r>
            <a:r>
              <a:rPr lang="en-US" altLang="ja-JP" sz="2800" baseline="30000" dirty="0">
                <a:latin typeface="Times New Roman" pitchFamily="18" charset="0"/>
              </a:rPr>
              <a:t>-</a:t>
            </a:r>
          </a:p>
        </p:txBody>
      </p:sp>
      <p:sp>
        <p:nvSpPr>
          <p:cNvPr id="66657" name="Oval 97"/>
          <p:cNvSpPr>
            <a:spLocks noChangeArrowheads="1"/>
          </p:cNvSpPr>
          <p:nvPr/>
        </p:nvSpPr>
        <p:spPr bwMode="auto">
          <a:xfrm>
            <a:off x="4211960" y="2780928"/>
            <a:ext cx="360362" cy="360363"/>
          </a:xfrm>
          <a:prstGeom prst="ellipse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dirty="0">
                <a:latin typeface="Times New Roman" pitchFamily="18" charset="0"/>
              </a:rPr>
              <a:t>h</a:t>
            </a:r>
            <a:r>
              <a:rPr lang="en-US" altLang="ja-JP" sz="2400" baseline="30000" dirty="0">
                <a:latin typeface="Times New Roman" pitchFamily="18" charset="0"/>
              </a:rPr>
              <a:t>+</a:t>
            </a:r>
          </a:p>
        </p:txBody>
      </p:sp>
      <p:sp>
        <p:nvSpPr>
          <p:cNvPr id="66658" name="Oval 98"/>
          <p:cNvSpPr>
            <a:spLocks noChangeArrowheads="1"/>
          </p:cNvSpPr>
          <p:nvPr/>
        </p:nvSpPr>
        <p:spPr bwMode="auto">
          <a:xfrm>
            <a:off x="2878138" y="3844925"/>
            <a:ext cx="360362" cy="360363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400">
                <a:latin typeface="Times New Roman" pitchFamily="18" charset="0"/>
              </a:rPr>
              <a:t>e</a:t>
            </a:r>
            <a:r>
              <a:rPr lang="en-US" altLang="ja-JP" sz="2800" baseline="30000">
                <a:latin typeface="Times New Roman" pitchFamily="18" charset="0"/>
              </a:rPr>
              <a:t>-</a:t>
            </a:r>
          </a:p>
        </p:txBody>
      </p:sp>
      <p:sp>
        <p:nvSpPr>
          <p:cNvPr id="66659" name="Oval 99"/>
          <p:cNvSpPr>
            <a:spLocks noChangeArrowheads="1"/>
          </p:cNvSpPr>
          <p:nvPr/>
        </p:nvSpPr>
        <p:spPr bwMode="auto">
          <a:xfrm>
            <a:off x="2374900" y="3844925"/>
            <a:ext cx="360363" cy="360363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400">
                <a:latin typeface="Times New Roman" pitchFamily="18" charset="0"/>
              </a:rPr>
              <a:t>e</a:t>
            </a:r>
            <a:r>
              <a:rPr lang="en-US" altLang="ja-JP" sz="2800" baseline="30000">
                <a:latin typeface="Times New Roman" pitchFamily="18" charset="0"/>
              </a:rPr>
              <a:t>-</a:t>
            </a:r>
          </a:p>
        </p:txBody>
      </p:sp>
      <p:sp>
        <p:nvSpPr>
          <p:cNvPr id="66660" name="AutoShape 100"/>
          <p:cNvSpPr>
            <a:spLocks noChangeArrowheads="1"/>
          </p:cNvSpPr>
          <p:nvPr/>
        </p:nvSpPr>
        <p:spPr bwMode="auto">
          <a:xfrm>
            <a:off x="3598863" y="4133850"/>
            <a:ext cx="792162" cy="360363"/>
          </a:xfrm>
          <a:prstGeom prst="leftArrow">
            <a:avLst>
              <a:gd name="adj1" fmla="val 50000"/>
              <a:gd name="adj2" fmla="val 54956"/>
            </a:avLst>
          </a:prstGeom>
          <a:solidFill>
            <a:srgbClr val="FF0000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663" name="AutoShape 103"/>
          <p:cNvSpPr>
            <a:spLocks noChangeArrowheads="1"/>
          </p:cNvSpPr>
          <p:nvPr/>
        </p:nvSpPr>
        <p:spPr bwMode="auto">
          <a:xfrm rot="10800000">
            <a:off x="3598863" y="4133850"/>
            <a:ext cx="792162" cy="360363"/>
          </a:xfrm>
          <a:prstGeom prst="leftArrow">
            <a:avLst>
              <a:gd name="adj1" fmla="val 50000"/>
              <a:gd name="adj2" fmla="val 54956"/>
            </a:avLst>
          </a:prstGeom>
          <a:solidFill>
            <a:srgbClr val="FF0000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4" name="Group 104"/>
          <p:cNvGrpSpPr>
            <a:grpSpLocks/>
          </p:cNvGrpSpPr>
          <p:nvPr/>
        </p:nvGrpSpPr>
        <p:grpSpPr bwMode="auto">
          <a:xfrm>
            <a:off x="-683840" y="4149734"/>
            <a:ext cx="3025403" cy="523876"/>
            <a:chOff x="-193" y="2931"/>
            <a:chExt cx="1622" cy="330"/>
          </a:xfrm>
        </p:grpSpPr>
        <p:sp>
          <p:nvSpPr>
            <p:cNvPr id="9271" name="Line 105"/>
            <p:cNvSpPr>
              <a:spLocks noChangeShapeType="1"/>
            </p:cNvSpPr>
            <p:nvPr/>
          </p:nvSpPr>
          <p:spPr bwMode="auto">
            <a:xfrm>
              <a:off x="1003" y="3067"/>
              <a:ext cx="4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square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9272" name="Text Box 106"/>
            <p:cNvSpPr txBox="1">
              <a:spLocks noChangeArrowheads="1"/>
            </p:cNvSpPr>
            <p:nvPr/>
          </p:nvSpPr>
          <p:spPr bwMode="auto">
            <a:xfrm>
              <a:off x="-193" y="2931"/>
              <a:ext cx="1235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ja-JP" altLang="en-US" sz="2800" dirty="0"/>
                <a:t>　　　</a:t>
              </a:r>
              <a:r>
                <a:rPr lang="ja-JP" altLang="en-US" sz="2800" dirty="0">
                  <a:solidFill>
                    <a:schemeClr val="accent6">
                      <a:lumMod val="50000"/>
                    </a:schemeClr>
                  </a:solidFill>
                </a:rPr>
                <a:t>ヨウ素液</a:t>
              </a:r>
            </a:p>
          </p:txBody>
        </p:sp>
      </p:grpSp>
      <p:grpSp>
        <p:nvGrpSpPr>
          <p:cNvPr id="5" name="Group 107"/>
          <p:cNvGrpSpPr>
            <a:grpSpLocks/>
          </p:cNvGrpSpPr>
          <p:nvPr/>
        </p:nvGrpSpPr>
        <p:grpSpPr bwMode="auto">
          <a:xfrm rot="10800000">
            <a:off x="216753" y="4838431"/>
            <a:ext cx="1474928" cy="523392"/>
            <a:chOff x="4254" y="3458"/>
            <a:chExt cx="871" cy="361"/>
          </a:xfrm>
        </p:grpSpPr>
        <p:sp>
          <p:nvSpPr>
            <p:cNvPr id="9269" name="Line 108"/>
            <p:cNvSpPr>
              <a:spLocks noChangeShapeType="1"/>
            </p:cNvSpPr>
            <p:nvPr/>
          </p:nvSpPr>
          <p:spPr bwMode="auto">
            <a:xfrm flipH="1">
              <a:off x="4254" y="3649"/>
              <a:ext cx="340" cy="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70" name="Text Box 109"/>
            <p:cNvSpPr txBox="1">
              <a:spLocks noChangeArrowheads="1"/>
            </p:cNvSpPr>
            <p:nvPr/>
          </p:nvSpPr>
          <p:spPr bwMode="auto">
            <a:xfrm flipV="1">
              <a:off x="4594" y="3458"/>
              <a:ext cx="531" cy="3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ja-JP" altLang="en-US" sz="2800" dirty="0" smtClean="0">
                  <a:ln w="317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黒鉛</a:t>
              </a:r>
              <a:endParaRPr lang="ja-JP" altLang="en-US" sz="2800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9246" name="Line 110"/>
          <p:cNvSpPr>
            <a:spLocks noChangeShapeType="1"/>
          </p:cNvSpPr>
          <p:nvPr/>
        </p:nvSpPr>
        <p:spPr bwMode="auto">
          <a:xfrm flipH="1">
            <a:off x="6732238" y="2204864"/>
            <a:ext cx="504058" cy="2160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47" name="Text Box 111"/>
          <p:cNvSpPr txBox="1">
            <a:spLocks noChangeArrowheads="1"/>
          </p:cNvSpPr>
          <p:nvPr/>
        </p:nvSpPr>
        <p:spPr bwMode="auto">
          <a:xfrm>
            <a:off x="7236296" y="1916832"/>
            <a:ext cx="201622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 dirty="0" smtClean="0">
                <a:solidFill>
                  <a:srgbClr val="FF0000"/>
                </a:solidFill>
              </a:rPr>
              <a:t>電気伝導膜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  <p:grpSp>
        <p:nvGrpSpPr>
          <p:cNvPr id="6" name="Group 112"/>
          <p:cNvGrpSpPr>
            <a:grpSpLocks/>
          </p:cNvGrpSpPr>
          <p:nvPr/>
        </p:nvGrpSpPr>
        <p:grpSpPr bwMode="auto">
          <a:xfrm>
            <a:off x="6143141" y="1052154"/>
            <a:ext cx="1022550" cy="1528449"/>
            <a:chOff x="3322" y="812"/>
            <a:chExt cx="529" cy="895"/>
          </a:xfrm>
        </p:grpSpPr>
        <p:sp>
          <p:nvSpPr>
            <p:cNvPr id="9267" name="Line 113"/>
            <p:cNvSpPr>
              <a:spLocks noChangeShapeType="1"/>
            </p:cNvSpPr>
            <p:nvPr/>
          </p:nvSpPr>
          <p:spPr bwMode="auto">
            <a:xfrm flipH="1">
              <a:off x="3515" y="1107"/>
              <a:ext cx="37" cy="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square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9268" name="Text Box 114"/>
            <p:cNvSpPr txBox="1">
              <a:spLocks noChangeArrowheads="1"/>
            </p:cNvSpPr>
            <p:nvPr/>
          </p:nvSpPr>
          <p:spPr bwMode="auto">
            <a:xfrm>
              <a:off x="3322" y="812"/>
              <a:ext cx="529" cy="3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ja-JP" altLang="en-US" sz="2800" dirty="0">
                  <a:solidFill>
                    <a:srgbClr val="7030A0"/>
                  </a:solidFill>
                </a:rPr>
                <a:t>色素</a:t>
              </a:r>
            </a:p>
          </p:txBody>
        </p:sp>
      </p:grpSp>
      <p:sp>
        <p:nvSpPr>
          <p:cNvPr id="9249" name="Line 115"/>
          <p:cNvSpPr>
            <a:spLocks noChangeShapeType="1"/>
          </p:cNvSpPr>
          <p:nvPr/>
        </p:nvSpPr>
        <p:spPr bwMode="auto">
          <a:xfrm flipH="1">
            <a:off x="6660232" y="1628800"/>
            <a:ext cx="648072" cy="5752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50" name="Text Box 116"/>
          <p:cNvSpPr txBox="1">
            <a:spLocks noChangeArrowheads="1"/>
          </p:cNvSpPr>
          <p:nvPr/>
        </p:nvSpPr>
        <p:spPr bwMode="auto">
          <a:xfrm>
            <a:off x="7308304" y="1340768"/>
            <a:ext cx="201622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 dirty="0"/>
              <a:t>ガラス基板</a:t>
            </a:r>
          </a:p>
        </p:txBody>
      </p:sp>
      <p:grpSp>
        <p:nvGrpSpPr>
          <p:cNvPr id="7" name="Group 117"/>
          <p:cNvGrpSpPr>
            <a:grpSpLocks/>
          </p:cNvGrpSpPr>
          <p:nvPr/>
        </p:nvGrpSpPr>
        <p:grpSpPr bwMode="auto">
          <a:xfrm>
            <a:off x="34925" y="2622549"/>
            <a:ext cx="2161380" cy="811213"/>
            <a:chOff x="158" y="1752"/>
            <a:chExt cx="1195" cy="511"/>
          </a:xfrm>
        </p:grpSpPr>
        <p:sp>
          <p:nvSpPr>
            <p:cNvPr id="9265" name="Line 118"/>
            <p:cNvSpPr>
              <a:spLocks noChangeShapeType="1"/>
            </p:cNvSpPr>
            <p:nvPr/>
          </p:nvSpPr>
          <p:spPr bwMode="auto">
            <a:xfrm flipV="1">
              <a:off x="747" y="1752"/>
              <a:ext cx="499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9266" name="Text Box 119"/>
            <p:cNvSpPr txBox="1">
              <a:spLocks noChangeArrowheads="1"/>
            </p:cNvSpPr>
            <p:nvPr/>
          </p:nvSpPr>
          <p:spPr bwMode="auto">
            <a:xfrm>
              <a:off x="158" y="1933"/>
              <a:ext cx="1195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ja-JP" altLang="en-US" sz="2800" dirty="0"/>
                <a:t>二酸化チタン</a:t>
              </a:r>
            </a:p>
          </p:txBody>
        </p:sp>
      </p:grpSp>
      <p:sp>
        <p:nvSpPr>
          <p:cNvPr id="9252" name="Text Box 120"/>
          <p:cNvSpPr txBox="1">
            <a:spLocks noChangeArrowheads="1"/>
          </p:cNvSpPr>
          <p:nvPr/>
        </p:nvSpPr>
        <p:spPr bwMode="auto">
          <a:xfrm>
            <a:off x="1742956" y="1891722"/>
            <a:ext cx="100806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800" dirty="0"/>
              <a:t>負極</a:t>
            </a:r>
          </a:p>
        </p:txBody>
      </p:sp>
      <p:sp>
        <p:nvSpPr>
          <p:cNvPr id="9253" name="Text Box 121"/>
          <p:cNvSpPr txBox="1">
            <a:spLocks noChangeArrowheads="1"/>
          </p:cNvSpPr>
          <p:nvPr/>
        </p:nvSpPr>
        <p:spPr bwMode="auto">
          <a:xfrm>
            <a:off x="1732515" y="5198756"/>
            <a:ext cx="100806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800" dirty="0"/>
              <a:t>正極</a:t>
            </a:r>
          </a:p>
        </p:txBody>
      </p:sp>
      <p:sp>
        <p:nvSpPr>
          <p:cNvPr id="66688" name="Text Box 128"/>
          <p:cNvSpPr txBox="1">
            <a:spLocks noChangeArrowheads="1"/>
          </p:cNvSpPr>
          <p:nvPr/>
        </p:nvSpPr>
        <p:spPr bwMode="auto">
          <a:xfrm>
            <a:off x="1763936" y="5734050"/>
            <a:ext cx="1223962" cy="5254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54000" tIns="46800" rIns="54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800" dirty="0">
                <a:solidFill>
                  <a:sysClr val="windowText" lastClr="000000"/>
                </a:solidFill>
              </a:rPr>
              <a:t>反応式</a:t>
            </a:r>
          </a:p>
        </p:txBody>
      </p:sp>
      <p:sp>
        <p:nvSpPr>
          <p:cNvPr id="66689" name="Rectangle 129"/>
          <p:cNvSpPr>
            <a:spLocks noChangeArrowheads="1"/>
          </p:cNvSpPr>
          <p:nvPr/>
        </p:nvSpPr>
        <p:spPr bwMode="auto">
          <a:xfrm>
            <a:off x="3132361" y="5876925"/>
            <a:ext cx="7921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4000" dirty="0"/>
              <a:t>3</a:t>
            </a:r>
            <a:r>
              <a:rPr lang="ja-JP" altLang="en-US" sz="4000" dirty="0"/>
              <a:t>Ｉ</a:t>
            </a:r>
            <a:r>
              <a:rPr lang="en-US" altLang="ja-JP" sz="4000" baseline="30000" dirty="0"/>
              <a:t>-</a:t>
            </a:r>
            <a:endParaRPr lang="en-US" altLang="ja-JP" sz="4000" dirty="0"/>
          </a:p>
        </p:txBody>
      </p:sp>
      <p:sp>
        <p:nvSpPr>
          <p:cNvPr id="66690" name="Line 130"/>
          <p:cNvSpPr>
            <a:spLocks noChangeShapeType="1"/>
          </p:cNvSpPr>
          <p:nvPr/>
        </p:nvSpPr>
        <p:spPr bwMode="auto">
          <a:xfrm>
            <a:off x="3865786" y="6135688"/>
            <a:ext cx="431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691" name="Line 131"/>
          <p:cNvSpPr>
            <a:spLocks noChangeShapeType="1"/>
          </p:cNvSpPr>
          <p:nvPr/>
        </p:nvSpPr>
        <p:spPr bwMode="auto">
          <a:xfrm flipH="1">
            <a:off x="3837211" y="6337300"/>
            <a:ext cx="431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692" name="Rectangle 132"/>
          <p:cNvSpPr>
            <a:spLocks noChangeArrowheads="1"/>
          </p:cNvSpPr>
          <p:nvPr/>
        </p:nvSpPr>
        <p:spPr bwMode="auto">
          <a:xfrm>
            <a:off x="4354736" y="5876925"/>
            <a:ext cx="22336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4000" dirty="0"/>
              <a:t>Ｉ</a:t>
            </a:r>
            <a:r>
              <a:rPr lang="en-US" altLang="ja-JP" sz="4000" baseline="-25000" dirty="0"/>
              <a:t>3</a:t>
            </a:r>
            <a:r>
              <a:rPr lang="en-US" altLang="ja-JP" sz="4000" baseline="30000" dirty="0"/>
              <a:t>-</a:t>
            </a:r>
            <a:r>
              <a:rPr lang="ja-JP" altLang="en-US" sz="4000" dirty="0"/>
              <a:t>　＋</a:t>
            </a:r>
            <a:r>
              <a:rPr lang="en-US" altLang="ja-JP" sz="4000" dirty="0"/>
              <a:t>2e</a:t>
            </a:r>
            <a:r>
              <a:rPr lang="en-US" altLang="ja-JP" sz="4000" baseline="30000" dirty="0"/>
              <a:t>-</a:t>
            </a:r>
            <a:r>
              <a:rPr lang="en-US" altLang="ja-JP" sz="4000" dirty="0"/>
              <a:t> </a:t>
            </a:r>
            <a:r>
              <a:rPr lang="ja-JP" altLang="en-US" sz="4000" dirty="0"/>
              <a:t>　</a:t>
            </a:r>
          </a:p>
        </p:txBody>
      </p:sp>
      <p:sp>
        <p:nvSpPr>
          <p:cNvPr id="133" name="Text Box 111"/>
          <p:cNvSpPr txBox="1">
            <a:spLocks noChangeArrowheads="1"/>
          </p:cNvSpPr>
          <p:nvPr/>
        </p:nvSpPr>
        <p:spPr bwMode="auto">
          <a:xfrm>
            <a:off x="7236296" y="5085184"/>
            <a:ext cx="201624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 dirty="0" smtClean="0">
                <a:solidFill>
                  <a:srgbClr val="FF0000"/>
                </a:solidFill>
              </a:rPr>
              <a:t>電気伝導膜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35" name="Line 110"/>
          <p:cNvSpPr>
            <a:spLocks noChangeShapeType="1"/>
          </p:cNvSpPr>
          <p:nvPr/>
        </p:nvSpPr>
        <p:spPr bwMode="auto">
          <a:xfrm flipH="1" flipV="1">
            <a:off x="6588224" y="5129895"/>
            <a:ext cx="648072" cy="171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" name="Line 8"/>
          <p:cNvSpPr>
            <a:spLocks noChangeShapeType="1"/>
          </p:cNvSpPr>
          <p:nvPr/>
        </p:nvSpPr>
        <p:spPr bwMode="auto">
          <a:xfrm>
            <a:off x="6845812" y="5137139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7" name="Text Box 116"/>
          <p:cNvSpPr txBox="1">
            <a:spLocks noChangeArrowheads="1"/>
          </p:cNvSpPr>
          <p:nvPr/>
        </p:nvSpPr>
        <p:spPr bwMode="auto">
          <a:xfrm>
            <a:off x="7236296" y="5589240"/>
            <a:ext cx="223224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 dirty="0"/>
              <a:t>ガラス基板</a:t>
            </a:r>
          </a:p>
        </p:txBody>
      </p:sp>
      <p:sp>
        <p:nvSpPr>
          <p:cNvPr id="138" name="Line 115"/>
          <p:cNvSpPr>
            <a:spLocks noChangeShapeType="1"/>
          </p:cNvSpPr>
          <p:nvPr/>
        </p:nvSpPr>
        <p:spPr bwMode="auto">
          <a:xfrm flipH="1" flipV="1">
            <a:off x="6588224" y="5517233"/>
            <a:ext cx="648072" cy="2880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9" name="テキスト ボックス 138"/>
          <p:cNvSpPr txBox="1"/>
          <p:nvPr/>
        </p:nvSpPr>
        <p:spPr>
          <a:xfrm>
            <a:off x="1709678" y="188640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600" u="sng" dirty="0" smtClean="0"/>
              <a:t>色素増感太陽電池</a:t>
            </a:r>
            <a:r>
              <a:rPr lang="ja-JP" altLang="en-US" sz="3600" u="sng" dirty="0" smtClean="0"/>
              <a:t>の仕組み</a:t>
            </a:r>
            <a:endParaRPr kumimoji="1" lang="ja-JP" altLang="en-US" sz="3600" u="sng" dirty="0"/>
          </a:p>
        </p:txBody>
      </p:sp>
      <p:grpSp>
        <p:nvGrpSpPr>
          <p:cNvPr id="8" name="グループ化 166"/>
          <p:cNvGrpSpPr/>
          <p:nvPr/>
        </p:nvGrpSpPr>
        <p:grpSpPr>
          <a:xfrm rot="2339767">
            <a:off x="1991087" y="1380268"/>
            <a:ext cx="1728192" cy="648072"/>
            <a:chOff x="2411760" y="908720"/>
            <a:chExt cx="1728192" cy="648072"/>
          </a:xfrm>
        </p:grpSpPr>
        <p:cxnSp>
          <p:nvCxnSpPr>
            <p:cNvPr id="149" name="直線コネクタ 148"/>
            <p:cNvCxnSpPr/>
            <p:nvPr/>
          </p:nvCxnSpPr>
          <p:spPr>
            <a:xfrm>
              <a:off x="2411760" y="119675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線矢印コネクタ 151"/>
            <p:cNvCxnSpPr/>
            <p:nvPr/>
          </p:nvCxnSpPr>
          <p:spPr>
            <a:xfrm>
              <a:off x="3635896" y="1196752"/>
              <a:ext cx="50405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線コネクタ 153"/>
            <p:cNvCxnSpPr/>
            <p:nvPr/>
          </p:nvCxnSpPr>
          <p:spPr>
            <a:xfrm>
              <a:off x="2915816" y="1196752"/>
              <a:ext cx="72008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線コネクタ 155"/>
            <p:cNvCxnSpPr/>
            <p:nvPr/>
          </p:nvCxnSpPr>
          <p:spPr>
            <a:xfrm flipV="1">
              <a:off x="2987824" y="1052736"/>
              <a:ext cx="72008" cy="288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線コネクタ 157"/>
            <p:cNvCxnSpPr/>
            <p:nvPr/>
          </p:nvCxnSpPr>
          <p:spPr>
            <a:xfrm>
              <a:off x="3059832" y="1052736"/>
              <a:ext cx="144016" cy="5040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線コネクタ 159"/>
            <p:cNvCxnSpPr/>
            <p:nvPr/>
          </p:nvCxnSpPr>
          <p:spPr>
            <a:xfrm flipV="1">
              <a:off x="3203848" y="908720"/>
              <a:ext cx="144016" cy="6480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線コネクタ 161"/>
            <p:cNvCxnSpPr/>
            <p:nvPr/>
          </p:nvCxnSpPr>
          <p:spPr>
            <a:xfrm>
              <a:off x="3347864" y="908720"/>
              <a:ext cx="144016" cy="5040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線コネクタ 163"/>
            <p:cNvCxnSpPr/>
            <p:nvPr/>
          </p:nvCxnSpPr>
          <p:spPr>
            <a:xfrm flipV="1">
              <a:off x="3491880" y="1196752"/>
              <a:ext cx="144016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グループ化 167"/>
          <p:cNvGrpSpPr/>
          <p:nvPr/>
        </p:nvGrpSpPr>
        <p:grpSpPr>
          <a:xfrm rot="2339767">
            <a:off x="3048457" y="1301267"/>
            <a:ext cx="1728192" cy="648072"/>
            <a:chOff x="2411760" y="908720"/>
            <a:chExt cx="1728192" cy="648072"/>
          </a:xfrm>
        </p:grpSpPr>
        <p:cxnSp>
          <p:nvCxnSpPr>
            <p:cNvPr id="169" name="直線コネクタ 168"/>
            <p:cNvCxnSpPr/>
            <p:nvPr/>
          </p:nvCxnSpPr>
          <p:spPr>
            <a:xfrm>
              <a:off x="2411760" y="119675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線矢印コネクタ 169"/>
            <p:cNvCxnSpPr/>
            <p:nvPr/>
          </p:nvCxnSpPr>
          <p:spPr>
            <a:xfrm>
              <a:off x="3635896" y="1196752"/>
              <a:ext cx="50405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線コネクタ 170"/>
            <p:cNvCxnSpPr/>
            <p:nvPr/>
          </p:nvCxnSpPr>
          <p:spPr>
            <a:xfrm>
              <a:off x="2915816" y="1196752"/>
              <a:ext cx="72008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線コネクタ 171"/>
            <p:cNvCxnSpPr/>
            <p:nvPr/>
          </p:nvCxnSpPr>
          <p:spPr>
            <a:xfrm flipV="1">
              <a:off x="2987824" y="1052736"/>
              <a:ext cx="72008" cy="288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線コネクタ 172"/>
            <p:cNvCxnSpPr/>
            <p:nvPr/>
          </p:nvCxnSpPr>
          <p:spPr>
            <a:xfrm>
              <a:off x="3059832" y="1052736"/>
              <a:ext cx="144016" cy="5040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線コネクタ 173"/>
            <p:cNvCxnSpPr/>
            <p:nvPr/>
          </p:nvCxnSpPr>
          <p:spPr>
            <a:xfrm flipV="1">
              <a:off x="3203848" y="908720"/>
              <a:ext cx="144016" cy="6480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線コネクタ 174"/>
            <p:cNvCxnSpPr/>
            <p:nvPr/>
          </p:nvCxnSpPr>
          <p:spPr>
            <a:xfrm>
              <a:off x="3347864" y="908720"/>
              <a:ext cx="144016" cy="5040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線コネクタ 175"/>
            <p:cNvCxnSpPr/>
            <p:nvPr/>
          </p:nvCxnSpPr>
          <p:spPr>
            <a:xfrm flipV="1">
              <a:off x="3491880" y="1196752"/>
              <a:ext cx="144016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7" name="正方形/長方形 156"/>
          <p:cNvSpPr/>
          <p:nvPr/>
        </p:nvSpPr>
        <p:spPr>
          <a:xfrm>
            <a:off x="6876256" y="3140968"/>
            <a:ext cx="1368152" cy="9361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</a:rPr>
              <a:t>モーター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161" name="正方形/長方形 160"/>
          <p:cNvSpPr/>
          <p:nvPr/>
        </p:nvSpPr>
        <p:spPr>
          <a:xfrm>
            <a:off x="8244408" y="3573016"/>
            <a:ext cx="43204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テキスト ボックス 162"/>
          <p:cNvSpPr txBox="1"/>
          <p:nvPr/>
        </p:nvSpPr>
        <p:spPr>
          <a:xfrm>
            <a:off x="35496" y="35332"/>
            <a:ext cx="87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Break…</a:t>
            </a:r>
          </a:p>
        </p:txBody>
      </p:sp>
      <p:grpSp>
        <p:nvGrpSpPr>
          <p:cNvPr id="179" name="グループ化 178"/>
          <p:cNvGrpSpPr/>
          <p:nvPr/>
        </p:nvGrpSpPr>
        <p:grpSpPr>
          <a:xfrm>
            <a:off x="8076818" y="2898214"/>
            <a:ext cx="914400" cy="1130424"/>
            <a:chOff x="8076818" y="2898214"/>
            <a:chExt cx="914400" cy="1130424"/>
          </a:xfrm>
        </p:grpSpPr>
        <p:sp>
          <p:nvSpPr>
            <p:cNvPr id="166" name="円弧 165"/>
            <p:cNvSpPr/>
            <p:nvPr/>
          </p:nvSpPr>
          <p:spPr>
            <a:xfrm rot="18844328">
              <a:off x="8076818" y="3114238"/>
              <a:ext cx="914400" cy="914400"/>
            </a:xfrm>
            <a:prstGeom prst="arc">
              <a:avLst/>
            </a:prstGeom>
            <a:ln w="635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円弧 167"/>
            <p:cNvSpPr/>
            <p:nvPr/>
          </p:nvSpPr>
          <p:spPr>
            <a:xfrm rot="18844328">
              <a:off x="8076818" y="2898214"/>
              <a:ext cx="914400" cy="914400"/>
            </a:xfrm>
            <a:prstGeom prst="arc">
              <a:avLst/>
            </a:prstGeom>
            <a:ln w="635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8" name="グループ化 177"/>
          <p:cNvGrpSpPr/>
          <p:nvPr/>
        </p:nvGrpSpPr>
        <p:grpSpPr>
          <a:xfrm>
            <a:off x="8073369" y="3266638"/>
            <a:ext cx="918142" cy="1125489"/>
            <a:chOff x="8073369" y="3266638"/>
            <a:chExt cx="918142" cy="1125489"/>
          </a:xfrm>
        </p:grpSpPr>
        <p:sp>
          <p:nvSpPr>
            <p:cNvPr id="167" name="円弧 166"/>
            <p:cNvSpPr/>
            <p:nvPr/>
          </p:nvSpPr>
          <p:spPr>
            <a:xfrm rot="8217535">
              <a:off x="8077111" y="3266638"/>
              <a:ext cx="914400" cy="914400"/>
            </a:xfrm>
            <a:prstGeom prst="arc">
              <a:avLst/>
            </a:prstGeom>
            <a:ln w="635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円弧 176"/>
            <p:cNvSpPr/>
            <p:nvPr/>
          </p:nvSpPr>
          <p:spPr>
            <a:xfrm rot="8217535">
              <a:off x="8073369" y="3477727"/>
              <a:ext cx="914400" cy="914400"/>
            </a:xfrm>
            <a:prstGeom prst="arc">
              <a:avLst/>
            </a:prstGeom>
            <a:ln w="635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0" name="正方形/長方形 179"/>
          <p:cNvSpPr/>
          <p:nvPr/>
        </p:nvSpPr>
        <p:spPr>
          <a:xfrm>
            <a:off x="8532440" y="3429000"/>
            <a:ext cx="360040" cy="4320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8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6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6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withGroup">
                            <p:stCondLst>
                              <p:cond delay="800"/>
                            </p:stCondLst>
                            <p:childTnLst>
                              <p:par>
                                <p:cTn id="5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6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500"/>
                                        <p:tgtEl>
                                          <p:spTgt spid="6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6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66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5" dur="500"/>
                                        <p:tgtEl>
                                          <p:spTgt spid="66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66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60685E-6 L 0.14583 -0.15195 " pathEditMode="relative" rAng="0" ptsTypes="AA">
                                      <p:cBhvr>
                                        <p:cTn id="93" dur="1000" fill="hold"/>
                                        <p:tgtEl>
                                          <p:spTgt spid="66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-76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08092E-6 L 0.07084 -0.15722 " pathEditMode="relative" ptsTypes="AA">
                                      <p:cBhvr>
                                        <p:cTn id="95" dur="1000" fill="hold"/>
                                        <p:tgtEl>
                                          <p:spTgt spid="666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66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66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66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66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66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6" dur="500"/>
                                        <p:tgtEl>
                                          <p:spTgt spid="66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9" dur="500"/>
                                        <p:tgtEl>
                                          <p:spTgt spid="66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2" dur="500"/>
                                        <p:tgtEl>
                                          <p:spTgt spid="66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15 0 " pathEditMode="relative" ptsTypes="AA">
                                      <p:cBhvr>
                                        <p:cTn id="127" dur="800" fill="hold"/>
                                        <p:tgtEl>
                                          <p:spTgt spid="66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29149 4.27746E-6 L 0.29149 0.40624 " pathEditMode="relative" rAng="0" ptsTypes="AA">
                                      <p:cBhvr>
                                        <p:cTn id="129" dur="800" fill="hold"/>
                                        <p:tgtEl>
                                          <p:spTgt spid="66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3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0" presetClass="path" presetSubtype="0" accel="50000" decel="5000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29149 0.40624 L -0.25191 0.3852 " pathEditMode="relative" rAng="0" ptsTypes="AA">
                                      <p:cBhvr>
                                        <p:cTn id="131" dur="800" fill="hold"/>
                                        <p:tgtEl>
                                          <p:spTgt spid="66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" y="-11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39306E-6 L 0.40174 4.39306E-6 " pathEditMode="relative" rAng="0" ptsTypes="AA">
                                      <p:cBhvr>
                                        <p:cTn id="133" dur="1100" fill="hold"/>
                                        <p:tgtEl>
                                          <p:spTgt spid="66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0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0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40052 -0.00162 L 0.40052 0.40458 " pathEditMode="relative" rAng="0" ptsTypes="AA">
                                      <p:cBhvr>
                                        <p:cTn id="135" dur="800" fill="hold"/>
                                        <p:tgtEl>
                                          <p:spTgt spid="66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3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0" presetClass="path" presetSubtype="0" accel="50000" decel="5000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.40174 0.40624 L -0.07864 0.3852 " pathEditMode="relative" rAng="0" ptsTypes="AA">
                                      <p:cBhvr>
                                        <p:cTn id="137" dur="700" fill="hold"/>
                                        <p:tgtEl>
                                          <p:spTgt spid="66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" y="-11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3"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1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791 0.39075 L -0.25989 0.23075 " pathEditMode="relative" rAng="0" ptsTypes="AA">
                                      <p:cBhvr>
                                        <p:cTn id="151" dur="800" fill="hold"/>
                                        <p:tgtEl>
                                          <p:spTgt spid="66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-80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64 0.39583 L -0.09461 0.23075 " pathEditMode="relative" rAng="0" ptsTypes="AA">
                                      <p:cBhvr>
                                        <p:cTn id="153" dur="800" fill="hold"/>
                                        <p:tgtEl>
                                          <p:spTgt spid="66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6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5" dur="500"/>
                                        <p:tgtEl>
                                          <p:spTgt spid="66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9" dur="500"/>
                                        <p:tgtEl>
                                          <p:spTgt spid="66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66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66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66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66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000"/>
                                        <p:tgtEl>
                                          <p:spTgt spid="66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animBg="1"/>
      <p:bldP spid="66567" grpId="0" animBg="1"/>
      <p:bldP spid="66573" grpId="0" animBg="1"/>
      <p:bldP spid="66573" grpId="1" animBg="1"/>
      <p:bldP spid="66654" grpId="0" animBg="1"/>
      <p:bldP spid="66654" grpId="1" animBg="1"/>
      <p:bldP spid="66654" grpId="2" animBg="1"/>
      <p:bldP spid="66654" grpId="3" animBg="1"/>
      <p:bldP spid="66655" grpId="0" animBg="1"/>
      <p:bldP spid="66655" grpId="1" animBg="1"/>
      <p:bldP spid="66656" grpId="0" animBg="1"/>
      <p:bldP spid="66656" grpId="1" animBg="1"/>
      <p:bldP spid="66656" grpId="2" animBg="1"/>
      <p:bldP spid="66656" grpId="3" animBg="1"/>
      <p:bldP spid="66656" grpId="4" animBg="1"/>
      <p:bldP spid="66657" grpId="0" animBg="1"/>
      <p:bldP spid="66657" grpId="1" animBg="1"/>
      <p:bldP spid="66658" grpId="0" animBg="1"/>
      <p:bldP spid="66658" grpId="1" animBg="1"/>
      <p:bldP spid="66658" grpId="2" animBg="1"/>
      <p:bldP spid="66659" grpId="0" animBg="1"/>
      <p:bldP spid="66659" grpId="1" animBg="1"/>
      <p:bldP spid="66659" grpId="2" animBg="1"/>
      <p:bldP spid="66660" grpId="0" animBg="1"/>
      <p:bldP spid="66660" grpId="1" animBg="1"/>
      <p:bldP spid="66663" grpId="0" animBg="1"/>
      <p:bldP spid="66663" grpId="1" animBg="1"/>
      <p:bldP spid="66688" grpId="0" animBg="1"/>
      <p:bldP spid="66689" grpId="0"/>
      <p:bldP spid="66689" grpId="1"/>
      <p:bldP spid="66689" grpId="2"/>
      <p:bldP spid="66690" grpId="0" animBg="1"/>
      <p:bldP spid="66690" grpId="1" animBg="1"/>
      <p:bldP spid="66690" grpId="2" animBg="1"/>
      <p:bldP spid="66691" grpId="0" animBg="1"/>
      <p:bldP spid="66692" grpId="0"/>
      <p:bldP spid="66692" grpId="1"/>
      <p:bldP spid="66692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375198" y="3044280"/>
            <a:ext cx="23936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 smtClean="0"/>
              <a:t>セル作製</a:t>
            </a:r>
            <a:endParaRPr kumimoji="1" lang="ja-JP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504" y="97468"/>
            <a:ext cx="1696298" cy="5539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000" dirty="0" smtClean="0"/>
              <a:t>セル作製</a:t>
            </a:r>
            <a:endParaRPr kumimoji="1" lang="en-US" altLang="ja-JP" sz="3000" dirty="0" smtClean="0"/>
          </a:p>
        </p:txBody>
      </p:sp>
      <p:grpSp>
        <p:nvGrpSpPr>
          <p:cNvPr id="18" name="グループ化 17"/>
          <p:cNvGrpSpPr/>
          <p:nvPr/>
        </p:nvGrpSpPr>
        <p:grpSpPr>
          <a:xfrm>
            <a:off x="6372200" y="4149080"/>
            <a:ext cx="2232248" cy="1872208"/>
            <a:chOff x="1403648" y="116632"/>
            <a:chExt cx="7647250" cy="5904656"/>
          </a:xfrm>
        </p:grpSpPr>
        <p:sp>
          <p:nvSpPr>
            <p:cNvPr id="19" name="直方体 18"/>
            <p:cNvSpPr/>
            <p:nvPr/>
          </p:nvSpPr>
          <p:spPr>
            <a:xfrm>
              <a:off x="2072985" y="980728"/>
              <a:ext cx="4392488" cy="1757670"/>
            </a:xfrm>
            <a:prstGeom prst="cube">
              <a:avLst>
                <a:gd name="adj" fmla="val 812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20" name="平行四辺形 19"/>
            <p:cNvSpPr/>
            <p:nvPr/>
          </p:nvSpPr>
          <p:spPr>
            <a:xfrm>
              <a:off x="1403648" y="980728"/>
              <a:ext cx="5040560" cy="1440160"/>
            </a:xfrm>
            <a:prstGeom prst="parallelogram">
              <a:avLst>
                <a:gd name="adj" fmla="val 97353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21" name="グループ化 20"/>
            <p:cNvGrpSpPr/>
            <p:nvPr/>
          </p:nvGrpSpPr>
          <p:grpSpPr>
            <a:xfrm>
              <a:off x="1912933" y="4221088"/>
              <a:ext cx="5040560" cy="1800200"/>
              <a:chOff x="2267744" y="4221088"/>
              <a:chExt cx="5040560" cy="1800200"/>
            </a:xfrm>
          </p:grpSpPr>
          <p:sp>
            <p:nvSpPr>
              <p:cNvPr id="27" name="平行四辺形 26"/>
              <p:cNvSpPr/>
              <p:nvPr/>
            </p:nvSpPr>
            <p:spPr>
              <a:xfrm>
                <a:off x="2267744" y="4581128"/>
                <a:ext cx="5040560" cy="1440160"/>
              </a:xfrm>
              <a:prstGeom prst="parallelogram">
                <a:avLst>
                  <a:gd name="adj" fmla="val 97353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直方体 27"/>
              <p:cNvSpPr/>
              <p:nvPr/>
            </p:nvSpPr>
            <p:spPr>
              <a:xfrm>
                <a:off x="2276128" y="4221088"/>
                <a:ext cx="4392488" cy="1800200"/>
              </a:xfrm>
              <a:prstGeom prst="cube">
                <a:avLst>
                  <a:gd name="adj" fmla="val 80077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</p:grpSp>
        <p:pic>
          <p:nvPicPr>
            <p:cNvPr id="24" name="Picture 2" descr="H:\DCIM\103NIKON\DSCN1489.JPG"/>
            <p:cNvPicPr>
              <a:picLocks noChangeAspect="1" noChangeArrowheads="1"/>
            </p:cNvPicPr>
            <p:nvPr/>
          </p:nvPicPr>
          <p:blipFill>
            <a:blip r:embed="rId3" cstate="print"/>
            <a:srcRect l="29611" t="17166" r="21467" b="14172"/>
            <a:stretch>
              <a:fillRect/>
            </a:stretch>
          </p:blipFill>
          <p:spPr bwMode="auto">
            <a:xfrm rot="282908">
              <a:off x="6588224" y="116632"/>
              <a:ext cx="2462674" cy="2592288"/>
            </a:xfrm>
            <a:prstGeom prst="rect">
              <a:avLst/>
            </a:prstGeom>
            <a:noFill/>
          </p:spPr>
        </p:pic>
        <p:sp>
          <p:nvSpPr>
            <p:cNvPr id="25" name="涙形 24"/>
            <p:cNvSpPr/>
            <p:nvPr/>
          </p:nvSpPr>
          <p:spPr>
            <a:xfrm>
              <a:off x="5724128" y="2636912"/>
              <a:ext cx="864096" cy="936104"/>
            </a:xfrm>
            <a:prstGeom prst="teardrop">
              <a:avLst>
                <a:gd name="adj" fmla="val 126579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26" name="涙形 25"/>
            <p:cNvSpPr/>
            <p:nvPr/>
          </p:nvSpPr>
          <p:spPr>
            <a:xfrm>
              <a:off x="4716016" y="3645024"/>
              <a:ext cx="864096" cy="936104"/>
            </a:xfrm>
            <a:prstGeom prst="teardrop">
              <a:avLst>
                <a:gd name="adj" fmla="val 126579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</p:grp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027" y="836712"/>
            <a:ext cx="2740789" cy="288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764704"/>
            <a:ext cx="2417855" cy="2952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3580" y="764704"/>
            <a:ext cx="1595560" cy="2952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3968811"/>
            <a:ext cx="2324348" cy="262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テキスト ボックス 29"/>
          <p:cNvSpPr txBox="1"/>
          <p:nvPr/>
        </p:nvSpPr>
        <p:spPr>
          <a:xfrm>
            <a:off x="107504" y="3573016"/>
            <a:ext cx="1015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Step1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563888" y="3573016"/>
            <a:ext cx="1015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Step2</a:t>
            </a:r>
          </a:p>
        </p:txBody>
      </p:sp>
      <p:sp>
        <p:nvSpPr>
          <p:cNvPr id="32" name="右矢印 31"/>
          <p:cNvSpPr/>
          <p:nvPr/>
        </p:nvSpPr>
        <p:spPr>
          <a:xfrm>
            <a:off x="6012160" y="1556792"/>
            <a:ext cx="978408" cy="1224136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角丸四角形吹き出し 33"/>
          <p:cNvSpPr/>
          <p:nvPr/>
        </p:nvSpPr>
        <p:spPr>
          <a:xfrm rot="10800000">
            <a:off x="6300192" y="3933056"/>
            <a:ext cx="2664296" cy="2232248"/>
          </a:xfrm>
          <a:prstGeom prst="wedgeRoundRectCallout">
            <a:avLst>
              <a:gd name="adj1" fmla="val 46224"/>
              <a:gd name="adj2" fmla="val 113294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719653" y="4923165"/>
            <a:ext cx="30764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</a:rPr>
              <a:t>クリップで挟む時は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クリップの</a:t>
            </a:r>
            <a:r>
              <a:rPr lang="ja-JP" altLang="en-US" sz="2800" dirty="0" smtClean="0">
                <a:solidFill>
                  <a:srgbClr val="FF0000"/>
                </a:solidFill>
              </a:rPr>
              <a:t>奥まで！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36" name="円形吹き出し 35"/>
          <p:cNvSpPr/>
          <p:nvPr/>
        </p:nvSpPr>
        <p:spPr>
          <a:xfrm>
            <a:off x="2483768" y="4509120"/>
            <a:ext cx="3600400" cy="1656184"/>
          </a:xfrm>
          <a:prstGeom prst="wedgeEllipseCallout">
            <a:avLst>
              <a:gd name="adj1" fmla="val -66548"/>
              <a:gd name="adj2" fmla="val 29373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283968" y="6309320"/>
            <a:ext cx="4839786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透明な部分は重ならないように</a:t>
            </a:r>
            <a:endParaRPr kumimoji="1" lang="ja-JP" alt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956376" y="3553852"/>
            <a:ext cx="1015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Step3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827824" y="6434172"/>
            <a:ext cx="1015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Step4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278083" y="313492"/>
            <a:ext cx="3094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醤油さしから垂らす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7113" y="116632"/>
            <a:ext cx="93891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 smtClean="0"/>
              <a:t>黒いクリップの持ち手を全部外して</a:t>
            </a:r>
            <a:endParaRPr lang="en-US" altLang="ja-JP" sz="4000" dirty="0" smtClean="0"/>
          </a:p>
          <a:p>
            <a:r>
              <a:rPr kumimoji="1" lang="ja-JP" altLang="en-US" sz="4000" dirty="0" smtClean="0"/>
              <a:t>　　　</a:t>
            </a:r>
            <a:r>
              <a:rPr kumimoji="1" lang="en-US" altLang="ja-JP" sz="4000" dirty="0" smtClean="0"/>
              <a:t>6</a:t>
            </a:r>
            <a:r>
              <a:rPr lang="ja-JP" altLang="en-US" sz="4000" dirty="0" smtClean="0"/>
              <a:t>セル</a:t>
            </a:r>
            <a:r>
              <a:rPr kumimoji="1" lang="ja-JP" altLang="en-US" sz="4000" dirty="0" smtClean="0"/>
              <a:t>を</a:t>
            </a:r>
            <a:r>
              <a:rPr kumimoji="1" lang="ja-JP" altLang="en-US" sz="4000" dirty="0" smtClean="0">
                <a:solidFill>
                  <a:srgbClr val="FF0000"/>
                </a:solidFill>
              </a:rPr>
              <a:t>銀のクリップ</a:t>
            </a:r>
            <a:r>
              <a:rPr kumimoji="1" lang="ja-JP" altLang="en-US" sz="4000" dirty="0" smtClean="0"/>
              <a:t>でつなげましょう</a:t>
            </a:r>
            <a:endParaRPr kumimoji="1" lang="ja-JP" altLang="en-US" sz="4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24892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636912"/>
            <a:ext cx="27686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右矢印 4"/>
          <p:cNvSpPr/>
          <p:nvPr/>
        </p:nvSpPr>
        <p:spPr>
          <a:xfrm>
            <a:off x="3131840" y="3645024"/>
            <a:ext cx="27363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7" name="グループ化 26"/>
          <p:cNvGrpSpPr/>
          <p:nvPr/>
        </p:nvGrpSpPr>
        <p:grpSpPr>
          <a:xfrm>
            <a:off x="3347864" y="1609636"/>
            <a:ext cx="2117887" cy="3979604"/>
            <a:chOff x="3347864" y="1609636"/>
            <a:chExt cx="2117887" cy="3979604"/>
          </a:xfrm>
        </p:grpSpPr>
        <p:grpSp>
          <p:nvGrpSpPr>
            <p:cNvPr id="25" name="グループ化 24"/>
            <p:cNvGrpSpPr/>
            <p:nvPr/>
          </p:nvGrpSpPr>
          <p:grpSpPr>
            <a:xfrm>
              <a:off x="3419872" y="2132856"/>
              <a:ext cx="1944216" cy="3456384"/>
              <a:chOff x="3419872" y="2132856"/>
              <a:chExt cx="1944216" cy="3456384"/>
            </a:xfrm>
          </p:grpSpPr>
          <p:sp>
            <p:nvSpPr>
              <p:cNvPr id="6" name="正方形/長方形 5"/>
              <p:cNvSpPr/>
              <p:nvPr/>
            </p:nvSpPr>
            <p:spPr>
              <a:xfrm>
                <a:off x="3419872" y="2132856"/>
                <a:ext cx="1944216" cy="345638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9" name="グループ化 8"/>
              <p:cNvGrpSpPr/>
              <p:nvPr/>
            </p:nvGrpSpPr>
            <p:grpSpPr>
              <a:xfrm>
                <a:off x="3563888" y="2564904"/>
                <a:ext cx="792088" cy="432048"/>
                <a:chOff x="3563888" y="2564904"/>
                <a:chExt cx="792088" cy="432048"/>
              </a:xfrm>
            </p:grpSpPr>
            <p:sp>
              <p:nvSpPr>
                <p:cNvPr id="7" name="正方形/長方形 6"/>
                <p:cNvSpPr/>
                <p:nvPr/>
              </p:nvSpPr>
              <p:spPr>
                <a:xfrm>
                  <a:off x="3563888" y="2564904"/>
                  <a:ext cx="720080" cy="432048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" name="正方形/長方形 7"/>
                <p:cNvSpPr/>
                <p:nvPr/>
              </p:nvSpPr>
              <p:spPr>
                <a:xfrm>
                  <a:off x="4283968" y="2708920"/>
                  <a:ext cx="72008" cy="144016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0" name="グループ化 9"/>
              <p:cNvGrpSpPr/>
              <p:nvPr/>
            </p:nvGrpSpPr>
            <p:grpSpPr>
              <a:xfrm>
                <a:off x="4499992" y="2564904"/>
                <a:ext cx="792088" cy="432048"/>
                <a:chOff x="3563888" y="2564904"/>
                <a:chExt cx="792088" cy="432048"/>
              </a:xfrm>
            </p:grpSpPr>
            <p:sp>
              <p:nvSpPr>
                <p:cNvPr id="11" name="正方形/長方形 10"/>
                <p:cNvSpPr/>
                <p:nvPr/>
              </p:nvSpPr>
              <p:spPr>
                <a:xfrm>
                  <a:off x="3563888" y="2564904"/>
                  <a:ext cx="720080" cy="432048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" name="正方形/長方形 11"/>
                <p:cNvSpPr/>
                <p:nvPr/>
              </p:nvSpPr>
              <p:spPr>
                <a:xfrm>
                  <a:off x="4283968" y="2708920"/>
                  <a:ext cx="72008" cy="144016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3" name="グループ化 12"/>
              <p:cNvGrpSpPr/>
              <p:nvPr/>
            </p:nvGrpSpPr>
            <p:grpSpPr>
              <a:xfrm>
                <a:off x="3563888" y="3717032"/>
                <a:ext cx="792088" cy="432048"/>
                <a:chOff x="3563888" y="2564904"/>
                <a:chExt cx="792088" cy="432048"/>
              </a:xfrm>
            </p:grpSpPr>
            <p:sp>
              <p:nvSpPr>
                <p:cNvPr id="14" name="正方形/長方形 13"/>
                <p:cNvSpPr/>
                <p:nvPr/>
              </p:nvSpPr>
              <p:spPr>
                <a:xfrm>
                  <a:off x="3563888" y="2564904"/>
                  <a:ext cx="720080" cy="432048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" name="正方形/長方形 14"/>
                <p:cNvSpPr/>
                <p:nvPr/>
              </p:nvSpPr>
              <p:spPr>
                <a:xfrm>
                  <a:off x="4283968" y="2708920"/>
                  <a:ext cx="72008" cy="144016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6" name="グループ化 15"/>
              <p:cNvGrpSpPr/>
              <p:nvPr/>
            </p:nvGrpSpPr>
            <p:grpSpPr>
              <a:xfrm>
                <a:off x="4499992" y="3717032"/>
                <a:ext cx="792088" cy="432048"/>
                <a:chOff x="3563888" y="2564904"/>
                <a:chExt cx="792088" cy="432048"/>
              </a:xfrm>
            </p:grpSpPr>
            <p:sp>
              <p:nvSpPr>
                <p:cNvPr id="17" name="正方形/長方形 16"/>
                <p:cNvSpPr/>
                <p:nvPr/>
              </p:nvSpPr>
              <p:spPr>
                <a:xfrm>
                  <a:off x="3563888" y="2564904"/>
                  <a:ext cx="720080" cy="432048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" name="正方形/長方形 17"/>
                <p:cNvSpPr/>
                <p:nvPr/>
              </p:nvSpPr>
              <p:spPr>
                <a:xfrm>
                  <a:off x="4283968" y="2708920"/>
                  <a:ext cx="72008" cy="144016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9" name="グループ化 18"/>
              <p:cNvGrpSpPr/>
              <p:nvPr/>
            </p:nvGrpSpPr>
            <p:grpSpPr>
              <a:xfrm>
                <a:off x="3563888" y="4869160"/>
                <a:ext cx="792088" cy="432048"/>
                <a:chOff x="3563888" y="2564904"/>
                <a:chExt cx="792088" cy="432048"/>
              </a:xfrm>
            </p:grpSpPr>
            <p:sp>
              <p:nvSpPr>
                <p:cNvPr id="20" name="正方形/長方形 19"/>
                <p:cNvSpPr/>
                <p:nvPr/>
              </p:nvSpPr>
              <p:spPr>
                <a:xfrm>
                  <a:off x="3563888" y="2564904"/>
                  <a:ext cx="720080" cy="432048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" name="正方形/長方形 20"/>
                <p:cNvSpPr/>
                <p:nvPr/>
              </p:nvSpPr>
              <p:spPr>
                <a:xfrm>
                  <a:off x="4283968" y="2708920"/>
                  <a:ext cx="72008" cy="144016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2" name="グループ化 21"/>
              <p:cNvGrpSpPr/>
              <p:nvPr/>
            </p:nvGrpSpPr>
            <p:grpSpPr>
              <a:xfrm>
                <a:off x="4499992" y="4869160"/>
                <a:ext cx="792088" cy="432048"/>
                <a:chOff x="3563888" y="2564904"/>
                <a:chExt cx="792088" cy="432048"/>
              </a:xfrm>
            </p:grpSpPr>
            <p:sp>
              <p:nvSpPr>
                <p:cNvPr id="23" name="正方形/長方形 22"/>
                <p:cNvSpPr/>
                <p:nvPr/>
              </p:nvSpPr>
              <p:spPr>
                <a:xfrm>
                  <a:off x="3563888" y="2564904"/>
                  <a:ext cx="720080" cy="432048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正方形/長方形 23"/>
                <p:cNvSpPr/>
                <p:nvPr/>
              </p:nvSpPr>
              <p:spPr>
                <a:xfrm>
                  <a:off x="4283968" y="2708920"/>
                  <a:ext cx="72008" cy="144016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26" name="テキスト ボックス 25"/>
            <p:cNvSpPr txBox="1"/>
            <p:nvPr/>
          </p:nvSpPr>
          <p:spPr>
            <a:xfrm>
              <a:off x="3347864" y="1609636"/>
              <a:ext cx="21178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 smtClean="0"/>
                <a:t>乾電池だと</a:t>
              </a:r>
              <a:r>
                <a:rPr kumimoji="1" lang="en-US" altLang="ja-JP" sz="2800" dirty="0" smtClean="0"/>
                <a:t>…</a:t>
              </a:r>
              <a:endParaRPr kumimoji="1" lang="ja-JP" altLang="en-US" sz="2800" dirty="0"/>
            </a:p>
          </p:txBody>
        </p:sp>
      </p:grpSp>
      <p:sp>
        <p:nvSpPr>
          <p:cNvPr id="28" name="テキスト ボックス 27"/>
          <p:cNvSpPr txBox="1"/>
          <p:nvPr/>
        </p:nvSpPr>
        <p:spPr>
          <a:xfrm>
            <a:off x="6231556" y="5085184"/>
            <a:ext cx="2444900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銀のクリップの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持ち手も外そう</a:t>
            </a:r>
            <a:endParaRPr kumimoji="1" lang="ja-JP" altLang="en-US" sz="2800" dirty="0"/>
          </a:p>
        </p:txBody>
      </p:sp>
      <p:sp>
        <p:nvSpPr>
          <p:cNvPr id="29" name="角丸四角形吹き出し 28"/>
          <p:cNvSpPr/>
          <p:nvPr/>
        </p:nvSpPr>
        <p:spPr>
          <a:xfrm>
            <a:off x="5868144" y="1412776"/>
            <a:ext cx="3024336" cy="900680"/>
          </a:xfrm>
          <a:prstGeom prst="wedgeRoundRectCallout">
            <a:avLst>
              <a:gd name="adj1" fmla="val 2331"/>
              <a:gd name="adj2" fmla="val 11714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セロハンテープで巻くとずれない！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971600" y="6228601"/>
            <a:ext cx="7090403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色素（紫）がマイナス、鉛筆（黒）がプラス</a:t>
            </a:r>
            <a:endParaRPr kumimoji="1" lang="ja-JP" altLang="en-US" sz="32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07504" y="5733256"/>
            <a:ext cx="354135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/>
              <a:t>透明な部分を挟</a:t>
            </a:r>
            <a:r>
              <a:rPr lang="ja-JP" altLang="en-US" sz="2400" b="1" dirty="0" smtClean="0"/>
              <a:t>みましょう</a:t>
            </a:r>
            <a:endParaRPr kumimoji="1" lang="en-US" altLang="ja-JP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29299" y="128826"/>
            <a:ext cx="3794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/>
              <a:t>つなぎ方のヒント</a:t>
            </a:r>
            <a:endParaRPr kumimoji="1" lang="ja-JP" altLang="en-US" sz="4000" dirty="0"/>
          </a:p>
        </p:txBody>
      </p:sp>
      <p:grpSp>
        <p:nvGrpSpPr>
          <p:cNvPr id="28" name="グループ化 27"/>
          <p:cNvGrpSpPr/>
          <p:nvPr/>
        </p:nvGrpSpPr>
        <p:grpSpPr>
          <a:xfrm>
            <a:off x="81970" y="44624"/>
            <a:ext cx="8954526" cy="2642468"/>
            <a:chOff x="81970" y="620688"/>
            <a:chExt cx="8954526" cy="2642468"/>
          </a:xfrm>
        </p:grpSpPr>
        <p:pic>
          <p:nvPicPr>
            <p:cNvPr id="3" name="Picture 3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970" y="1628800"/>
              <a:ext cx="8954526" cy="1634356"/>
            </a:xfrm>
            <a:prstGeom prst="rect">
              <a:avLst/>
            </a:prstGeom>
            <a:noFill/>
          </p:spPr>
        </p:pic>
        <p:sp>
          <p:nvSpPr>
            <p:cNvPr id="4" name="角丸四角形吹き出し 3"/>
            <p:cNvSpPr/>
            <p:nvPr/>
          </p:nvSpPr>
          <p:spPr>
            <a:xfrm>
              <a:off x="4572000" y="620688"/>
              <a:ext cx="3600400" cy="1404736"/>
            </a:xfrm>
            <a:prstGeom prst="wedgeRoundRectCallout">
              <a:avLst>
                <a:gd name="adj1" fmla="val -48134"/>
                <a:gd name="adj2" fmla="val 67780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800" dirty="0" smtClean="0">
                  <a:solidFill>
                    <a:schemeClr val="tx1"/>
                  </a:solidFill>
                </a:rPr>
                <a:t>2</a:t>
              </a:r>
              <a:r>
                <a:rPr lang="ja-JP" altLang="en-US" sz="2800" dirty="0" smtClean="0">
                  <a:solidFill>
                    <a:schemeClr val="tx1"/>
                  </a:solidFill>
                </a:rPr>
                <a:t>枚のガラスの間</a:t>
              </a:r>
              <a:endParaRPr lang="en-US" altLang="ja-JP" sz="28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ja-JP" altLang="en-US" sz="2800" dirty="0" smtClean="0">
                  <a:solidFill>
                    <a:schemeClr val="tx1"/>
                  </a:solidFill>
                </a:rPr>
                <a:t>をつなぐ</a:t>
              </a:r>
              <a:endParaRPr kumimoji="1" lang="ja-JP" alt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756206" y="4443496"/>
            <a:ext cx="7632218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つなぐ時は紫色に変わっている部分や</a:t>
            </a:r>
            <a:endParaRPr kumimoji="1" lang="en-US" altLang="ja-JP" sz="3600" dirty="0" smtClean="0"/>
          </a:p>
          <a:p>
            <a:r>
              <a:rPr lang="en-US" altLang="ja-JP" sz="3600" dirty="0" smtClean="0"/>
              <a:t>             </a:t>
            </a:r>
            <a:r>
              <a:rPr lang="ja-JP" altLang="en-US" sz="3600" dirty="0" smtClean="0"/>
              <a:t>ヨウ素が染み出している部分は</a:t>
            </a:r>
            <a:endParaRPr lang="en-US" altLang="ja-JP" sz="3600" dirty="0" smtClean="0"/>
          </a:p>
          <a:p>
            <a:endParaRPr lang="en-US" altLang="ja-JP" sz="3600" dirty="0" smtClean="0"/>
          </a:p>
          <a:p>
            <a:pPr algn="ctr"/>
            <a:r>
              <a:rPr kumimoji="1" lang="ja-JP" altLang="en-US" sz="4000" dirty="0" smtClean="0">
                <a:solidFill>
                  <a:srgbClr val="FF0000"/>
                </a:solidFill>
              </a:rPr>
              <a:t>なるべく避けて挟</a:t>
            </a:r>
            <a:r>
              <a:rPr lang="ja-JP" altLang="en-US" sz="4000" dirty="0" smtClean="0">
                <a:solidFill>
                  <a:srgbClr val="FF0000"/>
                </a:solidFill>
              </a:rPr>
              <a:t>みましょう</a:t>
            </a:r>
            <a:endParaRPr kumimoji="1" lang="ja-JP" altLang="en-US" sz="4000" dirty="0">
              <a:solidFill>
                <a:srgbClr val="FF0000"/>
              </a:solidFill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2408620" y="2689756"/>
            <a:ext cx="4323620" cy="1747356"/>
            <a:chOff x="3347864" y="1609636"/>
            <a:chExt cx="1986962" cy="1099284"/>
          </a:xfrm>
        </p:grpSpPr>
        <p:grpSp>
          <p:nvGrpSpPr>
            <p:cNvPr id="7" name="グループ化 24"/>
            <p:cNvGrpSpPr/>
            <p:nvPr/>
          </p:nvGrpSpPr>
          <p:grpSpPr>
            <a:xfrm>
              <a:off x="3563888" y="2276872"/>
              <a:ext cx="1728192" cy="432048"/>
              <a:chOff x="3563888" y="2276872"/>
              <a:chExt cx="1728192" cy="432048"/>
            </a:xfrm>
          </p:grpSpPr>
          <p:grpSp>
            <p:nvGrpSpPr>
              <p:cNvPr id="10" name="グループ化 8"/>
              <p:cNvGrpSpPr/>
              <p:nvPr/>
            </p:nvGrpSpPr>
            <p:grpSpPr>
              <a:xfrm>
                <a:off x="3563888" y="2276872"/>
                <a:ext cx="792088" cy="432048"/>
                <a:chOff x="3563888" y="2276872"/>
                <a:chExt cx="792088" cy="432048"/>
              </a:xfrm>
            </p:grpSpPr>
            <p:sp>
              <p:nvSpPr>
                <p:cNvPr id="26" name="正方形/長方形 6"/>
                <p:cNvSpPr/>
                <p:nvPr/>
              </p:nvSpPr>
              <p:spPr>
                <a:xfrm>
                  <a:off x="3563888" y="2276872"/>
                  <a:ext cx="720080" cy="432048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" name="正方形/長方形 7"/>
                <p:cNvSpPr/>
                <p:nvPr/>
              </p:nvSpPr>
              <p:spPr>
                <a:xfrm>
                  <a:off x="4283968" y="2420888"/>
                  <a:ext cx="72008" cy="144016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1" name="グループ化 9"/>
              <p:cNvGrpSpPr/>
              <p:nvPr/>
            </p:nvGrpSpPr>
            <p:grpSpPr>
              <a:xfrm>
                <a:off x="4499992" y="2276872"/>
                <a:ext cx="792088" cy="432048"/>
                <a:chOff x="3563888" y="2276872"/>
                <a:chExt cx="792088" cy="432048"/>
              </a:xfrm>
            </p:grpSpPr>
            <p:sp>
              <p:nvSpPr>
                <p:cNvPr id="24" name="正方形/長方形 10"/>
                <p:cNvSpPr/>
                <p:nvPr/>
              </p:nvSpPr>
              <p:spPr>
                <a:xfrm>
                  <a:off x="3563888" y="2276872"/>
                  <a:ext cx="720080" cy="432048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正方形/長方形 11"/>
                <p:cNvSpPr/>
                <p:nvPr/>
              </p:nvSpPr>
              <p:spPr>
                <a:xfrm>
                  <a:off x="4283968" y="2420888"/>
                  <a:ext cx="72008" cy="144016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8" name="テキスト ボックス 7"/>
            <p:cNvSpPr txBox="1"/>
            <p:nvPr/>
          </p:nvSpPr>
          <p:spPr>
            <a:xfrm>
              <a:off x="3347864" y="1609636"/>
              <a:ext cx="1986962" cy="512297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sz="6000" dirty="0" smtClean="0"/>
                <a:t>乾電池だと</a:t>
              </a:r>
              <a:r>
                <a:rPr kumimoji="1" lang="en-US" altLang="ja-JP" sz="6000" dirty="0" smtClean="0"/>
                <a:t>…</a:t>
              </a:r>
              <a:endParaRPr kumimoji="1" lang="ja-JP" altLang="en-US" sz="6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PIC_18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764704"/>
            <a:ext cx="6408738" cy="4806950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251520" y="44624"/>
            <a:ext cx="4610558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400" dirty="0" smtClean="0"/>
              <a:t>車体に乗せて完成</a:t>
            </a:r>
            <a:endParaRPr kumimoji="1" lang="ja-JP" altLang="en-US" sz="4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72200" y="2204864"/>
            <a:ext cx="294183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モーターの</a:t>
            </a:r>
            <a:endParaRPr kumimoji="1" lang="en-US" altLang="ja-JP" sz="3200" dirty="0" smtClean="0"/>
          </a:p>
          <a:p>
            <a:r>
              <a:rPr lang="ja-JP" altLang="en-US" sz="3200" dirty="0" smtClean="0"/>
              <a:t>赤：＋</a:t>
            </a:r>
            <a:endParaRPr lang="en-US" altLang="ja-JP" sz="3200" dirty="0" smtClean="0"/>
          </a:p>
          <a:p>
            <a:r>
              <a:rPr kumimoji="1" lang="ja-JP" altLang="en-US" sz="3200" dirty="0" smtClean="0"/>
              <a:t>黒：－</a:t>
            </a:r>
            <a:endParaRPr lang="en-US" altLang="ja-JP" sz="3200" dirty="0" smtClean="0"/>
          </a:p>
          <a:p>
            <a:r>
              <a:rPr lang="ja-JP" altLang="en-US" sz="3200" dirty="0" smtClean="0"/>
              <a:t>それぞれを挟む</a:t>
            </a:r>
            <a:endParaRPr kumimoji="1" lang="en-US" altLang="ja-JP" sz="32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39473" y="5796553"/>
            <a:ext cx="6716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ずり落ちないようにテープで固定しよう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29677" y="5529426"/>
            <a:ext cx="82846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600" dirty="0" smtClean="0"/>
              <a:t>「</a:t>
            </a:r>
            <a:r>
              <a:rPr lang="ja-JP" altLang="en-US" sz="4000" dirty="0" smtClean="0">
                <a:solidFill>
                  <a:srgbClr val="FF0000"/>
                </a:solidFill>
              </a:rPr>
              <a:t>色素増感太陽電池</a:t>
            </a:r>
            <a:r>
              <a:rPr lang="ja-JP" altLang="en-US" sz="3600" dirty="0" smtClean="0"/>
              <a:t>を作ってみましょう」</a:t>
            </a:r>
            <a:endParaRPr kumimoji="1" lang="ja-JP" alt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2696"/>
            <a:ext cx="280987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PIC_18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268760"/>
            <a:ext cx="5256610" cy="3942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8712968" cy="544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899592" y="188640"/>
            <a:ext cx="4259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使用する材料の確認</a:t>
            </a:r>
            <a:endParaRPr kumimoji="1" lang="ja-JP" altLang="en-US" sz="3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77492" y="4221088"/>
            <a:ext cx="146226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/>
              <a:t>シャーシ</a:t>
            </a:r>
            <a:endParaRPr kumimoji="1" lang="ja-JP" altLang="en-US" sz="28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03648" y="2132856"/>
            <a:ext cx="2148345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1600" b="1" dirty="0" smtClean="0"/>
              <a:t>ヨウ素</a:t>
            </a:r>
            <a:endParaRPr lang="en-US" altLang="ja-JP" sz="1600" b="1" dirty="0" smtClean="0"/>
          </a:p>
          <a:p>
            <a:r>
              <a:rPr kumimoji="1" lang="ja-JP" altLang="en-US" sz="1600" b="1" dirty="0" smtClean="0"/>
              <a:t>電解質</a:t>
            </a:r>
            <a:endParaRPr kumimoji="1" lang="en-US" altLang="ja-JP" sz="1600" b="1" dirty="0" smtClean="0"/>
          </a:p>
          <a:p>
            <a:r>
              <a:rPr lang="ja-JP" altLang="en-US" sz="1600" b="1" dirty="0" smtClean="0"/>
              <a:t>溶液</a:t>
            </a:r>
            <a:endParaRPr lang="en-US" altLang="ja-JP" sz="1600" b="1" dirty="0" smtClean="0"/>
          </a:p>
          <a:p>
            <a:r>
              <a:rPr kumimoji="1" lang="ja-JP" altLang="en-US" sz="1600" b="1" dirty="0" smtClean="0"/>
              <a:t>（株式会社リテン専売）</a:t>
            </a:r>
            <a:endParaRPr kumimoji="1" lang="ja-JP" altLang="en-US" sz="16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91880" y="2204864"/>
            <a:ext cx="2807179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/>
              <a:t>二酸化チタン</a:t>
            </a:r>
            <a:endParaRPr kumimoji="1" lang="en-US" altLang="ja-JP" sz="2800" b="1" dirty="0" smtClean="0"/>
          </a:p>
          <a:p>
            <a:r>
              <a:rPr lang="ja-JP" altLang="en-US" sz="2800" b="1" dirty="0" smtClean="0"/>
              <a:t>ペースト</a:t>
            </a:r>
            <a:r>
              <a:rPr lang="ja-JP" altLang="en-US" sz="2800" b="1" dirty="0" smtClean="0"/>
              <a:t>ＳＰ</a:t>
            </a:r>
            <a:r>
              <a:rPr lang="en-US" altLang="ja-JP" sz="2800" b="1" dirty="0" smtClean="0"/>
              <a:t>-</a:t>
            </a:r>
            <a:r>
              <a:rPr lang="ja-JP" altLang="en-US" sz="2800" b="1" dirty="0" smtClean="0"/>
              <a:t>２１０</a:t>
            </a:r>
            <a:endParaRPr kumimoji="1" lang="en-US" altLang="ja-JP" sz="2800" b="1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11629" y="3717032"/>
            <a:ext cx="4806124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＋極</a:t>
            </a:r>
            <a:r>
              <a:rPr lang="ja-JP" altLang="en-US" sz="2000" b="1" dirty="0" smtClean="0"/>
              <a:t>、</a:t>
            </a:r>
            <a:r>
              <a:rPr kumimoji="1" lang="ja-JP" altLang="en-US" sz="2000" b="1" dirty="0" smtClean="0"/>
              <a:t>－極電気伝導性ガラス一人１枚ずつ</a:t>
            </a:r>
            <a:endParaRPr kumimoji="1" lang="ja-JP" altLang="en-US" sz="20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918052" y="5085184"/>
            <a:ext cx="170271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/>
              <a:t>タイヤ２つ</a:t>
            </a:r>
            <a:endParaRPr kumimoji="1" lang="ja-JP" altLang="en-US" sz="28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028384" y="4941168"/>
            <a:ext cx="663964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ギア</a:t>
            </a:r>
            <a:endParaRPr kumimoji="1" lang="ja-JP" altLang="en-US" sz="2000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080615" y="6165304"/>
            <a:ext cx="206338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/>
              <a:t>小タイヤ２つ</a:t>
            </a:r>
            <a:endParaRPr kumimoji="1" lang="ja-JP" altLang="en-US" sz="2800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004048" y="6093296"/>
            <a:ext cx="1930337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/>
              <a:t>シャフト２本</a:t>
            </a:r>
            <a:endParaRPr kumimoji="1" lang="ja-JP" altLang="en-US" sz="2800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331640" y="5229200"/>
            <a:ext cx="2877711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/>
              <a:t>モーター</a:t>
            </a:r>
            <a:r>
              <a:rPr kumimoji="1" lang="en-US" altLang="ja-JP" sz="2800" b="1" dirty="0" smtClean="0"/>
              <a:t>RF-330TK</a:t>
            </a:r>
            <a:endParaRPr kumimoji="1" lang="ja-JP" altLang="en-US" sz="2800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281688" y="652626"/>
            <a:ext cx="3898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このほかに電子メロディが</a:t>
            </a:r>
            <a:r>
              <a:rPr lang="ja-JP" altLang="en-US" sz="2000" b="1" dirty="0" smtClean="0"/>
              <a:t>あります</a:t>
            </a:r>
            <a:endParaRPr kumimoji="1" lang="ja-JP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-101527" y="356463"/>
            <a:ext cx="85619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600" dirty="0" smtClean="0"/>
              <a:t>どっちの面に電気が通る膜</a:t>
            </a:r>
            <a:r>
              <a:rPr lang="ja-JP" altLang="en-US" sz="3600" dirty="0" smtClean="0"/>
              <a:t>（</a:t>
            </a:r>
            <a:r>
              <a:rPr lang="en-US" altLang="ja-JP" sz="3600" dirty="0" smtClean="0"/>
              <a:t>= </a:t>
            </a:r>
            <a:r>
              <a:rPr lang="ja-JP" altLang="en-US" sz="3600" dirty="0" smtClean="0">
                <a:solidFill>
                  <a:srgbClr val="FF0000"/>
                </a:solidFill>
              </a:rPr>
              <a:t>電気伝導膜</a:t>
            </a:r>
            <a:r>
              <a:rPr lang="ja-JP" altLang="en-US" sz="3600" dirty="0" smtClean="0"/>
              <a:t>）</a:t>
            </a:r>
            <a:endParaRPr lang="en-US" altLang="ja-JP" sz="3600" dirty="0" smtClean="0"/>
          </a:p>
          <a:p>
            <a:pPr algn="ctr"/>
            <a:r>
              <a:rPr lang="ja-JP" altLang="en-US" sz="3600" dirty="0" smtClean="0"/>
              <a:t>がついているかテスターで調べます</a:t>
            </a:r>
            <a:endParaRPr kumimoji="1" lang="ja-JP" altLang="en-US" sz="3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43608" y="5733256"/>
            <a:ext cx="7101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dirty="0" smtClean="0">
                <a:latin typeface="+mn-ea"/>
              </a:rPr>
              <a:t>“</a:t>
            </a:r>
            <a:r>
              <a:rPr lang="en-US" altLang="ja-JP" sz="3200" dirty="0" smtClean="0">
                <a:solidFill>
                  <a:srgbClr val="FF0000"/>
                </a:solidFill>
                <a:latin typeface="+mn-ea"/>
              </a:rPr>
              <a:t>Ω</a:t>
            </a:r>
            <a:r>
              <a:rPr lang="ja-JP" altLang="en-US" sz="3200" dirty="0" smtClean="0">
                <a:latin typeface="+mn-ea"/>
              </a:rPr>
              <a:t>”と書いてあるところに合わせましょう</a:t>
            </a:r>
            <a:endParaRPr lang="en-US" altLang="ja-JP" sz="3200" dirty="0" smtClean="0">
              <a:latin typeface="+mn-ea"/>
            </a:endParaRPr>
          </a:p>
        </p:txBody>
      </p:sp>
      <p:pic>
        <p:nvPicPr>
          <p:cNvPr id="2051" name="Picture 3" descr="H:\DCIM\115CASIO\CIMG0347.JPG"/>
          <p:cNvPicPr>
            <a:picLocks noChangeAspect="1" noChangeArrowheads="1"/>
          </p:cNvPicPr>
          <p:nvPr/>
        </p:nvPicPr>
        <p:blipFill>
          <a:blip r:embed="rId3" cstate="print"/>
          <a:srcRect b="6977"/>
          <a:stretch>
            <a:fillRect/>
          </a:stretch>
        </p:blipFill>
        <p:spPr bwMode="auto">
          <a:xfrm>
            <a:off x="1600470" y="1556792"/>
            <a:ext cx="5779842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テキスト ボックス 4"/>
          <p:cNvSpPr txBox="1"/>
          <p:nvPr/>
        </p:nvSpPr>
        <p:spPr>
          <a:xfrm>
            <a:off x="174012" y="6334780"/>
            <a:ext cx="8802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調べたガラスは、電気を通す面を上にして置いておきます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2520280" cy="203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251520" y="188640"/>
            <a:ext cx="6974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 err="1" smtClean="0"/>
              <a:t>ー</a:t>
            </a:r>
            <a:r>
              <a:rPr lang="ja-JP" altLang="en-US" sz="4400" dirty="0" smtClean="0"/>
              <a:t>極（負極）側のガラス作り</a:t>
            </a:r>
            <a:r>
              <a:rPr lang="en-US" altLang="ja-JP" sz="4400" dirty="0" smtClean="0"/>
              <a:t>…</a:t>
            </a:r>
            <a:endParaRPr kumimoji="1" lang="ja-JP" altLang="en-US" sz="4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836712"/>
            <a:ext cx="1015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S</a:t>
            </a:r>
            <a:r>
              <a:rPr kumimoji="1" lang="en-US" altLang="ja-JP" sz="2800" dirty="0" smtClean="0"/>
              <a:t>tep1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3035" y="3284984"/>
            <a:ext cx="30428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ガラスの端</a:t>
            </a:r>
            <a:r>
              <a:rPr lang="en-US" altLang="ja-JP" sz="2800" dirty="0" smtClean="0"/>
              <a:t>5</a:t>
            </a:r>
            <a:r>
              <a:rPr lang="ja-JP" altLang="en-US" sz="2800" dirty="0" smtClean="0"/>
              <a:t>ｍｍに</a:t>
            </a:r>
            <a:endParaRPr lang="en-US" altLang="ja-JP" sz="2800" dirty="0" smtClean="0"/>
          </a:p>
          <a:p>
            <a:r>
              <a:rPr lang="ja-JP" altLang="en-US" sz="2800" dirty="0" smtClean="0"/>
              <a:t>テープを貼る</a:t>
            </a:r>
            <a:endParaRPr kumimoji="1" lang="ja-JP" altLang="en-US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268760"/>
            <a:ext cx="259728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5148064" y="836712"/>
            <a:ext cx="1015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S</a:t>
            </a:r>
            <a:r>
              <a:rPr kumimoji="1" lang="en-US" altLang="ja-JP" sz="2800" dirty="0" smtClean="0"/>
              <a:t>tep2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88024" y="3284984"/>
            <a:ext cx="3833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二酸化チタンを指で塗る</a:t>
            </a:r>
            <a:endParaRPr lang="en-US" altLang="ja-JP" sz="28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7504" y="4149080"/>
            <a:ext cx="3214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FF0000"/>
                </a:solidFill>
              </a:rPr>
              <a:t>なるべくしっかりと！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860032" y="3717032"/>
            <a:ext cx="3842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 smtClean="0">
                <a:solidFill>
                  <a:srgbClr val="FF0000"/>
                </a:solidFill>
              </a:rPr>
              <a:t>一方向に薄く、均一に！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下矢印 12"/>
          <p:cNvSpPr/>
          <p:nvPr/>
        </p:nvSpPr>
        <p:spPr>
          <a:xfrm rot="3255388">
            <a:off x="6631387" y="2274000"/>
            <a:ext cx="316771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/>
          <p:cNvGrpSpPr/>
          <p:nvPr/>
        </p:nvGrpSpPr>
        <p:grpSpPr>
          <a:xfrm>
            <a:off x="755576" y="4437112"/>
            <a:ext cx="7632848" cy="1531332"/>
            <a:chOff x="755576" y="4849996"/>
            <a:chExt cx="7632848" cy="1531332"/>
          </a:xfrm>
        </p:grpSpPr>
        <p:sp>
          <p:nvSpPr>
            <p:cNvPr id="14" name="テキスト ボックス 13"/>
            <p:cNvSpPr txBox="1"/>
            <p:nvPr/>
          </p:nvSpPr>
          <p:spPr>
            <a:xfrm>
              <a:off x="807503" y="5304110"/>
              <a:ext cx="7580921" cy="1077218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dirty="0" smtClean="0"/>
                <a:t>（水っぽいときは少し乾かしてから、）</a:t>
              </a:r>
              <a:endParaRPr kumimoji="1" lang="en-US" altLang="ja-JP" sz="3200" dirty="0" smtClean="0"/>
            </a:p>
            <a:p>
              <a:r>
                <a:rPr kumimoji="1" lang="ja-JP" altLang="en-US" sz="3200" dirty="0" smtClean="0">
                  <a:solidFill>
                    <a:srgbClr val="FF0000"/>
                  </a:solidFill>
                </a:rPr>
                <a:t>テープをはがして</a:t>
              </a:r>
              <a:r>
                <a:rPr kumimoji="1" lang="ja-JP" altLang="en-US" sz="3200" dirty="0" smtClean="0"/>
                <a:t>、フライパンの上に並べる</a:t>
              </a:r>
              <a:endParaRPr kumimoji="1" lang="ja-JP" altLang="en-US" sz="3200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755576" y="4849996"/>
              <a:ext cx="10159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 smtClean="0"/>
                <a:t>S</a:t>
              </a:r>
              <a:r>
                <a:rPr kumimoji="1" lang="en-US" altLang="ja-JP" sz="2800" dirty="0" smtClean="0"/>
                <a:t>tep3</a:t>
              </a: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0" y="5930116"/>
            <a:ext cx="1800469" cy="523220"/>
            <a:chOff x="0" y="6074132"/>
            <a:chExt cx="1800469" cy="523220"/>
          </a:xfrm>
        </p:grpSpPr>
        <p:sp>
          <p:nvSpPr>
            <p:cNvPr id="18" name="角丸四角形 17"/>
            <p:cNvSpPr/>
            <p:nvPr/>
          </p:nvSpPr>
          <p:spPr>
            <a:xfrm>
              <a:off x="0" y="6093296"/>
              <a:ext cx="1763688" cy="432048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179512" y="6074132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 smtClean="0"/>
                <a:t>注意！！</a:t>
              </a:r>
              <a:endParaRPr kumimoji="1" lang="ja-JP" altLang="en-US" sz="2800" dirty="0"/>
            </a:p>
          </p:txBody>
        </p:sp>
      </p:grpSp>
      <p:sp>
        <p:nvSpPr>
          <p:cNvPr id="19" name="テキスト ボックス 18"/>
          <p:cNvSpPr txBox="1"/>
          <p:nvPr/>
        </p:nvSpPr>
        <p:spPr>
          <a:xfrm>
            <a:off x="1259632" y="6237312"/>
            <a:ext cx="8028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乾いていない状態で強火にかけるとひび割れる！！</a:t>
            </a:r>
            <a:endParaRPr kumimoji="1" lang="ja-JP" altLang="en-US" sz="28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878636" y="188640"/>
            <a:ext cx="2265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solidFill>
                  <a:srgbClr val="FF0000"/>
                </a:solidFill>
              </a:rPr>
              <a:t>電気を通す側に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436096" y="4150821"/>
            <a:ext cx="249299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ja-JP" altLang="en-US" sz="3600" dirty="0" smtClean="0"/>
              <a:t>一人一枚！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850469" y="5592142"/>
            <a:ext cx="74430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dirty="0" smtClean="0"/>
              <a:t>フライパンの真ん中に並べて</a:t>
            </a:r>
            <a:r>
              <a:rPr lang="ja-JP" altLang="en-US" sz="3200" dirty="0" smtClean="0"/>
              <a:t>焼きましょう</a:t>
            </a:r>
            <a:endParaRPr lang="en-US" altLang="ja-JP" sz="3200" dirty="0" smtClean="0"/>
          </a:p>
          <a:p>
            <a:pPr algn="ctr"/>
            <a:r>
              <a:rPr kumimoji="1" lang="ja-JP" altLang="en-US" sz="3200" u="sng" dirty="0" smtClean="0">
                <a:solidFill>
                  <a:srgbClr val="FF0000"/>
                </a:solidFill>
              </a:rPr>
              <a:t>色の変化</a:t>
            </a:r>
            <a:r>
              <a:rPr lang="ja-JP" altLang="en-US" sz="3200" u="sng" dirty="0" smtClean="0">
                <a:solidFill>
                  <a:srgbClr val="FF0000"/>
                </a:solidFill>
              </a:rPr>
              <a:t>に注意しましょう！</a:t>
            </a:r>
            <a:endParaRPr kumimoji="1" lang="ja-JP" altLang="en-US" sz="3200" u="sng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2782" y="107107"/>
            <a:ext cx="363913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dirty="0" smtClean="0"/>
              <a:t>負極の作製、つづき</a:t>
            </a:r>
            <a:endParaRPr lang="en-US" altLang="ja-JP" sz="32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980728"/>
            <a:ext cx="5904656" cy="440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79512" y="116632"/>
            <a:ext cx="346761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dirty="0" smtClean="0"/>
              <a:t>＋極（正極）の</a:t>
            </a:r>
            <a:r>
              <a:rPr lang="ja-JP" altLang="en-US" sz="3200" dirty="0" smtClean="0"/>
              <a:t>作製</a:t>
            </a:r>
            <a:endParaRPr kumimoji="1" lang="ja-JP" altLang="en-US" sz="32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0495" y="764704"/>
            <a:ext cx="912301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u="sng" dirty="0" smtClean="0"/>
              <a:t>テスターで</a:t>
            </a:r>
            <a:r>
              <a:rPr kumimoji="1" lang="ja-JP" altLang="en-US" sz="3800" u="sng" dirty="0" smtClean="0">
                <a:solidFill>
                  <a:srgbClr val="FF0000"/>
                </a:solidFill>
              </a:rPr>
              <a:t>電気伝導面を確認して</a:t>
            </a:r>
            <a:r>
              <a:rPr kumimoji="1" lang="ja-JP" altLang="en-US" sz="3200" u="sng" dirty="0" smtClean="0"/>
              <a:t>鉛筆を塗ろう</a:t>
            </a:r>
            <a:r>
              <a:rPr kumimoji="1" lang="en-US" altLang="ja-JP" sz="3200" u="sng" dirty="0" smtClean="0"/>
              <a:t>!!</a:t>
            </a:r>
            <a:endParaRPr kumimoji="1" lang="ja-JP" altLang="en-US" sz="3200" u="sng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040424" y="5877272"/>
            <a:ext cx="7164141" cy="769441"/>
          </a:xfrm>
          <a:prstGeom prst="rect">
            <a:avLst/>
          </a:prstGeom>
          <a:solidFill>
            <a:srgbClr val="FFC000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4400" u="sng" dirty="0" smtClean="0"/>
              <a:t>【</a:t>
            </a:r>
            <a:r>
              <a:rPr lang="ja-JP" altLang="en-US" sz="4400" u="sng" dirty="0" smtClean="0"/>
              <a:t>注意</a:t>
            </a:r>
            <a:r>
              <a:rPr kumimoji="1" lang="en-US" altLang="ja-JP" sz="4400" u="sng" dirty="0" smtClean="0"/>
              <a:t>】</a:t>
            </a:r>
            <a:r>
              <a:rPr kumimoji="1" lang="ja-JP" altLang="en-US" sz="4400" u="sng" dirty="0" smtClean="0"/>
              <a:t>端を</a:t>
            </a:r>
            <a:r>
              <a:rPr lang="ja-JP" altLang="en-US" sz="4400" u="sng" dirty="0" smtClean="0"/>
              <a:t>５</a:t>
            </a:r>
            <a:r>
              <a:rPr kumimoji="1" lang="en-US" altLang="ja-JP" sz="4400" u="sng" dirty="0" smtClean="0"/>
              <a:t>mm</a:t>
            </a:r>
            <a:r>
              <a:rPr kumimoji="1" lang="ja-JP" altLang="en-US" sz="4400" u="sng" dirty="0" smtClean="0"/>
              <a:t>余らせる</a:t>
            </a:r>
            <a:r>
              <a:rPr lang="ja-JP" altLang="en-US" sz="4400" u="sng" dirty="0" smtClean="0"/>
              <a:t>こと</a:t>
            </a:r>
            <a:endParaRPr kumimoji="1" lang="ja-JP" altLang="en-US" sz="4400" u="sn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24000"/>
            <a:ext cx="681831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角丸四角形 27"/>
          <p:cNvSpPr/>
          <p:nvPr/>
        </p:nvSpPr>
        <p:spPr>
          <a:xfrm>
            <a:off x="7164288" y="2852936"/>
            <a:ext cx="1800200" cy="28083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コネクタ 29"/>
          <p:cNvCxnSpPr/>
          <p:nvPr/>
        </p:nvCxnSpPr>
        <p:spPr>
          <a:xfrm>
            <a:off x="7164288" y="3212976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7308304" y="2780928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</a:rPr>
              <a:t>塗らない！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7164288" y="3212976"/>
            <a:ext cx="1800200" cy="244827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8532440" y="3212976"/>
            <a:ext cx="432048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7164288" y="3212976"/>
            <a:ext cx="432048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2195736" y="6084585"/>
            <a:ext cx="6949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u="sng" dirty="0" smtClean="0">
                <a:solidFill>
                  <a:srgbClr val="FF0000"/>
                </a:solidFill>
              </a:rPr>
              <a:t>シャーレの中で</a:t>
            </a:r>
            <a:r>
              <a:rPr lang="ja-JP" altLang="en-US" sz="3200" b="1" u="sng" dirty="0" smtClean="0">
                <a:solidFill>
                  <a:srgbClr val="FF0000"/>
                </a:solidFill>
              </a:rPr>
              <a:t>重ならない</a:t>
            </a:r>
            <a:r>
              <a:rPr lang="ja-JP" altLang="en-US" sz="3200" u="sng" dirty="0" smtClean="0">
                <a:solidFill>
                  <a:srgbClr val="FF0000"/>
                </a:solidFill>
              </a:rPr>
              <a:t>ように注意！</a:t>
            </a:r>
            <a:endParaRPr lang="en-US" altLang="ja-JP" sz="3200" u="sng" dirty="0" smtClean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1511" y="116632"/>
            <a:ext cx="223651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dirty="0" smtClean="0"/>
              <a:t>負極の作製</a:t>
            </a:r>
            <a:endParaRPr kumimoji="1" lang="en-US" altLang="ja-JP" sz="32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00288" y="694437"/>
            <a:ext cx="6861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u="sng" dirty="0" smtClean="0"/>
              <a:t>二酸化チタンに“</a:t>
            </a:r>
            <a:r>
              <a:rPr kumimoji="1" lang="ja-JP" altLang="en-US" sz="3600" u="sng" dirty="0" smtClean="0">
                <a:solidFill>
                  <a:srgbClr val="7030A0"/>
                </a:solidFill>
              </a:rPr>
              <a:t>色素</a:t>
            </a:r>
            <a:r>
              <a:rPr kumimoji="1" lang="ja-JP" altLang="en-US" sz="3600" u="sng" dirty="0" smtClean="0"/>
              <a:t>”をつけよう</a:t>
            </a:r>
            <a:r>
              <a:rPr kumimoji="1" lang="en-US" altLang="ja-JP" sz="3600" u="sng" dirty="0" smtClean="0"/>
              <a:t>!!</a:t>
            </a:r>
            <a:endParaRPr kumimoji="1" lang="ja-JP" altLang="en-US" sz="3600" u="sn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1054" y="1412776"/>
            <a:ext cx="4003154" cy="3646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3680" y="2924944"/>
            <a:ext cx="2880320" cy="286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996952"/>
            <a:ext cx="2520280" cy="1890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テキスト ボックス 13"/>
          <p:cNvSpPr txBox="1"/>
          <p:nvPr/>
        </p:nvSpPr>
        <p:spPr>
          <a:xfrm>
            <a:off x="251520" y="4851157"/>
            <a:ext cx="34099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accent1">
                    <a:lumMod val="75000"/>
                  </a:schemeClr>
                </a:solidFill>
              </a:rPr>
              <a:t>色素</a:t>
            </a:r>
            <a:r>
              <a:rPr kumimoji="1" lang="ja-JP" altLang="en-US" sz="2800" dirty="0" smtClean="0"/>
              <a:t>：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　ハイビスカス・ティー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52120" y="1628800"/>
            <a:ext cx="3272050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塗った面を上に！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771800" y="3068960"/>
            <a:ext cx="3682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１時間くらい漬ける</a:t>
            </a:r>
            <a:r>
              <a:rPr kumimoji="1" lang="en-US" altLang="ja-JP" sz="3200" dirty="0" smtClean="0"/>
              <a:t>…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4507</TotalTime>
  <Words>523</Words>
  <Application>Microsoft Office PowerPoint</Application>
  <PresentationFormat>画面に合わせる (4:3)</PresentationFormat>
  <Paragraphs>123</Paragraphs>
  <Slides>15</Slides>
  <Notes>8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Office テーマ</vt:lpstr>
      <vt:lpstr>色素増感太陽電池搭載型 模型自動車走行実験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色素増感太陽電池をつくろう!!</dc:title>
  <dc:creator>温</dc:creator>
  <cp:lastModifiedBy>shohei</cp:lastModifiedBy>
  <cp:revision>271</cp:revision>
  <dcterms:created xsi:type="dcterms:W3CDTF">2012-01-21T18:40:44Z</dcterms:created>
  <dcterms:modified xsi:type="dcterms:W3CDTF">2013-03-22T01:32:01Z</dcterms:modified>
</cp:coreProperties>
</file>