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84615" autoAdjust="0"/>
  </p:normalViewPr>
  <p:slideViewPr>
    <p:cSldViewPr>
      <p:cViewPr varScale="1">
        <p:scale>
          <a:sx n="43" d="100"/>
          <a:sy n="43" d="100"/>
        </p:scale>
        <p:origin x="-130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2AE3A-7CBD-462F-81D9-081C10C9C861}" type="datetimeFigureOut">
              <a:rPr kumimoji="1" lang="ja-JP" altLang="en-US" smtClean="0"/>
              <a:pPr/>
              <a:t>2011/4/4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A1F792-CFCA-483C-816D-C9F44D0292E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実験ではなくアンケートが中心</a:t>
            </a:r>
            <a:endParaRPr kumimoji="1" lang="en-US" altLang="ja-JP" dirty="0" smtClean="0"/>
          </a:p>
          <a:p>
            <a:r>
              <a:rPr kumimoji="1" lang="ja-JP" altLang="en-US" dirty="0" smtClean="0"/>
              <a:t>「論文を読む」ということを重視</a:t>
            </a:r>
            <a:endParaRPr kumimoji="1" lang="en-US" altLang="ja-JP" dirty="0" smtClean="0"/>
          </a:p>
          <a:p>
            <a:r>
              <a:rPr kumimoji="1" lang="ja-JP" altLang="en-US" dirty="0" smtClean="0"/>
              <a:t>やや退屈かもしれない。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</a:t>
            </a:fld>
            <a:endParaRPr kumimoji="1" lang="ja-JP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kumimoji="1" lang="ja-JP" altLang="en-US" dirty="0" smtClean="0"/>
              <a:t>・非理科系だからといって理科が嫌いというわけではない</a:t>
            </a: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・低学年は好きが多く、高学年は嫌いが多い（右上から左下へ）</a:t>
            </a: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・最も嫌われているのは２２</a:t>
            </a:r>
            <a:r>
              <a:rPr kumimoji="1" lang="ja-JP" altLang="en-US" dirty="0" smtClean="0"/>
              <a:t>．（物理）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kumimoji="1" lang="ja-JP" altLang="en-US" dirty="0" smtClean="0"/>
              <a:t>特に嫌いな６．　１４．　１５．　２２．　は物理→物理は嫌い？（物理的な物の考え方か？）</a:t>
            </a:r>
            <a:endParaRPr kumimoji="1" lang="en-US" altLang="ja-JP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・最も嫌われているのは２２．で、男子と同じ</a:t>
            </a:r>
          </a:p>
          <a:p>
            <a:pPr marL="228600" indent="-228600">
              <a:buNone/>
            </a:pP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kumimoji="1" lang="ja-JP" altLang="en-US" dirty="0" smtClean="0"/>
              <a:t>理科全部が嫌われているわけではない</a:t>
            </a:r>
            <a:endParaRPr kumimoji="1" lang="en-US" altLang="ja-JP" dirty="0" smtClean="0"/>
          </a:p>
          <a:p>
            <a:pPr marL="228600" indent="-228600">
              <a:buNone/>
            </a:pP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むしろ物理好きの少年少女が大勢いた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２つとも物理領域</a:t>
            </a:r>
            <a:endParaRPr kumimoji="1" lang="en-US" altLang="ja-JP" dirty="0" smtClean="0"/>
          </a:p>
          <a:p>
            <a:r>
              <a:rPr kumimoji="1" lang="ja-JP" altLang="en-US" dirty="0" smtClean="0"/>
              <a:t>特に２２．は非理科系からはとても嫌われている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１．～５．と７．に注目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３．の「や」が気に食わない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伸びているのは５．～７．と０．</a:t>
            </a:r>
            <a:endParaRPr kumimoji="1" lang="en-US" altLang="ja-JP" dirty="0" smtClean="0"/>
          </a:p>
          <a:p>
            <a:r>
              <a:rPr kumimoji="1" lang="ja-JP" altLang="en-US" dirty="0" smtClean="0"/>
              <a:t>７．は苦手なひとも多いはず（特に非理科系）。毎日ゼミでも苦手そうにしている人がいた</a:t>
            </a:r>
            <a:endParaRPr kumimoji="1" lang="en-US" altLang="ja-JP" dirty="0" smtClean="0"/>
          </a:p>
          <a:p>
            <a:r>
              <a:rPr kumimoji="1" lang="ja-JP" altLang="en-US" dirty="0" smtClean="0"/>
              <a:t>お題「フレミングの左手の法則」作った物「ドミノ」・・・ふつう無理じゃない？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毎日ゼミはここでいう好まれる方向。創意工夫に慣れていない人（答えのある勉強ばかりしている人）は戸惑うかもしれないが。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やはり理科系女子は理科が好き？（やや特殊？）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全体の数字を見ると、理科学習はやや嫌われているといって過言ではない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ずいぶんと０付近に集まっていて、マイナスのものも多い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（一番悪いのは４．　やはり生物が嫌い？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その次が１８．仕事とエネルギー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続くのが６．と１７．の地学）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（序文か？）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プラスが圧倒的に多い→よく好かれている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マイナスは２．力のはたらき　３．圧力　１８．仕事とエネルギー　で、いずれも物理領域</a:t>
            </a:r>
            <a:endParaRPr kumimoji="1" lang="en-US" altLang="ja-JP" dirty="0" smtClean="0"/>
          </a:p>
          <a:p>
            <a:r>
              <a:rPr kumimoji="1" lang="ja-JP" altLang="en-US" dirty="0" smtClean="0"/>
              <a:t>一番好かれているのは８．ヒトのからだのつくり（生物）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１．加熱と燃焼、１４．酸性・アルカリ性など、化学も好かれている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圧倒的にマイナスが多い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２．３．１１．１８．１９．と物理はのきなみ不人気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男子同様２．３．１１．１８．１９．と物理はのきなみ不人気</a:t>
            </a:r>
          </a:p>
          <a:p>
            <a:r>
              <a:rPr kumimoji="1" lang="ja-JP" altLang="en-US" dirty="0" smtClean="0"/>
              <a:t>特に１８．は－０．５を下回っている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化学も好かれてはいない（１．９．１０．（１３</a:t>
            </a:r>
            <a:r>
              <a:rPr kumimoji="1" lang="ja-JP" altLang="en-US" dirty="0" err="1" smtClean="0"/>
              <a:t>．？</a:t>
            </a:r>
            <a:r>
              <a:rPr kumimoji="1" lang="ja-JP" altLang="en-US" dirty="0" smtClean="0"/>
              <a:t>）１４．）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（やはり理科系女子は理科が本当に好きな人）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原文に「物理嫌い」とあるが、「物理離れ」と何が違うのか？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好嫌度から「物理が嫌い」と判断したということでいいのか？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１．と６．が多い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２．は女子が多い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４．は理科系男子が多い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１．～６．が多い</a:t>
            </a:r>
            <a:endParaRPr kumimoji="1" lang="en-US" altLang="ja-JP" dirty="0" smtClean="0"/>
          </a:p>
          <a:p>
            <a:r>
              <a:rPr kumimoji="1" lang="ja-JP" altLang="en-US" dirty="0" smtClean="0"/>
              <a:t>（教える側の問題か）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１．２．６．主に教える先生の問題</a:t>
            </a:r>
            <a:endParaRPr kumimoji="1" lang="en-US" altLang="ja-JP" dirty="0" smtClean="0"/>
          </a:p>
          <a:p>
            <a:r>
              <a:rPr kumimoji="1" lang="ja-JP" altLang="en-US" dirty="0" smtClean="0"/>
              <a:t>３．４．５．：これは物理だけの問題ではないはずだが・・・なぜ物理はやたら嫌われる？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（最後の部分は、この限られた範囲の調査で言い切れる？）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29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根拠はさきほどの図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質問が対称的ではない？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（「まあまあ好き」→「どちらかといえば好き」とすべきでは？）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真ん中が「どちらともいえない」、１が</a:t>
            </a:r>
            <a:r>
              <a:rPr kumimoji="1" lang="ja-JP" altLang="en-US" dirty="0" smtClean="0"/>
              <a:t>「その学習項目がとても</a:t>
            </a:r>
            <a:r>
              <a:rPr kumimoji="1" lang="ja-JP" altLang="en-US" dirty="0" smtClean="0"/>
              <a:t>好き」、－１が「とても嫌い」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４．で理科系男子が多い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実験をしても理解につながらなければ、生徒にとってはただの作業でしかない。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例えば、コイルモーター</a:t>
            </a:r>
            <a:r>
              <a:rPr kumimoji="1" lang="ja-JP" altLang="en-US" dirty="0" smtClean="0"/>
              <a:t>を作っても、なぜ回るのか理解しないと意味が無い。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教えるのではなく、自分で理論を導き出すことができるような実験が望まれる。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最後：化学というか、理科全体が好きなのでは？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論文２本の引用を示して、ここで論文は終わり</a:t>
            </a:r>
            <a:endParaRPr kumimoji="1" lang="en-US" altLang="ja-JP" dirty="0" smtClean="0"/>
          </a:p>
          <a:p>
            <a:r>
              <a:rPr kumimoji="1" lang="ja-JP" altLang="en-US" strike="sngStrike" baseline="0" dirty="0" smtClean="0"/>
              <a:t>（</a:t>
            </a:r>
            <a:r>
              <a:rPr kumimoji="1" lang="en-US" altLang="ja-JP" strike="sngStrike" baseline="0" dirty="0" smtClean="0"/>
              <a:t>1988</a:t>
            </a:r>
            <a:r>
              <a:rPr kumimoji="1" lang="ja-JP" altLang="en-US" strike="sngStrike" baseline="0" dirty="0" smtClean="0"/>
              <a:t>は私が生まれた年・・・このころから状況はあまり変わってないのか・・・</a:t>
            </a:r>
            <a:r>
              <a:rPr kumimoji="1" lang="ja-JP" altLang="en-US" strike="sngStrike" baseline="0" dirty="0" smtClean="0"/>
              <a:t>）</a:t>
            </a:r>
            <a:endParaRPr kumimoji="1" lang="ja-JP" altLang="en-US" strike="sngStrike" baseline="0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・１校でのアンケート→簡単にできる→得る情報は多い→効率がいい→やり方や質問内容がよく考えられている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・生徒が主体的に学習する、講義ばかりしない等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・男子１９名、女子２９名。かなり少なく感じるが、物理が嫌いという特徴はよくわかる。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　１９名で非理科系男子を代表できているかは（個人的には）疑問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・非理科系からの嫌われ方が半端じゃなく、若干ショック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・やっぱり講義ばかりじゃダメなんだなと再認識した</a:t>
            </a:r>
            <a:endParaRPr kumimoji="1" lang="en-US" altLang="ja-JP" dirty="0" smtClean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疑問というか、ふと思いついた、とりとめのない話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・（１校だけではなく）　例えば学力の高い秋田では好嫌度も高くなるのか？学力と好嫌度の相関はあるのか？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・難しいというイメージの問題？それとも覚えるだけじゃダメだから？</a:t>
            </a:r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最後に、どんな授業が望ましいのかを考えてみると・・・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・（同前），授業時間や予算との兼ね合いもあるから難しいかもしれない←教材開発は重要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・自分で物理の理論を導けるような実験でないと意味が無い（小さい）</a:t>
            </a:r>
            <a:endParaRPr kumimoji="1" lang="en-US" altLang="ja-JP" dirty="0" smtClean="0"/>
          </a:p>
          <a:p>
            <a:r>
              <a:rPr kumimoji="1" lang="ja-JP" altLang="en-US" dirty="0" smtClean="0"/>
              <a:t>・「難しい」とか「覚えることが多い」という意見が多かったから。特に電気とかエネルギーは教えるのが難しいのでは？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⇨全部ホントによく言われることだが、実際やるとなると難しいんだろうな、と思う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36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ただのアンケートだから実施は難しく</a:t>
            </a:r>
            <a:r>
              <a:rPr kumimoji="1" lang="ja-JP" altLang="en-US" dirty="0" smtClean="0"/>
              <a:t>ない。ここがメリット。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trike="sngStrike" baseline="0" dirty="0" smtClean="0"/>
              <a:t>京都教育大学附属高校のこと？</a:t>
            </a:r>
            <a:endParaRPr kumimoji="1" lang="en-US" altLang="ja-JP" strike="sngStrike" baseline="0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理科系の男女のバランスがいい。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文科系はサンプルが少なめ</a:t>
            </a:r>
            <a:r>
              <a:rPr kumimoji="1" lang="ja-JP" altLang="en-US" dirty="0" smtClean="0"/>
              <a:t>？</a:t>
            </a:r>
            <a:endParaRPr kumimoji="1" lang="en-US" altLang="ja-JP" dirty="0" smtClean="0"/>
          </a:p>
          <a:p>
            <a:r>
              <a:rPr kumimoji="1" lang="ja-JP" altLang="en-US" dirty="0" smtClean="0"/>
              <a:t>括弧内に実態が透けて見える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４月当初に実施→２年生の物理</a:t>
            </a:r>
            <a:r>
              <a:rPr kumimoji="1" lang="en-US" altLang="ja-JP" dirty="0" smtClean="0"/>
              <a:t>Ⅰ</a:t>
            </a:r>
            <a:r>
              <a:rPr kumimoji="1" lang="ja-JP" altLang="en-US" dirty="0" smtClean="0"/>
              <a:t>Ｂ・化学</a:t>
            </a:r>
            <a:r>
              <a:rPr kumimoji="1" lang="en-US" altLang="ja-JP" dirty="0" smtClean="0"/>
              <a:t>Ⅰ</a:t>
            </a:r>
            <a:r>
              <a:rPr kumimoji="1" lang="ja-JP" altLang="en-US" dirty="0" smtClean="0"/>
              <a:t>Ｂ・地学</a:t>
            </a:r>
            <a:r>
              <a:rPr kumimoji="1" lang="en-US" altLang="ja-JP" dirty="0" smtClean="0"/>
              <a:t>Ⅰ</a:t>
            </a:r>
            <a:r>
              <a:rPr kumimoji="1" lang="ja-JP" altLang="en-US" dirty="0" smtClean="0"/>
              <a:t>Ｂはまだ勉強していない？選んだだけ？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理科系女子は本当に理科が好きな人が多い？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男子：非理科系だからといって理科が嫌いというわけではない</a:t>
            </a:r>
            <a:endParaRPr kumimoji="1" lang="en-US" altLang="ja-JP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 smtClean="0"/>
              <a:t>女子：理科系は理科が好きな人が多いが、非理科系</a:t>
            </a:r>
            <a:r>
              <a:rPr kumimoji="1" lang="ja-JP" altLang="en-US" dirty="0" smtClean="0"/>
              <a:t>も（男子と比べて）理科</a:t>
            </a:r>
            <a:r>
              <a:rPr kumimoji="1" lang="ja-JP" altLang="en-US" dirty="0" smtClean="0"/>
              <a:t>が嫌いなわけではない。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AutoNum type="arabicDbPeriod"/>
            </a:pPr>
            <a:r>
              <a:rPr kumimoji="1" lang="ja-JP" altLang="en-US" dirty="0" smtClean="0"/>
              <a:t>８．　２０．　生物系は嫌い？</a:t>
            </a: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３．　動くおもちゃなどは好き</a:t>
            </a:r>
            <a:r>
              <a:rPr kumimoji="1" lang="ja-JP" altLang="en-US" dirty="0" smtClean="0"/>
              <a:t>？（わんぱく？）</a:t>
            </a:r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indent="-228600">
              <a:buNone/>
            </a:pPr>
            <a:r>
              <a:rPr kumimoji="1" lang="ja-JP" altLang="en-US" dirty="0" smtClean="0"/>
              <a:t>本当に理科が好き！（精鋭）</a:t>
            </a: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唯一のマイナスは１３</a:t>
            </a:r>
            <a:r>
              <a:rPr kumimoji="1" lang="ja-JP" altLang="en-US" dirty="0" smtClean="0"/>
              <a:t>．　虫のたぐいは苦手？</a:t>
            </a:r>
            <a:endParaRPr kumimoji="1" lang="en-US" altLang="ja-JP" dirty="0" smtClean="0"/>
          </a:p>
          <a:p>
            <a:pPr marL="228600" indent="-228600">
              <a:buNone/>
            </a:pPr>
            <a:r>
              <a:rPr kumimoji="1" lang="ja-JP" altLang="en-US" dirty="0" smtClean="0"/>
              <a:t>７．１０．１１</a:t>
            </a:r>
            <a:r>
              <a:rPr kumimoji="1" lang="ja-JP" altLang="en-US" dirty="0" smtClean="0"/>
              <a:t>低学年の物理領域は人気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A1F792-CFCA-483C-816D-C9F44D0292E5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A18BD5B-CB74-4693-B3AD-E27FB99FC6D9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正方形/長方形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正方形/長方形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直線コネクタ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直線コネクタ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正方形/長方形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円/楕円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円/楕円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円/楕円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0E967-7396-4BCF-813F-B1C84C8E602F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DE686-59A0-47C1-A023-814F5AA6BCA3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DABD401-8BCC-46FE-883B-FEC5E5326EA6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EDB45C1-E706-471B-BF3A-C5736AA496F0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正方形/長方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コネクタ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コネクタ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コネクタ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正方形/長方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円/楕円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円/楕円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円/楕円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円/楕円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円/楕円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コネクタ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DAAA-E4E3-4B11-ACF9-E9BCCA898C4C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A30AF-8138-46D2-AF74-E871375D5188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2" name="テキスト プレースホル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テキスト プレースホル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10DD337-4208-4880-863E-D1F528D7C03D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94302-464D-4654-A1A7-B513D130CEE4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コネクタ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円/楕円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コンテンツ プレースホル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10BF1EF-A085-4D4E-BF90-92A9044D50C5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22" name="スライド番号プレースホル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3" name="フッター プレースホル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円/楕円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コネクタ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コネクタ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付プレースホル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943A620-1610-45C3-894D-F35E52C833A4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コネクタ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68DD747-2CDB-4DFD-9937-BFC923EAF968}" type="datetime1">
              <a:rPr kumimoji="1" lang="ja-JP" altLang="en-US" smtClean="0"/>
              <a:t>2011/4/4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正方形/長方形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円/楕円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F21A93-B8D8-4E26-9523-8E2C407E5900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1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1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1744" y="1022871"/>
            <a:ext cx="8926760" cy="1470025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4000" dirty="0" smtClean="0"/>
              <a:t>高校生にみられる</a:t>
            </a:r>
            <a:r>
              <a:rPr kumimoji="1" lang="en-US" altLang="ja-JP" sz="4000" dirty="0" smtClean="0"/>
              <a:t/>
            </a:r>
            <a:br>
              <a:rPr kumimoji="1" lang="en-US" altLang="ja-JP" sz="4000" dirty="0" smtClean="0"/>
            </a:br>
            <a:r>
              <a:rPr kumimoji="1" lang="ja-JP" altLang="en-US" sz="4000" dirty="0" smtClean="0"/>
              <a:t>小・中学校理科学習の実態と問題点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79712" y="2777480"/>
            <a:ext cx="7380312" cy="1371600"/>
          </a:xfrm>
        </p:spPr>
        <p:txBody>
          <a:bodyPr/>
          <a:lstStyle/>
          <a:p>
            <a:r>
              <a:rPr lang="ja-JP" altLang="en-US" dirty="0" smtClean="0"/>
              <a:t>物理教育　第４４巻　第４号　</a:t>
            </a:r>
            <a:r>
              <a:rPr lang="en-US" altLang="ja-JP" dirty="0" smtClean="0"/>
              <a:t>(1996)</a:t>
            </a:r>
            <a:endParaRPr lang="en-US" altLang="ja-JP" dirty="0" smtClean="0"/>
          </a:p>
          <a:p>
            <a:r>
              <a:rPr lang="ja-JP" altLang="en-US" dirty="0" smtClean="0"/>
              <a:t>研究報告</a:t>
            </a:r>
            <a:endParaRPr lang="en-US" altLang="ja-JP" dirty="0" smtClean="0"/>
          </a:p>
          <a:p>
            <a:r>
              <a:rPr kumimoji="1" lang="ja-JP" altLang="en-US" dirty="0" smtClean="0"/>
              <a:t>川村康文　京都教育大学附属高校， </a:t>
            </a:r>
            <a:r>
              <a:rPr kumimoji="1" lang="en-US" altLang="ja-JP" dirty="0" smtClean="0"/>
              <a:t>612  </a:t>
            </a:r>
            <a:r>
              <a:rPr kumimoji="1" lang="ja-JP" altLang="en-US" dirty="0" smtClean="0"/>
              <a:t>京都市伏見区深草関屋敷町</a:t>
            </a:r>
            <a:endParaRPr kumimoji="1" lang="ja-JP" altLang="en-US" dirty="0"/>
          </a:p>
        </p:txBody>
      </p:sp>
      <p:sp>
        <p:nvSpPr>
          <p:cNvPr id="4" name="サブタイトル 2"/>
          <p:cNvSpPr txBox="1">
            <a:spLocks/>
          </p:cNvSpPr>
          <p:nvPr/>
        </p:nvSpPr>
        <p:spPr>
          <a:xfrm>
            <a:off x="4248472" y="5589240"/>
            <a:ext cx="7380312" cy="1371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川村研究室　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B4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</a:t>
            </a:r>
            <a:r>
              <a:rPr kumimoji="1" lang="en-US" altLang="ja-JP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1208002</a:t>
            </a: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　青柳和宏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748" y="974576"/>
            <a:ext cx="8074700" cy="5883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908720"/>
            <a:ext cx="8347439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3000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908720"/>
            <a:ext cx="8322950" cy="5877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3000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95536" y="1124744"/>
            <a:ext cx="7855035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この調査対象者をみるかぎり、全体的に理科嫌いが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生じているとはいえない。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好嫌度が＋０．４以上を示す学習項目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・「３．動くおもちゃの工夫（風、ゴムの動き）」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・「７．糸電話」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・「１０．閉じ込められた空気の弾性（空気てっぽう）」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・「１１．虫めがね」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⇨ほとんどが低・中学年の物理領域の学習項目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 この時期には</a:t>
            </a:r>
            <a:r>
              <a:rPr lang="ja-JP" altLang="en-US" sz="2800" dirty="0" smtClean="0"/>
              <a:t>物理</a:t>
            </a:r>
            <a:r>
              <a:rPr lang="ja-JP" altLang="en-US" sz="2800" dirty="0"/>
              <a:t>離れ</a:t>
            </a:r>
            <a:r>
              <a:rPr lang="ja-JP" altLang="en-US" sz="2800" dirty="0" smtClean="0"/>
              <a:t>は生じていない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5536" y="1052736"/>
            <a:ext cx="8351966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好嫌度が－０．４以下の学習項目は見あたらない。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好嫌度が－０．３以下を示した学習項目は２つ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・「１５．豆電球や乾電池などでいろいろな回路を作って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豆電球の明るさのちがいを調べる」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（非理科系女子　－０．３４）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・「２２．</a:t>
            </a:r>
            <a:r>
              <a:rPr lang="ja-JP" altLang="en-US" sz="2800" dirty="0" err="1" smtClean="0"/>
              <a:t>て</a:t>
            </a:r>
            <a:r>
              <a:rPr lang="ja-JP" altLang="en-US" sz="2800" dirty="0" smtClean="0"/>
              <a:t>この原理とその利用」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（非理科系女子　－０．３３）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lang="ja-JP" altLang="en-US" sz="2800" dirty="0" smtClean="0"/>
              <a:t>小学校では、全体としては理科嫌いはみられないが、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高学年の物理領域で物理嫌いが始まっている。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４．２　小学校理科における好嫌の理由</a:t>
            </a:r>
            <a:endParaRPr kumimoji="1" lang="ja-JP" altLang="en-US" sz="20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517" y="980728"/>
            <a:ext cx="8955979" cy="56242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４．２　小学校理科における好嫌の理由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1329730"/>
            <a:ext cx="8053808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理科学習が好まれる理由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・「１．授業でおもちゃを分解したり、作ったりしたから」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・「３．学校で虫や小鳥や・魚・動物を飼育したから」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・「４．学校での野外活動が楽しかったから」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・「５．実験の回数が多かったから」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（・「７．自由に工夫して実験してもよかったから」）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⇨学習者が学習に主体的に参加できるような学習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 が行われている場合に好まれている。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４．２　小学校理科における好嫌の理由</a:t>
            </a:r>
            <a:endParaRPr kumimoji="1" lang="ja-JP" altLang="en-US" sz="20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943" y="980728"/>
            <a:ext cx="8877545" cy="5767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４．２　小学校理科における好嫌の理由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1329730"/>
            <a:ext cx="8358378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理科学習が嫌われる理由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・「５．実験が少なく、先生の説明ばかりだったから」</a:t>
            </a:r>
            <a:endParaRPr lang="en-US" altLang="ja-JP" sz="2800" dirty="0" smtClean="0"/>
          </a:p>
          <a:p>
            <a:r>
              <a:rPr lang="ja-JP" altLang="en-US" sz="2800" dirty="0" smtClean="0"/>
              <a:t>・「０．成績が悪かったから」</a:t>
            </a:r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r>
              <a:rPr lang="ja-JP" altLang="en-US" sz="2800" dirty="0"/>
              <a:t>学習者が好む実験</a:t>
            </a:r>
            <a:r>
              <a:rPr lang="ja-JP" altLang="en-US" sz="2800" dirty="0" smtClean="0"/>
              <a:t>は、学習者が創意工夫を生かして</a:t>
            </a:r>
            <a:endParaRPr lang="en-US" altLang="ja-JP" sz="2800" dirty="0" smtClean="0"/>
          </a:p>
          <a:p>
            <a:r>
              <a:rPr lang="ja-JP" altLang="en-US" sz="2800" dirty="0"/>
              <a:t>自由に行える</a:t>
            </a:r>
            <a:r>
              <a:rPr lang="ja-JP" altLang="en-US" sz="2800" dirty="0" smtClean="0"/>
              <a:t>実験。実験方法が硬直的に決められて</a:t>
            </a:r>
            <a:endParaRPr lang="en-US" altLang="ja-JP" sz="2800" dirty="0" smtClean="0"/>
          </a:p>
          <a:p>
            <a:r>
              <a:rPr lang="ja-JP" altLang="en-US" sz="2800" dirty="0" smtClean="0"/>
              <a:t>いるような実験ではない。</a:t>
            </a:r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3528" y="1196752"/>
            <a:ext cx="8331127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　調査項目は、調査対象者が中学校時代に学習した</a:t>
            </a:r>
            <a:endParaRPr lang="en-US" altLang="ja-JP" sz="2800" dirty="0" smtClean="0"/>
          </a:p>
          <a:p>
            <a:r>
              <a:rPr lang="ja-JP" altLang="en-US" sz="2800" dirty="0" smtClean="0"/>
              <a:t>学習指導要領から、物理・化学・生物・地学のそれぞれ</a:t>
            </a:r>
            <a:endParaRPr lang="en-US" altLang="ja-JP" sz="2800" dirty="0" smtClean="0"/>
          </a:p>
          <a:p>
            <a:r>
              <a:rPr lang="ja-JP" altLang="en-US" sz="2800" dirty="0" smtClean="0"/>
              <a:t>の領域に偏ることなくまんべんなく選び出した。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ja-JP" altLang="en-US" sz="2800" dirty="0"/>
              <a:t>概括</a:t>
            </a:r>
            <a:r>
              <a:rPr lang="ja-JP" altLang="en-US" sz="2800" dirty="0" smtClean="0"/>
              <a:t>：</a:t>
            </a:r>
            <a:r>
              <a:rPr lang="ja-JP" altLang="en-US" sz="2800" dirty="0"/>
              <a:t>理科</a:t>
            </a:r>
            <a:r>
              <a:rPr lang="ja-JP" altLang="en-US" sz="2800" dirty="0" smtClean="0"/>
              <a:t>系・非理科系、男女を問わず、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　　好嫌度がマイナスを</a:t>
            </a:r>
            <a:r>
              <a:rPr lang="ja-JP" altLang="en-US" sz="2800" dirty="0"/>
              <a:t>示す項目が</a:t>
            </a:r>
            <a:r>
              <a:rPr lang="ja-JP" altLang="en-US" sz="2800" dirty="0" smtClean="0"/>
              <a:t>多い。</a:t>
            </a:r>
            <a:endParaRPr lang="en-US" altLang="ja-JP" sz="2800" dirty="0"/>
          </a:p>
          <a:p>
            <a:endParaRPr lang="en-US" altLang="ja-JP" sz="2800" dirty="0"/>
          </a:p>
          <a:p>
            <a:r>
              <a:rPr lang="ja-JP" altLang="en-US" sz="2800" dirty="0"/>
              <a:t>　好嫌度平均</a:t>
            </a:r>
            <a:endParaRPr lang="en-US" altLang="ja-JP" sz="2800" dirty="0"/>
          </a:p>
          <a:p>
            <a:r>
              <a:rPr lang="ja-JP" altLang="en-US" sz="2800" dirty="0" smtClean="0"/>
              <a:t>・理科系男子：－０．０４</a:t>
            </a:r>
            <a:endParaRPr lang="en-US" altLang="ja-JP" sz="2800" dirty="0" smtClean="0"/>
          </a:p>
          <a:p>
            <a:r>
              <a:rPr lang="ja-JP" altLang="en-US" sz="2800" dirty="0"/>
              <a:t>・理科系女子：＋</a:t>
            </a:r>
            <a:r>
              <a:rPr lang="ja-JP" altLang="en-US" sz="2800" dirty="0" smtClean="0"/>
              <a:t>０．１５</a:t>
            </a:r>
            <a:endParaRPr lang="en-US" altLang="ja-JP" sz="2800" dirty="0"/>
          </a:p>
          <a:p>
            <a:r>
              <a:rPr lang="ja-JP" altLang="en-US" sz="2800" dirty="0" smtClean="0"/>
              <a:t>・非理科系男子：－０．１０</a:t>
            </a:r>
            <a:endParaRPr lang="en-US" altLang="ja-JP" sz="2800" dirty="0" smtClean="0"/>
          </a:p>
          <a:p>
            <a:r>
              <a:rPr lang="ja-JP" altLang="en-US" sz="2800" dirty="0"/>
              <a:t>・非理科系女子</a:t>
            </a:r>
            <a:r>
              <a:rPr lang="ja-JP" altLang="en-US" sz="2800" dirty="0" smtClean="0"/>
              <a:t>：－０．０８</a:t>
            </a:r>
            <a:endParaRPr lang="en-US" altLang="ja-JP" sz="2800" dirty="0"/>
          </a:p>
        </p:txBody>
      </p:sp>
      <p:sp>
        <p:nvSpPr>
          <p:cNvPr id="8" name="右矢印 7"/>
          <p:cNvSpPr/>
          <p:nvPr/>
        </p:nvSpPr>
        <p:spPr>
          <a:xfrm>
            <a:off x="4572000" y="5157192"/>
            <a:ext cx="50405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20072" y="5138028"/>
            <a:ext cx="29113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やや嫌われている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7467600" cy="418058"/>
          </a:xfrm>
        </p:spPr>
        <p:txBody>
          <a:bodyPr>
            <a:normAutofit fontScale="90000"/>
          </a:bodyPr>
          <a:lstStyle/>
          <a:p>
            <a:r>
              <a:rPr kumimoji="1" lang="ja-JP" altLang="en-US" dirty="0" smtClean="0"/>
              <a:t>（序文）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560" y="1617762"/>
            <a:ext cx="7976864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高校生は、小・中学校で習った理科の学習内容に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対してどのようなイメージを</a:t>
            </a:r>
            <a:r>
              <a:rPr lang="ja-JP" altLang="en-US" sz="2800" dirty="0" smtClean="0"/>
              <a:t>描いているのであろうか。</a:t>
            </a:r>
            <a:endParaRPr lang="en-US" altLang="ja-JP" sz="2800" dirty="0" smtClean="0"/>
          </a:p>
          <a:p>
            <a:r>
              <a:rPr lang="ja-JP" altLang="en-US" sz="2800" dirty="0" smtClean="0"/>
              <a:t>「好嫌度」という尺度を導入することにより、学習者の</a:t>
            </a:r>
            <a:endParaRPr lang="en-US" altLang="ja-JP" sz="2800" dirty="0" smtClean="0"/>
          </a:p>
          <a:p>
            <a:r>
              <a:rPr lang="ja-JP" altLang="en-US" sz="2800" dirty="0" smtClean="0"/>
              <a:t>理科学習の実態を浮き彫りにすることを試みた。</a:t>
            </a:r>
            <a:endParaRPr lang="en-US" altLang="ja-JP" sz="2800" dirty="0" smtClean="0"/>
          </a:p>
          <a:p>
            <a:r>
              <a:rPr lang="ja-JP" altLang="en-US" sz="2800" dirty="0" smtClean="0"/>
              <a:t>その結果、中学校理科では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物理離れ</a:t>
            </a:r>
            <a:r>
              <a:rPr kumimoji="1" lang="ja-JP" altLang="en-US" sz="2800" dirty="0" smtClean="0"/>
              <a:t>が深刻なことが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わかった。また高校生女子は、中学校時代に化学が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好きかどうかによって理科系への進学を決めている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ことがわかった</a:t>
            </a:r>
            <a:r>
              <a:rPr kumimoji="1" lang="ja-JP" altLang="en-US" sz="2800" dirty="0" smtClean="0"/>
              <a:t>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557" y="980728"/>
            <a:ext cx="8849931" cy="5801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955899"/>
            <a:ext cx="8892480" cy="57854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940296"/>
            <a:ext cx="8509691" cy="5657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009" y="924842"/>
            <a:ext cx="8892479" cy="5799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7544" y="1484784"/>
            <a:ext cx="7752443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好嫌度が＋０．４以上を示したのは１項目のみ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・「８．ヒトのからだのつくり」（</a:t>
            </a:r>
            <a:r>
              <a:rPr lang="ja-JP" altLang="en-US" sz="2800" dirty="0" smtClean="0">
                <a:solidFill>
                  <a:srgbClr val="FF0000"/>
                </a:solidFill>
              </a:rPr>
              <a:t>理科系女子</a:t>
            </a:r>
            <a:r>
              <a:rPr lang="ja-JP" altLang="en-US" sz="2800" dirty="0" smtClean="0"/>
              <a:t>　＋０．４６）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lang="ja-JP" altLang="en-US" sz="2800" dirty="0" smtClean="0"/>
              <a:t>好嫌度が＋０．３以上の学習項目は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・「１．加熱と燃焼」（</a:t>
            </a:r>
            <a:r>
              <a:rPr kumimoji="1" lang="ja-JP" altLang="en-US" sz="2800" dirty="0" smtClean="0">
                <a:solidFill>
                  <a:srgbClr val="FF0000"/>
                </a:solidFill>
              </a:rPr>
              <a:t>理科系女子</a:t>
            </a:r>
            <a:r>
              <a:rPr kumimoji="1" lang="ja-JP" altLang="en-US" sz="2800" dirty="0" smtClean="0"/>
              <a:t>　＋０．３４）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・「１４．酸性・アルカリ性」（</a:t>
            </a:r>
            <a:r>
              <a:rPr lang="ja-JP" altLang="en-US" sz="2800" dirty="0" smtClean="0">
                <a:solidFill>
                  <a:srgbClr val="FF0000"/>
                </a:solidFill>
              </a:rPr>
              <a:t>理科系女子</a:t>
            </a:r>
            <a:r>
              <a:rPr lang="ja-JP" altLang="en-US" sz="2800" dirty="0" smtClean="0"/>
              <a:t>　＋０．３３）</a:t>
            </a:r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　　　　理科</a:t>
            </a:r>
            <a:r>
              <a:rPr lang="ja-JP" altLang="en-US" sz="2800" dirty="0"/>
              <a:t>系女子以外に＋０．３以上</a:t>
            </a:r>
            <a:r>
              <a:rPr lang="ja-JP" altLang="en-US" sz="2800" dirty="0" smtClean="0"/>
              <a:t>はない</a:t>
            </a:r>
            <a:endParaRPr lang="ja-JP" altLang="en-US" sz="2800" dirty="0"/>
          </a:p>
          <a:p>
            <a:endParaRPr kumimoji="1" lang="en-US" altLang="ja-JP" sz="2800" dirty="0"/>
          </a:p>
          <a:p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39552" y="1052736"/>
            <a:ext cx="8340745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/>
              <a:t>好</a:t>
            </a:r>
            <a:r>
              <a:rPr lang="ja-JP" altLang="en-US" sz="2800" dirty="0" smtClean="0"/>
              <a:t>嫌度が－０．４以下を示した学習項目</a:t>
            </a:r>
            <a:endParaRPr lang="en-US" altLang="ja-JP" sz="2800" dirty="0" smtClean="0"/>
          </a:p>
          <a:p>
            <a:r>
              <a:rPr lang="ja-JP" altLang="en-US" sz="2800" dirty="0" smtClean="0"/>
              <a:t>・「２．力のはたらき」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（非理科系男子　－０．４５、非理科系女子　－０．４１）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・「３．圧力」（非理科系女子　－０．４７）</a:t>
            </a:r>
            <a:endParaRPr lang="en-US" altLang="ja-JP" sz="2800" dirty="0" smtClean="0"/>
          </a:p>
          <a:p>
            <a:r>
              <a:rPr kumimoji="1" lang="ja-JP" altLang="en-US" sz="2800" dirty="0"/>
              <a:t>・</a:t>
            </a:r>
            <a:r>
              <a:rPr kumimoji="1" lang="ja-JP" altLang="en-US" sz="2800" dirty="0" smtClean="0"/>
              <a:t>「１１．オームの法則」</a:t>
            </a:r>
            <a:r>
              <a:rPr lang="ja-JP" altLang="en-US" sz="2800" dirty="0" smtClean="0"/>
              <a:t> （非理科系女子　－０．４８）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・「１８．仕事とエネルギー」</a:t>
            </a:r>
            <a:endParaRPr kumimoji="1" lang="en-US" altLang="ja-JP" sz="2800" dirty="0" smtClean="0"/>
          </a:p>
          <a:p>
            <a:r>
              <a:rPr lang="ja-JP" altLang="en-US" sz="2800" dirty="0"/>
              <a:t>　（非理科系男子　</a:t>
            </a:r>
            <a:r>
              <a:rPr lang="ja-JP" altLang="en-US" sz="2800" dirty="0" smtClean="0"/>
              <a:t>－０．４７、</a:t>
            </a:r>
            <a:r>
              <a:rPr lang="ja-JP" altLang="en-US" sz="2800" dirty="0"/>
              <a:t>非理科系女子　</a:t>
            </a:r>
            <a:r>
              <a:rPr lang="ja-JP" altLang="en-US" sz="2800" dirty="0" smtClean="0">
                <a:solidFill>
                  <a:srgbClr val="FF0000"/>
                </a:solidFill>
              </a:rPr>
              <a:t>－０．５３</a:t>
            </a:r>
            <a:r>
              <a:rPr lang="ja-JP" altLang="en-US" sz="2800" dirty="0" smtClean="0"/>
              <a:t>）</a:t>
            </a:r>
            <a:endParaRPr lang="en-US" altLang="ja-JP" sz="2800" dirty="0"/>
          </a:p>
          <a:p>
            <a:r>
              <a:rPr kumimoji="1" lang="ja-JP" altLang="en-US" sz="2800" dirty="0" smtClean="0"/>
              <a:t>・「１９．電流と磁界」</a:t>
            </a:r>
            <a:r>
              <a:rPr lang="ja-JP" altLang="en-US" sz="2800" dirty="0" smtClean="0"/>
              <a:t> （非理科系女子　－０．４７）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lang="ja-JP" altLang="en-US" sz="2800" dirty="0" smtClean="0"/>
              <a:t>⇨すべて物理領域！</a:t>
            </a:r>
            <a:endParaRPr lang="en-US" altLang="ja-JP" sz="2800" dirty="0" smtClean="0"/>
          </a:p>
          <a:p>
            <a:endParaRPr kumimoji="1"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395536" y="1759456"/>
            <a:ext cx="7842211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ここからいえること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/>
              <a:t>・</a:t>
            </a:r>
            <a:r>
              <a:rPr lang="ja-JP" altLang="en-US" sz="2800" dirty="0" smtClean="0"/>
              <a:t>中学校段階において物理嫌いは深刻化している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endParaRPr lang="en-US" altLang="ja-JP" sz="2800" dirty="0"/>
          </a:p>
          <a:p>
            <a:r>
              <a:rPr lang="ja-JP" altLang="en-US" sz="2800" dirty="0" smtClean="0"/>
              <a:t>・特に</a:t>
            </a:r>
            <a:r>
              <a:rPr kumimoji="1" lang="ja-JP" altLang="en-US" sz="2800" dirty="0" smtClean="0"/>
              <a:t>非理科系男女では物理嫌いが顕著</a:t>
            </a:r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endParaRPr kumimoji="1" lang="ja-JP" altLang="en-US" sz="2800" dirty="0"/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４．３　中学校理科における好嫌度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４．４　中学校理科における好嫌の理由</a:t>
            </a:r>
            <a:endParaRPr kumimoji="1" lang="ja-JP" altLang="en-US" sz="2000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63" y="980728"/>
            <a:ext cx="8932333" cy="5801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４．４　中学校理科における好嫌の理由</a:t>
            </a:r>
            <a:endParaRPr kumimoji="1" lang="ja-JP" altLang="en-US" sz="2000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509" y="908720"/>
            <a:ext cx="8971987" cy="5839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４．結果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261864" y="534690"/>
            <a:ext cx="4331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４．４　中学校理科における好嫌の理由</a:t>
            </a:r>
            <a:endParaRPr kumimoji="1" lang="ja-JP" altLang="en-US" sz="2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95536" y="1124744"/>
            <a:ext cx="8057014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理科学習が嫌われる理由</a:t>
            </a:r>
            <a:endParaRPr kumimoji="1" lang="en-US" altLang="ja-JP" sz="2800" dirty="0" smtClean="0"/>
          </a:p>
          <a:p>
            <a:r>
              <a:rPr lang="ja-JP" altLang="en-US" sz="2800" dirty="0"/>
              <a:t>・</a:t>
            </a:r>
            <a:r>
              <a:rPr lang="ja-JP" altLang="en-US" sz="2800" dirty="0" smtClean="0"/>
              <a:t>「１．小学校からその内容が嫌いだったから」</a:t>
            </a:r>
            <a:endParaRPr lang="en-US" altLang="ja-JP" sz="2800" dirty="0" smtClean="0"/>
          </a:p>
          <a:p>
            <a:r>
              <a:rPr kumimoji="1" lang="ja-JP" altLang="en-US" sz="2800" dirty="0"/>
              <a:t>・</a:t>
            </a:r>
            <a:r>
              <a:rPr kumimoji="1" lang="ja-JP" altLang="en-US" sz="2800" dirty="0" smtClean="0"/>
              <a:t>「２．中学校になって嫌いになったから」</a:t>
            </a:r>
            <a:endParaRPr kumimoji="1" lang="en-US" altLang="ja-JP" sz="2800" dirty="0" smtClean="0"/>
          </a:p>
          <a:p>
            <a:r>
              <a:rPr lang="ja-JP" altLang="en-US" sz="2800" dirty="0"/>
              <a:t>・</a:t>
            </a:r>
            <a:r>
              <a:rPr lang="ja-JP" altLang="en-US" sz="2800" dirty="0" smtClean="0"/>
              <a:t>「３．公式や法則が多くあって難しかったから」</a:t>
            </a:r>
            <a:endParaRPr lang="en-US" altLang="ja-JP" sz="2800" dirty="0" smtClean="0"/>
          </a:p>
          <a:p>
            <a:r>
              <a:rPr kumimoji="1" lang="ja-JP" altLang="en-US" sz="2800" dirty="0"/>
              <a:t>・</a:t>
            </a:r>
            <a:r>
              <a:rPr kumimoji="1" lang="ja-JP" altLang="en-US" sz="2800" dirty="0" smtClean="0"/>
              <a:t>「４．理論が多く難しかったから」</a:t>
            </a:r>
            <a:endParaRPr kumimoji="1" lang="en-US" altLang="ja-JP" sz="2800" dirty="0" smtClean="0"/>
          </a:p>
          <a:p>
            <a:r>
              <a:rPr lang="ja-JP" altLang="en-US" sz="2800" dirty="0"/>
              <a:t>・</a:t>
            </a:r>
            <a:r>
              <a:rPr lang="ja-JP" altLang="en-US" sz="2800" dirty="0" smtClean="0"/>
              <a:t>「５．覚える量が多かったから」</a:t>
            </a:r>
            <a:endParaRPr lang="en-US" altLang="ja-JP" sz="2800" dirty="0" smtClean="0"/>
          </a:p>
          <a:p>
            <a:r>
              <a:rPr kumimoji="1" lang="ja-JP" altLang="en-US" sz="2800" dirty="0"/>
              <a:t>・</a:t>
            </a:r>
            <a:r>
              <a:rPr kumimoji="1" lang="ja-JP" altLang="en-US" sz="2800" dirty="0" smtClean="0"/>
              <a:t>「６．実験が少なく、先生の説明ばかりだったから」</a:t>
            </a:r>
            <a:endParaRPr kumimoji="1"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理科離れが問題となっている昨今ではあるが、理科</a:t>
            </a:r>
            <a:endParaRPr lang="en-US" altLang="ja-JP" sz="2800" dirty="0" smtClean="0"/>
          </a:p>
          <a:p>
            <a:r>
              <a:rPr lang="ja-JP" altLang="en-US" sz="2800" dirty="0" smtClean="0"/>
              <a:t>授業におけるクレームの内容は相変わらず変わって</a:t>
            </a:r>
            <a:endParaRPr lang="en-US" altLang="ja-JP" sz="2800" dirty="0" smtClean="0"/>
          </a:p>
          <a:p>
            <a:r>
              <a:rPr lang="ja-JP" altLang="en-US" sz="2800" dirty="0" smtClean="0"/>
              <a:t>いない。理科の授業の改善を実行することが求め</a:t>
            </a:r>
            <a:r>
              <a:rPr lang="ja-JP" altLang="en-US" sz="2800" dirty="0" err="1" smtClean="0"/>
              <a:t>ら</a:t>
            </a:r>
            <a:endParaRPr lang="en-US" altLang="ja-JP" sz="2800" dirty="0" smtClean="0"/>
          </a:p>
          <a:p>
            <a:r>
              <a:rPr lang="ja-JP" altLang="en-US" sz="2800" dirty="0" smtClean="0"/>
              <a:t>れている。</a:t>
            </a:r>
            <a:endParaRPr kumimoji="1"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１．はじめに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11560" y="1107901"/>
            <a:ext cx="84609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高等学校の理科教育の現場では、物理離れに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対処すべく種々の取り組みが継続的になされているが、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その成果はなかなか現れてこない。</a:t>
            </a:r>
            <a:endParaRPr kumimoji="1" lang="ja-JP" altLang="en-US" sz="28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611560" y="3197294"/>
            <a:ext cx="798167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・・・そこで今回は、理科の学習項目ごとに被験者の</a:t>
            </a:r>
            <a:endParaRPr kumimoji="1" lang="en-US" altLang="ja-JP" sz="2800" dirty="0" smtClean="0"/>
          </a:p>
          <a:p>
            <a:r>
              <a:rPr lang="ja-JP" altLang="en-US" sz="2800" dirty="0"/>
              <a:t>好</a:t>
            </a:r>
            <a:r>
              <a:rPr lang="ja-JP" altLang="en-US" sz="2800" dirty="0" smtClean="0"/>
              <a:t>嫌度を示すことにより、小・中学校の理科の学習の</a:t>
            </a:r>
            <a:endParaRPr lang="en-US" altLang="ja-JP" sz="2800" dirty="0" smtClean="0"/>
          </a:p>
          <a:p>
            <a:r>
              <a:rPr lang="ja-JP" altLang="en-US" sz="2800" dirty="0" smtClean="0"/>
              <a:t>実態を浮き彫りにした。ここでいう、好嫌度とは、以下</a:t>
            </a:r>
            <a:endParaRPr lang="en-US" altLang="ja-JP" sz="2800" dirty="0" smtClean="0"/>
          </a:p>
          <a:p>
            <a:r>
              <a:rPr lang="ja-JP" altLang="en-US" sz="2800" dirty="0" err="1" smtClean="0"/>
              <a:t>のように</a:t>
            </a:r>
            <a:r>
              <a:rPr lang="ja-JP" altLang="en-US" sz="2800" dirty="0" smtClean="0"/>
              <a:t>定義する。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５．考察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5536" y="764704"/>
            <a:ext cx="8167621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今回整理した結果から、ただちに物理離れ・物理嫌</a:t>
            </a:r>
            <a:endParaRPr kumimoji="1" lang="en-US" altLang="ja-JP" sz="2800" dirty="0" smtClean="0"/>
          </a:p>
          <a:p>
            <a:r>
              <a:rPr kumimoji="1" lang="ja-JP" altLang="en-US" sz="2800" dirty="0" err="1" smtClean="0"/>
              <a:t>い</a:t>
            </a:r>
            <a:r>
              <a:rPr lang="ja-JP" altLang="en-US" sz="2800" dirty="0" err="1" smtClean="0"/>
              <a:t>を</a:t>
            </a:r>
            <a:r>
              <a:rPr lang="ja-JP" altLang="en-US" sz="2800" dirty="0" smtClean="0"/>
              <a:t>どうすればよいかの提案はできないがいくつか示</a:t>
            </a:r>
            <a:endParaRPr lang="en-US" altLang="ja-JP" sz="2800" dirty="0" smtClean="0"/>
          </a:p>
          <a:p>
            <a:r>
              <a:rPr lang="ja-JP" altLang="en-US" sz="2800" dirty="0" smtClean="0"/>
              <a:t>唆的</a:t>
            </a:r>
            <a:r>
              <a:rPr kumimoji="1" lang="ja-JP" altLang="en-US" sz="2800" dirty="0" smtClean="0"/>
              <a:t>なことが明らかになった。</a:t>
            </a:r>
            <a:endParaRPr kumimoji="1" lang="en-US" altLang="ja-JP" sz="2800" dirty="0" smtClean="0"/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従前からその必要性がいわれ続けているように、</a:t>
            </a:r>
            <a:r>
              <a:rPr lang="ja-JP" altLang="en-US" sz="2800" dirty="0" smtClean="0"/>
              <a:t>教師</a:t>
            </a:r>
            <a:endParaRPr lang="en-US" altLang="ja-JP" sz="2800" dirty="0" smtClean="0"/>
          </a:p>
          <a:p>
            <a:r>
              <a:rPr lang="ja-JP" altLang="en-US" sz="2800" dirty="0" smtClean="0"/>
              <a:t>が講義形式の授業ばかり行っているのではなく、なる</a:t>
            </a:r>
            <a:endParaRPr lang="en-US" altLang="ja-JP" sz="2800" dirty="0" smtClean="0"/>
          </a:p>
          <a:p>
            <a:r>
              <a:rPr lang="ja-JP" altLang="en-US" sz="2800" dirty="0" err="1" smtClean="0"/>
              <a:t>べく</a:t>
            </a:r>
            <a:r>
              <a:rPr lang="ja-JP" altLang="en-US" sz="2800" dirty="0" smtClean="0"/>
              <a:t>多くの実験を取り入れた授業を行うことである。</a:t>
            </a:r>
            <a:endParaRPr lang="en-US" altLang="ja-JP" sz="2800" dirty="0" smtClean="0"/>
          </a:p>
          <a:p>
            <a:endParaRPr kumimoji="1" lang="en-US" altLang="ja-JP" sz="2800" dirty="0"/>
          </a:p>
          <a:p>
            <a:r>
              <a:rPr kumimoji="1" lang="ja-JP" altLang="en-US" sz="2800" dirty="0" smtClean="0"/>
              <a:t>しかし、実験ばかり多く行っても、学習内容の理解に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つながらない場合、理科に対して学習者が持っている</a:t>
            </a:r>
            <a:endParaRPr kumimoji="1" lang="en-US" altLang="ja-JP" sz="2800" dirty="0" smtClean="0"/>
          </a:p>
          <a:p>
            <a:r>
              <a:rPr lang="ja-JP" altLang="en-US" sz="2800" dirty="0"/>
              <a:t>好</a:t>
            </a:r>
            <a:r>
              <a:rPr lang="ja-JP" altLang="en-US" sz="2800" dirty="0" smtClean="0"/>
              <a:t>嫌のイメージは変わらないといえよう。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163" y="980728"/>
            <a:ext cx="8932333" cy="5801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５．考察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５．考察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7544" y="2618909"/>
            <a:ext cx="789030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したがって、学習者に学習内容が理解できるような</a:t>
            </a:r>
            <a:endParaRPr kumimoji="1" lang="en-US" altLang="ja-JP" sz="2800" dirty="0" smtClean="0"/>
          </a:p>
          <a:p>
            <a:r>
              <a:rPr lang="ja-JP" altLang="en-US" sz="2800" dirty="0"/>
              <a:t>学習</a:t>
            </a:r>
            <a:r>
              <a:rPr lang="ja-JP" altLang="en-US" sz="2800" dirty="0" smtClean="0"/>
              <a:t>方法を模索していく必要があるといえよう。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 txBox="1">
            <a:spLocks/>
          </p:cNvSpPr>
          <p:nvPr/>
        </p:nvSpPr>
        <p:spPr>
          <a:xfrm>
            <a:off x="251520" y="44624"/>
            <a:ext cx="7467600" cy="56207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６．おわりに</a:t>
            </a:r>
            <a:endParaRPr kumimoji="1" lang="ja-JP" altLang="en-US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972011"/>
            <a:ext cx="839845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理科離れ・物理離れに対して全国的な取り組みが</a:t>
            </a:r>
            <a:endParaRPr kumimoji="1" lang="en-US" altLang="ja-JP" sz="2800" dirty="0" smtClean="0"/>
          </a:p>
          <a:p>
            <a:r>
              <a:rPr lang="ja-JP" altLang="en-US" sz="2800" dirty="0"/>
              <a:t>行われて</a:t>
            </a:r>
            <a:r>
              <a:rPr lang="ja-JP" altLang="en-US" sz="2800" dirty="0" smtClean="0"/>
              <a:t>きてはいるが、いまのところ中学校での理科</a:t>
            </a:r>
            <a:endParaRPr lang="en-US" altLang="ja-JP" sz="2800" dirty="0" smtClean="0"/>
          </a:p>
          <a:p>
            <a:r>
              <a:rPr lang="ja-JP" altLang="en-US" sz="2800" dirty="0" smtClean="0"/>
              <a:t>学習に対する好嫌を調べてみるかぎりにおいては、</a:t>
            </a:r>
            <a:endParaRPr lang="en-US" altLang="ja-JP" sz="2800" dirty="0" smtClean="0"/>
          </a:p>
          <a:p>
            <a:r>
              <a:rPr kumimoji="1" lang="ja-JP" altLang="en-US" sz="2800" dirty="0"/>
              <a:t>その成果</a:t>
            </a:r>
            <a:r>
              <a:rPr kumimoji="1" lang="ja-JP" altLang="en-US" sz="2800" dirty="0" smtClean="0"/>
              <a:t>は上がっているとは言い難かった。</a:t>
            </a:r>
            <a:endParaRPr kumimoji="1"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/>
              <a:t>高等学校</a:t>
            </a:r>
            <a:r>
              <a:rPr lang="ja-JP" altLang="en-US" sz="2800" dirty="0" smtClean="0"/>
              <a:t>で文科系コースを選択している学習者は、</a:t>
            </a:r>
            <a:endParaRPr lang="en-US" altLang="ja-JP" sz="2800" dirty="0" smtClean="0"/>
          </a:p>
          <a:p>
            <a:r>
              <a:rPr kumimoji="1" lang="ja-JP" altLang="en-US" sz="2800" dirty="0"/>
              <a:t>中学校理科学習で</a:t>
            </a:r>
            <a:r>
              <a:rPr kumimoji="1" lang="ja-JP" altLang="en-US" sz="2800" dirty="0" smtClean="0"/>
              <a:t>は特に物理嫌いが顕著であった。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また、高等学校で理科系コースを選択している女子は、</a:t>
            </a:r>
            <a:endParaRPr lang="en-US" altLang="ja-JP" sz="2800" dirty="0" smtClean="0"/>
          </a:p>
          <a:p>
            <a:r>
              <a:rPr kumimoji="1" lang="ja-JP" altLang="en-US" sz="2800" dirty="0"/>
              <a:t>中学校時代に</a:t>
            </a:r>
            <a:r>
              <a:rPr kumimoji="1" lang="ja-JP" altLang="en-US" sz="2800" dirty="0" smtClean="0"/>
              <a:t>は化学好きの傾向が見られた。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467544" y="548680"/>
            <a:ext cx="8217314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　　　　　　　　　　　　</a:t>
            </a:r>
            <a:r>
              <a:rPr kumimoji="1" lang="ja-JP" altLang="en-US" sz="2800" b="1" dirty="0" smtClean="0"/>
              <a:t>引用文献</a:t>
            </a:r>
            <a:endParaRPr kumimoji="1" lang="en-US" altLang="ja-JP" sz="2800" b="1" dirty="0" smtClean="0"/>
          </a:p>
          <a:p>
            <a:endParaRPr kumimoji="1" lang="en-US" altLang="ja-JP" sz="2800" b="1" dirty="0" smtClean="0"/>
          </a:p>
          <a:p>
            <a:r>
              <a:rPr lang="ja-JP" altLang="en-US" sz="2800" dirty="0"/>
              <a:t>１</a:t>
            </a:r>
            <a:r>
              <a:rPr lang="ja-JP" altLang="en-US" sz="2800" dirty="0" smtClean="0"/>
              <a:t>）石塚信夫・川村康文他「本校生徒の理科学習の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実態その考察」京都教育大学附属高校研究紀要、</a:t>
            </a:r>
            <a:endParaRPr lang="en-US" altLang="ja-JP" sz="2800" dirty="0" smtClean="0"/>
          </a:p>
          <a:p>
            <a:r>
              <a:rPr kumimoji="1" lang="ja-JP" altLang="en-US" sz="2800" dirty="0"/>
              <a:t>　</a:t>
            </a:r>
            <a:r>
              <a:rPr kumimoji="1" lang="ja-JP" altLang="en-US" sz="2800" dirty="0" smtClean="0"/>
              <a:t>　第４２号、１９８７、</a:t>
            </a:r>
            <a:r>
              <a:rPr kumimoji="1" lang="en-US" altLang="ja-JP" sz="2800" dirty="0" smtClean="0"/>
              <a:t>pp.88-122.</a:t>
            </a:r>
          </a:p>
          <a:p>
            <a:endParaRPr lang="en-US" altLang="ja-JP" sz="2800" dirty="0"/>
          </a:p>
          <a:p>
            <a:r>
              <a:rPr kumimoji="1" lang="ja-JP" altLang="en-US" sz="2800" dirty="0" smtClean="0"/>
              <a:t>２）</a:t>
            </a:r>
            <a:r>
              <a:rPr lang="ja-JP" altLang="en-US" sz="2800" dirty="0" smtClean="0"/>
              <a:t>石塚信夫・川村康文他「本校生徒の理科学習の</a:t>
            </a:r>
            <a:endParaRPr lang="en-US" altLang="ja-JP" sz="2800" dirty="0" smtClean="0"/>
          </a:p>
          <a:p>
            <a:r>
              <a:rPr lang="ja-JP" altLang="en-US" sz="2800" dirty="0" smtClean="0"/>
              <a:t>　　実態その考察（その２）」京都教育大学附属高校</a:t>
            </a:r>
            <a:endParaRPr lang="en-US" altLang="ja-JP" sz="2800" dirty="0" smtClean="0"/>
          </a:p>
          <a:p>
            <a:r>
              <a:rPr lang="ja-JP" altLang="en-US" sz="2800" dirty="0"/>
              <a:t>　</a:t>
            </a:r>
            <a:r>
              <a:rPr lang="ja-JP" altLang="en-US" sz="2800" dirty="0" smtClean="0"/>
              <a:t>　研究紀要、</a:t>
            </a:r>
            <a:r>
              <a:rPr lang="ja-JP" altLang="en-US" sz="2800" dirty="0"/>
              <a:t>　　</a:t>
            </a:r>
            <a:r>
              <a:rPr lang="ja-JP" altLang="en-US" sz="2800" dirty="0" smtClean="0"/>
              <a:t>第４４号</a:t>
            </a:r>
            <a:r>
              <a:rPr lang="ja-JP" altLang="en-US" sz="2800" dirty="0"/>
              <a:t>、</a:t>
            </a:r>
            <a:r>
              <a:rPr lang="ja-JP" altLang="en-US" sz="2800" dirty="0" smtClean="0"/>
              <a:t>１９８８、</a:t>
            </a:r>
            <a:r>
              <a:rPr lang="en-US" altLang="ja-JP" sz="2800" dirty="0" smtClean="0"/>
              <a:t>pp.1-23.</a:t>
            </a:r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　　　　　　　　　（１９９６年６月２０日受理）</a:t>
            </a:r>
            <a:endParaRPr lang="en-US" altLang="ja-JP" sz="2800" dirty="0"/>
          </a:p>
          <a:p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467600" cy="724942"/>
          </a:xfrm>
        </p:spPr>
        <p:txBody>
          <a:bodyPr/>
          <a:lstStyle/>
          <a:p>
            <a:r>
              <a:rPr kumimoji="1" lang="ja-JP" altLang="en-US" dirty="0" smtClean="0"/>
              <a:t>７．この論文を読んで感じたこと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95536" y="1258882"/>
            <a:ext cx="864852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・高校２年生１７１名へのアンケートから多くの情報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　を得ている</a:t>
            </a:r>
            <a:endParaRPr lang="en-US" altLang="ja-JP" sz="2800" dirty="0" smtClean="0"/>
          </a:p>
          <a:p>
            <a:r>
              <a:rPr lang="ja-JP" altLang="en-US" sz="2800" dirty="0" smtClean="0"/>
              <a:t>・理科教育の問題点・改善のポイントが見える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・文科系はサンプルが少ないが、傾向がよくつかめている</a:t>
            </a:r>
            <a:endParaRPr kumimoji="1" lang="en-US" altLang="ja-JP" sz="2800" dirty="0" smtClean="0"/>
          </a:p>
          <a:p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kumimoji="1" lang="ja-JP" altLang="en-US" sz="2800" dirty="0" smtClean="0"/>
              <a:t>感想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・思いの外、物理が嫌われている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・実験は大切である</a:t>
            </a:r>
            <a:endParaRPr kumimoji="1" lang="en-US" altLang="ja-JP" sz="2800" dirty="0" smtClean="0"/>
          </a:p>
          <a:p>
            <a:endParaRPr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7467600" cy="724942"/>
          </a:xfrm>
        </p:spPr>
        <p:txBody>
          <a:bodyPr/>
          <a:lstStyle/>
          <a:p>
            <a:r>
              <a:rPr kumimoji="1" lang="ja-JP" altLang="en-US" dirty="0" smtClean="0"/>
              <a:t>７．この論文を読んで感じたこと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5536" y="900003"/>
            <a:ext cx="8569975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湧いた疑問</a:t>
            </a:r>
            <a:endParaRPr lang="en-US" altLang="ja-JP" sz="2800" dirty="0" smtClean="0"/>
          </a:p>
          <a:p>
            <a:r>
              <a:rPr lang="ja-JP" altLang="en-US" sz="2800" dirty="0" smtClean="0"/>
              <a:t>・全国的に大規模な調査をしたらどのような結果になるか</a:t>
            </a:r>
            <a:endParaRPr lang="en-US" altLang="ja-JP" sz="2800" dirty="0" smtClean="0"/>
          </a:p>
          <a:p>
            <a:r>
              <a:rPr lang="ja-JP" altLang="en-US" sz="2800" dirty="0" smtClean="0"/>
              <a:t>　（地域差はあるのか等）</a:t>
            </a:r>
            <a:endParaRPr lang="en-US" altLang="ja-JP" sz="2800" dirty="0" smtClean="0"/>
          </a:p>
          <a:p>
            <a:r>
              <a:rPr lang="ja-JP" altLang="en-US" sz="2800" dirty="0" smtClean="0"/>
              <a:t>・歴史は覚えることが多いが、日本史離れなどと言</a:t>
            </a:r>
            <a:endParaRPr lang="en-US" altLang="ja-JP" sz="2800" dirty="0" smtClean="0"/>
          </a:p>
          <a:p>
            <a:r>
              <a:rPr lang="ja-JP" altLang="en-US" sz="2800" dirty="0" smtClean="0"/>
              <a:t>　われないのは何故か</a:t>
            </a:r>
          </a:p>
          <a:p>
            <a:endParaRPr kumimoji="1" lang="en-US" altLang="ja-JP" sz="2800" dirty="0" smtClean="0"/>
          </a:p>
          <a:p>
            <a:endParaRPr lang="en-US" altLang="ja-JP" sz="2800" dirty="0" smtClean="0"/>
          </a:p>
          <a:p>
            <a:r>
              <a:rPr kumimoji="1" lang="ja-JP" altLang="en-US" sz="2800" dirty="0" smtClean="0"/>
              <a:t>どんな授業をすればいいか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・講義形式ばかりにせず、実験を多く取り入れる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・生徒が主体的に学習できるようにする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・わかりやすく、イメージが掴めるように教える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１．はじめに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908720"/>
            <a:ext cx="8611653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調査対象者に理科の学習項目を示し、その項目に対し、</a:t>
            </a:r>
            <a:endParaRPr lang="en-US" altLang="ja-JP" sz="2800" dirty="0" smtClean="0"/>
          </a:p>
          <a:p>
            <a:r>
              <a:rPr lang="ja-JP" altLang="en-US" sz="2800" dirty="0" smtClean="0"/>
              <a:t>・「とても好き」（５）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・「まあまあ好き」（４）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・「どちらともいえない」（３）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・「どちらかといえば嫌い」（２）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・「とても嫌い」（１）</a:t>
            </a:r>
            <a:endParaRPr lang="en-US" altLang="ja-JP" sz="2800" dirty="0" smtClean="0"/>
          </a:p>
          <a:p>
            <a:r>
              <a:rPr lang="ja-JP" altLang="en-US" sz="2800" dirty="0" smtClean="0"/>
              <a:t>の５件法により回答を得、その項目の平均値を求める。</a:t>
            </a:r>
            <a:endParaRPr lang="en-US" altLang="ja-JP" sz="2800" dirty="0" smtClean="0"/>
          </a:p>
          <a:p>
            <a:r>
              <a:rPr lang="ja-JP" altLang="en-US" sz="2800" dirty="0" smtClean="0"/>
              <a:t>「とても好き」が＋１、「とても嫌い」が－１になるように、</a:t>
            </a:r>
            <a:endParaRPr lang="en-US" altLang="ja-JP" sz="2800" dirty="0" smtClean="0"/>
          </a:p>
          <a:p>
            <a:r>
              <a:rPr lang="ja-JP" altLang="en-US" sz="2800" dirty="0"/>
              <a:t>平均値</a:t>
            </a:r>
            <a:r>
              <a:rPr lang="ja-JP" altLang="en-US" sz="2800" dirty="0" smtClean="0"/>
              <a:t>から３を引いたものを２で割り、それを好嫌度と</a:t>
            </a:r>
            <a:endParaRPr lang="en-US" altLang="ja-JP" sz="2800" dirty="0" smtClean="0"/>
          </a:p>
          <a:p>
            <a:r>
              <a:rPr lang="ja-JP" altLang="en-US" sz="2800" dirty="0" smtClean="0"/>
              <a:t>する。</a:t>
            </a:r>
            <a:endParaRPr lang="en-US" altLang="ja-JP" sz="2800" dirty="0" smtClean="0"/>
          </a:p>
          <a:p>
            <a:endParaRPr kumimoji="1" lang="ja-JP" alt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648" y="5661248"/>
            <a:ext cx="62388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402783" y="1124744"/>
            <a:ext cx="8621271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これにより「どちらともいえない」を中心にして、その項目</a:t>
            </a:r>
            <a:endParaRPr lang="en-US" altLang="ja-JP" sz="2800" dirty="0" smtClean="0"/>
          </a:p>
          <a:p>
            <a:r>
              <a:rPr lang="ja-JP" altLang="en-US" sz="2800" dirty="0" smtClean="0"/>
              <a:t>が好きに傾いているか、嫌いに傾いているかをみること</a:t>
            </a:r>
            <a:endParaRPr lang="en-US" altLang="ja-JP" sz="2800" dirty="0" smtClean="0"/>
          </a:p>
          <a:p>
            <a:r>
              <a:rPr lang="ja-JP" altLang="en-US" sz="2800" dirty="0" smtClean="0"/>
              <a:t>ができる。</a:t>
            </a:r>
            <a:endParaRPr lang="en-US" altLang="ja-JP" sz="2800" dirty="0" smtClean="0"/>
          </a:p>
          <a:p>
            <a:r>
              <a:rPr lang="ja-JP" altLang="en-US" sz="2800" dirty="0" smtClean="0"/>
              <a:t>なお、この好嫌度を用いた調査は比較的手軽にできる</a:t>
            </a:r>
            <a:endParaRPr lang="en-US" altLang="ja-JP" sz="2800" dirty="0" smtClean="0"/>
          </a:p>
          <a:p>
            <a:r>
              <a:rPr lang="ja-JP" altLang="en-US" sz="2800" dirty="0" smtClean="0"/>
              <a:t>ので、教師に負担をかけることなく学習者の理科学習の</a:t>
            </a:r>
            <a:endParaRPr lang="en-US" altLang="ja-JP" sz="2800" dirty="0" smtClean="0"/>
          </a:p>
          <a:p>
            <a:r>
              <a:rPr lang="ja-JP" altLang="en-US" sz="2800" dirty="0" smtClean="0"/>
              <a:t>実態を知ることができる。</a:t>
            </a:r>
            <a:endParaRPr lang="en-US" altLang="ja-JP" sz="2800" dirty="0" smtClean="0"/>
          </a:p>
          <a:p>
            <a:endParaRPr lang="en-US" altLang="ja-JP" sz="2800" dirty="0"/>
          </a:p>
          <a:p>
            <a:r>
              <a:rPr lang="ja-JP" altLang="en-US" sz="2800" dirty="0" smtClean="0"/>
              <a:t>　ここでは、好嫌度が＋０．４以上の学習項目を、よく好</a:t>
            </a:r>
            <a:endParaRPr lang="en-US" altLang="ja-JP" sz="2800" dirty="0" smtClean="0"/>
          </a:p>
          <a:p>
            <a:r>
              <a:rPr lang="ja-JP" altLang="en-US" sz="2800" dirty="0" smtClean="0"/>
              <a:t>まれ</a:t>
            </a:r>
            <a:r>
              <a:rPr lang="ja-JP" altLang="en-US" sz="2800" dirty="0" err="1" smtClean="0"/>
              <a:t>て</a:t>
            </a:r>
            <a:r>
              <a:rPr lang="ja-JP" altLang="en-US" sz="2800" dirty="0" smtClean="0"/>
              <a:t>いる学習項目とし</a:t>
            </a:r>
            <a:r>
              <a:rPr lang="ja-JP" altLang="en-US" sz="2800" dirty="0" smtClean="0"/>
              <a:t>、好嫌度が</a:t>
            </a:r>
            <a:r>
              <a:rPr lang="ja-JP" altLang="en-US" sz="2800" dirty="0" smtClean="0"/>
              <a:t>－０．４以下の学習</a:t>
            </a:r>
            <a:endParaRPr lang="en-US" altLang="ja-JP" sz="2800" dirty="0" smtClean="0"/>
          </a:p>
          <a:p>
            <a:r>
              <a:rPr lang="ja-JP" altLang="en-US" sz="2800" dirty="0" smtClean="0"/>
              <a:t>項目をひどく嫌われている学習項目とする。</a:t>
            </a:r>
            <a:endParaRPr lang="en-US" altLang="ja-JP" sz="2800" dirty="0" smtClean="0"/>
          </a:p>
          <a:p>
            <a:endParaRPr lang="en-US" altLang="ja-JP" sz="2800" dirty="0"/>
          </a:p>
        </p:txBody>
      </p:sp>
      <p:sp>
        <p:nvSpPr>
          <p:cNvPr id="5" name="タイトル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１．はじめに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95536" y="130622"/>
            <a:ext cx="7467600" cy="634082"/>
          </a:xfrm>
        </p:spPr>
        <p:txBody>
          <a:bodyPr/>
          <a:lstStyle/>
          <a:p>
            <a:r>
              <a:rPr kumimoji="1" lang="ja-JP" altLang="en-US" dirty="0" smtClean="0"/>
              <a:t>２．調査対象者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4149" y="1332051"/>
            <a:ext cx="8443337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・京都市内の普通科高校に通う高校２年生</a:t>
            </a:r>
            <a:endParaRPr lang="en-US" altLang="ja-JP" sz="2800" dirty="0" smtClean="0"/>
          </a:p>
          <a:p>
            <a:r>
              <a:rPr lang="ja-JP" altLang="en-US" sz="2800" dirty="0" smtClean="0"/>
              <a:t>・男女１７１名</a:t>
            </a:r>
            <a:endParaRPr lang="en-US" altLang="ja-JP" sz="2800" dirty="0" smtClean="0"/>
          </a:p>
          <a:p>
            <a:r>
              <a:rPr lang="ja-JP" altLang="en-US" sz="2800" dirty="0" smtClean="0"/>
              <a:t>・ほぼ全員が大学進学を希望</a:t>
            </a:r>
            <a:endParaRPr lang="en-US" altLang="ja-JP" sz="2800" dirty="0" smtClean="0"/>
          </a:p>
          <a:p>
            <a:r>
              <a:rPr lang="ja-JP" altLang="en-US" sz="2800" dirty="0" smtClean="0"/>
              <a:t>・理科系：男子６５名，女子５８名</a:t>
            </a:r>
            <a:endParaRPr lang="en-US" altLang="ja-JP" sz="2800" dirty="0" smtClean="0"/>
          </a:p>
          <a:p>
            <a:r>
              <a:rPr lang="ja-JP" altLang="en-US" sz="2800" dirty="0" smtClean="0"/>
              <a:t>・文科系：男子１９名，女子２９名</a:t>
            </a:r>
            <a:endParaRPr lang="en-US" altLang="ja-JP" sz="2800" dirty="0" smtClean="0"/>
          </a:p>
          <a:p>
            <a:r>
              <a:rPr lang="ja-JP" altLang="en-US" sz="2800" dirty="0" smtClean="0"/>
              <a:t>・全員必修：一年生次に生物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</a:t>
            </a:r>
            <a:endParaRPr lang="en-US" altLang="ja-JP" sz="2800" dirty="0" smtClean="0"/>
          </a:p>
          <a:p>
            <a:r>
              <a:rPr lang="ja-JP" altLang="en-US" sz="2800" dirty="0" smtClean="0"/>
              <a:t>・理科系必修：２年次に物理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Ｂと化学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</a:t>
            </a:r>
            <a:endParaRPr lang="en-US" altLang="ja-JP" sz="2800" dirty="0" smtClean="0"/>
          </a:p>
          <a:p>
            <a:r>
              <a:rPr lang="ja-JP" altLang="en-US" sz="2800" dirty="0" smtClean="0"/>
              <a:t>・文科系：地学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Ｂを選択履修</a:t>
            </a:r>
            <a:endParaRPr lang="en-US" altLang="ja-JP" sz="2800" dirty="0" smtClean="0"/>
          </a:p>
          <a:p>
            <a:r>
              <a:rPr lang="ja-JP" altLang="en-US" sz="2800" dirty="0" smtClean="0"/>
              <a:t>　　　（物理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Ｂと化学</a:t>
            </a:r>
            <a:r>
              <a:rPr lang="en-US" altLang="ja-JP" sz="2800" dirty="0" smtClean="0"/>
              <a:t>Ⅰ</a:t>
            </a:r>
            <a:r>
              <a:rPr lang="ja-JP" altLang="en-US" sz="2800" dirty="0" smtClean="0"/>
              <a:t>Ｂは希望が少なく開講されず）</a:t>
            </a:r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３．調査方法と時期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74149" y="1700808"/>
            <a:ext cx="7782900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・質問紙法</a:t>
            </a:r>
            <a:endParaRPr lang="en-US" altLang="ja-JP" sz="2800" dirty="0" smtClean="0"/>
          </a:p>
          <a:p>
            <a:r>
              <a:rPr lang="ja-JP" altLang="en-US" sz="2800" dirty="0" smtClean="0"/>
              <a:t>・調査対象者に理科学習項目を提示</a:t>
            </a:r>
            <a:endParaRPr lang="en-US" altLang="ja-JP" sz="2800" dirty="0" smtClean="0"/>
          </a:p>
          <a:p>
            <a:r>
              <a:rPr lang="ja-JP" altLang="en-US" sz="2800" dirty="0" smtClean="0"/>
              <a:t>・好き嫌いを１～５の５段階でマークシートに</a:t>
            </a:r>
            <a:r>
              <a:rPr lang="ja-JP" altLang="en-US" sz="2800" dirty="0" smtClean="0"/>
              <a:t>回答</a:t>
            </a:r>
            <a:endParaRPr lang="en-US" altLang="ja-JP" sz="2800" dirty="0" smtClean="0"/>
          </a:p>
          <a:p>
            <a:r>
              <a:rPr lang="ja-JP" altLang="en-US" sz="2800" dirty="0" smtClean="0"/>
              <a:t>　</a:t>
            </a:r>
            <a:r>
              <a:rPr lang="ja-JP" altLang="en-US" sz="2800" dirty="0" smtClean="0"/>
              <a:t>するよう教示</a:t>
            </a:r>
            <a:endParaRPr lang="en-US" altLang="ja-JP" sz="2800" dirty="0"/>
          </a:p>
          <a:p>
            <a:r>
              <a:rPr lang="ja-JP" altLang="en-US" sz="2800" dirty="0" smtClean="0"/>
              <a:t>・そう回答した理由を質問０～９の中から選びマーク</a:t>
            </a:r>
            <a:endParaRPr lang="en-US" altLang="ja-JP" sz="2800" dirty="0" smtClean="0"/>
          </a:p>
          <a:p>
            <a:r>
              <a:rPr lang="ja-JP" altLang="en-US" sz="2800" dirty="0" smtClean="0"/>
              <a:t>・どのクラスも４月の当初に実施</a:t>
            </a:r>
            <a:endParaRPr lang="en-US" altLang="ja-JP" sz="2800" dirty="0" smtClean="0"/>
          </a:p>
          <a:p>
            <a:endParaRPr lang="en-US" altLang="ja-JP" sz="2800" dirty="0"/>
          </a:p>
          <a:p>
            <a:endParaRPr lang="en-US" altLang="ja-JP" sz="2800" dirty="0" smtClean="0"/>
          </a:p>
          <a:p>
            <a:endParaRPr lang="en-US" altLang="ja-JP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7544" y="764704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67544" y="1556792"/>
            <a:ext cx="833112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調査項目は、調査対象者が小学校時代に学習した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学習指導要領から、物理・化学・生物・地学のそれぞれ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の領域に偏ることなくまんべんなく選び出した。</a:t>
            </a:r>
            <a:endParaRPr kumimoji="1"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7544" y="3272785"/>
            <a:ext cx="6437981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　概括：好嫌度がプラスを示す項目が多い</a:t>
            </a:r>
            <a:endParaRPr kumimoji="1" lang="en-US" altLang="ja-JP" sz="2800" dirty="0" smtClean="0"/>
          </a:p>
          <a:p>
            <a:endParaRPr kumimoji="1" lang="en-US" altLang="ja-JP" sz="2800" dirty="0" smtClean="0"/>
          </a:p>
          <a:p>
            <a:r>
              <a:rPr kumimoji="1" lang="ja-JP" altLang="en-US" sz="2800" dirty="0" smtClean="0"/>
              <a:t>　好嫌度平均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・理科系男子：＋０．０７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・理科系女子：＋０．２３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・非理科系男子：＋０．１０</a:t>
            </a:r>
            <a:endParaRPr lang="en-US" altLang="ja-JP" sz="2800" dirty="0" smtClean="0"/>
          </a:p>
          <a:p>
            <a:r>
              <a:rPr kumimoji="1" lang="ja-JP" altLang="en-US" sz="2800" dirty="0" smtClean="0"/>
              <a:t>・非理科系女子：＋０．１２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7710" y="864097"/>
            <a:ext cx="8630754" cy="5949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51520" y="44624"/>
            <a:ext cx="7467600" cy="562074"/>
          </a:xfrm>
        </p:spPr>
        <p:txBody>
          <a:bodyPr/>
          <a:lstStyle/>
          <a:p>
            <a:r>
              <a:rPr kumimoji="1" lang="ja-JP" altLang="en-US" dirty="0" smtClean="0"/>
              <a:t>４．結果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61864" y="534690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dirty="0" smtClean="0"/>
              <a:t>４．１　小学校理科における好嫌度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スパイス">
  <a:themeElements>
    <a:clrScheme name="スパイス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スパイス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スパイス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762</TotalTime>
  <Words>1830</Words>
  <Application>Microsoft Office PowerPoint</Application>
  <PresentationFormat>画面に合わせる (4:3)</PresentationFormat>
  <Paragraphs>393</Paragraphs>
  <Slides>36</Slides>
  <Notes>35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36</vt:i4>
      </vt:variant>
    </vt:vector>
  </HeadingPairs>
  <TitlesOfParts>
    <vt:vector size="37" baseType="lpstr">
      <vt:lpstr>スパイス</vt:lpstr>
      <vt:lpstr>高校生にみられる 小・中学校理科学習の実態と問題点</vt:lpstr>
      <vt:lpstr>（序文）</vt:lpstr>
      <vt:lpstr>１．はじめに</vt:lpstr>
      <vt:lpstr>１．はじめに</vt:lpstr>
      <vt:lpstr>１．はじめに</vt:lpstr>
      <vt:lpstr>２．調査対象者</vt:lpstr>
      <vt:lpstr>３．調査方法と時期</vt:lpstr>
      <vt:lpstr>４．結果</vt:lpstr>
      <vt:lpstr>４．結果</vt:lpstr>
      <vt:lpstr>４．結果</vt:lpstr>
      <vt:lpstr>４．結果</vt:lpstr>
      <vt:lpstr>４．結果</vt:lpstr>
      <vt:lpstr>４．結果</vt:lpstr>
      <vt:lpstr>スライド 14</vt:lpstr>
      <vt:lpstr>スライド 15</vt:lpstr>
      <vt:lpstr>スライド 16</vt:lpstr>
      <vt:lpstr>スライド 17</vt:lpstr>
      <vt:lpstr>スライド 18</vt:lpstr>
      <vt:lpstr>スライド 19</vt:lpstr>
      <vt:lpstr>スライド 20</vt:lpstr>
      <vt:lpstr>スライド 21</vt:lpstr>
      <vt:lpstr>スライド 22</vt:lpstr>
      <vt:lpstr>スライド 23</vt:lpstr>
      <vt:lpstr>スライド 24</vt:lpstr>
      <vt:lpstr>スライド 25</vt:lpstr>
      <vt:lpstr>スライド 26</vt:lpstr>
      <vt:lpstr>スライド 27</vt:lpstr>
      <vt:lpstr>スライド 28</vt:lpstr>
      <vt:lpstr>スライド 29</vt:lpstr>
      <vt:lpstr>スライド 30</vt:lpstr>
      <vt:lpstr>スライド 31</vt:lpstr>
      <vt:lpstr>スライド 32</vt:lpstr>
      <vt:lpstr>スライド 33</vt:lpstr>
      <vt:lpstr>スライド 34</vt:lpstr>
      <vt:lpstr>７．この論文を読んで感じたこと</vt:lpstr>
      <vt:lpstr>７．この論文を読んで感じたこと</vt:lpstr>
    </vt:vector>
  </TitlesOfParts>
  <Company>東京理科大学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高校生にみられる 小・中学校理科学習の実態と問題点</dc:title>
  <dc:creator>青柳 和宏</dc:creator>
  <cp:lastModifiedBy>青柳 和宏</cp:lastModifiedBy>
  <cp:revision>77</cp:revision>
  <dcterms:created xsi:type="dcterms:W3CDTF">2011-03-31T02:19:17Z</dcterms:created>
  <dcterms:modified xsi:type="dcterms:W3CDTF">2011-04-04T07:14:12Z</dcterms:modified>
</cp:coreProperties>
</file>