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8" r:id="rId4"/>
    <p:sldId id="263" r:id="rId5"/>
    <p:sldId id="258" r:id="rId6"/>
    <p:sldId id="273" r:id="rId7"/>
    <p:sldId id="259" r:id="rId8"/>
    <p:sldId id="264" r:id="rId9"/>
    <p:sldId id="265" r:id="rId10"/>
    <p:sldId id="267" r:id="rId11"/>
    <p:sldId id="266" r:id="rId12"/>
    <p:sldId id="268" r:id="rId13"/>
    <p:sldId id="260" r:id="rId14"/>
    <p:sldId id="261" r:id="rId15"/>
    <p:sldId id="272" r:id="rId16"/>
    <p:sldId id="269" r:id="rId17"/>
    <p:sldId id="274" r:id="rId18"/>
    <p:sldId id="275" r:id="rId19"/>
    <p:sldId id="276" r:id="rId20"/>
    <p:sldId id="277" r:id="rId21"/>
    <p:sldId id="262" r:id="rId2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97C534A-8C29-47AD-9113-D8A5D651EB4F}" type="datetimeFigureOut">
              <a:rPr kumimoji="1" lang="ja-JP" altLang="en-US" smtClean="0"/>
              <a:pPr/>
              <a:t>2011/4/3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コネクタ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コネクタ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正方形/長方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円/楕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円/楕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円/楕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4E9FA67-3098-4E5B-8D06-C9FA849068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C534A-8C29-47AD-9113-D8A5D651EB4F}" type="datetimeFigureOut">
              <a:rPr kumimoji="1" lang="ja-JP" altLang="en-US" smtClean="0"/>
              <a:pPr/>
              <a:t>2011/4/3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A67-3098-4E5B-8D06-C9FA849068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C534A-8C29-47AD-9113-D8A5D651EB4F}" type="datetimeFigureOut">
              <a:rPr kumimoji="1" lang="ja-JP" altLang="en-US" smtClean="0"/>
              <a:pPr/>
              <a:t>2011/4/3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A67-3098-4E5B-8D06-C9FA849068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97C534A-8C29-47AD-9113-D8A5D651EB4F}" type="datetimeFigureOut">
              <a:rPr kumimoji="1" lang="ja-JP" altLang="en-US" smtClean="0"/>
              <a:pPr/>
              <a:t>2011/4/3</a:t>
            </a:fld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4E9FA67-3098-4E5B-8D06-C9FA849068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97C534A-8C29-47AD-9113-D8A5D651EB4F}" type="datetimeFigureOut">
              <a:rPr kumimoji="1" lang="ja-JP" altLang="en-US" smtClean="0"/>
              <a:pPr/>
              <a:t>2011/4/3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コネクタ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円/楕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コネクタ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4E9FA67-3098-4E5B-8D06-C9FA849068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C534A-8C29-47AD-9113-D8A5D651EB4F}" type="datetimeFigureOut">
              <a:rPr kumimoji="1" lang="ja-JP" altLang="en-US" smtClean="0"/>
              <a:pPr/>
              <a:t>2011/4/3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A67-3098-4E5B-8D06-C9FA849068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C534A-8C29-47AD-9113-D8A5D651EB4F}" type="datetimeFigureOut">
              <a:rPr kumimoji="1" lang="ja-JP" altLang="en-US" smtClean="0"/>
              <a:pPr/>
              <a:t>2011/4/3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A67-3098-4E5B-8D06-C9FA849068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2" name="テキスト プレースホル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7C534A-8C29-47AD-9113-D8A5D651EB4F}" type="datetimeFigureOut">
              <a:rPr kumimoji="1" lang="ja-JP" altLang="en-US" smtClean="0"/>
              <a:pPr/>
              <a:t>2011/4/3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4E9FA67-3098-4E5B-8D06-C9FA849068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C534A-8C29-47AD-9113-D8A5D651EB4F}" type="datetimeFigureOut">
              <a:rPr kumimoji="1" lang="ja-JP" altLang="en-US" smtClean="0"/>
              <a:pPr/>
              <a:t>2011/4/3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A67-3098-4E5B-8D06-C9FA849068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コンテンツ プレースホル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1" name="日付プレースホル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97C534A-8C29-47AD-9113-D8A5D651EB4F}" type="datetimeFigureOut">
              <a:rPr kumimoji="1" lang="ja-JP" altLang="en-US" smtClean="0"/>
              <a:pPr/>
              <a:t>2011/4/3</a:t>
            </a:fld>
            <a:endParaRPr kumimoji="1" lang="ja-JP" altLang="en-US"/>
          </a:p>
        </p:txBody>
      </p:sp>
      <p:sp>
        <p:nvSpPr>
          <p:cNvPr id="22" name="スライド番号プレースホル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4E9FA67-3098-4E5B-8D06-C9FA849068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3" name="フッター プレースホル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コネクタ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付プレースホル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7C534A-8C29-47AD-9113-D8A5D651EB4F}" type="datetimeFigureOut">
              <a:rPr kumimoji="1" lang="ja-JP" altLang="en-US" smtClean="0"/>
              <a:pPr/>
              <a:t>2011/4/3</a:t>
            </a:fld>
            <a:endParaRPr kumimoji="1"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4E9FA67-3098-4E5B-8D06-C9FA849068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1" name="フッター プレースホル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97C534A-8C29-47AD-9113-D8A5D651EB4F}" type="datetimeFigureOut">
              <a:rPr kumimoji="1" lang="ja-JP" altLang="en-US" smtClean="0"/>
              <a:pPr/>
              <a:t>2011/4/3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4E9FA67-3098-4E5B-8D06-C9FA849068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1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ja.wikipedia.org/wiki/%E3%83%95%E3%82%A1%E3%82%A4%E3%83%AB:Global_Warming_Map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://ja.wikipedia.org/wiki/%E3%83%95%E3%82%A1%E3%82%A4%E3%83%AB:Global_Warming_Predictions_Map.jpg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678488" cy="1894362"/>
          </a:xfrm>
        </p:spPr>
        <p:txBody>
          <a:bodyPr>
            <a:noAutofit/>
          </a:bodyPr>
          <a:lstStyle/>
          <a:p>
            <a:r>
              <a:rPr lang="ja-JP" altLang="en-US" sz="4000" dirty="0" smtClean="0">
                <a:solidFill>
                  <a:schemeClr val="tx1"/>
                </a:solidFill>
              </a:rPr>
              <a:t>実験観察講座</a:t>
            </a:r>
            <a:r>
              <a:rPr lang="en-US" altLang="ja-JP" sz="4000" dirty="0" smtClean="0">
                <a:solidFill>
                  <a:schemeClr val="tx1"/>
                </a:solidFill>
              </a:rPr>
              <a:t/>
            </a:r>
            <a:br>
              <a:rPr lang="en-US" altLang="ja-JP" sz="4000" dirty="0" smtClean="0">
                <a:solidFill>
                  <a:schemeClr val="tx1"/>
                </a:solidFill>
              </a:rPr>
            </a:br>
            <a:r>
              <a:rPr lang="ja-JP" altLang="en-US" sz="4000" dirty="0" smtClean="0">
                <a:solidFill>
                  <a:schemeClr val="tx1"/>
                </a:solidFill>
              </a:rPr>
              <a:t>ペットボトルを利用した簡単な温室効果実験</a:t>
            </a:r>
            <a:endParaRPr kumimoji="1"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endParaRPr kumimoji="1" lang="en-US" altLang="ja-JP" sz="2500" dirty="0" smtClean="0">
              <a:solidFill>
                <a:schemeClr val="tx1"/>
              </a:solidFill>
            </a:endParaRPr>
          </a:p>
          <a:p>
            <a:pPr algn="r"/>
            <a:r>
              <a:rPr kumimoji="1" lang="ja-JP" altLang="en-US" sz="2500" dirty="0" smtClean="0">
                <a:solidFill>
                  <a:schemeClr val="tx1"/>
                </a:solidFill>
              </a:rPr>
              <a:t>東京理科大学理学部応用物理学科</a:t>
            </a:r>
            <a:r>
              <a:rPr kumimoji="1" lang="en-US" altLang="ja-JP" sz="2500" dirty="0" smtClean="0">
                <a:solidFill>
                  <a:schemeClr val="tx1"/>
                </a:solidFill>
              </a:rPr>
              <a:t>4</a:t>
            </a:r>
            <a:r>
              <a:rPr kumimoji="1" lang="ja-JP" altLang="en-US" sz="2500" dirty="0" smtClean="0">
                <a:solidFill>
                  <a:schemeClr val="tx1"/>
                </a:solidFill>
              </a:rPr>
              <a:t>年</a:t>
            </a:r>
            <a:endParaRPr kumimoji="1" lang="en-US" altLang="ja-JP" sz="2500" dirty="0" smtClean="0">
              <a:solidFill>
                <a:schemeClr val="tx1"/>
              </a:solidFill>
            </a:endParaRPr>
          </a:p>
          <a:p>
            <a:pPr algn="r"/>
            <a:r>
              <a:rPr kumimoji="1" lang="en-US" altLang="ja-JP" sz="2500" dirty="0" smtClean="0">
                <a:solidFill>
                  <a:schemeClr val="tx1"/>
                </a:solidFill>
              </a:rPr>
              <a:t>1508135</a:t>
            </a:r>
            <a:r>
              <a:rPr kumimoji="1" lang="ja-JP" altLang="en-US" sz="2500" dirty="0" smtClean="0">
                <a:solidFill>
                  <a:schemeClr val="tx1"/>
                </a:solidFill>
              </a:rPr>
              <a:t>番　松田　峻</a:t>
            </a:r>
            <a:endParaRPr kumimoji="1" lang="en-US" altLang="ja-JP" sz="25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研究内容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323527" y="1340768"/>
          <a:ext cx="7776865" cy="5366055"/>
        </p:xfrm>
        <a:graphic>
          <a:graphicData uri="http://schemas.openxmlformats.org/drawingml/2006/table">
            <a:tbl>
              <a:tblPr/>
              <a:tblGrid>
                <a:gridCol w="987541"/>
                <a:gridCol w="1131554"/>
                <a:gridCol w="1131554"/>
                <a:gridCol w="1131554"/>
                <a:gridCol w="1131554"/>
                <a:gridCol w="1131554"/>
                <a:gridCol w="1131554"/>
              </a:tblGrid>
              <a:tr h="36301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回目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気温</a:t>
                      </a:r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18.3℃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回目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気温</a:t>
                      </a:r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19.5℃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回目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気温</a:t>
                      </a:r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18.7℃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301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時間</a:t>
                      </a:r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秒</a:t>
                      </a:r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CO</a:t>
                      </a:r>
                      <a:r>
                        <a:rPr lang="en-US" altLang="ja-JP" sz="15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  <a:endParaRPr lang="ja-JP" altLang="en-US" sz="15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酸素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CO</a:t>
                      </a:r>
                      <a:r>
                        <a:rPr lang="en-US" altLang="ja-JP" sz="15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酸素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CO</a:t>
                      </a:r>
                      <a:r>
                        <a:rPr lang="en-US" altLang="ja-JP" sz="15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酸素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01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22.1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22.0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22.6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23.1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20.3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20.3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301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22.6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22.6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24.0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24.3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23.0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22.0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01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22.8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22.8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25.0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25.0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22.7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22.5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01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22.9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22.7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25.8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25.4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23.2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22.8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01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23.7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23.4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26.3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25.0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23.5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23.0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01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24.4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23.8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26.8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26.2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23.7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23.1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01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24.9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23.9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27.0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26.3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23.9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23.2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01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25.6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23.8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27.2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26.5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24.2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23.4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01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26.2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23.7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27.3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26.4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24.4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23.5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01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26.5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23.4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27.4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26.4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24.4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23.5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01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27.4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26.5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24.3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23.4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01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27.6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26.5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24.3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23.4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37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27.5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26.4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24.4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23.5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研究内容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51520" y="1484784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熱源</a:t>
            </a:r>
            <a:r>
              <a:rPr kumimoji="1" lang="ja-JP" altLang="en-US" sz="2400" dirty="0" smtClean="0"/>
              <a:t>に</a:t>
            </a:r>
            <a:r>
              <a:rPr kumimoji="1" lang="ja-JP" altLang="en-US" sz="2400" b="1" dirty="0" smtClean="0"/>
              <a:t>白熱電球</a:t>
            </a:r>
            <a:r>
              <a:rPr kumimoji="1" lang="ja-JP" altLang="en-US" sz="2400" dirty="0" smtClean="0"/>
              <a:t>を用いた場合</a:t>
            </a:r>
            <a:endParaRPr kumimoji="1" lang="ja-JP" altLang="en-US" sz="2400" dirty="0"/>
          </a:p>
        </p:txBody>
      </p:sp>
      <p:sp>
        <p:nvSpPr>
          <p:cNvPr id="83" name="片側の 2 つの角を切り取った四角形 82"/>
          <p:cNvSpPr/>
          <p:nvPr/>
        </p:nvSpPr>
        <p:spPr>
          <a:xfrm>
            <a:off x="6156176" y="2708920"/>
            <a:ext cx="1296144" cy="2736304"/>
          </a:xfrm>
          <a:prstGeom prst="snip2Same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円/楕円 83"/>
          <p:cNvSpPr/>
          <p:nvPr/>
        </p:nvSpPr>
        <p:spPr>
          <a:xfrm>
            <a:off x="6732240" y="5013176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5" name="カギ線コネクタ 84"/>
          <p:cNvCxnSpPr>
            <a:stCxn id="84" idx="0"/>
          </p:cNvCxnSpPr>
          <p:nvPr/>
        </p:nvCxnSpPr>
        <p:spPr>
          <a:xfrm rot="5400000" flipH="1" flipV="1">
            <a:off x="6012160" y="4221088"/>
            <a:ext cx="1584176" cy="1588"/>
          </a:xfrm>
          <a:prstGeom prst="bentConnector3">
            <a:avLst>
              <a:gd name="adj1" fmla="val 50000"/>
            </a:avLst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角丸四角形 85"/>
          <p:cNvSpPr/>
          <p:nvPr/>
        </p:nvSpPr>
        <p:spPr>
          <a:xfrm>
            <a:off x="6732240" y="1916832"/>
            <a:ext cx="1440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7" name="カギ線コネクタ 86"/>
          <p:cNvCxnSpPr/>
          <p:nvPr/>
        </p:nvCxnSpPr>
        <p:spPr>
          <a:xfrm>
            <a:off x="6732240" y="4581128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カギ線コネクタ 87"/>
          <p:cNvCxnSpPr/>
          <p:nvPr/>
        </p:nvCxnSpPr>
        <p:spPr>
          <a:xfrm>
            <a:off x="6732240" y="4221088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カギ線コネクタ 88"/>
          <p:cNvCxnSpPr/>
          <p:nvPr/>
        </p:nvCxnSpPr>
        <p:spPr>
          <a:xfrm>
            <a:off x="6732240" y="3861048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カギ線コネクタ 89"/>
          <p:cNvCxnSpPr/>
          <p:nvPr/>
        </p:nvCxnSpPr>
        <p:spPr>
          <a:xfrm>
            <a:off x="6732240" y="3501008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カギ線コネクタ 90"/>
          <p:cNvCxnSpPr/>
          <p:nvPr/>
        </p:nvCxnSpPr>
        <p:spPr>
          <a:xfrm>
            <a:off x="6732240" y="3140968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カギ線コネクタ 91"/>
          <p:cNvCxnSpPr/>
          <p:nvPr/>
        </p:nvCxnSpPr>
        <p:spPr>
          <a:xfrm>
            <a:off x="6732240" y="2780928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カギ線コネクタ 92"/>
          <p:cNvCxnSpPr/>
          <p:nvPr/>
        </p:nvCxnSpPr>
        <p:spPr>
          <a:xfrm>
            <a:off x="6732240" y="2420888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片側の 2 つの角を切り取った四角形 95"/>
          <p:cNvSpPr/>
          <p:nvPr/>
        </p:nvSpPr>
        <p:spPr>
          <a:xfrm rot="10800000">
            <a:off x="6588224" y="2420888"/>
            <a:ext cx="432048" cy="360040"/>
          </a:xfrm>
          <a:prstGeom prst="snip2Same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片側の 2 つの角を切り取った四角形 110"/>
          <p:cNvSpPr/>
          <p:nvPr/>
        </p:nvSpPr>
        <p:spPr>
          <a:xfrm>
            <a:off x="971600" y="2708920"/>
            <a:ext cx="1296144" cy="2736304"/>
          </a:xfrm>
          <a:prstGeom prst="snip2Same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円/楕円 111"/>
          <p:cNvSpPr/>
          <p:nvPr/>
        </p:nvSpPr>
        <p:spPr>
          <a:xfrm>
            <a:off x="1547664" y="5013176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3" name="カギ線コネクタ 112"/>
          <p:cNvCxnSpPr>
            <a:stCxn id="112" idx="0"/>
          </p:cNvCxnSpPr>
          <p:nvPr/>
        </p:nvCxnSpPr>
        <p:spPr>
          <a:xfrm rot="5400000" flipH="1" flipV="1">
            <a:off x="827584" y="4221088"/>
            <a:ext cx="1584176" cy="1588"/>
          </a:xfrm>
          <a:prstGeom prst="bentConnector3">
            <a:avLst>
              <a:gd name="adj1" fmla="val 50000"/>
            </a:avLst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角丸四角形 113"/>
          <p:cNvSpPr/>
          <p:nvPr/>
        </p:nvSpPr>
        <p:spPr>
          <a:xfrm>
            <a:off x="1547664" y="1916832"/>
            <a:ext cx="1440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5" name="カギ線コネクタ 114"/>
          <p:cNvCxnSpPr/>
          <p:nvPr/>
        </p:nvCxnSpPr>
        <p:spPr>
          <a:xfrm>
            <a:off x="1547664" y="4581128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カギ線コネクタ 115"/>
          <p:cNvCxnSpPr/>
          <p:nvPr/>
        </p:nvCxnSpPr>
        <p:spPr>
          <a:xfrm>
            <a:off x="1547664" y="4221088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カギ線コネクタ 116"/>
          <p:cNvCxnSpPr/>
          <p:nvPr/>
        </p:nvCxnSpPr>
        <p:spPr>
          <a:xfrm>
            <a:off x="1547664" y="3861048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カギ線コネクタ 117"/>
          <p:cNvCxnSpPr/>
          <p:nvPr/>
        </p:nvCxnSpPr>
        <p:spPr>
          <a:xfrm>
            <a:off x="1547664" y="3501008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カギ線コネクタ 118"/>
          <p:cNvCxnSpPr/>
          <p:nvPr/>
        </p:nvCxnSpPr>
        <p:spPr>
          <a:xfrm>
            <a:off x="1547664" y="3140968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カギ線コネクタ 119"/>
          <p:cNvCxnSpPr/>
          <p:nvPr/>
        </p:nvCxnSpPr>
        <p:spPr>
          <a:xfrm>
            <a:off x="1547664" y="2780928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カギ線コネクタ 120"/>
          <p:cNvCxnSpPr/>
          <p:nvPr/>
        </p:nvCxnSpPr>
        <p:spPr>
          <a:xfrm>
            <a:off x="1547664" y="2420888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片側の 2 つの角を切り取った四角形 122"/>
          <p:cNvSpPr/>
          <p:nvPr/>
        </p:nvSpPr>
        <p:spPr>
          <a:xfrm rot="10800000">
            <a:off x="1403648" y="2420888"/>
            <a:ext cx="432048" cy="360040"/>
          </a:xfrm>
          <a:prstGeom prst="snip2Same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正方形/長方形 123"/>
          <p:cNvSpPr/>
          <p:nvPr/>
        </p:nvSpPr>
        <p:spPr>
          <a:xfrm>
            <a:off x="971600" y="5445224"/>
            <a:ext cx="6480720" cy="720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正方形/長方形 124"/>
          <p:cNvSpPr/>
          <p:nvPr/>
        </p:nvSpPr>
        <p:spPr>
          <a:xfrm>
            <a:off x="4139952" y="5445224"/>
            <a:ext cx="72008" cy="43204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正方形/長方形 125"/>
          <p:cNvSpPr/>
          <p:nvPr/>
        </p:nvSpPr>
        <p:spPr>
          <a:xfrm>
            <a:off x="3419872" y="5877272"/>
            <a:ext cx="1440160" cy="90872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モーター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0" name="片側の 2 つの角を丸めた四角形 129"/>
          <p:cNvSpPr/>
          <p:nvPr/>
        </p:nvSpPr>
        <p:spPr>
          <a:xfrm>
            <a:off x="4067944" y="3284984"/>
            <a:ext cx="288032" cy="288032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円/楕円 127"/>
          <p:cNvSpPr/>
          <p:nvPr/>
        </p:nvSpPr>
        <p:spPr>
          <a:xfrm>
            <a:off x="3707904" y="3501008"/>
            <a:ext cx="1008112" cy="1008112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4" name="直線コネクタ 133"/>
          <p:cNvCxnSpPr>
            <a:stCxn id="130" idx="3"/>
          </p:cNvCxnSpPr>
          <p:nvPr/>
        </p:nvCxnSpPr>
        <p:spPr>
          <a:xfrm rot="5400000" flipH="1" flipV="1">
            <a:off x="3563888" y="2636912"/>
            <a:ext cx="129614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研究内容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323528" y="1340769"/>
          <a:ext cx="7776864" cy="5130542"/>
        </p:xfrm>
        <a:graphic>
          <a:graphicData uri="http://schemas.openxmlformats.org/drawingml/2006/table">
            <a:tbl>
              <a:tblPr/>
              <a:tblGrid>
                <a:gridCol w="1296144"/>
                <a:gridCol w="1296144"/>
                <a:gridCol w="1296144"/>
                <a:gridCol w="1296144"/>
                <a:gridCol w="1296144"/>
                <a:gridCol w="1296144"/>
              </a:tblGrid>
              <a:tr h="39440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  <a:r>
                        <a:rPr lang="ja-JP" altLang="en-US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回目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気温</a:t>
                      </a:r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27.3℃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768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時間</a:t>
                      </a:r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秒</a:t>
                      </a:r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CO</a:t>
                      </a:r>
                      <a:r>
                        <a:rPr lang="en-US" altLang="ja-JP" sz="15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  <a:endParaRPr lang="ja-JP" altLang="en-US" sz="1500" b="1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酸素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時間</a:t>
                      </a:r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(</a:t>
                      </a:r>
                      <a:r>
                        <a:rPr lang="ja-JP" altLang="en-US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秒</a:t>
                      </a:r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CO</a:t>
                      </a:r>
                      <a:r>
                        <a:rPr lang="en-US" altLang="ja-JP" sz="1500" b="1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  <a:endParaRPr lang="ja-JP" altLang="en-US" sz="1500" b="1" i="0" u="none" strike="noStrike" dirty="0" smtClean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酸素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28.1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28.2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2000" b="1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4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28.6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28.8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33.8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33.5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30.3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30.4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33.9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33.6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30.9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31.1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34.1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33.8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31.5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31.7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420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34.2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33.9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31.9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32.1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450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34.3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34.0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32.3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32.4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480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34.4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34.1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32.7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32.8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510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34.5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34.1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33.0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33.0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540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34.6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34.3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33.3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33.2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570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34.7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34.3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40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33.6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33.4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600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34.8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34.3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結果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91264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dirty="0" smtClean="0"/>
              <a:t>熱源が</a:t>
            </a:r>
            <a:r>
              <a:rPr lang="ja-JP" altLang="en-US" b="1" dirty="0" smtClean="0"/>
              <a:t>太陽光</a:t>
            </a:r>
            <a:r>
              <a:rPr lang="ja-JP" altLang="en-US" dirty="0" smtClean="0"/>
              <a:t>の場合も，</a:t>
            </a:r>
            <a:r>
              <a:rPr lang="ja-JP" altLang="en-US" b="1" dirty="0" smtClean="0"/>
              <a:t>白熱電球</a:t>
            </a:r>
            <a:r>
              <a:rPr lang="ja-JP" altLang="en-US" dirty="0" smtClean="0"/>
              <a:t>の場合も，</a:t>
            </a:r>
            <a:endParaRPr lang="en-US" altLang="ja-JP" dirty="0" smtClean="0"/>
          </a:p>
          <a:p>
            <a:pPr>
              <a:buNone/>
            </a:pPr>
            <a:r>
              <a:rPr lang="ja-JP" altLang="en-US" sz="3000" b="1" dirty="0" smtClean="0">
                <a:solidFill>
                  <a:srgbClr val="FF0000"/>
                </a:solidFill>
              </a:rPr>
              <a:t>二酸化炭素の温室効果</a:t>
            </a:r>
            <a:r>
              <a:rPr kumimoji="1" lang="ja-JP" altLang="en-US" dirty="0" smtClean="0"/>
              <a:t>を確認することができた。</a:t>
            </a:r>
            <a:endParaRPr kumimoji="1"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</a:t>
            </a:r>
            <a:r>
              <a:rPr kumimoji="1" lang="ja-JP" altLang="en-US" b="1" dirty="0" smtClean="0"/>
              <a:t>実験材料</a:t>
            </a:r>
            <a:r>
              <a:rPr kumimoji="1" lang="ja-JP" altLang="en-US" dirty="0" smtClean="0"/>
              <a:t>も</a:t>
            </a:r>
            <a:r>
              <a:rPr kumimoji="1" lang="ja-JP" altLang="en-US" b="1" dirty="0" smtClean="0"/>
              <a:t>実験器</a:t>
            </a:r>
            <a:r>
              <a:rPr kumimoji="1" lang="ja-JP" altLang="en-US" dirty="0" smtClean="0"/>
              <a:t>の作成も</a:t>
            </a:r>
            <a:r>
              <a:rPr kumimoji="1" lang="ja-JP" altLang="en-US" b="1" dirty="0" smtClean="0"/>
              <a:t>実験</a:t>
            </a:r>
            <a:r>
              <a:rPr kumimoji="1" lang="ja-JP" altLang="en-US" dirty="0" smtClean="0"/>
              <a:t>も簡単であるため，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比較的簡単に二酸化炭素の温室効果を確かめられる。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ポイント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準備を十分に行う</a:t>
            </a:r>
            <a:r>
              <a:rPr lang="en-US" altLang="ja-JP" dirty="0" smtClean="0"/>
              <a:t>(</a:t>
            </a:r>
            <a:r>
              <a:rPr lang="ja-JP" altLang="en-US" dirty="0" smtClean="0"/>
              <a:t>温度計･ペットボトルの選択等</a:t>
            </a:r>
            <a:r>
              <a:rPr lang="en-US" altLang="ja-JP" dirty="0" smtClean="0"/>
              <a:t>)</a:t>
            </a:r>
            <a:r>
              <a:rPr lang="ja-JP" altLang="en-US" dirty="0" err="1" smtClean="0"/>
              <a:t>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測定開始時の条件を</a:t>
            </a:r>
            <a:r>
              <a:rPr kumimoji="1" lang="ja-JP" altLang="en-US" dirty="0" smtClean="0"/>
              <a:t>そろえる。</a:t>
            </a:r>
            <a:endParaRPr kumimoji="1"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熱源を</a:t>
            </a:r>
            <a:r>
              <a:rPr kumimoji="1" lang="en-US" altLang="ja-JP" dirty="0" smtClean="0"/>
              <a:t>2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ペットボトルに同様に当てる。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考察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971600" y="5445224"/>
            <a:ext cx="6480720" cy="720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4139952" y="5445224"/>
            <a:ext cx="72008" cy="43204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3419872" y="5877272"/>
            <a:ext cx="1440160" cy="90872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モーター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1" name="片側の 2 つの角を丸めた四角形 30"/>
          <p:cNvSpPr/>
          <p:nvPr/>
        </p:nvSpPr>
        <p:spPr>
          <a:xfrm>
            <a:off x="4067944" y="3284984"/>
            <a:ext cx="288032" cy="288032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円/楕円 31"/>
          <p:cNvSpPr/>
          <p:nvPr/>
        </p:nvSpPr>
        <p:spPr>
          <a:xfrm>
            <a:off x="3707904" y="3501008"/>
            <a:ext cx="1008112" cy="10081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3" name="直線コネクタ 32"/>
          <p:cNvCxnSpPr>
            <a:stCxn id="31" idx="3"/>
          </p:cNvCxnSpPr>
          <p:nvPr/>
        </p:nvCxnSpPr>
        <p:spPr>
          <a:xfrm rot="5400000" flipH="1" flipV="1">
            <a:off x="3671900" y="2744924"/>
            <a:ext cx="108012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円/楕円 33"/>
          <p:cNvSpPr/>
          <p:nvPr/>
        </p:nvSpPr>
        <p:spPr>
          <a:xfrm>
            <a:off x="6012160" y="3284984"/>
            <a:ext cx="2160240" cy="2160240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円/楕円 34"/>
          <p:cNvSpPr/>
          <p:nvPr/>
        </p:nvSpPr>
        <p:spPr>
          <a:xfrm>
            <a:off x="251520" y="3284984"/>
            <a:ext cx="2160240" cy="21602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51520" y="1484784"/>
            <a:ext cx="84969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000" b="1" dirty="0" smtClean="0"/>
              <a:t>二酸化炭素の温室効果</a:t>
            </a:r>
            <a:r>
              <a:rPr kumimoji="1" lang="ja-JP" altLang="en-US" sz="2400" dirty="0" smtClean="0"/>
              <a:t>をイメージしやすいように･･･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考察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496944" cy="3528392"/>
          </a:xfrm>
        </p:spPr>
        <p:txBody>
          <a:bodyPr/>
          <a:lstStyle/>
          <a:p>
            <a:pPr>
              <a:buNone/>
            </a:pPr>
            <a:r>
              <a:rPr lang="ja-JP" altLang="en-US" dirty="0" smtClean="0"/>
              <a:t>ところが･･･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イメージしやすいように工夫しすぎてしまい，生徒に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実験させるためには，</a:t>
            </a:r>
            <a:r>
              <a:rPr lang="ja-JP" altLang="en-US" b="1" dirty="0" smtClean="0"/>
              <a:t>実験器具</a:t>
            </a:r>
            <a:r>
              <a:rPr lang="ja-JP" altLang="en-US" dirty="0" smtClean="0"/>
              <a:t>が</a:t>
            </a:r>
            <a:r>
              <a:rPr lang="ja-JP" altLang="en-US" b="1" dirty="0" smtClean="0"/>
              <a:t>入手しにくいもの</a:t>
            </a:r>
            <a:r>
              <a:rPr lang="ja-JP" altLang="en-US" dirty="0" smtClean="0"/>
              <a:t>が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多くなってしまった。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ja-JP" altLang="en-US" b="1" dirty="0" smtClean="0"/>
              <a:t>赤外線ランプ</a:t>
            </a:r>
            <a:r>
              <a:rPr lang="ja-JP" altLang="en-US" dirty="0" smtClean="0"/>
              <a:t>や</a:t>
            </a:r>
            <a:r>
              <a:rPr lang="ja-JP" altLang="en-US" b="1" dirty="0" smtClean="0"/>
              <a:t>地球モデル</a:t>
            </a:r>
            <a:r>
              <a:rPr lang="ja-JP" altLang="en-US" dirty="0" smtClean="0"/>
              <a:t>は手間がかかってしまう。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しかし，</a:t>
            </a:r>
            <a:r>
              <a:rPr lang="ja-JP" altLang="en-US" sz="3000" b="1" dirty="0" smtClean="0"/>
              <a:t>実験準備に時間をかけられない</a:t>
            </a:r>
            <a:r>
              <a:rPr lang="ja-JP" altLang="en-US" dirty="0" smtClean="0"/>
              <a:t>のが現状。</a:t>
            </a:r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520" y="4869160"/>
            <a:ext cx="8496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→</a:t>
            </a:r>
            <a:r>
              <a:rPr kumimoji="1" lang="ja-JP" altLang="en-US" sz="2400" b="1" dirty="0" smtClean="0">
                <a:solidFill>
                  <a:srgbClr val="FF0000"/>
                </a:solidFill>
              </a:rPr>
              <a:t>リサイクル</a:t>
            </a:r>
            <a:r>
              <a:rPr kumimoji="1" lang="ja-JP" altLang="en-US" sz="2400" dirty="0" smtClean="0"/>
              <a:t>をこころがけるだけで</a:t>
            </a:r>
            <a:r>
              <a:rPr kumimoji="1" lang="ja-JP" altLang="en-US" sz="2400" b="1" dirty="0" smtClean="0">
                <a:solidFill>
                  <a:srgbClr val="FF0000"/>
                </a:solidFill>
              </a:rPr>
              <a:t>簡単に入手できる</a:t>
            </a:r>
            <a:r>
              <a:rPr kumimoji="1" lang="ja-JP" altLang="en-US" sz="2400" dirty="0" smtClean="0"/>
              <a:t>ような</a:t>
            </a:r>
            <a:endParaRPr kumimoji="1" lang="en-US" altLang="ja-JP" sz="2400" dirty="0" smtClean="0"/>
          </a:p>
          <a:p>
            <a:r>
              <a:rPr lang="ja-JP" altLang="en-US" sz="2400" b="1" dirty="0" smtClean="0"/>
              <a:t>ペットボトル</a:t>
            </a:r>
            <a:r>
              <a:rPr lang="ja-JP" altLang="en-US" sz="2400" dirty="0" smtClean="0"/>
              <a:t>などを実験教材として用いることは意義がある。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また，</a:t>
            </a:r>
            <a:r>
              <a:rPr kumimoji="1" lang="ja-JP" altLang="en-US" sz="2400" b="1" dirty="0" smtClean="0"/>
              <a:t>リサイクル</a:t>
            </a:r>
            <a:r>
              <a:rPr kumimoji="1" lang="ja-JP" altLang="en-US" sz="2400" dirty="0" smtClean="0"/>
              <a:t>をこころがけることで，生徒たちはより一層</a:t>
            </a:r>
            <a:endParaRPr kumimoji="1" lang="en-US" altLang="ja-JP" sz="2400" dirty="0" smtClean="0"/>
          </a:p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環境問題</a:t>
            </a:r>
            <a:r>
              <a:rPr kumimoji="1" lang="ja-JP" altLang="en-US" sz="2400" dirty="0" smtClean="0"/>
              <a:t>について</a:t>
            </a:r>
            <a:r>
              <a:rPr lang="ja-JP" altLang="en-US" sz="2400" dirty="0" smtClean="0"/>
              <a:t>考えるようになると思われる。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考察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cxnSp>
        <p:nvCxnSpPr>
          <p:cNvPr id="6" name="直線コネクタ 5"/>
          <p:cNvCxnSpPr/>
          <p:nvPr/>
        </p:nvCxnSpPr>
        <p:spPr>
          <a:xfrm>
            <a:off x="395536" y="3203684"/>
            <a:ext cx="82089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 rot="5400000">
            <a:off x="215516" y="3167680"/>
            <a:ext cx="36004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7164288" y="2607295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/>
              <a:t>波長</a:t>
            </a:r>
            <a:r>
              <a:rPr kumimoji="1" lang="en-US" altLang="ja-JP" sz="2400" dirty="0" smtClean="0"/>
              <a:t>(</a:t>
            </a:r>
            <a:r>
              <a:rPr kumimoji="1" lang="en-US" altLang="ja-JP" sz="2400" i="1" dirty="0" smtClean="0">
                <a:latin typeface="Times New Roman" pitchFamily="18" charset="0"/>
                <a:cs typeface="Times New Roman" pitchFamily="18" charset="0"/>
              </a:rPr>
              <a:t>nm</a:t>
            </a:r>
            <a:r>
              <a:rPr kumimoji="1" lang="en-US" altLang="ja-JP" sz="2400" dirty="0" smtClean="0"/>
              <a:t>)</a:t>
            </a:r>
            <a:endParaRPr kumimoji="1" lang="ja-JP" altLang="en-US" sz="2400" dirty="0"/>
          </a:p>
        </p:txBody>
      </p:sp>
      <p:cxnSp>
        <p:nvCxnSpPr>
          <p:cNvPr id="11" name="直線コネクタ 10"/>
          <p:cNvCxnSpPr/>
          <p:nvPr/>
        </p:nvCxnSpPr>
        <p:spPr>
          <a:xfrm rot="5400000">
            <a:off x="3815916" y="3167680"/>
            <a:ext cx="36004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 rot="5400000">
            <a:off x="7416316" y="3167680"/>
            <a:ext cx="36004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251520" y="3246075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0</a:t>
            </a:r>
            <a:endParaRPr kumimoji="1" lang="ja-JP" altLang="en-US" sz="24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563888" y="3246075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1000</a:t>
            </a:r>
            <a:endParaRPr kumimoji="1" lang="ja-JP" altLang="en-US" sz="24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164288" y="3246075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2000</a:t>
            </a:r>
            <a:endParaRPr kumimoji="1" lang="ja-JP" altLang="en-US" sz="2400" dirty="0"/>
          </a:p>
        </p:txBody>
      </p:sp>
      <p:cxnSp>
        <p:nvCxnSpPr>
          <p:cNvPr id="30" name="直線コネクタ 29"/>
          <p:cNvCxnSpPr/>
          <p:nvPr/>
        </p:nvCxnSpPr>
        <p:spPr>
          <a:xfrm rot="5400000">
            <a:off x="719572" y="2951656"/>
            <a:ext cx="50405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rot="5400000">
            <a:off x="1223628" y="2951656"/>
            <a:ext cx="50405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 rot="10800000">
            <a:off x="971600" y="2699628"/>
            <a:ext cx="763284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395536" y="2267580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太陽光</a:t>
            </a:r>
            <a:endParaRPr kumimoji="1" lang="ja-JP" altLang="en-US" sz="2400" dirty="0"/>
          </a:p>
        </p:txBody>
      </p:sp>
      <p:cxnSp>
        <p:nvCxnSpPr>
          <p:cNvPr id="44" name="直線コネクタ 43"/>
          <p:cNvCxnSpPr/>
          <p:nvPr/>
        </p:nvCxnSpPr>
        <p:spPr>
          <a:xfrm rot="5400000">
            <a:off x="1007604" y="2807640"/>
            <a:ext cx="1368152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 rot="5400000">
            <a:off x="2447764" y="2807640"/>
            <a:ext cx="1368152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>
            <a:off x="1691680" y="2411596"/>
            <a:ext cx="1440160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1403648" y="341041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lain" startAt="380"/>
            </a:pPr>
            <a:r>
              <a:rPr kumimoji="1" lang="ja-JP" altLang="en-US" dirty="0" smtClean="0"/>
              <a:t>　 　　　　 　</a:t>
            </a:r>
            <a:r>
              <a:rPr kumimoji="1" lang="en-US" altLang="ja-JP" dirty="0" smtClean="0"/>
              <a:t>770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763688" y="2021939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白熱電球</a:t>
            </a:r>
            <a:endParaRPr kumimoji="1" lang="ja-JP" altLang="en-US" sz="2400" dirty="0"/>
          </a:p>
        </p:txBody>
      </p:sp>
      <p:cxnSp>
        <p:nvCxnSpPr>
          <p:cNvPr id="52" name="直線コネクタ 51"/>
          <p:cNvCxnSpPr/>
          <p:nvPr/>
        </p:nvCxnSpPr>
        <p:spPr>
          <a:xfrm rot="5400000">
            <a:off x="395536" y="3563724"/>
            <a:ext cx="720080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 rot="5400000">
            <a:off x="755576" y="3563724"/>
            <a:ext cx="720080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683568" y="313167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180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300</a:t>
            </a:r>
            <a:endParaRPr kumimoji="1" lang="ja-JP" altLang="en-US" dirty="0"/>
          </a:p>
        </p:txBody>
      </p:sp>
      <p:cxnSp>
        <p:nvCxnSpPr>
          <p:cNvPr id="58" name="直線コネクタ 57"/>
          <p:cNvCxnSpPr/>
          <p:nvPr/>
        </p:nvCxnSpPr>
        <p:spPr>
          <a:xfrm>
            <a:off x="755576" y="3923764"/>
            <a:ext cx="360040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テキスト ボックス 59"/>
          <p:cNvSpPr txBox="1"/>
          <p:nvPr/>
        </p:nvSpPr>
        <p:spPr>
          <a:xfrm>
            <a:off x="179512" y="40677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二酸化炭素</a:t>
            </a:r>
            <a:endParaRPr kumimoji="1" lang="ja-JP" altLang="en-US" b="1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251520" y="384246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100</a:t>
            </a:r>
            <a:r>
              <a:rPr kumimoji="1" lang="ja-JP" altLang="en-US" dirty="0" smtClean="0"/>
              <a:t>　　</a:t>
            </a:r>
            <a:r>
              <a:rPr kumimoji="1" lang="en-US" altLang="ja-JP" dirty="0" smtClean="0"/>
              <a:t>200</a:t>
            </a:r>
            <a:endParaRPr kumimoji="1" lang="ja-JP" altLang="en-US" dirty="0"/>
          </a:p>
        </p:txBody>
      </p:sp>
      <p:cxnSp>
        <p:nvCxnSpPr>
          <p:cNvPr id="62" name="直線コネクタ 61"/>
          <p:cNvCxnSpPr/>
          <p:nvPr/>
        </p:nvCxnSpPr>
        <p:spPr>
          <a:xfrm rot="5400000">
            <a:off x="7236296" y="3563724"/>
            <a:ext cx="720080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7596336" y="3923764"/>
            <a:ext cx="1008112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テキスト ボックス 65"/>
          <p:cNvSpPr txBox="1"/>
          <p:nvPr/>
        </p:nvSpPr>
        <p:spPr>
          <a:xfrm>
            <a:off x="7236296" y="385175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2000</a:t>
            </a:r>
            <a:endParaRPr kumimoji="1" lang="ja-JP" altLang="en-US" dirty="0"/>
          </a:p>
        </p:txBody>
      </p:sp>
      <p:cxnSp>
        <p:nvCxnSpPr>
          <p:cNvPr id="67" name="直線コネクタ 66"/>
          <p:cNvCxnSpPr/>
          <p:nvPr/>
        </p:nvCxnSpPr>
        <p:spPr>
          <a:xfrm rot="5400000">
            <a:off x="3599892" y="2807640"/>
            <a:ext cx="792088" cy="1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/>
          <p:cNvCxnSpPr/>
          <p:nvPr/>
        </p:nvCxnSpPr>
        <p:spPr>
          <a:xfrm rot="10800000">
            <a:off x="3995938" y="2411596"/>
            <a:ext cx="4608513" cy="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テキスト ボックス 70"/>
          <p:cNvSpPr txBox="1"/>
          <p:nvPr/>
        </p:nvSpPr>
        <p:spPr>
          <a:xfrm>
            <a:off x="3779912" y="197954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赤外線ランプ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2500)</a:t>
            </a:r>
            <a:endParaRPr kumimoji="1" lang="ja-JP" altLang="en-US" dirty="0"/>
          </a:p>
        </p:txBody>
      </p:sp>
      <p:sp>
        <p:nvSpPr>
          <p:cNvPr id="73" name="正方形/長方形 72"/>
          <p:cNvSpPr/>
          <p:nvPr/>
        </p:nvSpPr>
        <p:spPr>
          <a:xfrm>
            <a:off x="1367581" y="1641574"/>
            <a:ext cx="208743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ja-JP" altLang="en-US" sz="3000" b="1" dirty="0" smtClean="0">
                <a:solidFill>
                  <a:srgbClr val="7030A0"/>
                </a:solidFill>
              </a:rPr>
              <a:t>紫</a:t>
            </a:r>
            <a:r>
              <a:rPr lang="ja-JP" altLang="en-US" b="1" dirty="0" smtClean="0">
                <a:solidFill>
                  <a:srgbClr val="7030A0"/>
                </a:solidFill>
              </a:rPr>
              <a:t>　 </a:t>
            </a:r>
            <a:r>
              <a:rPr lang="ja-JP" altLang="en-US" dirty="0" smtClean="0"/>
              <a:t>可視光 　</a:t>
            </a:r>
            <a:r>
              <a:rPr lang="ja-JP" altLang="en-US" sz="3000" b="1" dirty="0" smtClean="0">
                <a:solidFill>
                  <a:srgbClr val="FF0000"/>
                </a:solidFill>
              </a:rPr>
              <a:t>赤</a:t>
            </a:r>
            <a:endParaRPr lang="ja-JP" altLang="en-US" sz="3000" b="1" dirty="0">
              <a:solidFill>
                <a:srgbClr val="FF0000"/>
              </a:solidFill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7236296" y="40677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二酸化炭素</a:t>
            </a:r>
            <a:endParaRPr kumimoji="1" lang="ja-JP" altLang="en-US" b="1" dirty="0"/>
          </a:p>
        </p:txBody>
      </p:sp>
      <p:sp>
        <p:nvSpPr>
          <p:cNvPr id="77" name="正方形/長方形 76"/>
          <p:cNvSpPr/>
          <p:nvPr/>
        </p:nvSpPr>
        <p:spPr>
          <a:xfrm>
            <a:off x="1367581" y="3635732"/>
            <a:ext cx="205376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ja-JP" altLang="en-US" sz="3000" b="1" dirty="0" smtClean="0"/>
              <a:t>大</a:t>
            </a:r>
            <a:r>
              <a:rPr lang="ja-JP" altLang="en-US" dirty="0" smtClean="0"/>
              <a:t>エネルギー</a:t>
            </a:r>
            <a:r>
              <a:rPr lang="ja-JP" altLang="en-US" sz="3000" b="1" dirty="0" smtClean="0"/>
              <a:t>小</a:t>
            </a:r>
            <a:endParaRPr lang="ja-JP" altLang="en-US" sz="3000" b="1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51520" y="4869160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エネルギー　</a:t>
            </a:r>
            <a:r>
              <a:rPr kumimoji="1" lang="en-US" altLang="ja-JP" sz="2400" i="1" dirty="0" smtClean="0">
                <a:latin typeface="Times New Roman" pitchFamily="18" charset="0"/>
                <a:cs typeface="Times New Roman" pitchFamily="18" charset="0"/>
              </a:rPr>
              <a:t>E=</a:t>
            </a:r>
            <a:r>
              <a:rPr kumimoji="1" lang="en-US" altLang="ja-JP" sz="2400" i="1" dirty="0" err="1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ja-JP" sz="2400" i="1" dirty="0" err="1" smtClean="0">
                <a:latin typeface="Times New Roman" pitchFamily="18" charset="0"/>
                <a:cs typeface="Times New Roman" pitchFamily="18" charset="0"/>
              </a:rPr>
              <a:t>ν</a:t>
            </a:r>
            <a:r>
              <a:rPr lang="en-US" altLang="ja-JP" sz="2400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altLang="ja-JP" sz="2400" i="1" dirty="0" err="1" smtClean="0">
                <a:latin typeface="Times New Roman" pitchFamily="18" charset="0"/>
                <a:cs typeface="Times New Roman" pitchFamily="18" charset="0"/>
              </a:rPr>
              <a:t>hc</a:t>
            </a:r>
            <a:r>
              <a:rPr lang="en-US" altLang="ja-JP" sz="2400" i="1" dirty="0" smtClean="0">
                <a:latin typeface="Times New Roman" pitchFamily="18" charset="0"/>
                <a:cs typeface="Times New Roman" pitchFamily="18" charset="0"/>
              </a:rPr>
              <a:t>/λ</a:t>
            </a:r>
            <a:r>
              <a:rPr lang="ja-JP" altLang="en-US" sz="2400" i="1" dirty="0" smtClean="0"/>
              <a:t>　</a:t>
            </a:r>
            <a:r>
              <a:rPr lang="ja-JP" altLang="en-US" sz="2400" dirty="0" smtClean="0"/>
              <a:t>波長が短いほど大きく</a:t>
            </a:r>
            <a:r>
              <a:rPr lang="ja-JP" altLang="en-US" sz="2400" dirty="0" smtClean="0"/>
              <a:t>なる。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考察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地球温暖化の現状･･･</a:t>
            </a:r>
            <a:endParaRPr kumimoji="1"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  <p:pic>
        <p:nvPicPr>
          <p:cNvPr id="2050" name="図 1" descr="http://upload.wikimedia.org/wikipedia/commons/thumb/8/8c/Global_Warming_Map.jpg/280px-Global_Warming_Map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815" y="2132856"/>
            <a:ext cx="3648405" cy="2736304"/>
          </a:xfrm>
          <a:prstGeom prst="rect">
            <a:avLst/>
          </a:prstGeom>
          <a:noFill/>
        </p:spPr>
      </p:pic>
      <p:pic>
        <p:nvPicPr>
          <p:cNvPr id="2049" name="図 3" descr="http://upload.wikimedia.org/wikipedia/commons/thumb/a/ad/Global_Warming_Predictions_Map.jpg/280px-Global_Warming_Predictions_Map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2132856"/>
            <a:ext cx="3600400" cy="2664296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457056" rIns="457056" bIns="45705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211960" y="2833772"/>
            <a:ext cx="184731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/>
            </a:r>
            <a:br>
              <a:rPr kumimoji="1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</a:br>
            <a:r>
              <a:rPr kumimoji="1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/>
            </a:r>
            <a:br>
              <a:rPr kumimoji="1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</a:br>
            <a:endParaRPr kumimoji="1" lang="ja-JP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/>
            </a:r>
            <a:br>
              <a:rPr kumimoji="1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</a:b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51520" y="4892967"/>
            <a:ext cx="3888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ja-JP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1940</a:t>
            </a:r>
            <a:r>
              <a:rPr lang="ja-JP" altLang="en-US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年</a:t>
            </a:r>
            <a:r>
              <a:rPr lang="en-US" altLang="ja-JP" sz="2400" dirty="0" smtClean="0">
                <a:latin typeface="Arial"/>
                <a:ea typeface="ＭＳ 明朝" pitchFamily="17" charset="-128"/>
                <a:cs typeface="ＭＳ Ｐゴシック" pitchFamily="50" charset="-128"/>
              </a:rPr>
              <a:t>–</a:t>
            </a:r>
            <a:r>
              <a:rPr lang="en-US" altLang="ja-JP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1980</a:t>
            </a:r>
            <a:r>
              <a:rPr lang="ja-JP" altLang="en-US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年の平均値に</a:t>
            </a:r>
            <a:endParaRPr lang="en-US" altLang="ja-JP" sz="2400" dirty="0" smtClean="0">
              <a:latin typeface="Times New Roman" pitchFamily="18" charset="0"/>
              <a:ea typeface="ＭＳ 明朝" pitchFamily="17" charset="-128"/>
              <a:cs typeface="ＭＳ Ｐゴシック" pitchFamily="50" charset="-128"/>
            </a:endParaRPr>
          </a:p>
          <a:p>
            <a:pPr lvl="0"/>
            <a:r>
              <a:rPr lang="ja-JP" altLang="en-US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対する</a:t>
            </a:r>
            <a:r>
              <a:rPr lang="en-US" altLang="ja-JP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1999</a:t>
            </a:r>
            <a:r>
              <a:rPr lang="ja-JP" altLang="en-US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年から</a:t>
            </a:r>
            <a:r>
              <a:rPr lang="en-US" altLang="ja-JP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2008</a:t>
            </a:r>
            <a:r>
              <a:rPr lang="ja-JP" altLang="en-US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年の</a:t>
            </a:r>
            <a:endParaRPr lang="en-US" altLang="ja-JP" sz="2400" dirty="0" smtClean="0">
              <a:latin typeface="Times New Roman" pitchFamily="18" charset="0"/>
              <a:ea typeface="ＭＳ 明朝" pitchFamily="17" charset="-128"/>
              <a:cs typeface="ＭＳ Ｐゴシック" pitchFamily="50" charset="-128"/>
            </a:endParaRPr>
          </a:p>
          <a:p>
            <a:pPr lvl="0"/>
            <a:r>
              <a:rPr lang="ja-JP" altLang="en-US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地表面の平均気温の変化</a:t>
            </a:r>
            <a:endParaRPr kumimoji="1" lang="ja-JP" altLang="en-US" sz="2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283968" y="4892967"/>
            <a:ext cx="45281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ja-JP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1960</a:t>
            </a:r>
            <a:r>
              <a:rPr lang="ja-JP" altLang="en-US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年</a:t>
            </a:r>
            <a:r>
              <a:rPr lang="en-US" altLang="ja-JP" sz="2400" dirty="0" smtClean="0">
                <a:latin typeface="Arial"/>
                <a:ea typeface="ＭＳ 明朝" pitchFamily="17" charset="-128"/>
                <a:cs typeface="ＭＳ Ｐゴシック" pitchFamily="50" charset="-128"/>
              </a:rPr>
              <a:t>–</a:t>
            </a:r>
            <a:r>
              <a:rPr lang="en-US" altLang="ja-JP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1990</a:t>
            </a:r>
            <a:r>
              <a:rPr lang="ja-JP" altLang="en-US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年の平均値に</a:t>
            </a:r>
            <a:endParaRPr lang="en-US" altLang="ja-JP" sz="2400" dirty="0" smtClean="0">
              <a:latin typeface="Times New Roman" pitchFamily="18" charset="0"/>
              <a:ea typeface="ＭＳ 明朝" pitchFamily="17" charset="-128"/>
              <a:cs typeface="ＭＳ Ｐゴシック" pitchFamily="50" charset="-128"/>
            </a:endParaRPr>
          </a:p>
          <a:p>
            <a:pPr lvl="0"/>
            <a:r>
              <a:rPr lang="ja-JP" altLang="en-US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対する</a:t>
            </a:r>
            <a:r>
              <a:rPr lang="en-US" altLang="ja-JP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2070</a:t>
            </a:r>
            <a:r>
              <a:rPr lang="ja-JP" altLang="en-US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年から</a:t>
            </a:r>
            <a:r>
              <a:rPr lang="en-US" altLang="ja-JP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2100</a:t>
            </a:r>
            <a:r>
              <a:rPr lang="ja-JP" altLang="en-US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年の</a:t>
            </a:r>
            <a:endParaRPr lang="en-US" altLang="ja-JP" sz="2400" dirty="0" smtClean="0">
              <a:latin typeface="Times New Roman" pitchFamily="18" charset="0"/>
              <a:ea typeface="ＭＳ 明朝" pitchFamily="17" charset="-128"/>
              <a:cs typeface="ＭＳ Ｐゴシック" pitchFamily="50" charset="-128"/>
            </a:endParaRPr>
          </a:p>
          <a:p>
            <a:pPr lvl="0"/>
            <a:r>
              <a:rPr lang="ja-JP" altLang="en-US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地表面の平均気温変化量の</a:t>
            </a:r>
            <a:endParaRPr lang="en-US" altLang="ja-JP" sz="2400" dirty="0" smtClean="0">
              <a:latin typeface="Times New Roman" pitchFamily="18" charset="0"/>
              <a:ea typeface="ＭＳ 明朝" pitchFamily="17" charset="-128"/>
              <a:cs typeface="ＭＳ Ｐゴシック" pitchFamily="50" charset="-128"/>
            </a:endParaRPr>
          </a:p>
          <a:p>
            <a:pPr lvl="0"/>
            <a:r>
              <a:rPr lang="ja-JP" altLang="en-US" sz="2400" dirty="0" smtClean="0"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予測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考察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251520" y="1507576"/>
            <a:ext cx="8496944" cy="5350424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論文への評価</a:t>
            </a:r>
            <a:endParaRPr kumimoji="1" lang="en-US" altLang="ja-JP" dirty="0" smtClean="0"/>
          </a:p>
          <a:p>
            <a:pPr>
              <a:buNone/>
            </a:pPr>
            <a:r>
              <a:rPr kumimoji="1" lang="ja-JP" altLang="en-US" sz="3000" b="1" dirty="0" smtClean="0">
                <a:solidFill>
                  <a:srgbClr val="FF0000"/>
                </a:solidFill>
              </a:rPr>
              <a:t>環境問題</a:t>
            </a:r>
            <a:r>
              <a:rPr kumimoji="1" lang="ja-JP" altLang="en-US" dirty="0" smtClean="0"/>
              <a:t>は一見難しそうに感じるが，この論文の内容は</a:t>
            </a:r>
            <a:endParaRPr kumimoji="1" lang="en-US" altLang="ja-JP" dirty="0" smtClean="0"/>
          </a:p>
          <a:p>
            <a:pPr>
              <a:buNone/>
            </a:pPr>
            <a:r>
              <a:rPr kumimoji="1" lang="ja-JP" altLang="en-US" b="1" dirty="0" smtClean="0"/>
              <a:t>高校生でも十分に理解できる</a:t>
            </a:r>
            <a:r>
              <a:rPr kumimoji="1" lang="ja-JP" altLang="en-US" dirty="0" smtClean="0"/>
              <a:t>もので</a:t>
            </a:r>
            <a:r>
              <a:rPr kumimoji="1" lang="ja-JP" altLang="en-US" dirty="0" smtClean="0"/>
              <a:t>ある。</a:t>
            </a:r>
            <a:endParaRPr kumimoji="1"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実験自体は</a:t>
            </a:r>
            <a:r>
              <a:rPr lang="ja-JP" altLang="en-US" b="1" dirty="0" err="1" smtClean="0"/>
              <a:t>ぷち</a:t>
            </a:r>
            <a:r>
              <a:rPr lang="ja-JP" altLang="en-US" b="1" dirty="0" smtClean="0"/>
              <a:t>発明</a:t>
            </a:r>
            <a:r>
              <a:rPr lang="ja-JP" altLang="en-US" dirty="0" smtClean="0"/>
              <a:t>が活かされており，また，</a:t>
            </a:r>
            <a:r>
              <a:rPr lang="ja-JP" altLang="en-US" b="1" dirty="0" smtClean="0"/>
              <a:t>実験の準備</a:t>
            </a:r>
            <a:r>
              <a:rPr lang="ja-JP" altLang="en-US" dirty="0" smtClean="0"/>
              <a:t>の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段階を十二分に説明されており，論文を読み進めることで実際に</a:t>
            </a:r>
            <a:endParaRPr kumimoji="1" lang="en-US" altLang="ja-JP" dirty="0" smtClean="0"/>
          </a:p>
          <a:p>
            <a:pPr>
              <a:buNone/>
            </a:pPr>
            <a:r>
              <a:rPr kumimoji="1" lang="ja-JP" altLang="en-US" b="1" dirty="0" smtClean="0"/>
              <a:t>失敗することなく実験を行える</a:t>
            </a:r>
            <a:r>
              <a:rPr kumimoji="1" lang="ja-JP" altLang="en-US" dirty="0" smtClean="0"/>
              <a:t>ものと</a:t>
            </a:r>
            <a:r>
              <a:rPr kumimoji="1" lang="ja-JP" altLang="en-US" dirty="0" smtClean="0"/>
              <a:t>考えられる。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考察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251520" y="1507576"/>
            <a:ext cx="8496944" cy="5350424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論文から学べる知見</a:t>
            </a:r>
            <a:endParaRPr kumimoji="1"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生徒に</a:t>
            </a:r>
            <a:r>
              <a:rPr kumimoji="1" lang="ja-JP" altLang="en-US" sz="3000" b="1" dirty="0" smtClean="0">
                <a:solidFill>
                  <a:srgbClr val="FF0000"/>
                </a:solidFill>
              </a:rPr>
              <a:t>環境問題</a:t>
            </a:r>
            <a:r>
              <a:rPr kumimoji="1" lang="ja-JP" altLang="en-US" dirty="0" smtClean="0"/>
              <a:t>や</a:t>
            </a:r>
            <a:r>
              <a:rPr kumimoji="1" lang="ja-JP" altLang="en-US" sz="3000" b="1" dirty="0" smtClean="0">
                <a:solidFill>
                  <a:srgbClr val="FF0000"/>
                </a:solidFill>
              </a:rPr>
              <a:t>科学技術</a:t>
            </a:r>
            <a:r>
              <a:rPr kumimoji="1" lang="ja-JP" altLang="en-US" dirty="0" smtClean="0"/>
              <a:t>を身近に感じてもらうことに</a:t>
            </a:r>
            <a:endParaRPr kumimoji="1"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意味があり，実際に測定して</a:t>
            </a:r>
            <a:r>
              <a:rPr kumimoji="1" lang="ja-JP" altLang="en-US" dirty="0" smtClean="0"/>
              <a:t>もらいたい。</a:t>
            </a: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→立派な実験器も必要であるが，</a:t>
            </a:r>
            <a:r>
              <a:rPr lang="ja-JP" altLang="en-US" b="1" dirty="0" smtClean="0"/>
              <a:t>生徒自身が実験を行う</a:t>
            </a:r>
            <a:r>
              <a:rPr lang="ja-JP" altLang="en-US" dirty="0" smtClean="0"/>
              <a:t>ことで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b="1" dirty="0" smtClean="0">
                <a:solidFill>
                  <a:srgbClr val="FF0000"/>
                </a:solidFill>
              </a:rPr>
              <a:t>科学的に探究する能力と態度を育てる</a:t>
            </a:r>
            <a:r>
              <a:rPr kumimoji="1" lang="ja-JP" altLang="en-US" dirty="0" smtClean="0"/>
              <a:t>ことと</a:t>
            </a:r>
            <a:r>
              <a:rPr kumimoji="1" lang="ja-JP" altLang="en-US" dirty="0" smtClean="0"/>
              <a:t>なる。</a:t>
            </a: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→データの処理やグラフの作成を行い発表させることでクラスで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議論でき，精度を良くする方法やよりよい実験方法などの発見に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繋がる。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500" dirty="0" smtClean="0">
                <a:solidFill>
                  <a:schemeClr val="tx1"/>
                </a:solidFill>
              </a:rPr>
              <a:t>目的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496944" cy="46064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kumimoji="1" lang="ja-JP" altLang="en-US" sz="3200" b="1" dirty="0" smtClean="0">
                <a:solidFill>
                  <a:srgbClr val="FF0000"/>
                </a:solidFill>
              </a:rPr>
              <a:t>地球環境問題</a:t>
            </a:r>
            <a:r>
              <a:rPr kumimoji="1" lang="ja-JP" altLang="en-US" sz="2600" dirty="0" smtClean="0"/>
              <a:t>を</a:t>
            </a:r>
            <a:r>
              <a:rPr kumimoji="1" lang="ja-JP" altLang="en-US" sz="3200" b="1" dirty="0" smtClean="0">
                <a:solidFill>
                  <a:srgbClr val="FF0000"/>
                </a:solidFill>
              </a:rPr>
              <a:t>児童･生徒</a:t>
            </a:r>
            <a:r>
              <a:rPr kumimoji="1" lang="ja-JP" altLang="en-US" sz="2600" dirty="0" smtClean="0"/>
              <a:t>にとって身近なものにしたい。</a:t>
            </a:r>
            <a:endParaRPr kumimoji="1" lang="ja-JP" altLang="en-US" sz="26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1520" y="2204864"/>
            <a:ext cx="84969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未来を担う子どもたちに</a:t>
            </a:r>
            <a:r>
              <a:rPr kumimoji="1" lang="ja-JP" altLang="en-US" sz="3000" b="1" dirty="0" smtClean="0">
                <a:solidFill>
                  <a:srgbClr val="FF0000"/>
                </a:solidFill>
              </a:rPr>
              <a:t>環境</a:t>
            </a:r>
            <a:r>
              <a:rPr kumimoji="1" lang="ja-JP" altLang="en-US" sz="2400" dirty="0" smtClean="0"/>
              <a:t>について考えてもらいたい。</a:t>
            </a:r>
            <a:endParaRPr kumimoji="1" lang="en-US" altLang="ja-JP" sz="2400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51520" y="2996952"/>
            <a:ext cx="849694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主な環境問題を挙げると･･･</a:t>
            </a:r>
            <a:endParaRPr kumimoji="1" lang="en-US" altLang="ja-JP" sz="2400" dirty="0" smtClean="0"/>
          </a:p>
          <a:p>
            <a:endParaRPr kumimoji="1" lang="en-US" altLang="ja-JP" sz="2400" dirty="0" smtClean="0"/>
          </a:p>
          <a:p>
            <a:r>
              <a:rPr kumimoji="1" lang="ja-JP" altLang="en-US" sz="3000" b="1" dirty="0" smtClean="0"/>
              <a:t>酸性雨　</a:t>
            </a:r>
            <a:r>
              <a:rPr lang="ja-JP" altLang="en-US" sz="3000" b="1" dirty="0" smtClean="0"/>
              <a:t>オゾン層の破壊　</a:t>
            </a:r>
            <a:r>
              <a:rPr kumimoji="1" lang="ja-JP" altLang="en-US" sz="3000" b="1" dirty="0" smtClean="0"/>
              <a:t>異常気象　</a:t>
            </a:r>
            <a:r>
              <a:rPr lang="ja-JP" altLang="en-US" sz="3000" b="1" dirty="0" smtClean="0"/>
              <a:t>地球温暖化</a:t>
            </a:r>
            <a:endParaRPr kumimoji="1" lang="ja-JP" altLang="en-US" sz="3000" b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1520" y="4509120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しかし，話ではよく聞くがあまり実感できていないのが現実。</a:t>
            </a:r>
            <a:endParaRPr kumimoji="1" lang="ja-JP" altLang="en-US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51520" y="5085184"/>
            <a:ext cx="84969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000" b="1" dirty="0" smtClean="0">
                <a:solidFill>
                  <a:srgbClr val="FF0000"/>
                </a:solidFill>
              </a:rPr>
              <a:t>実験</a:t>
            </a:r>
            <a:r>
              <a:rPr kumimoji="1" lang="ja-JP" altLang="en-US" sz="2400" dirty="0" smtClean="0"/>
              <a:t>を通じて</a:t>
            </a:r>
            <a:r>
              <a:rPr kumimoji="1" lang="ja-JP" altLang="en-US" sz="3000" b="1" dirty="0" smtClean="0">
                <a:solidFill>
                  <a:srgbClr val="FF0000"/>
                </a:solidFill>
              </a:rPr>
              <a:t>地球環境問題</a:t>
            </a:r>
            <a:r>
              <a:rPr kumimoji="1" lang="ja-JP" altLang="en-US" sz="2400" dirty="0" smtClean="0"/>
              <a:t>を考える。</a:t>
            </a:r>
            <a:endParaRPr kumimoji="1" lang="ja-JP" altLang="en-US" sz="2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51520" y="5805264"/>
            <a:ext cx="84969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→</a:t>
            </a:r>
            <a:r>
              <a:rPr kumimoji="1" lang="ja-JP" altLang="en-US" sz="3000" b="1" dirty="0" smtClean="0"/>
              <a:t>実験教材の開発。</a:t>
            </a:r>
            <a:endParaRPr kumimoji="1" lang="ja-JP" altLang="en-US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考察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251520" y="1507576"/>
            <a:ext cx="8496944" cy="5350424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論文を読んだ結果として将来やっていきたい授業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b="1" dirty="0" smtClean="0"/>
              <a:t>自然環境の調査</a:t>
            </a:r>
            <a:r>
              <a:rPr kumimoji="1" lang="ja-JP" altLang="en-US" dirty="0" smtClean="0"/>
              <a:t>から</a:t>
            </a:r>
            <a:r>
              <a:rPr lang="ja-JP" altLang="en-US" b="1" dirty="0" smtClean="0"/>
              <a:t>先端科学</a:t>
            </a:r>
            <a:r>
              <a:rPr lang="ja-JP" altLang="en-US" dirty="0" smtClean="0"/>
              <a:t>に</a:t>
            </a:r>
            <a:r>
              <a:rPr lang="ja-JP" altLang="en-US" dirty="0" smtClean="0"/>
              <a:t>繋げる。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sz="3000" b="1" dirty="0" smtClean="0">
                <a:solidFill>
                  <a:srgbClr val="FF0000"/>
                </a:solidFill>
              </a:rPr>
              <a:t>温室効果の実験</a:t>
            </a:r>
            <a:r>
              <a:rPr lang="ja-JP" altLang="en-US" dirty="0" smtClean="0"/>
              <a:t>→環境問題，地球環境について考察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生徒たちに</a:t>
            </a:r>
            <a:r>
              <a:rPr lang="en-US" altLang="ja-JP" b="1" dirty="0" smtClean="0"/>
              <a:t>｢</a:t>
            </a:r>
            <a:r>
              <a:rPr lang="ja-JP" altLang="en-US" b="1" dirty="0" smtClean="0"/>
              <a:t>地球にやさしいエネルギー源</a:t>
            </a:r>
            <a:r>
              <a:rPr lang="en-US" altLang="ja-JP" b="1" dirty="0" smtClean="0"/>
              <a:t>｣</a:t>
            </a:r>
            <a:r>
              <a:rPr lang="ja-JP" altLang="en-US" dirty="0" smtClean="0"/>
              <a:t>について</a:t>
            </a:r>
            <a:r>
              <a:rPr lang="ja-JP" altLang="en-US" dirty="0" smtClean="0"/>
              <a:t>問いかける。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sz="3000" b="1" dirty="0" smtClean="0">
                <a:solidFill>
                  <a:srgbClr val="FF0000"/>
                </a:solidFill>
              </a:rPr>
              <a:t>サボニウス型風力発電器</a:t>
            </a:r>
            <a:r>
              <a:rPr lang="ja-JP" altLang="en-US" dirty="0" smtClean="0"/>
              <a:t>･</a:t>
            </a:r>
            <a:r>
              <a:rPr lang="ja-JP" altLang="en-US" sz="3000" b="1" dirty="0" smtClean="0">
                <a:solidFill>
                  <a:srgbClr val="FF0000"/>
                </a:solidFill>
              </a:rPr>
              <a:t>色素増感太陽電池</a:t>
            </a:r>
            <a:endParaRPr lang="en-US" altLang="ja-JP" sz="3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dirty="0" smtClean="0"/>
              <a:t>→今後期待される先端技術，実際に作成してもらい身近なもので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あることを実感して</a:t>
            </a:r>
            <a:r>
              <a:rPr lang="ja-JP" altLang="en-US" dirty="0" smtClean="0"/>
              <a:t>もらう。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まとめ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251520" y="1363560"/>
            <a:ext cx="8496944" cy="5494440"/>
          </a:xfrm>
        </p:spPr>
        <p:txBody>
          <a:bodyPr/>
          <a:lstStyle/>
          <a:p>
            <a:pPr>
              <a:buNone/>
            </a:pPr>
            <a:r>
              <a:rPr lang="ja-JP" altLang="en-US" sz="3000" b="1" dirty="0" smtClean="0">
                <a:solidFill>
                  <a:srgbClr val="FF0000"/>
                </a:solidFill>
              </a:rPr>
              <a:t>地球環境問題</a:t>
            </a:r>
            <a:r>
              <a:rPr lang="ja-JP" altLang="en-US" dirty="0" smtClean="0"/>
              <a:t>を</a:t>
            </a:r>
            <a:r>
              <a:rPr lang="ja-JP" altLang="en-US" sz="3000" b="1" dirty="0" smtClean="0">
                <a:solidFill>
                  <a:srgbClr val="FF0000"/>
                </a:solidFill>
              </a:rPr>
              <a:t>児童･生徒</a:t>
            </a:r>
            <a:r>
              <a:rPr lang="ja-JP" altLang="en-US" dirty="0" smtClean="0"/>
              <a:t>に身近なものに感じてもらうため，</a:t>
            </a:r>
            <a:endParaRPr lang="en-US" altLang="ja-JP" dirty="0" smtClean="0"/>
          </a:p>
          <a:p>
            <a:pPr>
              <a:buNone/>
            </a:pPr>
            <a:r>
              <a:rPr lang="ja-JP" altLang="en-US" b="1" dirty="0" smtClean="0"/>
              <a:t>簡単に入手できる</a:t>
            </a:r>
            <a:r>
              <a:rPr lang="ja-JP" altLang="en-US" dirty="0" smtClean="0"/>
              <a:t>ようなペットボトルなどを実験教材として用いる。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ja-JP" altLang="en-US" sz="3000" b="1" dirty="0" smtClean="0">
                <a:solidFill>
                  <a:srgbClr val="FF0000"/>
                </a:solidFill>
              </a:rPr>
              <a:t>地球環境問題</a:t>
            </a:r>
            <a:r>
              <a:rPr lang="ja-JP" altLang="en-US" dirty="0" smtClean="0"/>
              <a:t>を身近に考えることができるようになり，さらに</a:t>
            </a:r>
            <a:endParaRPr lang="en-US" altLang="ja-JP" dirty="0" smtClean="0"/>
          </a:p>
          <a:p>
            <a:pPr>
              <a:buNone/>
            </a:pPr>
            <a:r>
              <a:rPr lang="ja-JP" altLang="en-US" b="1" dirty="0" smtClean="0"/>
              <a:t>リサイクル</a:t>
            </a:r>
            <a:r>
              <a:rPr lang="ja-JP" altLang="en-US" dirty="0" smtClean="0"/>
              <a:t>をこころがけることで，生徒たちはより一層</a:t>
            </a:r>
            <a:r>
              <a:rPr lang="ja-JP" altLang="en-US" b="1" dirty="0" smtClean="0"/>
              <a:t>環境問題</a:t>
            </a:r>
            <a:r>
              <a:rPr lang="ja-JP" altLang="en-US" dirty="0" smtClean="0"/>
              <a:t>に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ついて考えるようになると思われる。</a:t>
            </a:r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kumimoji="1" lang="ja-JP" altLang="en-US" b="1" dirty="0" smtClean="0"/>
              <a:t>演示実験</a:t>
            </a:r>
            <a:r>
              <a:rPr kumimoji="1" lang="ja-JP" altLang="en-US" dirty="0" smtClean="0"/>
              <a:t>に関しては，</a:t>
            </a:r>
            <a:r>
              <a:rPr kumimoji="1" lang="ja-JP" altLang="en-US" b="1" dirty="0" smtClean="0"/>
              <a:t>児童･生徒</a:t>
            </a:r>
            <a:r>
              <a:rPr kumimoji="1" lang="ja-JP" altLang="en-US" dirty="0" smtClean="0"/>
              <a:t>が</a:t>
            </a:r>
            <a:r>
              <a:rPr kumimoji="1" lang="ja-JP" altLang="en-US" b="1" dirty="0" smtClean="0"/>
              <a:t>イメージ</a:t>
            </a:r>
            <a:r>
              <a:rPr kumimoji="1" lang="ja-JP" altLang="en-US" dirty="0" smtClean="0"/>
              <a:t>しやすいよう，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様々な工夫を加えたものにしてもよいと考える。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研究背景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496944" cy="5301208"/>
          </a:xfrm>
        </p:spPr>
        <p:txBody>
          <a:bodyPr/>
          <a:lstStyle/>
          <a:p>
            <a:pPr>
              <a:buNone/>
            </a:pPr>
            <a:r>
              <a:rPr lang="ja-JP" altLang="en-US" b="1" dirty="0" smtClean="0"/>
              <a:t>現行</a:t>
            </a:r>
            <a:r>
              <a:rPr lang="ja-JP" altLang="en-US" dirty="0" smtClean="0"/>
              <a:t>の</a:t>
            </a:r>
            <a:r>
              <a:rPr lang="ja-JP" altLang="en-US" b="1" dirty="0" smtClean="0"/>
              <a:t>高等学校学習指導要領</a:t>
            </a:r>
            <a:endParaRPr lang="en-US" altLang="ja-JP" b="1" dirty="0" smtClean="0"/>
          </a:p>
          <a:p>
            <a:pPr>
              <a:buNone/>
            </a:pPr>
            <a:r>
              <a:rPr kumimoji="1" lang="ja-JP" altLang="en-US" sz="3000" b="1" dirty="0" smtClean="0">
                <a:solidFill>
                  <a:srgbClr val="FF0000"/>
                </a:solidFill>
              </a:rPr>
              <a:t>課題研究</a:t>
            </a:r>
            <a:r>
              <a:rPr kumimoji="1" lang="ja-JP" altLang="en-US" dirty="0" smtClean="0"/>
              <a:t>の目標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b="1" dirty="0" smtClean="0"/>
              <a:t>観察</a:t>
            </a:r>
            <a:r>
              <a:rPr lang="ja-JP" altLang="en-US" dirty="0" smtClean="0"/>
              <a:t>，</a:t>
            </a:r>
            <a:r>
              <a:rPr lang="ja-JP" altLang="en-US" b="1" dirty="0" smtClean="0"/>
              <a:t>実験</a:t>
            </a:r>
            <a:r>
              <a:rPr lang="ja-JP" altLang="en-US" dirty="0" smtClean="0"/>
              <a:t>などを通して研究を行い，</a:t>
            </a:r>
            <a:r>
              <a:rPr lang="ja-JP" altLang="en-US" b="1" dirty="0" smtClean="0"/>
              <a:t>科学的に探究する能力と</a:t>
            </a:r>
            <a:endParaRPr lang="en-US" altLang="ja-JP" b="1" dirty="0" smtClean="0"/>
          </a:p>
          <a:p>
            <a:pPr>
              <a:buNone/>
            </a:pPr>
            <a:r>
              <a:rPr kumimoji="1" lang="ja-JP" altLang="en-US" b="1" dirty="0" smtClean="0"/>
              <a:t>態度を育てる</a:t>
            </a:r>
            <a:r>
              <a:rPr kumimoji="1" lang="ja-JP" altLang="en-US" dirty="0" smtClean="0"/>
              <a:t>とともに</a:t>
            </a:r>
            <a:r>
              <a:rPr kumimoji="1" lang="ja-JP" altLang="en-US" b="1" dirty="0" smtClean="0"/>
              <a:t>創造性</a:t>
            </a:r>
            <a:r>
              <a:rPr kumimoji="1" lang="ja-JP" altLang="en-US" dirty="0" smtClean="0"/>
              <a:t>の基礎を培う。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sz="3000" b="1" dirty="0" smtClean="0">
                <a:solidFill>
                  <a:srgbClr val="FF0000"/>
                </a:solidFill>
              </a:rPr>
              <a:t>課題研究</a:t>
            </a:r>
            <a:r>
              <a:rPr lang="ja-JP" altLang="en-US" dirty="0" smtClean="0"/>
              <a:t>の内容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b="1" dirty="0" smtClean="0"/>
              <a:t>先端科学</a:t>
            </a:r>
            <a:r>
              <a:rPr kumimoji="1" lang="ja-JP" altLang="en-US" dirty="0" smtClean="0"/>
              <a:t>や学際的領域に関する研究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b="1" dirty="0" smtClean="0"/>
              <a:t>自然環境の調査</a:t>
            </a:r>
            <a:r>
              <a:rPr lang="ja-JP" altLang="en-US" dirty="0" smtClean="0"/>
              <a:t>に基づく研究</a:t>
            </a:r>
            <a:endParaRPr lang="en-US" altLang="ja-JP" dirty="0" smtClean="0"/>
          </a:p>
          <a:p>
            <a:pPr>
              <a:buNone/>
            </a:pPr>
            <a:r>
              <a:rPr lang="ja-JP" altLang="en-US" sz="3000" b="1" dirty="0" smtClean="0">
                <a:solidFill>
                  <a:srgbClr val="FF0000"/>
                </a:solidFill>
              </a:rPr>
              <a:t>課題研究</a:t>
            </a:r>
            <a:r>
              <a:rPr lang="ja-JP" altLang="en-US" dirty="0" smtClean="0"/>
              <a:t>の構成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生徒の</a:t>
            </a:r>
            <a:r>
              <a:rPr kumimoji="1" lang="ja-JP" altLang="en-US" b="1" dirty="0" smtClean="0"/>
              <a:t>興味･関心</a:t>
            </a:r>
            <a:r>
              <a:rPr kumimoji="1" lang="ja-JP" altLang="en-US" dirty="0" smtClean="0"/>
              <a:t>，</a:t>
            </a:r>
            <a:r>
              <a:rPr kumimoji="1" lang="ja-JP" altLang="en-US" b="1" dirty="0" smtClean="0"/>
              <a:t>進路希望</a:t>
            </a:r>
            <a:r>
              <a:rPr kumimoji="1" lang="ja-JP" altLang="en-US" dirty="0" smtClean="0"/>
              <a:t>に応じて，個人またはグループで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b="1" dirty="0" smtClean="0"/>
              <a:t>適切な課題を設定</a:t>
            </a:r>
            <a:r>
              <a:rPr lang="ja-JP" altLang="en-US" dirty="0" smtClean="0"/>
              <a:t>，</a:t>
            </a:r>
            <a:r>
              <a:rPr lang="ja-JP" altLang="en-US" b="1" dirty="0" smtClean="0"/>
              <a:t>成果の報告</a:t>
            </a:r>
            <a:endParaRPr lang="en-US" altLang="ja-JP" b="1" dirty="0" smtClean="0"/>
          </a:p>
          <a:p>
            <a:pPr>
              <a:buNone/>
            </a:pPr>
            <a:r>
              <a:rPr kumimoji="1" lang="ja-JP" altLang="en-US" b="1" dirty="0" smtClean="0"/>
              <a:t>大学</a:t>
            </a:r>
            <a:r>
              <a:rPr kumimoji="1" lang="ja-JP" altLang="en-US" dirty="0" smtClean="0"/>
              <a:t>や</a:t>
            </a:r>
            <a:r>
              <a:rPr kumimoji="1" lang="ja-JP" altLang="en-US" b="1" dirty="0" smtClean="0"/>
              <a:t>研究機関</a:t>
            </a:r>
            <a:r>
              <a:rPr kumimoji="1" lang="ja-JP" altLang="en-US" dirty="0" smtClean="0"/>
              <a:t>などと積極的に</a:t>
            </a:r>
            <a:r>
              <a:rPr kumimoji="1" lang="ja-JP" altLang="en-US" b="1" dirty="0" smtClean="0"/>
              <a:t>連携</a:t>
            </a:r>
            <a:r>
              <a:rPr kumimoji="1" lang="ja-JP" altLang="en-US" dirty="0" smtClean="0"/>
              <a:t>，</a:t>
            </a:r>
            <a:r>
              <a:rPr kumimoji="1" lang="ja-JP" altLang="en-US" b="1" dirty="0" smtClean="0"/>
              <a:t>協力</a:t>
            </a:r>
            <a:r>
              <a:rPr kumimoji="1" lang="ja-JP" altLang="en-US" dirty="0" smtClean="0"/>
              <a:t>を図る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500" dirty="0" smtClean="0">
                <a:solidFill>
                  <a:schemeClr val="tx1"/>
                </a:solidFill>
              </a:rPr>
              <a:t>研究背景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280920" cy="1440160"/>
          </a:xfrm>
        </p:spPr>
        <p:txBody>
          <a:bodyPr/>
          <a:lstStyle/>
          <a:p>
            <a:pPr>
              <a:buNone/>
            </a:pPr>
            <a:r>
              <a:rPr lang="ja-JP" altLang="en-US" b="1" dirty="0" smtClean="0"/>
              <a:t>現行</a:t>
            </a:r>
            <a:r>
              <a:rPr lang="ja-JP" altLang="en-US" dirty="0" smtClean="0"/>
              <a:t>の</a:t>
            </a:r>
            <a:r>
              <a:rPr lang="ja-JP" altLang="en-US" b="1" dirty="0" smtClean="0"/>
              <a:t>高等学校学習指導要領</a:t>
            </a:r>
            <a:endParaRPr lang="en-US" altLang="ja-JP" b="1" dirty="0" smtClean="0"/>
          </a:p>
          <a:p>
            <a:pPr>
              <a:buNone/>
            </a:pPr>
            <a:r>
              <a:rPr kumimoji="1" lang="ja-JP" altLang="en-US" dirty="0" smtClean="0"/>
              <a:t>物理</a:t>
            </a:r>
            <a:r>
              <a:rPr kumimoji="1" lang="en-US" altLang="ja-JP" dirty="0" smtClean="0"/>
              <a:t>II</a:t>
            </a:r>
            <a:r>
              <a:rPr lang="ja-JP" altLang="en-US" dirty="0" smtClean="0"/>
              <a:t>の課題研究，物理</a:t>
            </a:r>
            <a:r>
              <a:rPr lang="en-US" altLang="ja-JP" dirty="0" smtClean="0"/>
              <a:t>IB</a:t>
            </a:r>
            <a:r>
              <a:rPr lang="ja-JP" altLang="en-US" dirty="0" smtClean="0"/>
              <a:t>の特設単元の自由研究において</a:t>
            </a:r>
            <a:endParaRPr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2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観点をもりこんだ実験を行うよう指導。</a:t>
            </a:r>
            <a:endParaRPr kumimoji="1"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520" y="2996952"/>
            <a:ext cx="84969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 smtClean="0"/>
              <a:t>｢</a:t>
            </a:r>
            <a:r>
              <a:rPr kumimoji="1" lang="ja-JP" altLang="en-US" sz="2400" b="1" dirty="0" smtClean="0"/>
              <a:t>もし小学生や中学生が行うとするなら，</a:t>
            </a:r>
            <a:endParaRPr kumimoji="1" lang="en-US" altLang="ja-JP" sz="2400" b="1" dirty="0" smtClean="0"/>
          </a:p>
          <a:p>
            <a:r>
              <a:rPr kumimoji="1" lang="ja-JP" altLang="en-US" sz="2400" b="1" dirty="0" smtClean="0"/>
              <a:t>  どのような実験が可能かについて工夫してみよう</a:t>
            </a:r>
            <a:r>
              <a:rPr kumimoji="1" lang="en-US" altLang="ja-JP" sz="2400" b="1" dirty="0" smtClean="0"/>
              <a:t>｣</a:t>
            </a:r>
          </a:p>
          <a:p>
            <a:endParaRPr kumimoji="1" lang="en-US" altLang="ja-JP" sz="2400" b="1" dirty="0" smtClean="0"/>
          </a:p>
          <a:p>
            <a:r>
              <a:rPr lang="en-US" altLang="ja-JP" sz="2400" b="1" dirty="0" smtClean="0"/>
              <a:t>｢</a:t>
            </a:r>
            <a:r>
              <a:rPr lang="ja-JP" altLang="en-US" sz="2400" b="1" dirty="0" smtClean="0"/>
              <a:t>物理の授業中に行う実験ではあるが，</a:t>
            </a:r>
            <a:endParaRPr lang="en-US" altLang="ja-JP" sz="2400" b="1" dirty="0" smtClean="0"/>
          </a:p>
          <a:p>
            <a:r>
              <a:rPr lang="ja-JP" altLang="en-US" sz="2400" b="1" dirty="0" smtClean="0"/>
              <a:t>  地球環境問題との接点をもったような実験を工夫してみよう</a:t>
            </a:r>
            <a:r>
              <a:rPr lang="en-US" altLang="ja-JP" sz="2400" b="1" dirty="0" smtClean="0"/>
              <a:t>｣</a:t>
            </a:r>
            <a:endParaRPr kumimoji="1" lang="ja-JP" altLang="en-US" sz="2400" b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1520" y="5127575"/>
            <a:ext cx="84969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次の世代に</a:t>
            </a:r>
            <a:r>
              <a:rPr lang="ja-JP" altLang="en-US" sz="3000" b="1" dirty="0" smtClean="0">
                <a:solidFill>
                  <a:srgbClr val="FF0000"/>
                </a:solidFill>
              </a:rPr>
              <a:t>実験</a:t>
            </a:r>
            <a:r>
              <a:rPr lang="ja-JP" altLang="en-US" sz="2400" dirty="0" smtClean="0"/>
              <a:t>を通じて</a:t>
            </a:r>
            <a:endParaRPr lang="en-US" altLang="ja-JP" sz="2400" dirty="0" smtClean="0"/>
          </a:p>
          <a:p>
            <a:r>
              <a:rPr lang="ja-JP" altLang="en-US" sz="3000" b="1" dirty="0" smtClean="0">
                <a:solidFill>
                  <a:srgbClr val="FF0000"/>
                </a:solidFill>
              </a:rPr>
              <a:t>物理</a:t>
            </a:r>
            <a:r>
              <a:rPr lang="ja-JP" altLang="en-US" sz="2400" dirty="0" smtClean="0"/>
              <a:t>や</a:t>
            </a:r>
            <a:r>
              <a:rPr lang="ja-JP" altLang="en-US" sz="3000" b="1" dirty="0" smtClean="0">
                <a:solidFill>
                  <a:srgbClr val="FF0000"/>
                </a:solidFill>
              </a:rPr>
              <a:t>地球環境問題</a:t>
            </a:r>
            <a:r>
              <a:rPr lang="ja-JP" altLang="en-US" sz="2400" dirty="0" smtClean="0"/>
              <a:t>を伝えることに繋がる。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研究背景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496944" cy="1396752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二酸化炭素による温室効果の実験は，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より簡単でより確実な実験結果が得られるような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実験方法の開発研究を平成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年から継続してきた。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520" y="3212976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しかし，小学校高学年や中学生にも行える</a:t>
            </a:r>
            <a:endParaRPr kumimoji="1" lang="en-US" altLang="ja-JP" sz="2400" dirty="0" smtClean="0"/>
          </a:p>
          <a:p>
            <a:r>
              <a:rPr kumimoji="1" lang="ja-JP" altLang="en-US" sz="2400" b="1" dirty="0" smtClean="0"/>
              <a:t>実験として教材化</a:t>
            </a:r>
            <a:r>
              <a:rPr kumimoji="1" lang="ja-JP" altLang="en-US" sz="2400" dirty="0" smtClean="0"/>
              <a:t>するには，</a:t>
            </a:r>
            <a:r>
              <a:rPr kumimoji="1" lang="ja-JP" altLang="en-US" sz="2400" b="1" dirty="0" smtClean="0"/>
              <a:t>実験器具の入手</a:t>
            </a:r>
            <a:r>
              <a:rPr kumimoji="1" lang="ja-JP" altLang="en-US" sz="2400" dirty="0" smtClean="0"/>
              <a:t>などが</a:t>
            </a:r>
            <a:r>
              <a:rPr kumimoji="1" lang="ja-JP" altLang="en-US" sz="2400" b="1" dirty="0" smtClean="0"/>
              <a:t>困難</a:t>
            </a:r>
            <a:r>
              <a:rPr kumimoji="1" lang="ja-JP" altLang="en-US" sz="2400" dirty="0" smtClean="0"/>
              <a:t>だった。</a:t>
            </a:r>
            <a:endParaRPr kumimoji="1" lang="en-US" altLang="ja-JP" sz="24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1520" y="4365104"/>
            <a:ext cx="84969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今回は，入手しやすい</a:t>
            </a:r>
            <a:r>
              <a:rPr kumimoji="1" lang="ja-JP" altLang="en-US" sz="3000" b="1" dirty="0" smtClean="0"/>
              <a:t>ペットボトル</a:t>
            </a:r>
            <a:r>
              <a:rPr kumimoji="1" lang="ja-JP" altLang="en-US" sz="2400" dirty="0" smtClean="0"/>
              <a:t>と</a:t>
            </a:r>
            <a:r>
              <a:rPr kumimoji="1" lang="ja-JP" altLang="en-US" sz="3000" b="1" dirty="0" smtClean="0"/>
              <a:t>白熱電球</a:t>
            </a:r>
            <a:r>
              <a:rPr kumimoji="1" lang="ja-JP" altLang="en-US" sz="2400" dirty="0" smtClean="0"/>
              <a:t>を用いて</a:t>
            </a:r>
            <a:endParaRPr kumimoji="1" lang="en-US" altLang="ja-JP" sz="2400" dirty="0" smtClean="0"/>
          </a:p>
          <a:p>
            <a:r>
              <a:rPr lang="ja-JP" altLang="en-US" sz="3000" b="1" dirty="0" smtClean="0">
                <a:solidFill>
                  <a:srgbClr val="FF0000"/>
                </a:solidFill>
              </a:rPr>
              <a:t>二酸化炭素の温室効果</a:t>
            </a:r>
            <a:r>
              <a:rPr lang="ja-JP" altLang="en-US" sz="2400" dirty="0" smtClean="0"/>
              <a:t>を確かめることができたので報告。</a:t>
            </a:r>
            <a:endParaRPr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研究内容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496944" cy="4320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kumimoji="1" lang="ja-JP" altLang="en-US" dirty="0" smtClean="0"/>
              <a:t>温室効果とは･･･</a:t>
            </a:r>
            <a:endParaRPr kumimoji="1" lang="ja-JP" altLang="en-US" dirty="0"/>
          </a:p>
        </p:txBody>
      </p:sp>
      <p:sp>
        <p:nvSpPr>
          <p:cNvPr id="9" name="円/楕円 8"/>
          <p:cNvSpPr/>
          <p:nvPr/>
        </p:nvSpPr>
        <p:spPr>
          <a:xfrm>
            <a:off x="6876256" y="764704"/>
            <a:ext cx="1512168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コネクタ 9"/>
          <p:cNvCxnSpPr/>
          <p:nvPr/>
        </p:nvCxnSpPr>
        <p:spPr>
          <a:xfrm>
            <a:off x="6444208" y="620688"/>
            <a:ext cx="504056" cy="3600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8316416" y="2132856"/>
            <a:ext cx="504056" cy="3600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 rot="5400000">
            <a:off x="7272300" y="368660"/>
            <a:ext cx="64807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rot="5400000">
            <a:off x="7272300" y="2672916"/>
            <a:ext cx="64807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6444208" y="2060848"/>
            <a:ext cx="432048" cy="3600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flipV="1">
            <a:off x="8316416" y="548680"/>
            <a:ext cx="432048" cy="3600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6156176" y="1556792"/>
            <a:ext cx="64807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8460432" y="1556792"/>
            <a:ext cx="64807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251520" y="6165304"/>
            <a:ext cx="784887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7164288" y="5661248"/>
            <a:ext cx="10081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000" dirty="0" smtClean="0"/>
              <a:t>地上</a:t>
            </a:r>
            <a:endParaRPr kumimoji="1" lang="ja-JP" altLang="en-US" sz="30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644008" y="6115362"/>
            <a:ext cx="19442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000" dirty="0" smtClean="0"/>
              <a:t>吸収･放射</a:t>
            </a:r>
            <a:endParaRPr kumimoji="1" lang="ja-JP" altLang="en-US" sz="3000" dirty="0"/>
          </a:p>
        </p:txBody>
      </p:sp>
      <p:cxnSp>
        <p:nvCxnSpPr>
          <p:cNvPr id="30" name="直線矢印コネクタ 29"/>
          <p:cNvCxnSpPr/>
          <p:nvPr/>
        </p:nvCxnSpPr>
        <p:spPr>
          <a:xfrm rot="16200000" flipV="1">
            <a:off x="3995936" y="4509120"/>
            <a:ext cx="1800200" cy="648072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 rot="16200000" flipV="1">
            <a:off x="3707904" y="4797152"/>
            <a:ext cx="1800200" cy="648072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/>
          <p:nvPr/>
        </p:nvCxnSpPr>
        <p:spPr>
          <a:xfrm rot="16200000" flipV="1">
            <a:off x="2725715" y="3526931"/>
            <a:ext cx="3456384" cy="124429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6804248" y="4171146"/>
            <a:ext cx="19442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000" dirty="0" smtClean="0"/>
              <a:t>太陽放射</a:t>
            </a:r>
            <a:endParaRPr kumimoji="1" lang="en-US" altLang="ja-JP" sz="3000" dirty="0" smtClean="0"/>
          </a:p>
          <a:p>
            <a:pPr algn="ctr"/>
            <a:r>
              <a:rPr lang="ja-JP" altLang="en-US" sz="3000" dirty="0" smtClean="0"/>
              <a:t>短波長</a:t>
            </a:r>
            <a:endParaRPr kumimoji="1" lang="ja-JP" altLang="en-US" sz="30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915816" y="5077633"/>
            <a:ext cx="19442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000" dirty="0" smtClean="0"/>
              <a:t>地球放射</a:t>
            </a:r>
            <a:endParaRPr kumimoji="1" lang="en-US" altLang="ja-JP" sz="3000" dirty="0" smtClean="0"/>
          </a:p>
          <a:p>
            <a:pPr algn="ctr"/>
            <a:r>
              <a:rPr lang="ja-JP" altLang="en-US" sz="3000" dirty="0" smtClean="0"/>
              <a:t>長波長</a:t>
            </a:r>
            <a:endParaRPr kumimoji="1" lang="ja-JP" altLang="en-US" sz="3000" dirty="0"/>
          </a:p>
        </p:txBody>
      </p:sp>
      <p:cxnSp>
        <p:nvCxnSpPr>
          <p:cNvPr id="37" name="直線矢印コネクタ 36"/>
          <p:cNvCxnSpPr/>
          <p:nvPr/>
        </p:nvCxnSpPr>
        <p:spPr>
          <a:xfrm rot="5400000">
            <a:off x="1087996" y="4536740"/>
            <a:ext cx="1872208" cy="664840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/>
          <p:nvPr/>
        </p:nvCxnSpPr>
        <p:spPr>
          <a:xfrm rot="5400000">
            <a:off x="1240396" y="4689140"/>
            <a:ext cx="1872208" cy="664840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/>
          <p:nvPr/>
        </p:nvCxnSpPr>
        <p:spPr>
          <a:xfrm rot="5400000">
            <a:off x="1392796" y="4841540"/>
            <a:ext cx="1872208" cy="664840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539552" y="4149080"/>
            <a:ext cx="19442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000" dirty="0" smtClean="0"/>
              <a:t>再放射</a:t>
            </a:r>
            <a:endParaRPr kumimoji="1" lang="ja-JP" altLang="en-US" sz="3000" dirty="0"/>
          </a:p>
        </p:txBody>
      </p:sp>
      <p:sp>
        <p:nvSpPr>
          <p:cNvPr id="20" name="角丸四角形 19"/>
          <p:cNvSpPr/>
          <p:nvPr/>
        </p:nvSpPr>
        <p:spPr>
          <a:xfrm>
            <a:off x="251520" y="3140968"/>
            <a:ext cx="7920880" cy="792088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000" b="1" dirty="0" smtClean="0">
                <a:solidFill>
                  <a:schemeClr val="tx1"/>
                </a:solidFill>
              </a:rPr>
              <a:t>大気</a:t>
            </a:r>
            <a:r>
              <a:rPr kumimoji="1" lang="en-US" altLang="ja-JP" sz="3000" dirty="0" smtClean="0">
                <a:solidFill>
                  <a:schemeClr val="tx1"/>
                </a:solidFill>
              </a:rPr>
              <a:t>(N</a:t>
            </a:r>
            <a:r>
              <a:rPr kumimoji="1" lang="en-US" altLang="ja-JP" sz="2400" dirty="0" smtClean="0">
                <a:solidFill>
                  <a:schemeClr val="tx1"/>
                </a:solidFill>
              </a:rPr>
              <a:t>2</a:t>
            </a:r>
            <a:r>
              <a:rPr kumimoji="1" lang="ja-JP" altLang="en-US" sz="3000" dirty="0" smtClean="0">
                <a:solidFill>
                  <a:schemeClr val="tx1"/>
                </a:solidFill>
              </a:rPr>
              <a:t>･</a:t>
            </a:r>
            <a:r>
              <a:rPr lang="en-US" altLang="ja-JP" sz="3000" dirty="0" smtClean="0">
                <a:solidFill>
                  <a:schemeClr val="tx1"/>
                </a:solidFill>
              </a:rPr>
              <a:t>O</a:t>
            </a:r>
            <a:r>
              <a:rPr lang="en-US" altLang="ja-JP" sz="2400" dirty="0" smtClean="0">
                <a:solidFill>
                  <a:schemeClr val="tx1"/>
                </a:solidFill>
              </a:rPr>
              <a:t>2</a:t>
            </a:r>
            <a:r>
              <a:rPr kumimoji="1" lang="ja-JP" altLang="en-US" sz="3000" dirty="0" smtClean="0">
                <a:solidFill>
                  <a:schemeClr val="tx1"/>
                </a:solidFill>
              </a:rPr>
              <a:t>･</a:t>
            </a:r>
            <a:r>
              <a:rPr kumimoji="1" lang="en-US" altLang="ja-JP" sz="3000" dirty="0" smtClean="0">
                <a:solidFill>
                  <a:schemeClr val="tx1"/>
                </a:solidFill>
              </a:rPr>
              <a:t>C</a:t>
            </a:r>
            <a:r>
              <a:rPr lang="en-US" altLang="ja-JP" sz="3000" dirty="0" smtClean="0">
                <a:solidFill>
                  <a:schemeClr val="tx1"/>
                </a:solidFill>
              </a:rPr>
              <a:t>O</a:t>
            </a:r>
            <a:r>
              <a:rPr lang="en-US" altLang="ja-JP" sz="2400" dirty="0" smtClean="0">
                <a:solidFill>
                  <a:schemeClr val="tx1"/>
                </a:solidFill>
              </a:rPr>
              <a:t>2</a:t>
            </a:r>
            <a:r>
              <a:rPr kumimoji="1" lang="ja-JP" altLang="en-US" sz="3000" dirty="0" smtClean="0">
                <a:solidFill>
                  <a:schemeClr val="tx1"/>
                </a:solidFill>
              </a:rPr>
              <a:t>･</a:t>
            </a:r>
            <a:r>
              <a:rPr kumimoji="1" lang="en-US" altLang="ja-JP" sz="3000" dirty="0" smtClean="0">
                <a:solidFill>
                  <a:schemeClr val="tx1"/>
                </a:solidFill>
              </a:rPr>
              <a:t>H</a:t>
            </a:r>
            <a:r>
              <a:rPr lang="en-US" altLang="ja-JP" sz="2400" dirty="0" smtClean="0">
                <a:solidFill>
                  <a:schemeClr val="tx1"/>
                </a:solidFill>
              </a:rPr>
              <a:t>2</a:t>
            </a:r>
            <a:r>
              <a:rPr lang="en-US" altLang="ja-JP" sz="3000" dirty="0" smtClean="0">
                <a:solidFill>
                  <a:schemeClr val="tx1"/>
                </a:solidFill>
              </a:rPr>
              <a:t>O</a:t>
            </a:r>
            <a:r>
              <a:rPr kumimoji="1" lang="en-US" altLang="ja-JP" sz="3000" dirty="0" smtClean="0">
                <a:solidFill>
                  <a:schemeClr val="tx1"/>
                </a:solidFill>
              </a:rPr>
              <a:t>)</a:t>
            </a:r>
            <a:endParaRPr kumimoji="1" lang="ja-JP" altLang="en-US" sz="3000" dirty="0">
              <a:solidFill>
                <a:schemeClr val="tx1"/>
              </a:solidFill>
            </a:endParaRPr>
          </a:p>
        </p:txBody>
      </p:sp>
      <p:cxnSp>
        <p:nvCxnSpPr>
          <p:cNvPr id="23" name="直線矢印コネクタ 22"/>
          <p:cNvCxnSpPr/>
          <p:nvPr/>
        </p:nvCxnSpPr>
        <p:spPr>
          <a:xfrm rot="5400000">
            <a:off x="4932040" y="3645024"/>
            <a:ext cx="3312368" cy="115212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rot="5400000">
            <a:off x="5084440" y="3797424"/>
            <a:ext cx="3312368" cy="115212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 rot="5400000">
            <a:off x="5236840" y="3949824"/>
            <a:ext cx="3312368" cy="115212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研究内容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1520" y="1497558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000" b="1" dirty="0" smtClean="0">
                <a:solidFill>
                  <a:srgbClr val="FF0000"/>
                </a:solidFill>
              </a:rPr>
              <a:t>二酸化炭素の温室効果</a:t>
            </a:r>
            <a:r>
              <a:rPr kumimoji="1" lang="ja-JP" altLang="en-US" sz="2400" dirty="0" smtClean="0"/>
              <a:t>を際立たせるために，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普通の空気の場合との比較対象実験を行う必要がある。</a:t>
            </a:r>
            <a:endParaRPr kumimoji="1" lang="en-US" altLang="ja-JP" sz="2400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51520" y="3318083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課題研究として実験させるためには，</a:t>
            </a:r>
            <a:r>
              <a:rPr kumimoji="1" lang="ja-JP" altLang="en-US" sz="2400" b="1" dirty="0" smtClean="0"/>
              <a:t>各学校や家庭で</a:t>
            </a:r>
            <a:endParaRPr kumimoji="1" lang="en-US" altLang="ja-JP" sz="2400" b="1" dirty="0" smtClean="0"/>
          </a:p>
          <a:p>
            <a:r>
              <a:rPr kumimoji="1" lang="ja-JP" altLang="en-US" sz="2400" b="1" dirty="0" smtClean="0"/>
              <a:t>準備できるような</a:t>
            </a:r>
            <a:r>
              <a:rPr lang="ja-JP" altLang="en-US" sz="2400" b="1" dirty="0" smtClean="0">
                <a:solidFill>
                  <a:srgbClr val="FF0000"/>
                </a:solidFill>
              </a:rPr>
              <a:t>身近な実験器具</a:t>
            </a:r>
            <a:r>
              <a:rPr lang="ja-JP" altLang="en-US" sz="2400" dirty="0" smtClean="0"/>
              <a:t>である必要がある。</a:t>
            </a:r>
            <a:endParaRPr lang="en-US" altLang="ja-JP" sz="2400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1520" y="2607295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→実験は</a:t>
            </a:r>
            <a:r>
              <a:rPr lang="ja-JP" altLang="en-US" sz="2400" b="1" dirty="0" smtClean="0"/>
              <a:t>二酸化炭素</a:t>
            </a:r>
            <a:r>
              <a:rPr lang="ja-JP" altLang="en-US" sz="2400" dirty="0" smtClean="0"/>
              <a:t>と</a:t>
            </a:r>
            <a:r>
              <a:rPr lang="ja-JP" altLang="en-US" sz="2400" b="1" dirty="0" smtClean="0"/>
              <a:t>空気以外</a:t>
            </a:r>
            <a:r>
              <a:rPr lang="ja-JP" altLang="en-US" sz="2400" dirty="0" smtClean="0"/>
              <a:t>の</a:t>
            </a:r>
            <a:r>
              <a:rPr lang="ja-JP" altLang="en-US" sz="2400" b="1" dirty="0" smtClean="0"/>
              <a:t>実験条件をそろえる</a:t>
            </a:r>
            <a:r>
              <a:rPr lang="ja-JP" altLang="en-US" sz="2400" dirty="0" smtClean="0"/>
              <a:t>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51520" y="4407495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→つまり，高価な精密機器を用いることはできない。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2L</a:t>
            </a:r>
            <a:r>
              <a:rPr lang="ja-JP" altLang="en-US" sz="2400" dirty="0" smtClean="0"/>
              <a:t>のペットボトルと白熱電球，温度計からなる簡単なもので作成。</a:t>
            </a:r>
            <a:endParaRPr kumimoji="1"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500" dirty="0" smtClean="0">
                <a:solidFill>
                  <a:schemeClr val="tx1"/>
                </a:solidFill>
              </a:rPr>
              <a:t>研究内容</a:t>
            </a:r>
            <a:endParaRPr kumimoji="1" lang="ja-JP" altLang="en-US" sz="35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520" y="1484785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準備として･･･</a:t>
            </a:r>
            <a:endParaRPr lang="en-US" altLang="ja-JP" sz="2400" dirty="0" smtClean="0"/>
          </a:p>
          <a:p>
            <a:pPr algn="ctr"/>
            <a:r>
              <a:rPr kumimoji="1" lang="ja-JP" altLang="en-US" sz="2400" dirty="0" smtClean="0"/>
              <a:t>複数の温度計　　　　　　　　　　　　</a:t>
            </a:r>
            <a:r>
              <a:rPr lang="ja-JP" altLang="en-US" sz="2400" dirty="0" smtClean="0"/>
              <a:t>ペットボトル</a:t>
            </a:r>
            <a:r>
              <a:rPr lang="en-US" altLang="ja-JP" sz="2400" dirty="0" smtClean="0"/>
              <a:t>2</a:t>
            </a:r>
            <a:r>
              <a:rPr lang="ja-JP" altLang="en-US" sz="2400" dirty="0" smtClean="0"/>
              <a:t>体</a:t>
            </a:r>
            <a:endParaRPr lang="en-US" altLang="ja-JP" sz="2400" dirty="0" smtClean="0"/>
          </a:p>
        </p:txBody>
      </p:sp>
      <p:sp>
        <p:nvSpPr>
          <p:cNvPr id="30" name="円/楕円 29"/>
          <p:cNvSpPr/>
          <p:nvPr/>
        </p:nvSpPr>
        <p:spPr>
          <a:xfrm>
            <a:off x="1115616" y="6309320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1" name="カギ線コネクタ 30"/>
          <p:cNvCxnSpPr>
            <a:stCxn id="30" idx="0"/>
          </p:cNvCxnSpPr>
          <p:nvPr/>
        </p:nvCxnSpPr>
        <p:spPr>
          <a:xfrm rot="5400000" flipH="1" flipV="1">
            <a:off x="359532" y="5481228"/>
            <a:ext cx="1656184" cy="1588"/>
          </a:xfrm>
          <a:prstGeom prst="bentConnector3">
            <a:avLst>
              <a:gd name="adj1" fmla="val 50000"/>
            </a:avLst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角丸四角形 31"/>
          <p:cNvSpPr/>
          <p:nvPr/>
        </p:nvSpPr>
        <p:spPr>
          <a:xfrm>
            <a:off x="1115616" y="2492896"/>
            <a:ext cx="144016" cy="396044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3" name="カギ線コネクタ 32"/>
          <p:cNvCxnSpPr/>
          <p:nvPr/>
        </p:nvCxnSpPr>
        <p:spPr>
          <a:xfrm>
            <a:off x="1115616" y="5877272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カギ線コネクタ 33"/>
          <p:cNvCxnSpPr/>
          <p:nvPr/>
        </p:nvCxnSpPr>
        <p:spPr>
          <a:xfrm>
            <a:off x="1115616" y="5517232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カギ線コネクタ 34"/>
          <p:cNvCxnSpPr/>
          <p:nvPr/>
        </p:nvCxnSpPr>
        <p:spPr>
          <a:xfrm>
            <a:off x="1115616" y="5157192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カギ線コネクタ 35"/>
          <p:cNvCxnSpPr/>
          <p:nvPr/>
        </p:nvCxnSpPr>
        <p:spPr>
          <a:xfrm>
            <a:off x="1115616" y="4797152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カギ線コネクタ 36"/>
          <p:cNvCxnSpPr/>
          <p:nvPr/>
        </p:nvCxnSpPr>
        <p:spPr>
          <a:xfrm>
            <a:off x="1115616" y="4437112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カギ線コネクタ 37"/>
          <p:cNvCxnSpPr/>
          <p:nvPr/>
        </p:nvCxnSpPr>
        <p:spPr>
          <a:xfrm>
            <a:off x="1115616" y="4077072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カギ線コネクタ 38"/>
          <p:cNvCxnSpPr/>
          <p:nvPr/>
        </p:nvCxnSpPr>
        <p:spPr>
          <a:xfrm>
            <a:off x="1115616" y="3717032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カギ線コネクタ 39"/>
          <p:cNvCxnSpPr/>
          <p:nvPr/>
        </p:nvCxnSpPr>
        <p:spPr>
          <a:xfrm>
            <a:off x="1115616" y="3356992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円/楕円 43"/>
          <p:cNvSpPr/>
          <p:nvPr/>
        </p:nvSpPr>
        <p:spPr>
          <a:xfrm>
            <a:off x="1691680" y="6309320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5" name="カギ線コネクタ 44"/>
          <p:cNvCxnSpPr/>
          <p:nvPr/>
        </p:nvCxnSpPr>
        <p:spPr>
          <a:xfrm rot="5400000" flipH="1" flipV="1">
            <a:off x="1006810" y="5553236"/>
            <a:ext cx="1512168" cy="1588"/>
          </a:xfrm>
          <a:prstGeom prst="bentConnector3">
            <a:avLst>
              <a:gd name="adj1" fmla="val 50000"/>
            </a:avLst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角丸四角形 45"/>
          <p:cNvSpPr/>
          <p:nvPr/>
        </p:nvSpPr>
        <p:spPr>
          <a:xfrm>
            <a:off x="1691680" y="2492896"/>
            <a:ext cx="144016" cy="396044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7" name="カギ線コネクタ 46"/>
          <p:cNvCxnSpPr/>
          <p:nvPr/>
        </p:nvCxnSpPr>
        <p:spPr>
          <a:xfrm>
            <a:off x="1691680" y="5877272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カギ線コネクタ 47"/>
          <p:cNvCxnSpPr/>
          <p:nvPr/>
        </p:nvCxnSpPr>
        <p:spPr>
          <a:xfrm>
            <a:off x="1691680" y="5517232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カギ線コネクタ 48"/>
          <p:cNvCxnSpPr/>
          <p:nvPr/>
        </p:nvCxnSpPr>
        <p:spPr>
          <a:xfrm>
            <a:off x="1691680" y="5157192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カギ線コネクタ 49"/>
          <p:cNvCxnSpPr/>
          <p:nvPr/>
        </p:nvCxnSpPr>
        <p:spPr>
          <a:xfrm>
            <a:off x="1691680" y="4797152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カギ線コネクタ 50"/>
          <p:cNvCxnSpPr/>
          <p:nvPr/>
        </p:nvCxnSpPr>
        <p:spPr>
          <a:xfrm>
            <a:off x="1691680" y="4437112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カギ線コネクタ 51"/>
          <p:cNvCxnSpPr/>
          <p:nvPr/>
        </p:nvCxnSpPr>
        <p:spPr>
          <a:xfrm>
            <a:off x="1691680" y="4077072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カギ線コネクタ 52"/>
          <p:cNvCxnSpPr/>
          <p:nvPr/>
        </p:nvCxnSpPr>
        <p:spPr>
          <a:xfrm>
            <a:off x="1691680" y="3717032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カギ線コネクタ 53"/>
          <p:cNvCxnSpPr/>
          <p:nvPr/>
        </p:nvCxnSpPr>
        <p:spPr>
          <a:xfrm>
            <a:off x="1691680" y="3356992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片側の 2 つの角を切り取った四角形 66"/>
          <p:cNvSpPr/>
          <p:nvPr/>
        </p:nvSpPr>
        <p:spPr>
          <a:xfrm>
            <a:off x="4716016" y="3356992"/>
            <a:ext cx="1512168" cy="3240360"/>
          </a:xfrm>
          <a:prstGeom prst="snip2Same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5220072" y="2924944"/>
            <a:ext cx="50405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片側の 2 つの角を切り取った四角形 134"/>
          <p:cNvSpPr/>
          <p:nvPr/>
        </p:nvSpPr>
        <p:spPr>
          <a:xfrm rot="10800000">
            <a:off x="4355976" y="2564904"/>
            <a:ext cx="504056" cy="504056"/>
          </a:xfrm>
          <a:prstGeom prst="snip2Same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片側の 2 つの角を切り取った四角形 140"/>
          <p:cNvSpPr/>
          <p:nvPr/>
        </p:nvSpPr>
        <p:spPr>
          <a:xfrm>
            <a:off x="6516216" y="3356992"/>
            <a:ext cx="1512168" cy="3240360"/>
          </a:xfrm>
          <a:prstGeom prst="snip2Same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正方形/長方形 141"/>
          <p:cNvSpPr/>
          <p:nvPr/>
        </p:nvSpPr>
        <p:spPr>
          <a:xfrm>
            <a:off x="7020272" y="2924944"/>
            <a:ext cx="50405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テキスト ボックス 142"/>
          <p:cNvSpPr txBox="1"/>
          <p:nvPr/>
        </p:nvSpPr>
        <p:spPr>
          <a:xfrm>
            <a:off x="755576" y="566124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683568" y="53012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10</a:t>
            </a:r>
            <a:endParaRPr kumimoji="1" lang="ja-JP" altLang="en-US" dirty="0"/>
          </a:p>
        </p:txBody>
      </p:sp>
      <p:sp>
        <p:nvSpPr>
          <p:cNvPr id="147" name="テキスト ボックス 146"/>
          <p:cNvSpPr txBox="1"/>
          <p:nvPr/>
        </p:nvSpPr>
        <p:spPr>
          <a:xfrm>
            <a:off x="683568" y="494116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20</a:t>
            </a:r>
            <a:endParaRPr kumimoji="1" lang="ja-JP" altLang="en-US" dirty="0"/>
          </a:p>
        </p:txBody>
      </p:sp>
      <p:sp>
        <p:nvSpPr>
          <p:cNvPr id="148" name="テキスト ボックス 147"/>
          <p:cNvSpPr txBox="1"/>
          <p:nvPr/>
        </p:nvSpPr>
        <p:spPr>
          <a:xfrm>
            <a:off x="683568" y="45811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30</a:t>
            </a:r>
            <a:endParaRPr kumimoji="1" lang="ja-JP" altLang="en-US" dirty="0"/>
          </a:p>
        </p:txBody>
      </p:sp>
      <p:sp>
        <p:nvSpPr>
          <p:cNvPr id="149" name="テキスト ボックス 148"/>
          <p:cNvSpPr txBox="1"/>
          <p:nvPr/>
        </p:nvSpPr>
        <p:spPr>
          <a:xfrm>
            <a:off x="683568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40</a:t>
            </a:r>
            <a:endParaRPr kumimoji="1" lang="ja-JP" altLang="en-US" dirty="0"/>
          </a:p>
        </p:txBody>
      </p:sp>
      <p:sp>
        <p:nvSpPr>
          <p:cNvPr id="150" name="テキスト ボックス 149"/>
          <p:cNvSpPr txBox="1"/>
          <p:nvPr/>
        </p:nvSpPr>
        <p:spPr>
          <a:xfrm>
            <a:off x="683568" y="386104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50</a:t>
            </a:r>
            <a:endParaRPr kumimoji="1" lang="ja-JP" altLang="en-US" dirty="0"/>
          </a:p>
        </p:txBody>
      </p:sp>
      <p:pic>
        <p:nvPicPr>
          <p:cNvPr id="1026" name="Picture 2" descr="C:\Users\1508135\Desktop\温度計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492896"/>
            <a:ext cx="182563" cy="3998913"/>
          </a:xfrm>
          <a:prstGeom prst="rect">
            <a:avLst/>
          </a:prstGeom>
          <a:noFill/>
        </p:spPr>
      </p:pic>
      <p:pic>
        <p:nvPicPr>
          <p:cNvPr id="61" name="Picture 2" descr="C:\Users\1508135\Desktop\温度計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3293" y="2492896"/>
            <a:ext cx="182563" cy="3998913"/>
          </a:xfrm>
          <a:prstGeom prst="rect">
            <a:avLst/>
          </a:prstGeom>
          <a:noFill/>
        </p:spPr>
      </p:pic>
      <p:sp>
        <p:nvSpPr>
          <p:cNvPr id="140" name="片側の 2 つの角を切り取った四角形 139"/>
          <p:cNvSpPr/>
          <p:nvPr/>
        </p:nvSpPr>
        <p:spPr>
          <a:xfrm rot="10800000">
            <a:off x="7956376" y="2564904"/>
            <a:ext cx="504056" cy="504056"/>
          </a:xfrm>
          <a:prstGeom prst="snip2Same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22222E-6 L 0.55122 -0.06319 " pathEditMode="relative" ptsTypes="AA">
                                      <p:cBhvr>
                                        <p:cTn id="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22222E-6 L 0.2283 -0.06319 " pathEditMode="relative" ptsTypes="AA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59259E-6 L 0.09462 0.05254 " pathEditMode="relative" ptsTypes="AA">
                                      <p:cBhvr>
                                        <p:cTn id="12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9259E-6 L -0.10243 0.05254 " pathEditMode="relative" ptsTypes="AA">
                                      <p:cBhvr>
                                        <p:cTn id="14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5122 -0.0632 L 0.44897 -0.02107 " pathEditMode="relative" ptsTypes="AA">
                                      <p:cBhvr>
                                        <p:cTn id="1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83 -0.0632 L 0.32274 -0.02107 " pathEditMode="relative" ptsTypes="AA">
                                      <p:cBhvr>
                                        <p:cTn id="1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nimBg="1" autoUpdateAnimBg="0"/>
      <p:bldP spid="1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片側の 2 つの角を切り取った四角形 43"/>
          <p:cNvSpPr/>
          <p:nvPr/>
        </p:nvSpPr>
        <p:spPr>
          <a:xfrm>
            <a:off x="3635896" y="3501008"/>
            <a:ext cx="1512168" cy="3240360"/>
          </a:xfrm>
          <a:prstGeom prst="snip2Same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500" dirty="0" smtClean="0">
                <a:solidFill>
                  <a:schemeClr val="tx1"/>
                </a:solidFill>
              </a:rPr>
              <a:t>研究内容</a:t>
            </a:r>
            <a:endParaRPr kumimoji="1" lang="ja-JP" altLang="en-US" sz="3500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4320480" cy="504056"/>
          </a:xfrm>
        </p:spPr>
        <p:txBody>
          <a:bodyPr/>
          <a:lstStyle/>
          <a:p>
            <a:pPr>
              <a:buNone/>
            </a:pPr>
            <a:r>
              <a:rPr kumimoji="1" lang="ja-JP" altLang="en-US" b="1" dirty="0" smtClean="0"/>
              <a:t>熱源</a:t>
            </a:r>
            <a:r>
              <a:rPr kumimoji="1" lang="ja-JP" altLang="en-US" dirty="0" smtClean="0"/>
              <a:t>に</a:t>
            </a:r>
            <a:r>
              <a:rPr kumimoji="1" lang="ja-JP" altLang="en-US" b="1" dirty="0" smtClean="0"/>
              <a:t>太陽光</a:t>
            </a:r>
            <a:r>
              <a:rPr kumimoji="1" lang="ja-JP" altLang="en-US" dirty="0" smtClean="0"/>
              <a:t>を用いた場合</a:t>
            </a:r>
            <a:endParaRPr kumimoji="1" lang="ja-JP" altLang="en-US" dirty="0"/>
          </a:p>
        </p:txBody>
      </p:sp>
      <p:sp>
        <p:nvSpPr>
          <p:cNvPr id="33" name="円/楕円 32"/>
          <p:cNvSpPr/>
          <p:nvPr/>
        </p:nvSpPr>
        <p:spPr>
          <a:xfrm>
            <a:off x="4283968" y="6165304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カギ線コネクタ 33"/>
          <p:cNvCxnSpPr>
            <a:stCxn id="33" idx="0"/>
          </p:cNvCxnSpPr>
          <p:nvPr/>
        </p:nvCxnSpPr>
        <p:spPr>
          <a:xfrm rot="5400000" flipH="1" flipV="1">
            <a:off x="3563888" y="5373216"/>
            <a:ext cx="1584176" cy="1588"/>
          </a:xfrm>
          <a:prstGeom prst="bentConnector3">
            <a:avLst>
              <a:gd name="adj1" fmla="val 50000"/>
            </a:avLst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角丸四角形 34"/>
          <p:cNvSpPr/>
          <p:nvPr/>
        </p:nvSpPr>
        <p:spPr>
          <a:xfrm>
            <a:off x="4283968" y="2348880"/>
            <a:ext cx="144016" cy="396044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6" name="カギ線コネクタ 35"/>
          <p:cNvCxnSpPr/>
          <p:nvPr/>
        </p:nvCxnSpPr>
        <p:spPr>
          <a:xfrm>
            <a:off x="4283968" y="5733256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カギ線コネクタ 36"/>
          <p:cNvCxnSpPr/>
          <p:nvPr/>
        </p:nvCxnSpPr>
        <p:spPr>
          <a:xfrm>
            <a:off x="4283968" y="5373216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カギ線コネクタ 37"/>
          <p:cNvCxnSpPr/>
          <p:nvPr/>
        </p:nvCxnSpPr>
        <p:spPr>
          <a:xfrm>
            <a:off x="4283968" y="5013176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カギ線コネクタ 38"/>
          <p:cNvCxnSpPr/>
          <p:nvPr/>
        </p:nvCxnSpPr>
        <p:spPr>
          <a:xfrm>
            <a:off x="4283968" y="4653136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カギ線コネクタ 39"/>
          <p:cNvCxnSpPr/>
          <p:nvPr/>
        </p:nvCxnSpPr>
        <p:spPr>
          <a:xfrm>
            <a:off x="4283968" y="4293096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カギ線コネクタ 40"/>
          <p:cNvCxnSpPr/>
          <p:nvPr/>
        </p:nvCxnSpPr>
        <p:spPr>
          <a:xfrm>
            <a:off x="4283968" y="3933056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カギ線コネクタ 41"/>
          <p:cNvCxnSpPr/>
          <p:nvPr/>
        </p:nvCxnSpPr>
        <p:spPr>
          <a:xfrm>
            <a:off x="4283968" y="3573016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カギ線コネクタ 42"/>
          <p:cNvCxnSpPr/>
          <p:nvPr/>
        </p:nvCxnSpPr>
        <p:spPr>
          <a:xfrm>
            <a:off x="4283968" y="3212976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4139952" y="3068960"/>
            <a:ext cx="50405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片側の 2 つの角を切り取った四角形 45"/>
          <p:cNvSpPr/>
          <p:nvPr/>
        </p:nvSpPr>
        <p:spPr>
          <a:xfrm rot="10800000">
            <a:off x="4139952" y="3068960"/>
            <a:ext cx="504056" cy="504056"/>
          </a:xfrm>
          <a:prstGeom prst="snip2Same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円/楕円 46"/>
          <p:cNvSpPr/>
          <p:nvPr/>
        </p:nvSpPr>
        <p:spPr>
          <a:xfrm>
            <a:off x="6084168" y="1340768"/>
            <a:ext cx="1512168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9" name="直線コネクタ 48"/>
          <p:cNvCxnSpPr/>
          <p:nvPr/>
        </p:nvCxnSpPr>
        <p:spPr>
          <a:xfrm>
            <a:off x="5652120" y="1196752"/>
            <a:ext cx="504056" cy="3600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>
            <a:off x="7524328" y="2708920"/>
            <a:ext cx="504056" cy="3600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/>
          <p:cNvCxnSpPr/>
          <p:nvPr/>
        </p:nvCxnSpPr>
        <p:spPr>
          <a:xfrm rot="5400000">
            <a:off x="6480212" y="944724"/>
            <a:ext cx="64807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 rot="5400000">
            <a:off x="6480212" y="3248980"/>
            <a:ext cx="64807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/>
          <p:nvPr/>
        </p:nvCxnSpPr>
        <p:spPr>
          <a:xfrm flipV="1">
            <a:off x="5652120" y="2636912"/>
            <a:ext cx="432048" cy="3600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 flipV="1">
            <a:off x="7524328" y="1124744"/>
            <a:ext cx="432048" cy="3600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>
            <a:off x="5364088" y="2132856"/>
            <a:ext cx="64807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7668344" y="2132856"/>
            <a:ext cx="64807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片側の 2 つの角を切り取った四角形 60"/>
          <p:cNvSpPr/>
          <p:nvPr/>
        </p:nvSpPr>
        <p:spPr>
          <a:xfrm>
            <a:off x="1547664" y="3501008"/>
            <a:ext cx="1512168" cy="3240360"/>
          </a:xfrm>
          <a:prstGeom prst="snip2Same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円/楕円 61"/>
          <p:cNvSpPr/>
          <p:nvPr/>
        </p:nvSpPr>
        <p:spPr>
          <a:xfrm>
            <a:off x="2195736" y="6165304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カギ線コネクタ 62"/>
          <p:cNvCxnSpPr>
            <a:stCxn id="62" idx="0"/>
          </p:cNvCxnSpPr>
          <p:nvPr/>
        </p:nvCxnSpPr>
        <p:spPr>
          <a:xfrm rot="5400000" flipH="1" flipV="1">
            <a:off x="1475656" y="5373216"/>
            <a:ext cx="1584176" cy="1588"/>
          </a:xfrm>
          <a:prstGeom prst="bentConnector3">
            <a:avLst>
              <a:gd name="adj1" fmla="val 50000"/>
            </a:avLst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角丸四角形 63"/>
          <p:cNvSpPr/>
          <p:nvPr/>
        </p:nvSpPr>
        <p:spPr>
          <a:xfrm>
            <a:off x="2195736" y="2348880"/>
            <a:ext cx="144016" cy="396044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5" name="カギ線コネクタ 64"/>
          <p:cNvCxnSpPr/>
          <p:nvPr/>
        </p:nvCxnSpPr>
        <p:spPr>
          <a:xfrm>
            <a:off x="2195736" y="5733256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カギ線コネクタ 65"/>
          <p:cNvCxnSpPr/>
          <p:nvPr/>
        </p:nvCxnSpPr>
        <p:spPr>
          <a:xfrm>
            <a:off x="2195736" y="5373216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カギ線コネクタ 66"/>
          <p:cNvCxnSpPr/>
          <p:nvPr/>
        </p:nvCxnSpPr>
        <p:spPr>
          <a:xfrm>
            <a:off x="2195736" y="5013176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カギ線コネクタ 67"/>
          <p:cNvCxnSpPr/>
          <p:nvPr/>
        </p:nvCxnSpPr>
        <p:spPr>
          <a:xfrm>
            <a:off x="2195736" y="4653136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カギ線コネクタ 68"/>
          <p:cNvCxnSpPr/>
          <p:nvPr/>
        </p:nvCxnSpPr>
        <p:spPr>
          <a:xfrm>
            <a:off x="2195736" y="4293096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カギ線コネクタ 69"/>
          <p:cNvCxnSpPr/>
          <p:nvPr/>
        </p:nvCxnSpPr>
        <p:spPr>
          <a:xfrm>
            <a:off x="2195736" y="3933056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カギ線コネクタ 70"/>
          <p:cNvCxnSpPr/>
          <p:nvPr/>
        </p:nvCxnSpPr>
        <p:spPr>
          <a:xfrm>
            <a:off x="2195736" y="3573016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カギ線コネクタ 71"/>
          <p:cNvCxnSpPr/>
          <p:nvPr/>
        </p:nvCxnSpPr>
        <p:spPr>
          <a:xfrm>
            <a:off x="2195736" y="3212976"/>
            <a:ext cx="14401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2051720" y="3068960"/>
            <a:ext cx="50405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片側の 2 つの角を切り取った四角形 73"/>
          <p:cNvSpPr/>
          <p:nvPr/>
        </p:nvSpPr>
        <p:spPr>
          <a:xfrm rot="10800000">
            <a:off x="2051720" y="3068960"/>
            <a:ext cx="504056" cy="504056"/>
          </a:xfrm>
          <a:prstGeom prst="snip2Same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スパイス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スパイス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7395</TotalTime>
  <Words>1353</Words>
  <Application>Microsoft Office PowerPoint</Application>
  <PresentationFormat>画面に合わせる (4:3)</PresentationFormat>
  <Paragraphs>351</Paragraphs>
  <Slides>21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2" baseType="lpstr">
      <vt:lpstr>スパイス</vt:lpstr>
      <vt:lpstr>実験観察講座 ペットボトルを利用した簡単な温室効果実験</vt:lpstr>
      <vt:lpstr>目的</vt:lpstr>
      <vt:lpstr>研究背景</vt:lpstr>
      <vt:lpstr>研究背景</vt:lpstr>
      <vt:lpstr>研究背景</vt:lpstr>
      <vt:lpstr>研究内容</vt:lpstr>
      <vt:lpstr>研究内容</vt:lpstr>
      <vt:lpstr>研究内容</vt:lpstr>
      <vt:lpstr>研究内容</vt:lpstr>
      <vt:lpstr>研究内容</vt:lpstr>
      <vt:lpstr>研究内容</vt:lpstr>
      <vt:lpstr>研究内容</vt:lpstr>
      <vt:lpstr>結果</vt:lpstr>
      <vt:lpstr>考察</vt:lpstr>
      <vt:lpstr>考察</vt:lpstr>
      <vt:lpstr>考察</vt:lpstr>
      <vt:lpstr>考察</vt:lpstr>
      <vt:lpstr>考察</vt:lpstr>
      <vt:lpstr>考察</vt:lpstr>
      <vt:lpstr>考察</vt:lpstr>
      <vt:lpstr>まとめ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実験観察講座 ペットボトルを利用した簡単な温室効果実験</dc:title>
  <dc:creator>1508135</dc:creator>
  <cp:lastModifiedBy>1508135</cp:lastModifiedBy>
  <cp:revision>26</cp:revision>
  <dcterms:created xsi:type="dcterms:W3CDTF">2011-03-25T12:42:03Z</dcterms:created>
  <dcterms:modified xsi:type="dcterms:W3CDTF">2011-04-03T02:45:39Z</dcterms:modified>
</cp:coreProperties>
</file>