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5" r:id="rId9"/>
    <p:sldId id="287" r:id="rId10"/>
    <p:sldId id="266" r:id="rId11"/>
    <p:sldId id="267" r:id="rId12"/>
    <p:sldId id="268" r:id="rId13"/>
    <p:sldId id="264" r:id="rId14"/>
    <p:sldId id="269" r:id="rId15"/>
    <p:sldId id="276" r:id="rId16"/>
    <p:sldId id="288" r:id="rId17"/>
    <p:sldId id="294" r:id="rId18"/>
    <p:sldId id="298" r:id="rId19"/>
    <p:sldId id="289" r:id="rId20"/>
    <p:sldId id="295" r:id="rId21"/>
    <p:sldId id="296" r:id="rId22"/>
    <p:sldId id="290" r:id="rId23"/>
    <p:sldId id="297" r:id="rId24"/>
    <p:sldId id="291" r:id="rId25"/>
    <p:sldId id="292" r:id="rId26"/>
    <p:sldId id="293" r:id="rId27"/>
    <p:sldId id="299" r:id="rId28"/>
    <p:sldId id="300" r:id="rId29"/>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CC99"/>
    <a:srgbClr val="FFCC66"/>
    <a:srgbClr val="CC6600"/>
    <a:srgbClr val="9966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98" autoAdjust="0"/>
    <p:restoredTop sz="94660"/>
  </p:normalViewPr>
  <p:slideViewPr>
    <p:cSldViewPr>
      <p:cViewPr>
        <p:scale>
          <a:sx n="70" d="100"/>
          <a:sy n="70" d="100"/>
        </p:scale>
        <p:origin x="-546" y="-21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FFA57B84-5762-47AC-A716-03CD6B9EBF64}" type="datetimeFigureOut">
              <a:rPr kumimoji="1" lang="ja-JP" altLang="en-US" smtClean="0"/>
              <a:pPr/>
              <a:t>2011/4/3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AA9D076-FC12-43AB-8163-8D2C03EEDC15}"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FFA57B84-5762-47AC-A716-03CD6B9EBF64}" type="datetimeFigureOut">
              <a:rPr kumimoji="1" lang="ja-JP" altLang="en-US" smtClean="0"/>
              <a:pPr/>
              <a:t>2011/4/3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AA9D076-FC12-43AB-8163-8D2C03EEDC15}"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FFA57B84-5762-47AC-A716-03CD6B9EBF64}" type="datetimeFigureOut">
              <a:rPr kumimoji="1" lang="ja-JP" altLang="en-US" smtClean="0"/>
              <a:pPr/>
              <a:t>2011/4/3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AA9D076-FC12-43AB-8163-8D2C03EEDC15}"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FFA57B84-5762-47AC-A716-03CD6B9EBF64}" type="datetimeFigureOut">
              <a:rPr kumimoji="1" lang="ja-JP" altLang="en-US" smtClean="0"/>
              <a:pPr/>
              <a:t>2011/4/3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AA9D076-FC12-43AB-8163-8D2C03EEDC15}"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FFA57B84-5762-47AC-A716-03CD6B9EBF64}" type="datetimeFigureOut">
              <a:rPr kumimoji="1" lang="ja-JP" altLang="en-US" smtClean="0"/>
              <a:pPr/>
              <a:t>2011/4/3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AA9D076-FC12-43AB-8163-8D2C03EEDC15}"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FFA57B84-5762-47AC-A716-03CD6B9EBF64}" type="datetimeFigureOut">
              <a:rPr kumimoji="1" lang="ja-JP" altLang="en-US" smtClean="0"/>
              <a:pPr/>
              <a:t>2011/4/3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AA9D076-FC12-43AB-8163-8D2C03EEDC15}"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FFA57B84-5762-47AC-A716-03CD6B9EBF64}" type="datetimeFigureOut">
              <a:rPr kumimoji="1" lang="ja-JP" altLang="en-US" smtClean="0"/>
              <a:pPr/>
              <a:t>2011/4/3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9AA9D076-FC12-43AB-8163-8D2C03EEDC15}"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FFA57B84-5762-47AC-A716-03CD6B9EBF64}" type="datetimeFigureOut">
              <a:rPr kumimoji="1" lang="ja-JP" altLang="en-US" smtClean="0"/>
              <a:pPr/>
              <a:t>2011/4/3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9AA9D076-FC12-43AB-8163-8D2C03EEDC15}"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FFA57B84-5762-47AC-A716-03CD6B9EBF64}" type="datetimeFigureOut">
              <a:rPr kumimoji="1" lang="ja-JP" altLang="en-US" smtClean="0"/>
              <a:pPr/>
              <a:t>2011/4/3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9AA9D076-FC12-43AB-8163-8D2C03EEDC15}"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FFA57B84-5762-47AC-A716-03CD6B9EBF64}" type="datetimeFigureOut">
              <a:rPr kumimoji="1" lang="ja-JP" altLang="en-US" smtClean="0"/>
              <a:pPr/>
              <a:t>2011/4/3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AA9D076-FC12-43AB-8163-8D2C03EEDC15}"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FFA57B84-5762-47AC-A716-03CD6B9EBF64}" type="datetimeFigureOut">
              <a:rPr kumimoji="1" lang="ja-JP" altLang="en-US" smtClean="0"/>
              <a:pPr/>
              <a:t>2011/4/3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AA9D076-FC12-43AB-8163-8D2C03EEDC15}"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A57B84-5762-47AC-A716-03CD6B9EBF64}" type="datetimeFigureOut">
              <a:rPr kumimoji="1" lang="ja-JP" altLang="en-US" smtClean="0"/>
              <a:pPr/>
              <a:t>2011/4/3</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A9D076-FC12-43AB-8163-8D2C03EEDC15}"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p:cNvPicPr>
            <a:picLocks noChangeAspect="1" noChangeArrowheads="1"/>
          </p:cNvPicPr>
          <p:nvPr/>
        </p:nvPicPr>
        <p:blipFill>
          <a:blip r:embed="rId2" cstate="print"/>
          <a:srcRect l="1064"/>
          <a:stretch>
            <a:fillRect/>
          </a:stretch>
        </p:blipFill>
        <p:spPr bwMode="auto">
          <a:xfrm>
            <a:off x="8200" y="5818912"/>
            <a:ext cx="7086600" cy="1019175"/>
          </a:xfrm>
          <a:prstGeom prst="rect">
            <a:avLst/>
          </a:prstGeom>
          <a:noFill/>
          <a:ln w="9525">
            <a:noFill/>
            <a:miter lim="800000"/>
            <a:headEnd/>
            <a:tailEnd/>
          </a:ln>
        </p:spPr>
      </p:pic>
      <p:sp>
        <p:nvSpPr>
          <p:cNvPr id="7" name="テキスト ボックス 6"/>
          <p:cNvSpPr txBox="1"/>
          <p:nvPr/>
        </p:nvSpPr>
        <p:spPr>
          <a:xfrm>
            <a:off x="4626592" y="6138008"/>
            <a:ext cx="4493538" cy="461665"/>
          </a:xfrm>
          <a:prstGeom prst="rect">
            <a:avLst/>
          </a:prstGeom>
          <a:noFill/>
        </p:spPr>
        <p:txBody>
          <a:bodyPr wrap="none" rtlCol="0">
            <a:spAutoFit/>
          </a:bodyPr>
          <a:lstStyle/>
          <a:p>
            <a:r>
              <a:rPr kumimoji="1" lang="en-US" altLang="ja-JP" sz="2400" u="sng" dirty="0" smtClean="0">
                <a:latin typeface="HG明朝E" pitchFamily="17" charset="-128"/>
                <a:ea typeface="HG明朝E" pitchFamily="17" charset="-128"/>
                <a:cs typeface="Times New Roman" pitchFamily="18" charset="0"/>
              </a:rPr>
              <a:t>2011/04/04 </a:t>
            </a:r>
            <a:r>
              <a:rPr kumimoji="1" lang="ja-JP" altLang="en-US" sz="2400" u="sng" dirty="0" smtClean="0">
                <a:latin typeface="HG明朝E" pitchFamily="17" charset="-128"/>
                <a:ea typeface="HG明朝E" pitchFamily="17" charset="-128"/>
                <a:cs typeface="Times New Roman" pitchFamily="18" charset="0"/>
              </a:rPr>
              <a:t>全ゼミ </a:t>
            </a:r>
            <a:r>
              <a:rPr lang="ja-JP" altLang="en-US" sz="2400" u="sng" dirty="0" smtClean="0">
                <a:latin typeface="HG明朝E" pitchFamily="17" charset="-128"/>
                <a:ea typeface="HG明朝E" pitchFamily="17" charset="-128"/>
                <a:cs typeface="Times New Roman" pitchFamily="18" charset="0"/>
              </a:rPr>
              <a:t>Ｍ</a:t>
            </a:r>
            <a:r>
              <a:rPr kumimoji="1" lang="en-US" altLang="ja-JP" sz="2400" u="sng" dirty="0" smtClean="0">
                <a:latin typeface="HG明朝E" pitchFamily="17" charset="-128"/>
                <a:ea typeface="HG明朝E" pitchFamily="17" charset="-128"/>
                <a:cs typeface="Times New Roman" pitchFamily="18" charset="0"/>
              </a:rPr>
              <a:t>1</a:t>
            </a:r>
            <a:r>
              <a:rPr lang="ja-JP" altLang="en-US" sz="2400" u="sng" dirty="0" smtClean="0">
                <a:latin typeface="HG明朝E" pitchFamily="17" charset="-128"/>
                <a:ea typeface="HG明朝E" pitchFamily="17" charset="-128"/>
                <a:cs typeface="Times New Roman" pitchFamily="18" charset="0"/>
              </a:rPr>
              <a:t> 渡部温</a:t>
            </a:r>
            <a:endParaRPr kumimoji="1" lang="ja-JP" altLang="en-US" sz="2400" u="sng" dirty="0">
              <a:latin typeface="HG明朝E" pitchFamily="17" charset="-128"/>
              <a:ea typeface="HG明朝E" pitchFamily="17" charset="-128"/>
              <a:cs typeface="Times New Roman" pitchFamily="18" charset="0"/>
            </a:endParaRPr>
          </a:p>
        </p:txBody>
      </p:sp>
      <p:pic>
        <p:nvPicPr>
          <p:cNvPr id="10" name="Picture 2"/>
          <p:cNvPicPr>
            <a:picLocks noChangeAspect="1" noChangeArrowheads="1"/>
          </p:cNvPicPr>
          <p:nvPr/>
        </p:nvPicPr>
        <p:blipFill>
          <a:blip r:embed="rId2" cstate="print"/>
          <a:srcRect l="1064"/>
          <a:stretch>
            <a:fillRect/>
          </a:stretch>
        </p:blipFill>
        <p:spPr bwMode="auto">
          <a:xfrm flipH="1" flipV="1">
            <a:off x="2043752" y="0"/>
            <a:ext cx="7086600" cy="1019175"/>
          </a:xfrm>
          <a:prstGeom prst="rect">
            <a:avLst/>
          </a:prstGeom>
          <a:noFill/>
          <a:ln w="9525">
            <a:noFill/>
            <a:miter lim="800000"/>
            <a:headEnd/>
            <a:tailEnd/>
          </a:ln>
        </p:spPr>
      </p:pic>
      <p:pic>
        <p:nvPicPr>
          <p:cNvPr id="1028" name="Picture 4"/>
          <p:cNvPicPr>
            <a:picLocks noChangeAspect="1" noChangeArrowheads="1"/>
          </p:cNvPicPr>
          <p:nvPr/>
        </p:nvPicPr>
        <p:blipFill>
          <a:blip r:embed="rId3" cstate="print"/>
          <a:srcRect/>
          <a:stretch>
            <a:fillRect/>
          </a:stretch>
        </p:blipFill>
        <p:spPr bwMode="auto">
          <a:xfrm>
            <a:off x="1757363" y="709613"/>
            <a:ext cx="5629275" cy="5438775"/>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6"/>
          <p:cNvGrpSpPr>
            <a:grpSpLocks/>
          </p:cNvGrpSpPr>
          <p:nvPr/>
        </p:nvGrpSpPr>
        <p:grpSpPr bwMode="auto">
          <a:xfrm>
            <a:off x="73933" y="15875"/>
            <a:ext cx="2625859" cy="465138"/>
            <a:chOff x="5076056" y="-27384"/>
            <a:chExt cx="4292636" cy="465956"/>
          </a:xfrm>
        </p:grpSpPr>
        <p:sp>
          <p:nvSpPr>
            <p:cNvPr id="3" name="正方形/長方形 2"/>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5134416" y="-27384"/>
              <a:ext cx="4071938" cy="465956"/>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2. </a:t>
              </a:r>
              <a:r>
                <a:rPr kumimoji="0" lang="ja-JP" altLang="en-US" sz="2400" dirty="0" smtClean="0">
                  <a:solidFill>
                    <a:schemeClr val="bg1"/>
                  </a:solidFill>
                  <a:latin typeface="HG明朝E" pitchFamily="17" charset="-128"/>
                  <a:ea typeface="HG明朝E" pitchFamily="17" charset="-128"/>
                </a:rPr>
                <a:t>方法</a:t>
              </a:r>
              <a:endParaRPr kumimoji="0" lang="ja-JP" altLang="en-US" sz="2400" dirty="0">
                <a:solidFill>
                  <a:schemeClr val="bg1"/>
                </a:solidFill>
                <a:latin typeface="HG明朝E" pitchFamily="17" charset="-128"/>
                <a:ea typeface="HG明朝E" pitchFamily="17" charset="-128"/>
              </a:endParaRPr>
            </a:p>
          </p:txBody>
        </p:sp>
      </p:grpSp>
      <p:sp>
        <p:nvSpPr>
          <p:cNvPr id="5" name="テキスト ボックス 4"/>
          <p:cNvSpPr txBox="1"/>
          <p:nvPr/>
        </p:nvSpPr>
        <p:spPr>
          <a:xfrm>
            <a:off x="4262478" y="58272"/>
            <a:ext cx="4801314" cy="830997"/>
          </a:xfrm>
          <a:prstGeom prst="rect">
            <a:avLst/>
          </a:prstGeom>
          <a:ln/>
        </p:spPr>
        <p:style>
          <a:lnRef idx="1">
            <a:schemeClr val="accent2"/>
          </a:lnRef>
          <a:fillRef idx="2">
            <a:schemeClr val="accent2"/>
          </a:fillRef>
          <a:effectRef idx="1">
            <a:schemeClr val="accent2"/>
          </a:effectRef>
          <a:fontRef idx="minor">
            <a:schemeClr val="dk1"/>
          </a:fontRef>
        </p:style>
        <p:txBody>
          <a:bodyPr wrap="none" rtlCol="0">
            <a:spAutoFit/>
          </a:bodyPr>
          <a:lstStyle/>
          <a:p>
            <a:pPr algn="ctr"/>
            <a:r>
              <a:rPr lang="ja-JP" altLang="en-US" sz="2400" u="sng" dirty="0" smtClean="0">
                <a:effectLst>
                  <a:outerShdw blurRad="38100" dist="38100" dir="2700000" algn="tl">
                    <a:srgbClr val="000000">
                      <a:alpha val="43137"/>
                    </a:srgbClr>
                  </a:outerShdw>
                </a:effectLst>
                <a:latin typeface="HG明朝E" pitchFamily="17" charset="-128"/>
                <a:ea typeface="HG明朝E" pitchFamily="17" charset="-128"/>
              </a:rPr>
              <a:t>「慣性力実験器」を用いた実験②</a:t>
            </a:r>
            <a:endParaRPr lang="en-US" altLang="ja-JP" sz="2400" u="sng" dirty="0" smtClean="0">
              <a:effectLst>
                <a:outerShdw blurRad="38100" dist="38100" dir="2700000" algn="tl">
                  <a:srgbClr val="000000">
                    <a:alpha val="43137"/>
                  </a:srgbClr>
                </a:outerShdw>
              </a:effectLst>
              <a:latin typeface="HG明朝E" pitchFamily="17" charset="-128"/>
              <a:ea typeface="HG明朝E" pitchFamily="17" charset="-128"/>
            </a:endParaRPr>
          </a:p>
          <a:p>
            <a:pPr algn="ctr"/>
            <a:r>
              <a:rPr lang="ja-JP" altLang="en-US" sz="2400" u="sng" dirty="0" smtClean="0">
                <a:solidFill>
                  <a:schemeClr val="tx1"/>
                </a:solidFill>
                <a:effectLst>
                  <a:outerShdw blurRad="38100" dist="38100" dir="2700000" algn="tl">
                    <a:srgbClr val="000000">
                      <a:alpha val="43137"/>
                    </a:srgbClr>
                  </a:outerShdw>
                </a:effectLst>
                <a:latin typeface="HG明朝E" pitchFamily="17" charset="-128"/>
                <a:ea typeface="HG明朝E" pitchFamily="17" charset="-128"/>
              </a:rPr>
              <a:t>「つり革の実験」</a:t>
            </a:r>
            <a:endParaRPr lang="en-US" altLang="ja-JP" sz="2400" u="sng" dirty="0" smtClean="0">
              <a:solidFill>
                <a:schemeClr val="tx1"/>
              </a:solidFill>
              <a:effectLst>
                <a:outerShdw blurRad="38100" dist="38100" dir="2700000" algn="tl">
                  <a:srgbClr val="000000">
                    <a:alpha val="43137"/>
                  </a:srgbClr>
                </a:outerShdw>
              </a:effectLst>
              <a:latin typeface="HG明朝E" pitchFamily="17" charset="-128"/>
              <a:ea typeface="HG明朝E" pitchFamily="17" charset="-128"/>
            </a:endParaRPr>
          </a:p>
        </p:txBody>
      </p:sp>
      <p:pic>
        <p:nvPicPr>
          <p:cNvPr id="1026" name="Picture 2"/>
          <p:cNvPicPr>
            <a:picLocks noChangeAspect="1" noChangeArrowheads="1"/>
          </p:cNvPicPr>
          <p:nvPr/>
        </p:nvPicPr>
        <p:blipFill>
          <a:blip r:embed="rId2" cstate="print"/>
          <a:srcRect/>
          <a:stretch>
            <a:fillRect/>
          </a:stretch>
        </p:blipFill>
        <p:spPr bwMode="auto">
          <a:xfrm>
            <a:off x="399502" y="1700808"/>
            <a:ext cx="3956474" cy="3162845"/>
          </a:xfrm>
          <a:prstGeom prst="rect">
            <a:avLst/>
          </a:prstGeom>
          <a:noFill/>
          <a:ln w="9525">
            <a:noFill/>
            <a:miter lim="800000"/>
            <a:headEnd/>
            <a:tailEnd/>
          </a:ln>
        </p:spPr>
      </p:pic>
      <p:pic>
        <p:nvPicPr>
          <p:cNvPr id="13" name="Picture 2"/>
          <p:cNvPicPr>
            <a:picLocks noChangeAspect="1" noChangeArrowheads="1"/>
          </p:cNvPicPr>
          <p:nvPr/>
        </p:nvPicPr>
        <p:blipFill>
          <a:blip r:embed="rId2" cstate="print"/>
          <a:srcRect/>
          <a:stretch>
            <a:fillRect/>
          </a:stretch>
        </p:blipFill>
        <p:spPr bwMode="auto">
          <a:xfrm>
            <a:off x="4860032" y="1700808"/>
            <a:ext cx="3956474" cy="3162845"/>
          </a:xfrm>
          <a:prstGeom prst="rect">
            <a:avLst/>
          </a:prstGeom>
          <a:noFill/>
          <a:ln w="9525">
            <a:noFill/>
            <a:miter lim="800000"/>
            <a:headEnd/>
            <a:tailEnd/>
          </a:ln>
        </p:spPr>
      </p:pic>
      <p:grpSp>
        <p:nvGrpSpPr>
          <p:cNvPr id="18" name="グループ化 17"/>
          <p:cNvGrpSpPr/>
          <p:nvPr/>
        </p:nvGrpSpPr>
        <p:grpSpPr>
          <a:xfrm>
            <a:off x="7524328" y="1844824"/>
            <a:ext cx="283496" cy="690408"/>
            <a:chOff x="9476928" y="1277144"/>
            <a:chExt cx="283496" cy="690408"/>
          </a:xfrm>
        </p:grpSpPr>
        <p:sp>
          <p:nvSpPr>
            <p:cNvPr id="16" name="正方形/長方形 15"/>
            <p:cNvSpPr/>
            <p:nvPr/>
          </p:nvSpPr>
          <p:spPr>
            <a:xfrm>
              <a:off x="9562584" y="1277144"/>
              <a:ext cx="72008" cy="432048"/>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ドーナツ 16"/>
            <p:cNvSpPr/>
            <p:nvPr/>
          </p:nvSpPr>
          <p:spPr>
            <a:xfrm>
              <a:off x="9476928" y="1681896"/>
              <a:ext cx="283496" cy="285656"/>
            </a:xfrm>
            <a:prstGeom prst="donu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grpSp>
        <p:nvGrpSpPr>
          <p:cNvPr id="19" name="グループ化 18"/>
          <p:cNvGrpSpPr/>
          <p:nvPr/>
        </p:nvGrpSpPr>
        <p:grpSpPr>
          <a:xfrm>
            <a:off x="3064368" y="1844824"/>
            <a:ext cx="283496" cy="690408"/>
            <a:chOff x="9476928" y="1277144"/>
            <a:chExt cx="283496" cy="690408"/>
          </a:xfrm>
        </p:grpSpPr>
        <p:sp>
          <p:nvSpPr>
            <p:cNvPr id="20" name="正方形/長方形 19"/>
            <p:cNvSpPr/>
            <p:nvPr/>
          </p:nvSpPr>
          <p:spPr>
            <a:xfrm>
              <a:off x="9562584" y="1277144"/>
              <a:ext cx="72008" cy="432048"/>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ドーナツ 20"/>
            <p:cNvSpPr/>
            <p:nvPr/>
          </p:nvSpPr>
          <p:spPr>
            <a:xfrm>
              <a:off x="9476928" y="1681896"/>
              <a:ext cx="283496" cy="285656"/>
            </a:xfrm>
            <a:prstGeom prst="donu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22" name="テキスト ボックス 21"/>
          <p:cNvSpPr txBox="1"/>
          <p:nvPr/>
        </p:nvSpPr>
        <p:spPr>
          <a:xfrm>
            <a:off x="850230" y="5190291"/>
            <a:ext cx="2954655" cy="830997"/>
          </a:xfrm>
          <a:prstGeom prst="rect">
            <a:avLst/>
          </a:prstGeom>
          <a:noFill/>
        </p:spPr>
        <p:txBody>
          <a:bodyPr wrap="none" rtlCol="0">
            <a:spAutoFit/>
          </a:bodyPr>
          <a:lstStyle/>
          <a:p>
            <a:pPr algn="ctr"/>
            <a:r>
              <a:rPr lang="ja-JP" altLang="en-US" sz="2400" dirty="0" smtClean="0">
                <a:latin typeface="HG明朝E" pitchFamily="17" charset="-128"/>
                <a:ea typeface="HG明朝E" pitchFamily="17" charset="-128"/>
              </a:rPr>
              <a:t>実験器の運動状態：</a:t>
            </a:r>
            <a:endParaRPr lang="en-US" altLang="ja-JP" sz="2400" dirty="0" smtClean="0">
              <a:latin typeface="HG明朝E" pitchFamily="17" charset="-128"/>
              <a:ea typeface="HG明朝E" pitchFamily="17" charset="-128"/>
            </a:endParaRPr>
          </a:p>
          <a:p>
            <a:pPr algn="ctr"/>
            <a:r>
              <a:rPr lang="ja-JP" altLang="en-US" sz="2400" dirty="0" smtClean="0">
                <a:latin typeface="HG明朝E" pitchFamily="17" charset="-128"/>
                <a:ea typeface="HG明朝E" pitchFamily="17" charset="-128"/>
              </a:rPr>
              <a:t>等速直線運動</a:t>
            </a:r>
            <a:endParaRPr lang="en-US" altLang="ja-JP" sz="2400" dirty="0" smtClean="0">
              <a:latin typeface="HG明朝E" pitchFamily="17" charset="-128"/>
              <a:ea typeface="HG明朝E" pitchFamily="17" charset="-128"/>
            </a:endParaRPr>
          </a:p>
        </p:txBody>
      </p:sp>
      <p:sp>
        <p:nvSpPr>
          <p:cNvPr id="23" name="テキスト ボックス 22"/>
          <p:cNvSpPr txBox="1"/>
          <p:nvPr/>
        </p:nvSpPr>
        <p:spPr>
          <a:xfrm>
            <a:off x="5386733" y="5190291"/>
            <a:ext cx="2954655" cy="830997"/>
          </a:xfrm>
          <a:prstGeom prst="rect">
            <a:avLst/>
          </a:prstGeom>
          <a:noFill/>
        </p:spPr>
        <p:txBody>
          <a:bodyPr wrap="none" rtlCol="0">
            <a:spAutoFit/>
          </a:bodyPr>
          <a:lstStyle/>
          <a:p>
            <a:pPr algn="ctr"/>
            <a:r>
              <a:rPr lang="ja-JP" altLang="en-US" sz="2400" dirty="0" smtClean="0">
                <a:latin typeface="HG明朝E" pitchFamily="17" charset="-128"/>
                <a:ea typeface="HG明朝E" pitchFamily="17" charset="-128"/>
              </a:rPr>
              <a:t>実験器の運動状態：</a:t>
            </a:r>
            <a:endParaRPr lang="en-US" altLang="ja-JP" sz="2400" dirty="0" smtClean="0">
              <a:latin typeface="HG明朝E" pitchFamily="17" charset="-128"/>
              <a:ea typeface="HG明朝E" pitchFamily="17" charset="-128"/>
            </a:endParaRPr>
          </a:p>
          <a:p>
            <a:pPr algn="ctr"/>
            <a:r>
              <a:rPr lang="ja-JP" altLang="en-US" sz="2400" dirty="0" smtClean="0">
                <a:latin typeface="HG明朝E" pitchFamily="17" charset="-128"/>
                <a:ea typeface="HG明朝E" pitchFamily="17" charset="-128"/>
              </a:rPr>
              <a:t>等加速度直線運動</a:t>
            </a:r>
            <a:endParaRPr lang="en-US" altLang="ja-JP" sz="2400" dirty="0" smtClean="0">
              <a:latin typeface="HG明朝E" pitchFamily="17" charset="-128"/>
              <a:ea typeface="HG明朝E" pitchFamily="17" charset="-128"/>
            </a:endParaRPr>
          </a:p>
        </p:txBody>
      </p:sp>
      <p:grpSp>
        <p:nvGrpSpPr>
          <p:cNvPr id="32" name="グループ化 31"/>
          <p:cNvGrpSpPr/>
          <p:nvPr/>
        </p:nvGrpSpPr>
        <p:grpSpPr>
          <a:xfrm rot="1800000">
            <a:off x="7348964" y="1803880"/>
            <a:ext cx="283496" cy="690408"/>
            <a:chOff x="7676728" y="1421160"/>
            <a:chExt cx="283496" cy="690408"/>
          </a:xfrm>
        </p:grpSpPr>
        <p:sp>
          <p:nvSpPr>
            <p:cNvPr id="30" name="正方形/長方形 29"/>
            <p:cNvSpPr/>
            <p:nvPr/>
          </p:nvSpPr>
          <p:spPr>
            <a:xfrm>
              <a:off x="7762384" y="1421160"/>
              <a:ext cx="72008" cy="432048"/>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ドーナツ 30"/>
            <p:cNvSpPr/>
            <p:nvPr/>
          </p:nvSpPr>
          <p:spPr>
            <a:xfrm>
              <a:off x="7676728" y="1825912"/>
              <a:ext cx="283496" cy="285656"/>
            </a:xfrm>
            <a:prstGeom prst="donu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27" name="角丸四角形 26"/>
          <p:cNvSpPr/>
          <p:nvPr/>
        </p:nvSpPr>
        <p:spPr>
          <a:xfrm>
            <a:off x="827584" y="5157192"/>
            <a:ext cx="2880320" cy="864096"/>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角丸四角形 27"/>
          <p:cNvSpPr/>
          <p:nvPr/>
        </p:nvSpPr>
        <p:spPr>
          <a:xfrm>
            <a:off x="5360320" y="5157192"/>
            <a:ext cx="2880320" cy="864096"/>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dissolve">
                                      <p:cBhvr>
                                        <p:cTn id="7" dur="500"/>
                                        <p:tgtEl>
                                          <p:spTgt spid="18"/>
                                        </p:tgtEl>
                                      </p:cBhvr>
                                    </p:animEffect>
                                  </p:childTnLst>
                                </p:cTn>
                              </p:par>
                              <p:par>
                                <p:cTn id="8" presetID="9" presetClass="entr" presetSubtype="0" fill="hold"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dissolve">
                                      <p:cBhvr>
                                        <p:cTn id="10" dur="5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xit" presetSubtype="0" fill="hold" nodeType="clickEffect">
                                  <p:stCondLst>
                                    <p:cond delay="0"/>
                                  </p:stCondLst>
                                  <p:childTnLst>
                                    <p:animEffect transition="out" filter="dissolve">
                                      <p:cBhvr>
                                        <p:cTn id="14" dur="500"/>
                                        <p:tgtEl>
                                          <p:spTgt spid="18"/>
                                        </p:tgtEl>
                                      </p:cBhvr>
                                    </p:animEffect>
                                    <p:set>
                                      <p:cBhvr>
                                        <p:cTn id="15" dur="1" fill="hold">
                                          <p:stCondLst>
                                            <p:cond delay="499"/>
                                          </p:stCondLst>
                                        </p:cTn>
                                        <p:tgtEl>
                                          <p:spTgt spid="18"/>
                                        </p:tgtEl>
                                        <p:attrNameLst>
                                          <p:attrName>style.visibility</p:attrName>
                                        </p:attrNameLst>
                                      </p:cBhvr>
                                      <p:to>
                                        <p:strVal val="hidden"/>
                                      </p:to>
                                    </p:set>
                                  </p:childTnLst>
                                </p:cTn>
                              </p:par>
                              <p:par>
                                <p:cTn id="16" presetID="9" presetClass="entr" presetSubtype="0" fill="hold" nodeType="with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dissolve">
                                      <p:cBhvr>
                                        <p:cTn id="18"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4270320" y="58272"/>
            <a:ext cx="4801314" cy="830997"/>
          </a:xfrm>
          <a:prstGeom prst="rect">
            <a:avLst/>
          </a:prstGeom>
          <a:ln/>
        </p:spPr>
        <p:style>
          <a:lnRef idx="1">
            <a:schemeClr val="accent2"/>
          </a:lnRef>
          <a:fillRef idx="2">
            <a:schemeClr val="accent2"/>
          </a:fillRef>
          <a:effectRef idx="1">
            <a:schemeClr val="accent2"/>
          </a:effectRef>
          <a:fontRef idx="minor">
            <a:schemeClr val="dk1"/>
          </a:fontRef>
        </p:style>
        <p:txBody>
          <a:bodyPr wrap="none" rtlCol="0">
            <a:spAutoFit/>
          </a:bodyPr>
          <a:lstStyle/>
          <a:p>
            <a:r>
              <a:rPr lang="ja-JP" altLang="en-US" sz="2400" u="sng" dirty="0" smtClean="0">
                <a:effectLst>
                  <a:outerShdw blurRad="38100" dist="38100" dir="2700000" algn="tl">
                    <a:srgbClr val="000000">
                      <a:alpha val="43137"/>
                    </a:srgbClr>
                  </a:outerShdw>
                </a:effectLst>
                <a:latin typeface="HG明朝E" pitchFamily="17" charset="-128"/>
                <a:ea typeface="HG明朝E" pitchFamily="17" charset="-128"/>
              </a:rPr>
              <a:t>「慣性力実験器」を用いた実験③</a:t>
            </a:r>
            <a:endParaRPr lang="en-US" altLang="ja-JP" sz="2400" u="sng" dirty="0" smtClean="0">
              <a:effectLst>
                <a:outerShdw blurRad="38100" dist="38100" dir="2700000" algn="tl">
                  <a:srgbClr val="000000">
                    <a:alpha val="43137"/>
                  </a:srgbClr>
                </a:outerShdw>
              </a:effectLst>
              <a:latin typeface="HG明朝E" pitchFamily="17" charset="-128"/>
              <a:ea typeface="HG明朝E" pitchFamily="17" charset="-128"/>
            </a:endParaRPr>
          </a:p>
          <a:p>
            <a:pPr algn="ctr"/>
            <a:r>
              <a:rPr lang="ja-JP" altLang="en-US" sz="2400" u="sng" dirty="0" smtClean="0">
                <a:solidFill>
                  <a:schemeClr val="tx1"/>
                </a:solidFill>
                <a:effectLst>
                  <a:outerShdw blurRad="38100" dist="38100" dir="2700000" algn="tl">
                    <a:srgbClr val="000000">
                      <a:alpha val="43137"/>
                    </a:srgbClr>
                  </a:outerShdw>
                </a:effectLst>
                <a:latin typeface="HG明朝E" pitchFamily="17" charset="-128"/>
                <a:ea typeface="HG明朝E" pitchFamily="17" charset="-128"/>
              </a:rPr>
              <a:t>「水槽の実験」</a:t>
            </a:r>
            <a:endParaRPr lang="en-US" altLang="ja-JP" sz="2400" u="sng" dirty="0" smtClean="0">
              <a:solidFill>
                <a:schemeClr val="tx1"/>
              </a:solidFill>
              <a:effectLst>
                <a:outerShdw blurRad="38100" dist="38100" dir="2700000" algn="tl">
                  <a:srgbClr val="000000">
                    <a:alpha val="43137"/>
                  </a:srgbClr>
                </a:outerShdw>
              </a:effectLst>
              <a:latin typeface="HG明朝E" pitchFamily="17" charset="-128"/>
              <a:ea typeface="HG明朝E" pitchFamily="17" charset="-128"/>
            </a:endParaRPr>
          </a:p>
        </p:txBody>
      </p:sp>
      <p:grpSp>
        <p:nvGrpSpPr>
          <p:cNvPr id="3" name="グループ化 16"/>
          <p:cNvGrpSpPr>
            <a:grpSpLocks/>
          </p:cNvGrpSpPr>
          <p:nvPr/>
        </p:nvGrpSpPr>
        <p:grpSpPr bwMode="auto">
          <a:xfrm>
            <a:off x="73933" y="15875"/>
            <a:ext cx="2625859" cy="465138"/>
            <a:chOff x="5076056" y="-27384"/>
            <a:chExt cx="4292636" cy="465956"/>
          </a:xfrm>
        </p:grpSpPr>
        <p:sp>
          <p:nvSpPr>
            <p:cNvPr id="4" name="正方形/長方形 3"/>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 name="Rectangle 5"/>
            <p:cNvSpPr>
              <a:spLocks noChangeArrowheads="1"/>
            </p:cNvSpPr>
            <p:nvPr/>
          </p:nvSpPr>
          <p:spPr bwMode="auto">
            <a:xfrm>
              <a:off x="5134416" y="-27384"/>
              <a:ext cx="4071938" cy="465956"/>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2. </a:t>
              </a:r>
              <a:r>
                <a:rPr kumimoji="0" lang="ja-JP" altLang="en-US" sz="2400" dirty="0" smtClean="0">
                  <a:solidFill>
                    <a:schemeClr val="bg1"/>
                  </a:solidFill>
                  <a:latin typeface="HG明朝E" pitchFamily="17" charset="-128"/>
                  <a:ea typeface="HG明朝E" pitchFamily="17" charset="-128"/>
                </a:rPr>
                <a:t>方法</a:t>
              </a:r>
              <a:endParaRPr kumimoji="0" lang="ja-JP" altLang="en-US" sz="2400" dirty="0">
                <a:solidFill>
                  <a:schemeClr val="bg1"/>
                </a:solidFill>
                <a:latin typeface="HG明朝E" pitchFamily="17" charset="-128"/>
                <a:ea typeface="HG明朝E" pitchFamily="17" charset="-128"/>
              </a:endParaRPr>
            </a:p>
          </p:txBody>
        </p:sp>
      </p:grpSp>
      <p:sp>
        <p:nvSpPr>
          <p:cNvPr id="18" name="直方体 17"/>
          <p:cNvSpPr/>
          <p:nvPr/>
        </p:nvSpPr>
        <p:spPr>
          <a:xfrm>
            <a:off x="5868144" y="4015738"/>
            <a:ext cx="1872208" cy="1152128"/>
          </a:xfrm>
          <a:prstGeom prst="cub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直方体 16"/>
          <p:cNvSpPr/>
          <p:nvPr/>
        </p:nvSpPr>
        <p:spPr>
          <a:xfrm>
            <a:off x="5868144" y="4869954"/>
            <a:ext cx="1872208" cy="1080120"/>
          </a:xfrm>
          <a:prstGeom prst="cub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 name="直線コネクタ 19"/>
          <p:cNvCxnSpPr/>
          <p:nvPr/>
        </p:nvCxnSpPr>
        <p:spPr>
          <a:xfrm rot="5400000">
            <a:off x="7256768" y="4948786"/>
            <a:ext cx="404752" cy="1364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rot="5400000">
            <a:off x="5730952" y="4431082"/>
            <a:ext cx="864096" cy="1364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9" name="グループ化 48"/>
          <p:cNvGrpSpPr/>
          <p:nvPr/>
        </p:nvGrpSpPr>
        <p:grpSpPr>
          <a:xfrm>
            <a:off x="6471504" y="4973026"/>
            <a:ext cx="576064" cy="504056"/>
            <a:chOff x="6732240" y="5013176"/>
            <a:chExt cx="864096" cy="792882"/>
          </a:xfrm>
        </p:grpSpPr>
        <p:sp>
          <p:nvSpPr>
            <p:cNvPr id="29" name="平行四辺形 28"/>
            <p:cNvSpPr/>
            <p:nvPr/>
          </p:nvSpPr>
          <p:spPr>
            <a:xfrm>
              <a:off x="6732240" y="5013176"/>
              <a:ext cx="864096" cy="144016"/>
            </a:xfrm>
            <a:prstGeom prst="parallelogram">
              <a:avLst>
                <a:gd name="adj" fmla="val 79152"/>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1" name="直線矢印コネクタ 30"/>
            <p:cNvCxnSpPr>
              <a:stCxn id="29" idx="0"/>
            </p:cNvCxnSpPr>
            <p:nvPr/>
          </p:nvCxnSpPr>
          <p:spPr>
            <a:xfrm rot="16200000" flipH="1">
              <a:off x="6768244" y="5409220"/>
              <a:ext cx="792088" cy="158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32" name="右中かっこ 31"/>
          <p:cNvSpPr/>
          <p:nvPr/>
        </p:nvSpPr>
        <p:spPr>
          <a:xfrm>
            <a:off x="7812360" y="4005858"/>
            <a:ext cx="144016" cy="1656184"/>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3" name="テキスト ボックス 32"/>
          <p:cNvSpPr txBox="1"/>
          <p:nvPr/>
        </p:nvSpPr>
        <p:spPr>
          <a:xfrm>
            <a:off x="7891904" y="4657698"/>
            <a:ext cx="957313" cy="369332"/>
          </a:xfrm>
          <a:prstGeom prst="rect">
            <a:avLst/>
          </a:prstGeom>
          <a:noFill/>
        </p:spPr>
        <p:txBody>
          <a:bodyPr wrap="none" rtlCol="0">
            <a:spAutoFit/>
          </a:bodyPr>
          <a:lstStyle/>
          <a:p>
            <a:r>
              <a:rPr lang="en-US" altLang="ja-JP" dirty="0" smtClean="0"/>
              <a:t>2</a:t>
            </a:r>
            <a:r>
              <a:rPr kumimoji="1" lang="en-US" altLang="ja-JP" dirty="0" smtClean="0"/>
              <a:t>00 mm</a:t>
            </a:r>
            <a:endParaRPr kumimoji="1" lang="ja-JP" altLang="en-US" dirty="0"/>
          </a:p>
        </p:txBody>
      </p:sp>
      <p:sp>
        <p:nvSpPr>
          <p:cNvPr id="35" name="右中かっこ 34"/>
          <p:cNvSpPr/>
          <p:nvPr/>
        </p:nvSpPr>
        <p:spPr>
          <a:xfrm rot="5400000">
            <a:off x="6588224" y="5302002"/>
            <a:ext cx="144016" cy="1584176"/>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83472" y="6166098"/>
            <a:ext cx="957313" cy="369332"/>
          </a:xfrm>
          <a:prstGeom prst="rect">
            <a:avLst/>
          </a:prstGeom>
          <a:noFill/>
        </p:spPr>
        <p:txBody>
          <a:bodyPr wrap="none" rtlCol="0">
            <a:spAutoFit/>
          </a:bodyPr>
          <a:lstStyle/>
          <a:p>
            <a:r>
              <a:rPr lang="en-US" altLang="ja-JP" dirty="0" smtClean="0"/>
              <a:t>200</a:t>
            </a:r>
            <a:r>
              <a:rPr kumimoji="1" lang="en-US" altLang="ja-JP" dirty="0" smtClean="0"/>
              <a:t> mm</a:t>
            </a:r>
            <a:endParaRPr kumimoji="1" lang="ja-JP" altLang="en-US" dirty="0"/>
          </a:p>
        </p:txBody>
      </p:sp>
      <p:sp>
        <p:nvSpPr>
          <p:cNvPr id="37" name="右中かっこ 36"/>
          <p:cNvSpPr/>
          <p:nvPr/>
        </p:nvSpPr>
        <p:spPr>
          <a:xfrm rot="2520000" flipH="1">
            <a:off x="5792750" y="3785727"/>
            <a:ext cx="163328" cy="513081"/>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8" name="テキスト ボックス 37"/>
          <p:cNvSpPr txBox="1"/>
          <p:nvPr/>
        </p:nvSpPr>
        <p:spPr>
          <a:xfrm>
            <a:off x="4860032" y="5337422"/>
            <a:ext cx="840295" cy="369332"/>
          </a:xfrm>
          <a:prstGeom prst="rect">
            <a:avLst/>
          </a:prstGeom>
          <a:noFill/>
        </p:spPr>
        <p:txBody>
          <a:bodyPr wrap="none" rtlCol="0">
            <a:spAutoFit/>
          </a:bodyPr>
          <a:lstStyle/>
          <a:p>
            <a:r>
              <a:rPr lang="en-US" altLang="ja-JP" dirty="0" smtClean="0"/>
              <a:t>8</a:t>
            </a:r>
            <a:r>
              <a:rPr kumimoji="1" lang="en-US" altLang="ja-JP" dirty="0" smtClean="0"/>
              <a:t>0 mm</a:t>
            </a:r>
            <a:endParaRPr kumimoji="1" lang="ja-JP" altLang="en-US" dirty="0"/>
          </a:p>
        </p:txBody>
      </p:sp>
      <p:sp>
        <p:nvSpPr>
          <p:cNvPr id="40" name="右中かっこ 39"/>
          <p:cNvSpPr/>
          <p:nvPr/>
        </p:nvSpPr>
        <p:spPr>
          <a:xfrm flipH="1">
            <a:off x="5652120" y="5157986"/>
            <a:ext cx="144016" cy="792088"/>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1" name="テキスト ボックス 40"/>
          <p:cNvSpPr txBox="1"/>
          <p:nvPr/>
        </p:nvSpPr>
        <p:spPr>
          <a:xfrm>
            <a:off x="5012432" y="3708534"/>
            <a:ext cx="840295" cy="369332"/>
          </a:xfrm>
          <a:prstGeom prst="rect">
            <a:avLst/>
          </a:prstGeom>
          <a:noFill/>
        </p:spPr>
        <p:txBody>
          <a:bodyPr wrap="none" rtlCol="0">
            <a:spAutoFit/>
          </a:bodyPr>
          <a:lstStyle/>
          <a:p>
            <a:r>
              <a:rPr lang="en-US" altLang="ja-JP" dirty="0" smtClean="0"/>
              <a:t>6</a:t>
            </a:r>
            <a:r>
              <a:rPr kumimoji="1" lang="en-US" altLang="ja-JP" dirty="0" smtClean="0"/>
              <a:t>0 mm</a:t>
            </a:r>
            <a:endParaRPr kumimoji="1" lang="ja-JP" altLang="en-US" dirty="0"/>
          </a:p>
        </p:txBody>
      </p:sp>
      <p:sp>
        <p:nvSpPr>
          <p:cNvPr id="42" name="平行四辺形 41"/>
          <p:cNvSpPr/>
          <p:nvPr/>
        </p:nvSpPr>
        <p:spPr>
          <a:xfrm>
            <a:off x="6308576" y="2996952"/>
            <a:ext cx="864096" cy="144016"/>
          </a:xfrm>
          <a:prstGeom prst="parallelogram">
            <a:avLst>
              <a:gd name="adj" fmla="val 79152"/>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3" name="直線矢印コネクタ 42"/>
          <p:cNvCxnSpPr>
            <a:stCxn id="42" idx="0"/>
          </p:cNvCxnSpPr>
          <p:nvPr/>
        </p:nvCxnSpPr>
        <p:spPr>
          <a:xfrm rot="16200000" flipH="1">
            <a:off x="6344580" y="3392996"/>
            <a:ext cx="792088" cy="158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5" name="右中かっこ 44"/>
          <p:cNvSpPr/>
          <p:nvPr/>
        </p:nvSpPr>
        <p:spPr>
          <a:xfrm rot="2520000" flipH="1">
            <a:off x="6227750" y="2864034"/>
            <a:ext cx="135216" cy="265837"/>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テキスト ボックス 45"/>
          <p:cNvSpPr txBox="1"/>
          <p:nvPr/>
        </p:nvSpPr>
        <p:spPr>
          <a:xfrm>
            <a:off x="5387889" y="2708920"/>
            <a:ext cx="840295" cy="369332"/>
          </a:xfrm>
          <a:prstGeom prst="rect">
            <a:avLst/>
          </a:prstGeom>
          <a:noFill/>
        </p:spPr>
        <p:txBody>
          <a:bodyPr wrap="none" rtlCol="0">
            <a:spAutoFit/>
          </a:bodyPr>
          <a:lstStyle/>
          <a:p>
            <a:r>
              <a:rPr lang="en-US" altLang="ja-JP" dirty="0" smtClean="0"/>
              <a:t>41</a:t>
            </a:r>
            <a:r>
              <a:rPr kumimoji="1" lang="en-US" altLang="ja-JP" dirty="0" smtClean="0"/>
              <a:t> mm</a:t>
            </a:r>
            <a:endParaRPr kumimoji="1" lang="ja-JP" altLang="en-US" dirty="0"/>
          </a:p>
        </p:txBody>
      </p:sp>
      <p:sp>
        <p:nvSpPr>
          <p:cNvPr id="47" name="右中かっこ 46"/>
          <p:cNvSpPr/>
          <p:nvPr/>
        </p:nvSpPr>
        <p:spPr>
          <a:xfrm rot="16200000" flipV="1">
            <a:off x="6732240" y="2492896"/>
            <a:ext cx="144016" cy="72008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8" name="テキスト ボックス 47"/>
          <p:cNvSpPr txBox="1"/>
          <p:nvPr/>
        </p:nvSpPr>
        <p:spPr>
          <a:xfrm>
            <a:off x="6396001" y="2420888"/>
            <a:ext cx="840295" cy="369332"/>
          </a:xfrm>
          <a:prstGeom prst="rect">
            <a:avLst/>
          </a:prstGeom>
          <a:noFill/>
        </p:spPr>
        <p:txBody>
          <a:bodyPr wrap="none" rtlCol="0">
            <a:spAutoFit/>
          </a:bodyPr>
          <a:lstStyle/>
          <a:p>
            <a:r>
              <a:rPr lang="en-US" altLang="ja-JP" dirty="0" smtClean="0"/>
              <a:t>42</a:t>
            </a:r>
            <a:r>
              <a:rPr kumimoji="1" lang="en-US" altLang="ja-JP" dirty="0" smtClean="0"/>
              <a:t> mm</a:t>
            </a:r>
            <a:endParaRPr kumimoji="1" lang="ja-JP" altLang="en-US" dirty="0"/>
          </a:p>
        </p:txBody>
      </p:sp>
      <p:grpSp>
        <p:nvGrpSpPr>
          <p:cNvPr id="61" name="グループ化 60"/>
          <p:cNvGrpSpPr/>
          <p:nvPr/>
        </p:nvGrpSpPr>
        <p:grpSpPr>
          <a:xfrm>
            <a:off x="323528" y="1124744"/>
            <a:ext cx="3956474" cy="3162845"/>
            <a:chOff x="611560" y="1268760"/>
            <a:chExt cx="3956474" cy="3162845"/>
          </a:xfrm>
        </p:grpSpPr>
        <p:pic>
          <p:nvPicPr>
            <p:cNvPr id="6" name="Picture 2"/>
            <p:cNvPicPr>
              <a:picLocks noChangeAspect="1" noChangeArrowheads="1"/>
            </p:cNvPicPr>
            <p:nvPr/>
          </p:nvPicPr>
          <p:blipFill>
            <a:blip r:embed="rId2" cstate="print"/>
            <a:srcRect/>
            <a:stretch>
              <a:fillRect/>
            </a:stretch>
          </p:blipFill>
          <p:spPr bwMode="auto">
            <a:xfrm>
              <a:off x="611560" y="1268760"/>
              <a:ext cx="3956474" cy="3162845"/>
            </a:xfrm>
            <a:prstGeom prst="rect">
              <a:avLst/>
            </a:prstGeom>
            <a:noFill/>
            <a:ln w="9525">
              <a:noFill/>
              <a:miter lim="800000"/>
              <a:headEnd/>
              <a:tailEnd/>
            </a:ln>
          </p:spPr>
        </p:pic>
        <p:grpSp>
          <p:nvGrpSpPr>
            <p:cNvPr id="57" name="グループ化 56"/>
            <p:cNvGrpSpPr/>
            <p:nvPr/>
          </p:nvGrpSpPr>
          <p:grpSpPr>
            <a:xfrm>
              <a:off x="2915816" y="3140968"/>
              <a:ext cx="936104" cy="864096"/>
              <a:chOff x="6380584" y="4229472"/>
              <a:chExt cx="1872208" cy="1944216"/>
            </a:xfrm>
          </p:grpSpPr>
          <p:sp>
            <p:nvSpPr>
              <p:cNvPr id="50" name="直方体 49"/>
              <p:cNvSpPr/>
              <p:nvPr/>
            </p:nvSpPr>
            <p:spPr>
              <a:xfrm>
                <a:off x="6380584" y="4239352"/>
                <a:ext cx="1872208" cy="1152128"/>
              </a:xfrm>
              <a:prstGeom prst="cub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直方体 50"/>
              <p:cNvSpPr/>
              <p:nvPr/>
            </p:nvSpPr>
            <p:spPr>
              <a:xfrm>
                <a:off x="6380584" y="5093568"/>
                <a:ext cx="1872208" cy="1080120"/>
              </a:xfrm>
              <a:prstGeom prst="cub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2" name="直線コネクタ 51"/>
              <p:cNvCxnSpPr/>
              <p:nvPr/>
            </p:nvCxnSpPr>
            <p:spPr>
              <a:xfrm rot="5400000">
                <a:off x="7769208" y="5172400"/>
                <a:ext cx="404752" cy="1364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直線コネクタ 52"/>
              <p:cNvCxnSpPr/>
              <p:nvPr/>
            </p:nvCxnSpPr>
            <p:spPr>
              <a:xfrm rot="5400000">
                <a:off x="6243392" y="4654696"/>
                <a:ext cx="864096" cy="1364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4" name="グループ化 53"/>
              <p:cNvGrpSpPr/>
              <p:nvPr/>
            </p:nvGrpSpPr>
            <p:grpSpPr>
              <a:xfrm>
                <a:off x="6983944" y="5196640"/>
                <a:ext cx="576064" cy="504056"/>
                <a:chOff x="6732240" y="5013176"/>
                <a:chExt cx="864096" cy="792882"/>
              </a:xfrm>
            </p:grpSpPr>
            <p:sp>
              <p:nvSpPr>
                <p:cNvPr id="55" name="平行四辺形 54"/>
                <p:cNvSpPr/>
                <p:nvPr/>
              </p:nvSpPr>
              <p:spPr>
                <a:xfrm>
                  <a:off x="6732240" y="5013176"/>
                  <a:ext cx="864096" cy="144016"/>
                </a:xfrm>
                <a:prstGeom prst="parallelogram">
                  <a:avLst>
                    <a:gd name="adj" fmla="val 79152"/>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6" name="直線矢印コネクタ 55"/>
                <p:cNvCxnSpPr>
                  <a:stCxn id="55" idx="0"/>
                </p:cNvCxnSpPr>
                <p:nvPr/>
              </p:nvCxnSpPr>
              <p:spPr>
                <a:xfrm rot="16200000" flipH="1">
                  <a:off x="6768244" y="5409220"/>
                  <a:ext cx="792088" cy="158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grpSp>
      <p:sp>
        <p:nvSpPr>
          <p:cNvPr id="59" name="テキスト ボックス 58"/>
          <p:cNvSpPr txBox="1"/>
          <p:nvPr/>
        </p:nvSpPr>
        <p:spPr>
          <a:xfrm>
            <a:off x="7308304" y="6064473"/>
            <a:ext cx="800219" cy="461665"/>
          </a:xfrm>
          <a:prstGeom prst="rect">
            <a:avLst/>
          </a:prstGeom>
          <a:noFill/>
        </p:spPr>
        <p:txBody>
          <a:bodyPr wrap="none" rtlCol="0">
            <a:spAutoFit/>
          </a:bodyPr>
          <a:lstStyle/>
          <a:p>
            <a:r>
              <a:rPr lang="ja-JP" altLang="en-US" sz="2400" dirty="0" smtClean="0">
                <a:latin typeface="HG明朝E" pitchFamily="17" charset="-128"/>
                <a:ea typeface="HG明朝E" pitchFamily="17" charset="-128"/>
              </a:rPr>
              <a:t>水槽</a:t>
            </a:r>
            <a:endParaRPr kumimoji="1" lang="ja-JP" altLang="en-US" sz="2400" dirty="0">
              <a:latin typeface="HG明朝E" pitchFamily="17" charset="-128"/>
              <a:ea typeface="HG明朝E" pitchFamily="17" charset="-128"/>
            </a:endParaRPr>
          </a:p>
        </p:txBody>
      </p:sp>
      <p:sp>
        <p:nvSpPr>
          <p:cNvPr id="60" name="テキスト ボックス 59"/>
          <p:cNvSpPr txBox="1"/>
          <p:nvPr/>
        </p:nvSpPr>
        <p:spPr>
          <a:xfrm>
            <a:off x="6732240" y="3328169"/>
            <a:ext cx="2031325" cy="461665"/>
          </a:xfrm>
          <a:prstGeom prst="rect">
            <a:avLst/>
          </a:prstGeom>
          <a:noFill/>
        </p:spPr>
        <p:txBody>
          <a:bodyPr wrap="none" rtlCol="0">
            <a:spAutoFit/>
          </a:bodyPr>
          <a:lstStyle/>
          <a:p>
            <a:r>
              <a:rPr lang="ja-JP" altLang="en-US" sz="2400" dirty="0" smtClean="0">
                <a:latin typeface="HG明朝E" pitchFamily="17" charset="-128"/>
                <a:ea typeface="HG明朝E" pitchFamily="17" charset="-128"/>
              </a:rPr>
              <a:t>薄い板＋指針</a:t>
            </a:r>
            <a:endParaRPr kumimoji="1" lang="ja-JP" altLang="en-US" sz="2400" dirty="0">
              <a:latin typeface="HG明朝E" pitchFamily="17" charset="-128"/>
              <a:ea typeface="HG明朝E" pitchFamily="17" charset="-128"/>
            </a:endParaRPr>
          </a:p>
        </p:txBody>
      </p:sp>
      <p:sp>
        <p:nvSpPr>
          <p:cNvPr id="62" name="角丸四角形 61"/>
          <p:cNvSpPr/>
          <p:nvPr/>
        </p:nvSpPr>
        <p:spPr>
          <a:xfrm>
            <a:off x="4788024" y="2348880"/>
            <a:ext cx="4248472" cy="44372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右矢印 57"/>
          <p:cNvSpPr/>
          <p:nvPr/>
        </p:nvSpPr>
        <p:spPr>
          <a:xfrm rot="2363526">
            <a:off x="3962438" y="3786571"/>
            <a:ext cx="1008112" cy="936104"/>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雲 47"/>
          <p:cNvSpPr/>
          <p:nvPr/>
        </p:nvSpPr>
        <p:spPr>
          <a:xfrm>
            <a:off x="1187624" y="4293096"/>
            <a:ext cx="2160240" cy="1224136"/>
          </a:xfrm>
          <a:prstGeom prst="cloud">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5" name="直線コネクタ 34"/>
          <p:cNvCxnSpPr/>
          <p:nvPr/>
        </p:nvCxnSpPr>
        <p:spPr>
          <a:xfrm rot="5400000" flipH="1" flipV="1">
            <a:off x="6277837" y="2011197"/>
            <a:ext cx="792086" cy="74737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円/楕円 35"/>
          <p:cNvSpPr/>
          <p:nvPr/>
        </p:nvSpPr>
        <p:spPr>
          <a:xfrm rot="3168576">
            <a:off x="7019544" y="1233961"/>
            <a:ext cx="720080" cy="89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p:cNvSpPr txBox="1"/>
          <p:nvPr/>
        </p:nvSpPr>
        <p:spPr>
          <a:xfrm>
            <a:off x="4270320" y="58272"/>
            <a:ext cx="4801314" cy="830997"/>
          </a:xfrm>
          <a:prstGeom prst="rect">
            <a:avLst/>
          </a:prstGeom>
          <a:ln/>
        </p:spPr>
        <p:style>
          <a:lnRef idx="1">
            <a:schemeClr val="accent2"/>
          </a:lnRef>
          <a:fillRef idx="2">
            <a:schemeClr val="accent2"/>
          </a:fillRef>
          <a:effectRef idx="1">
            <a:schemeClr val="accent2"/>
          </a:effectRef>
          <a:fontRef idx="minor">
            <a:schemeClr val="dk1"/>
          </a:fontRef>
        </p:style>
        <p:txBody>
          <a:bodyPr wrap="none" rtlCol="0">
            <a:spAutoFit/>
          </a:bodyPr>
          <a:lstStyle/>
          <a:p>
            <a:r>
              <a:rPr lang="ja-JP" altLang="en-US" sz="2400" u="sng" dirty="0" smtClean="0">
                <a:effectLst>
                  <a:outerShdw blurRad="38100" dist="38100" dir="2700000" algn="tl">
                    <a:srgbClr val="000000">
                      <a:alpha val="43137"/>
                    </a:srgbClr>
                  </a:outerShdw>
                </a:effectLst>
                <a:latin typeface="HG明朝E" pitchFamily="17" charset="-128"/>
                <a:ea typeface="HG明朝E" pitchFamily="17" charset="-128"/>
              </a:rPr>
              <a:t>「慣性力実験器」を用いた実験④</a:t>
            </a:r>
            <a:endParaRPr lang="en-US" altLang="ja-JP" sz="2400" u="sng" dirty="0" smtClean="0">
              <a:effectLst>
                <a:outerShdw blurRad="38100" dist="38100" dir="2700000" algn="tl">
                  <a:srgbClr val="000000">
                    <a:alpha val="43137"/>
                  </a:srgbClr>
                </a:outerShdw>
              </a:effectLst>
              <a:latin typeface="HG明朝E" pitchFamily="17" charset="-128"/>
              <a:ea typeface="HG明朝E" pitchFamily="17" charset="-128"/>
            </a:endParaRPr>
          </a:p>
          <a:p>
            <a:pPr algn="ctr"/>
            <a:r>
              <a:rPr lang="ja-JP" altLang="en-US" sz="2400" u="sng" dirty="0" smtClean="0">
                <a:solidFill>
                  <a:schemeClr val="tx1"/>
                </a:solidFill>
                <a:effectLst>
                  <a:outerShdw blurRad="38100" dist="38100" dir="2700000" algn="tl">
                    <a:srgbClr val="000000">
                      <a:alpha val="43137"/>
                    </a:srgbClr>
                  </a:outerShdw>
                </a:effectLst>
                <a:latin typeface="HG明朝E" pitchFamily="17" charset="-128"/>
                <a:ea typeface="HG明朝E" pitchFamily="17" charset="-128"/>
              </a:rPr>
              <a:t>「風船の傾きの実験」</a:t>
            </a:r>
            <a:endParaRPr lang="en-US" altLang="ja-JP" sz="2400" u="sng" dirty="0" smtClean="0">
              <a:solidFill>
                <a:schemeClr val="tx1"/>
              </a:solidFill>
              <a:effectLst>
                <a:outerShdw blurRad="38100" dist="38100" dir="2700000" algn="tl">
                  <a:srgbClr val="000000">
                    <a:alpha val="43137"/>
                  </a:srgbClr>
                </a:outerShdw>
              </a:effectLst>
              <a:latin typeface="HG明朝E" pitchFamily="17" charset="-128"/>
              <a:ea typeface="HG明朝E" pitchFamily="17" charset="-128"/>
            </a:endParaRPr>
          </a:p>
        </p:txBody>
      </p:sp>
      <p:grpSp>
        <p:nvGrpSpPr>
          <p:cNvPr id="3" name="グループ化 16"/>
          <p:cNvGrpSpPr>
            <a:grpSpLocks/>
          </p:cNvGrpSpPr>
          <p:nvPr/>
        </p:nvGrpSpPr>
        <p:grpSpPr bwMode="auto">
          <a:xfrm>
            <a:off x="73933" y="15875"/>
            <a:ext cx="2625859" cy="465138"/>
            <a:chOff x="5076056" y="-27384"/>
            <a:chExt cx="4292636" cy="465956"/>
          </a:xfrm>
        </p:grpSpPr>
        <p:sp>
          <p:nvSpPr>
            <p:cNvPr id="4" name="正方形/長方形 3"/>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 name="Rectangle 5"/>
            <p:cNvSpPr>
              <a:spLocks noChangeArrowheads="1"/>
            </p:cNvSpPr>
            <p:nvPr/>
          </p:nvSpPr>
          <p:spPr bwMode="auto">
            <a:xfrm>
              <a:off x="5134416" y="-27384"/>
              <a:ext cx="4071938" cy="465956"/>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2. </a:t>
              </a:r>
              <a:r>
                <a:rPr kumimoji="0" lang="ja-JP" altLang="en-US" sz="2400" dirty="0" smtClean="0">
                  <a:solidFill>
                    <a:schemeClr val="bg1"/>
                  </a:solidFill>
                  <a:latin typeface="HG明朝E" pitchFamily="17" charset="-128"/>
                  <a:ea typeface="HG明朝E" pitchFamily="17" charset="-128"/>
                </a:rPr>
                <a:t>方法</a:t>
              </a:r>
              <a:endParaRPr kumimoji="0" lang="ja-JP" altLang="en-US" sz="2400" dirty="0">
                <a:solidFill>
                  <a:schemeClr val="bg1"/>
                </a:solidFill>
                <a:latin typeface="HG明朝E" pitchFamily="17" charset="-128"/>
                <a:ea typeface="HG明朝E" pitchFamily="17" charset="-128"/>
              </a:endParaRPr>
            </a:p>
          </p:txBody>
        </p:sp>
      </p:grpSp>
      <p:pic>
        <p:nvPicPr>
          <p:cNvPr id="7" name="Picture 2"/>
          <p:cNvPicPr>
            <a:picLocks noChangeAspect="1" noChangeArrowheads="1"/>
          </p:cNvPicPr>
          <p:nvPr/>
        </p:nvPicPr>
        <p:blipFill>
          <a:blip r:embed="rId2" cstate="print"/>
          <a:srcRect/>
          <a:stretch>
            <a:fillRect/>
          </a:stretch>
        </p:blipFill>
        <p:spPr bwMode="auto">
          <a:xfrm>
            <a:off x="323528" y="1124744"/>
            <a:ext cx="3956474" cy="3162845"/>
          </a:xfrm>
          <a:prstGeom prst="rect">
            <a:avLst/>
          </a:prstGeom>
          <a:noFill/>
          <a:ln w="9525">
            <a:noFill/>
            <a:miter lim="800000"/>
            <a:headEnd/>
            <a:tailEnd/>
          </a:ln>
        </p:spPr>
      </p:pic>
      <p:grpSp>
        <p:nvGrpSpPr>
          <p:cNvPr id="22" name="グループ化 21"/>
          <p:cNvGrpSpPr/>
          <p:nvPr/>
        </p:nvGrpSpPr>
        <p:grpSpPr>
          <a:xfrm>
            <a:off x="2771800" y="2564904"/>
            <a:ext cx="504056" cy="1296144"/>
            <a:chOff x="4355976" y="2564904"/>
            <a:chExt cx="1872208" cy="4608512"/>
          </a:xfrm>
        </p:grpSpPr>
        <p:cxnSp>
          <p:nvCxnSpPr>
            <p:cNvPr id="19" name="直線コネクタ 18"/>
            <p:cNvCxnSpPr/>
            <p:nvPr/>
          </p:nvCxnSpPr>
          <p:spPr>
            <a:xfrm rot="16200000" flipV="1">
              <a:off x="4095240" y="5976576"/>
              <a:ext cx="2376264" cy="1741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円/楕円 19"/>
            <p:cNvSpPr/>
            <p:nvPr/>
          </p:nvSpPr>
          <p:spPr>
            <a:xfrm>
              <a:off x="4355976" y="2564904"/>
              <a:ext cx="1872208" cy="2304256"/>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5" name="グループ化 24"/>
          <p:cNvGrpSpPr/>
          <p:nvPr/>
        </p:nvGrpSpPr>
        <p:grpSpPr>
          <a:xfrm>
            <a:off x="6516211" y="3933056"/>
            <a:ext cx="720078" cy="1755407"/>
            <a:chOff x="6084168" y="1052736"/>
            <a:chExt cx="1872208" cy="4504149"/>
          </a:xfrm>
        </p:grpSpPr>
        <p:cxnSp>
          <p:nvCxnSpPr>
            <p:cNvPr id="26" name="直線コネクタ 25"/>
            <p:cNvCxnSpPr/>
            <p:nvPr/>
          </p:nvCxnSpPr>
          <p:spPr>
            <a:xfrm rot="16200000" flipV="1">
              <a:off x="5895306" y="4394873"/>
              <a:ext cx="2286992" cy="3703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円/楕円 26"/>
            <p:cNvSpPr/>
            <p:nvPr/>
          </p:nvSpPr>
          <p:spPr>
            <a:xfrm>
              <a:off x="6084168" y="1052736"/>
              <a:ext cx="1872208" cy="2304256"/>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8" name="テキスト ボックス 27"/>
          <p:cNvSpPr txBox="1"/>
          <p:nvPr/>
        </p:nvSpPr>
        <p:spPr>
          <a:xfrm>
            <a:off x="5406473" y="5694347"/>
            <a:ext cx="2954655" cy="830997"/>
          </a:xfrm>
          <a:prstGeom prst="rect">
            <a:avLst/>
          </a:prstGeom>
          <a:noFill/>
        </p:spPr>
        <p:txBody>
          <a:bodyPr wrap="none" rtlCol="0">
            <a:spAutoFit/>
          </a:bodyPr>
          <a:lstStyle/>
          <a:p>
            <a:pPr algn="ctr"/>
            <a:r>
              <a:rPr lang="ja-JP" altLang="en-US" sz="2400" u="sng" dirty="0" smtClean="0">
                <a:latin typeface="HG明朝E" pitchFamily="17" charset="-128"/>
                <a:ea typeface="HG明朝E" pitchFamily="17" charset="-128"/>
              </a:rPr>
              <a:t>実験器の運動状態：</a:t>
            </a:r>
            <a:endParaRPr lang="en-US" altLang="ja-JP" sz="2400" u="sng" dirty="0" smtClean="0">
              <a:latin typeface="HG明朝E" pitchFamily="17" charset="-128"/>
              <a:ea typeface="HG明朝E" pitchFamily="17" charset="-128"/>
            </a:endParaRPr>
          </a:p>
          <a:p>
            <a:pPr algn="ctr"/>
            <a:r>
              <a:rPr lang="ja-JP" altLang="en-US" sz="2400" u="sng" dirty="0" smtClean="0">
                <a:solidFill>
                  <a:srgbClr val="FF0000"/>
                </a:solidFill>
                <a:latin typeface="HG明朝E" pitchFamily="17" charset="-128"/>
                <a:ea typeface="HG明朝E" pitchFamily="17" charset="-128"/>
              </a:rPr>
              <a:t>等速直線運動</a:t>
            </a:r>
            <a:endParaRPr lang="en-US" altLang="ja-JP" sz="2400" u="sng" dirty="0" smtClean="0">
              <a:solidFill>
                <a:srgbClr val="FF0000"/>
              </a:solidFill>
              <a:latin typeface="HG明朝E" pitchFamily="17" charset="-128"/>
              <a:ea typeface="HG明朝E" pitchFamily="17" charset="-128"/>
            </a:endParaRPr>
          </a:p>
        </p:txBody>
      </p:sp>
      <p:sp>
        <p:nvSpPr>
          <p:cNvPr id="29" name="テキスト ボックス 28"/>
          <p:cNvSpPr txBox="1"/>
          <p:nvPr/>
        </p:nvSpPr>
        <p:spPr>
          <a:xfrm>
            <a:off x="5395117" y="2886035"/>
            <a:ext cx="2954655" cy="830997"/>
          </a:xfrm>
          <a:prstGeom prst="rect">
            <a:avLst/>
          </a:prstGeom>
          <a:noFill/>
        </p:spPr>
        <p:txBody>
          <a:bodyPr wrap="none" rtlCol="0">
            <a:spAutoFit/>
          </a:bodyPr>
          <a:lstStyle/>
          <a:p>
            <a:pPr algn="ctr"/>
            <a:r>
              <a:rPr lang="ja-JP" altLang="en-US" sz="2400" u="sng" dirty="0" smtClean="0">
                <a:latin typeface="HG明朝E" pitchFamily="17" charset="-128"/>
                <a:ea typeface="HG明朝E" pitchFamily="17" charset="-128"/>
              </a:rPr>
              <a:t>実験器の運動状態：</a:t>
            </a:r>
            <a:endParaRPr lang="en-US" altLang="ja-JP" sz="2400" u="sng" dirty="0" smtClean="0">
              <a:latin typeface="HG明朝E" pitchFamily="17" charset="-128"/>
              <a:ea typeface="HG明朝E" pitchFamily="17" charset="-128"/>
            </a:endParaRPr>
          </a:p>
          <a:p>
            <a:pPr algn="ctr"/>
            <a:r>
              <a:rPr lang="ja-JP" altLang="en-US" sz="2400" u="sng" dirty="0" smtClean="0">
                <a:solidFill>
                  <a:srgbClr val="FF0000"/>
                </a:solidFill>
                <a:latin typeface="HG明朝E" pitchFamily="17" charset="-128"/>
                <a:ea typeface="HG明朝E" pitchFamily="17" charset="-128"/>
              </a:rPr>
              <a:t>等加速度直線運動</a:t>
            </a:r>
            <a:endParaRPr lang="en-US" altLang="ja-JP" sz="2400" u="sng" dirty="0" smtClean="0">
              <a:solidFill>
                <a:srgbClr val="FF0000"/>
              </a:solidFill>
              <a:latin typeface="HG明朝E" pitchFamily="17" charset="-128"/>
              <a:ea typeface="HG明朝E" pitchFamily="17" charset="-128"/>
            </a:endParaRPr>
          </a:p>
        </p:txBody>
      </p:sp>
      <p:sp>
        <p:nvSpPr>
          <p:cNvPr id="41" name="右矢印 40"/>
          <p:cNvSpPr/>
          <p:nvPr/>
        </p:nvSpPr>
        <p:spPr>
          <a:xfrm>
            <a:off x="3707904" y="2564904"/>
            <a:ext cx="1008112" cy="936104"/>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角丸四角形 41"/>
          <p:cNvSpPr/>
          <p:nvPr/>
        </p:nvSpPr>
        <p:spPr>
          <a:xfrm>
            <a:off x="4932040" y="980728"/>
            <a:ext cx="3888432" cy="558924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4" name="直線コネクタ 43"/>
          <p:cNvCxnSpPr>
            <a:stCxn id="42" idx="1"/>
            <a:endCxn id="42" idx="3"/>
          </p:cNvCxnSpPr>
          <p:nvPr/>
        </p:nvCxnSpPr>
        <p:spPr>
          <a:xfrm rot="10800000" flipH="1">
            <a:off x="4932040" y="3775348"/>
            <a:ext cx="388843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曲線コネクタ 45"/>
          <p:cNvCxnSpPr/>
          <p:nvPr/>
        </p:nvCxnSpPr>
        <p:spPr>
          <a:xfrm rot="5400000">
            <a:off x="1799692" y="3320988"/>
            <a:ext cx="1584176" cy="792088"/>
          </a:xfrm>
          <a:prstGeom prst="curved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1421552" y="4509120"/>
            <a:ext cx="1620957" cy="523220"/>
          </a:xfrm>
          <a:prstGeom prst="rect">
            <a:avLst/>
          </a:prstGeom>
          <a:noFill/>
        </p:spPr>
        <p:txBody>
          <a:bodyPr wrap="none" rtlCol="0">
            <a:spAutoFit/>
          </a:bodyPr>
          <a:lstStyle/>
          <a:p>
            <a:pPr algn="ctr"/>
            <a:r>
              <a:rPr lang="ja-JP" altLang="en-US" sz="2800" u="sng" dirty="0" smtClean="0">
                <a:latin typeface="HG明朝E" pitchFamily="17" charset="-128"/>
                <a:ea typeface="HG明朝E" pitchFamily="17" charset="-128"/>
              </a:rPr>
              <a:t>Ｈｅ封入</a:t>
            </a:r>
            <a:endParaRPr lang="en-US" altLang="ja-JP" sz="2800" u="sng" dirty="0" smtClean="0">
              <a:latin typeface="HG明朝E" pitchFamily="17" charset="-128"/>
              <a:ea typeface="HG明朝E" pitchFamily="17" charset="-128"/>
            </a:endParaRPr>
          </a:p>
        </p:txBody>
      </p:sp>
      <p:cxnSp>
        <p:nvCxnSpPr>
          <p:cNvPr id="24" name="直線矢印コネクタ 23"/>
          <p:cNvCxnSpPr/>
          <p:nvPr/>
        </p:nvCxnSpPr>
        <p:spPr>
          <a:xfrm rot="5400000" flipH="1" flipV="1">
            <a:off x="7380312" y="1052736"/>
            <a:ext cx="576064" cy="57606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p:nvPr/>
        </p:nvCxnSpPr>
        <p:spPr>
          <a:xfrm rot="5400000">
            <a:off x="6732240" y="1700808"/>
            <a:ext cx="576064" cy="57606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7812360" y="1196752"/>
            <a:ext cx="646331" cy="369332"/>
          </a:xfrm>
          <a:prstGeom prst="rect">
            <a:avLst/>
          </a:prstGeom>
          <a:noFill/>
        </p:spPr>
        <p:txBody>
          <a:bodyPr wrap="none" rtlCol="0">
            <a:spAutoFit/>
          </a:bodyPr>
          <a:lstStyle/>
          <a:p>
            <a:r>
              <a:rPr lang="ja-JP" altLang="en-US" dirty="0" smtClean="0">
                <a:latin typeface="HG明朝E" pitchFamily="17" charset="-128"/>
                <a:ea typeface="HG明朝E" pitchFamily="17" charset="-128"/>
              </a:rPr>
              <a:t>浮力</a:t>
            </a:r>
            <a:endParaRPr kumimoji="1" lang="ja-JP" altLang="en-US" dirty="0">
              <a:latin typeface="HG明朝E" pitchFamily="17" charset="-128"/>
              <a:ea typeface="HG明朝E" pitchFamily="17" charset="-128"/>
            </a:endParaRPr>
          </a:p>
        </p:txBody>
      </p:sp>
      <p:sp>
        <p:nvSpPr>
          <p:cNvPr id="32" name="テキスト ボックス 31"/>
          <p:cNvSpPr txBox="1"/>
          <p:nvPr/>
        </p:nvSpPr>
        <p:spPr>
          <a:xfrm>
            <a:off x="5292080" y="1763524"/>
            <a:ext cx="1569660" cy="369332"/>
          </a:xfrm>
          <a:prstGeom prst="rect">
            <a:avLst/>
          </a:prstGeom>
          <a:noFill/>
        </p:spPr>
        <p:txBody>
          <a:bodyPr wrap="none" rtlCol="0">
            <a:spAutoFit/>
          </a:bodyPr>
          <a:lstStyle/>
          <a:p>
            <a:r>
              <a:rPr lang="ja-JP" altLang="en-US" dirty="0" smtClean="0">
                <a:latin typeface="HG明朝E" pitchFamily="17" charset="-128"/>
                <a:ea typeface="HG明朝E" pitchFamily="17" charset="-128"/>
              </a:rPr>
              <a:t>見かけの重力</a:t>
            </a:r>
            <a:endParaRPr kumimoji="1" lang="ja-JP" altLang="en-US" dirty="0">
              <a:latin typeface="HG明朝E" pitchFamily="17" charset="-128"/>
              <a:ea typeface="HG明朝E" pitchFamily="17" charset="-12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雲 14"/>
          <p:cNvSpPr/>
          <p:nvPr/>
        </p:nvSpPr>
        <p:spPr>
          <a:xfrm>
            <a:off x="395536" y="3356992"/>
            <a:ext cx="1691680" cy="864096"/>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14" name="雲 13"/>
          <p:cNvSpPr/>
          <p:nvPr/>
        </p:nvSpPr>
        <p:spPr>
          <a:xfrm>
            <a:off x="0" y="476672"/>
            <a:ext cx="5652120" cy="864096"/>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grpSp>
        <p:nvGrpSpPr>
          <p:cNvPr id="5" name="グループ化 16"/>
          <p:cNvGrpSpPr>
            <a:grpSpLocks/>
          </p:cNvGrpSpPr>
          <p:nvPr/>
        </p:nvGrpSpPr>
        <p:grpSpPr bwMode="auto">
          <a:xfrm>
            <a:off x="73933" y="15875"/>
            <a:ext cx="2625859" cy="465138"/>
            <a:chOff x="5076056" y="-27384"/>
            <a:chExt cx="4292636" cy="465956"/>
          </a:xfrm>
        </p:grpSpPr>
        <p:sp>
          <p:nvSpPr>
            <p:cNvPr id="6" name="正方形/長方形 5"/>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Rectangle 5"/>
            <p:cNvSpPr>
              <a:spLocks noChangeArrowheads="1"/>
            </p:cNvSpPr>
            <p:nvPr/>
          </p:nvSpPr>
          <p:spPr bwMode="auto">
            <a:xfrm>
              <a:off x="5134416" y="-27384"/>
              <a:ext cx="4071938" cy="465956"/>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2. </a:t>
              </a:r>
              <a:r>
                <a:rPr kumimoji="0" lang="ja-JP" altLang="en-US" sz="2400" dirty="0" smtClean="0">
                  <a:solidFill>
                    <a:schemeClr val="bg1"/>
                  </a:solidFill>
                  <a:latin typeface="HG明朝E" pitchFamily="17" charset="-128"/>
                  <a:ea typeface="HG明朝E" pitchFamily="17" charset="-128"/>
                </a:rPr>
                <a:t>方法</a:t>
              </a:r>
              <a:endParaRPr kumimoji="0" lang="ja-JP" altLang="en-US" sz="2400" dirty="0">
                <a:solidFill>
                  <a:schemeClr val="bg1"/>
                </a:solidFill>
                <a:latin typeface="HG明朝E" pitchFamily="17" charset="-128"/>
                <a:ea typeface="HG明朝E" pitchFamily="17" charset="-128"/>
              </a:endParaRPr>
            </a:p>
          </p:txBody>
        </p:sp>
      </p:grpSp>
      <p:sp>
        <p:nvSpPr>
          <p:cNvPr id="8" name="テキスト ボックス 7"/>
          <p:cNvSpPr txBox="1"/>
          <p:nvPr/>
        </p:nvSpPr>
        <p:spPr>
          <a:xfrm>
            <a:off x="628978" y="621849"/>
            <a:ext cx="4493538" cy="461665"/>
          </a:xfrm>
          <a:prstGeom prst="rect">
            <a:avLst/>
          </a:prstGeom>
          <a:noFill/>
          <a:ln>
            <a:noFill/>
          </a:ln>
        </p:spPr>
        <p:style>
          <a:lnRef idx="2">
            <a:schemeClr val="dk1"/>
          </a:lnRef>
          <a:fillRef idx="1">
            <a:schemeClr val="lt1"/>
          </a:fillRef>
          <a:effectRef idx="0">
            <a:schemeClr val="dk1"/>
          </a:effectRef>
          <a:fontRef idx="minor">
            <a:schemeClr val="dk1"/>
          </a:fontRef>
        </p:style>
        <p:txBody>
          <a:bodyPr wrap="none" rtlCol="0">
            <a:spAutoFit/>
          </a:bodyPr>
          <a:lstStyle/>
          <a:p>
            <a:r>
              <a:rPr lang="ja-JP" altLang="en-US" sz="2400" dirty="0" smtClean="0">
                <a:latin typeface="HG明朝E" pitchFamily="17" charset="-128"/>
                <a:ea typeface="HG明朝E" pitchFamily="17" charset="-128"/>
              </a:rPr>
              <a:t>アチーブメント問題及び質問紙</a:t>
            </a:r>
            <a:endParaRPr lang="en-US" altLang="ja-JP" sz="2400" dirty="0" smtClean="0">
              <a:latin typeface="HG明朝E" pitchFamily="17" charset="-128"/>
              <a:ea typeface="HG明朝E" pitchFamily="17" charset="-128"/>
            </a:endParaRPr>
          </a:p>
        </p:txBody>
      </p:sp>
      <p:sp>
        <p:nvSpPr>
          <p:cNvPr id="9" name="テキスト ボックス 8"/>
          <p:cNvSpPr txBox="1"/>
          <p:nvPr/>
        </p:nvSpPr>
        <p:spPr>
          <a:xfrm>
            <a:off x="630184" y="3562558"/>
            <a:ext cx="7943200" cy="4031873"/>
          </a:xfrm>
          <a:prstGeom prst="rect">
            <a:avLst/>
          </a:prstGeom>
          <a:noFill/>
          <a:ln>
            <a:noFill/>
          </a:ln>
        </p:spPr>
        <p:style>
          <a:lnRef idx="2">
            <a:schemeClr val="dk1"/>
          </a:lnRef>
          <a:fillRef idx="1">
            <a:schemeClr val="lt1"/>
          </a:fillRef>
          <a:effectRef idx="0">
            <a:schemeClr val="dk1"/>
          </a:effectRef>
          <a:fontRef idx="minor">
            <a:schemeClr val="dk1"/>
          </a:fontRef>
        </p:style>
        <p:txBody>
          <a:bodyPr wrap="none" rtlCol="0">
            <a:spAutoFit/>
          </a:bodyPr>
          <a:lstStyle/>
          <a:p>
            <a:r>
              <a:rPr lang="ja-JP" altLang="en-US" sz="2400" dirty="0" smtClean="0">
                <a:latin typeface="HG明朝E" pitchFamily="17" charset="-128"/>
                <a:ea typeface="HG明朝E" pitchFamily="17" charset="-128"/>
              </a:rPr>
              <a:t>手続き</a:t>
            </a:r>
            <a:endParaRPr lang="en-US" altLang="ja-JP" sz="2400" dirty="0" smtClean="0">
              <a:latin typeface="HG明朝E" pitchFamily="17" charset="-128"/>
              <a:ea typeface="HG明朝E" pitchFamily="17" charset="-128"/>
            </a:endParaRPr>
          </a:p>
          <a:p>
            <a:endParaRPr lang="en-US" altLang="ja-JP" sz="2400" dirty="0" smtClean="0">
              <a:latin typeface="HG明朝E" pitchFamily="17" charset="-128"/>
              <a:ea typeface="HG明朝E" pitchFamily="17" charset="-128"/>
            </a:endParaRPr>
          </a:p>
          <a:p>
            <a:pPr>
              <a:buFont typeface="Arial" pitchFamily="34" charset="0"/>
              <a:buChar char="•"/>
            </a:pPr>
            <a:r>
              <a:rPr lang="ja-JP" altLang="en-US" sz="2200" dirty="0" smtClean="0">
                <a:latin typeface="HG明朝E" pitchFamily="17" charset="-128"/>
                <a:ea typeface="HG明朝E" pitchFamily="17" charset="-128"/>
              </a:rPr>
              <a:t>実験群</a:t>
            </a:r>
            <a:endParaRPr lang="en-US" altLang="ja-JP" sz="2400" dirty="0" smtClean="0">
              <a:latin typeface="HG明朝E" pitchFamily="17" charset="-128"/>
              <a:ea typeface="HG明朝E" pitchFamily="17" charset="-128"/>
            </a:endParaRPr>
          </a:p>
          <a:p>
            <a:r>
              <a:rPr lang="ja-JP" altLang="en-US" sz="2200" u="sng" dirty="0" smtClean="0">
                <a:latin typeface="HG明朝E" pitchFamily="17" charset="-128"/>
                <a:ea typeface="HG明朝E" pitchFamily="17" charset="-128"/>
              </a:rPr>
              <a:t>事前テスト →</a:t>
            </a:r>
            <a:r>
              <a:rPr lang="ja-JP" altLang="en-US" sz="2200" u="sng" dirty="0" smtClean="0">
                <a:solidFill>
                  <a:srgbClr val="FF0000"/>
                </a:solidFill>
                <a:latin typeface="HG明朝E" pitchFamily="17" charset="-128"/>
                <a:ea typeface="HG明朝E" pitchFamily="17" charset="-128"/>
              </a:rPr>
              <a:t>「慣性力実験器」を用いた学習 </a:t>
            </a:r>
            <a:r>
              <a:rPr lang="ja-JP" altLang="en-US" sz="2200" u="sng" dirty="0" smtClean="0">
                <a:latin typeface="HG明朝E" pitchFamily="17" charset="-128"/>
                <a:ea typeface="HG明朝E" pitchFamily="17" charset="-128"/>
              </a:rPr>
              <a:t>→ 事後テスト</a:t>
            </a:r>
            <a:endParaRPr lang="en-US" altLang="ja-JP" sz="2200" u="sng" dirty="0" smtClean="0">
              <a:latin typeface="HG明朝E" pitchFamily="17" charset="-128"/>
              <a:ea typeface="HG明朝E" pitchFamily="17" charset="-128"/>
            </a:endParaRPr>
          </a:p>
          <a:p>
            <a:endParaRPr lang="en-US" altLang="ja-JP" sz="2400" u="sng" dirty="0" smtClean="0">
              <a:latin typeface="HG明朝E" pitchFamily="17" charset="-128"/>
              <a:ea typeface="HG明朝E" pitchFamily="17" charset="-128"/>
            </a:endParaRPr>
          </a:p>
          <a:p>
            <a:pPr>
              <a:buFont typeface="Arial" pitchFamily="34" charset="0"/>
              <a:buChar char="•"/>
            </a:pPr>
            <a:r>
              <a:rPr lang="ja-JP" altLang="en-US" sz="2200" dirty="0" smtClean="0">
                <a:latin typeface="HG明朝E" pitchFamily="17" charset="-128"/>
                <a:ea typeface="HG明朝E" pitchFamily="17" charset="-128"/>
              </a:rPr>
              <a:t>統制群</a:t>
            </a:r>
            <a:endParaRPr lang="en-US" altLang="ja-JP" sz="2200" dirty="0" smtClean="0">
              <a:latin typeface="HG明朝E" pitchFamily="17" charset="-128"/>
              <a:ea typeface="HG明朝E" pitchFamily="17" charset="-128"/>
            </a:endParaRPr>
          </a:p>
          <a:p>
            <a:r>
              <a:rPr lang="ja-JP" altLang="en-US" sz="2200" u="sng" dirty="0" smtClean="0">
                <a:latin typeface="HG明朝E" pitchFamily="17" charset="-128"/>
                <a:ea typeface="HG明朝E" pitchFamily="17" charset="-128"/>
              </a:rPr>
              <a:t>事前テスト → </a:t>
            </a:r>
            <a:r>
              <a:rPr lang="ja-JP" altLang="en-US" sz="2200" u="sng" dirty="0" smtClean="0">
                <a:solidFill>
                  <a:srgbClr val="FF0000"/>
                </a:solidFill>
                <a:latin typeface="HG明朝E" pitchFamily="17" charset="-128"/>
                <a:ea typeface="HG明朝E" pitchFamily="17" charset="-128"/>
              </a:rPr>
              <a:t>講義形式の授業学習 </a:t>
            </a:r>
            <a:r>
              <a:rPr lang="ja-JP" altLang="en-US" sz="2200" u="sng" dirty="0" smtClean="0">
                <a:latin typeface="HG明朝E" pitchFamily="17" charset="-128"/>
                <a:ea typeface="HG明朝E" pitchFamily="17" charset="-128"/>
              </a:rPr>
              <a:t>→ 事後テスト</a:t>
            </a:r>
            <a:endParaRPr lang="en-US" altLang="ja-JP" sz="2200" u="sng" dirty="0" smtClean="0">
              <a:latin typeface="HG明朝E" pitchFamily="17" charset="-128"/>
              <a:ea typeface="HG明朝E" pitchFamily="17" charset="-128"/>
            </a:endParaRPr>
          </a:p>
          <a:p>
            <a:pPr>
              <a:buFont typeface="Arial" pitchFamily="34" charset="0"/>
              <a:buChar char="•"/>
            </a:pPr>
            <a:endParaRPr lang="en-US" altLang="ja-JP" sz="2400" dirty="0" smtClean="0">
              <a:latin typeface="HG明朝E" pitchFamily="17" charset="-128"/>
              <a:ea typeface="HG明朝E" pitchFamily="17" charset="-128"/>
            </a:endParaRPr>
          </a:p>
          <a:p>
            <a:endParaRPr lang="en-US" altLang="ja-JP" sz="2400" dirty="0" smtClean="0">
              <a:latin typeface="HG明朝E" pitchFamily="17" charset="-128"/>
              <a:ea typeface="HG明朝E" pitchFamily="17" charset="-128"/>
            </a:endParaRPr>
          </a:p>
          <a:p>
            <a:endParaRPr lang="en-US" altLang="ja-JP" sz="2400" dirty="0" smtClean="0">
              <a:latin typeface="HG明朝E" pitchFamily="17" charset="-128"/>
              <a:ea typeface="HG明朝E" pitchFamily="17" charset="-128"/>
            </a:endParaRPr>
          </a:p>
          <a:p>
            <a:endParaRPr lang="en-US" altLang="ja-JP" sz="2400" dirty="0" smtClean="0">
              <a:latin typeface="HG明朝E" pitchFamily="17" charset="-128"/>
              <a:ea typeface="HG明朝E" pitchFamily="17" charset="-128"/>
            </a:endParaRPr>
          </a:p>
        </p:txBody>
      </p:sp>
      <p:sp>
        <p:nvSpPr>
          <p:cNvPr id="10" name="テキスト ボックス 9"/>
          <p:cNvSpPr txBox="1"/>
          <p:nvPr/>
        </p:nvSpPr>
        <p:spPr>
          <a:xfrm>
            <a:off x="615037" y="1427872"/>
            <a:ext cx="6673622" cy="1785104"/>
          </a:xfrm>
          <a:prstGeom prst="rect">
            <a:avLst/>
          </a:prstGeom>
          <a:noFill/>
          <a:ln>
            <a:noFill/>
          </a:ln>
        </p:spPr>
        <p:style>
          <a:lnRef idx="2">
            <a:schemeClr val="dk1"/>
          </a:lnRef>
          <a:fillRef idx="1">
            <a:schemeClr val="lt1"/>
          </a:fillRef>
          <a:effectRef idx="0">
            <a:schemeClr val="dk1"/>
          </a:effectRef>
          <a:fontRef idx="minor">
            <a:schemeClr val="dk1"/>
          </a:fontRef>
        </p:style>
        <p:txBody>
          <a:bodyPr wrap="none" rtlCol="0">
            <a:spAutoFit/>
          </a:bodyPr>
          <a:lstStyle/>
          <a:p>
            <a:pPr>
              <a:buFont typeface="Arial" pitchFamily="34" charset="0"/>
              <a:buChar char="•"/>
            </a:pPr>
            <a:r>
              <a:rPr lang="ja-JP" altLang="en-US" sz="2200" dirty="0" smtClean="0">
                <a:latin typeface="HG明朝E" pitchFamily="17" charset="-128"/>
                <a:ea typeface="HG明朝E" pitchFamily="17" charset="-128"/>
              </a:rPr>
              <a:t>素朴概念の科学概念への変容についての測定</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→アチーブメント問題</a:t>
            </a:r>
            <a:r>
              <a:rPr lang="en-US" altLang="ja-JP" sz="2200" dirty="0" smtClean="0">
                <a:latin typeface="HG明朝E" pitchFamily="17" charset="-128"/>
                <a:ea typeface="HG明朝E" pitchFamily="17" charset="-128"/>
              </a:rPr>
              <a:t>6</a:t>
            </a:r>
            <a:r>
              <a:rPr lang="ja-JP" altLang="en-US" sz="2200" dirty="0" smtClean="0">
                <a:latin typeface="HG明朝E" pitchFamily="17" charset="-128"/>
                <a:ea typeface="HG明朝E" pitchFamily="17" charset="-128"/>
              </a:rPr>
              <a:t>問</a:t>
            </a:r>
            <a:endParaRPr lang="en-US" altLang="ja-JP" sz="2200" dirty="0" smtClean="0">
              <a:latin typeface="HG明朝E" pitchFamily="17" charset="-128"/>
              <a:ea typeface="HG明朝E" pitchFamily="17" charset="-128"/>
            </a:endParaRPr>
          </a:p>
          <a:p>
            <a:endParaRPr lang="en-US" altLang="ja-JP" sz="2200" dirty="0" smtClean="0">
              <a:latin typeface="HG明朝E" pitchFamily="17" charset="-128"/>
              <a:ea typeface="HG明朝E" pitchFamily="17" charset="-128"/>
            </a:endParaRPr>
          </a:p>
          <a:p>
            <a:pPr>
              <a:buFont typeface="Arial" pitchFamily="34" charset="0"/>
              <a:buChar char="•"/>
            </a:pPr>
            <a:r>
              <a:rPr lang="ja-JP" altLang="en-US" sz="2200" dirty="0" smtClean="0">
                <a:latin typeface="HG明朝E" pitchFamily="17" charset="-128"/>
                <a:ea typeface="HG明朝E" pitchFamily="17" charset="-128"/>
              </a:rPr>
              <a:t>学習への動機づけの面での変化を探るための測定</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→生徒の科学観を調べる</a:t>
            </a:r>
            <a:r>
              <a:rPr lang="en-US" altLang="ja-JP" sz="2200" dirty="0" smtClean="0">
                <a:latin typeface="HG明朝E" pitchFamily="17" charset="-128"/>
                <a:ea typeface="HG明朝E" pitchFamily="17" charset="-128"/>
              </a:rPr>
              <a:t>16</a:t>
            </a:r>
            <a:r>
              <a:rPr lang="ja-JP" altLang="en-US" sz="2200" dirty="0" smtClean="0">
                <a:latin typeface="HG明朝E" pitchFamily="17" charset="-128"/>
                <a:ea typeface="HG明朝E" pitchFamily="17" charset="-128"/>
              </a:rPr>
              <a:t>項目からなる質問紙調査</a:t>
            </a:r>
            <a:endParaRPr lang="en-US" altLang="ja-JP" sz="2200" dirty="0" smtClean="0">
              <a:latin typeface="HG明朝E" pitchFamily="17" charset="-128"/>
              <a:ea typeface="HG明朝E" pitchFamily="17" charset="-128"/>
            </a:endParaRPr>
          </a:p>
        </p:txBody>
      </p:sp>
      <p:grpSp>
        <p:nvGrpSpPr>
          <p:cNvPr id="16" name="グループ化 15"/>
          <p:cNvGrpSpPr/>
          <p:nvPr/>
        </p:nvGrpSpPr>
        <p:grpSpPr>
          <a:xfrm>
            <a:off x="2195736" y="3429000"/>
            <a:ext cx="6367768" cy="720080"/>
            <a:chOff x="2596720" y="3356992"/>
            <a:chExt cx="6367768" cy="720080"/>
          </a:xfrm>
        </p:grpSpPr>
        <p:sp>
          <p:nvSpPr>
            <p:cNvPr id="12" name="角丸四角形 11"/>
            <p:cNvSpPr/>
            <p:nvPr/>
          </p:nvSpPr>
          <p:spPr>
            <a:xfrm>
              <a:off x="2699792" y="3356992"/>
              <a:ext cx="6192688" cy="72008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11" name="テキスト ボックス 10"/>
            <p:cNvSpPr txBox="1"/>
            <p:nvPr/>
          </p:nvSpPr>
          <p:spPr>
            <a:xfrm>
              <a:off x="2596720" y="3356992"/>
              <a:ext cx="6367768" cy="707886"/>
            </a:xfrm>
            <a:prstGeom prst="rect">
              <a:avLst/>
            </a:prstGeom>
            <a:ln/>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ja-JP" altLang="en-US" sz="2000" dirty="0" smtClean="0">
                  <a:latin typeface="HG明朝E" pitchFamily="17" charset="-128"/>
                  <a:ea typeface="HG明朝E" pitchFamily="17" charset="-128"/>
                </a:rPr>
                <a:t>事前、事後テスト </a:t>
              </a:r>
              <a:r>
                <a:rPr lang="en-US" altLang="ja-JP" sz="2000" dirty="0" smtClean="0">
                  <a:latin typeface="HG明朝E" pitchFamily="17" charset="-128"/>
                  <a:ea typeface="HG明朝E" pitchFamily="17" charset="-128"/>
                </a:rPr>
                <a:t>= </a:t>
              </a:r>
              <a:r>
                <a:rPr lang="ja-JP" altLang="en-US" sz="2000" dirty="0" smtClean="0">
                  <a:latin typeface="HG明朝E" pitchFamily="17" charset="-128"/>
                  <a:ea typeface="HG明朝E" pitchFamily="17" charset="-128"/>
                </a:rPr>
                <a:t>アチーブメント問題 </a:t>
              </a:r>
              <a:r>
                <a:rPr lang="en-US" altLang="ja-JP" sz="2000" dirty="0" smtClean="0">
                  <a:latin typeface="HG明朝E" pitchFamily="17" charset="-128"/>
                  <a:ea typeface="HG明朝E" pitchFamily="17" charset="-128"/>
                </a:rPr>
                <a:t>+ </a:t>
              </a:r>
              <a:r>
                <a:rPr lang="ja-JP" altLang="en-US" sz="2000" dirty="0" smtClean="0">
                  <a:latin typeface="HG明朝E" pitchFamily="17" charset="-128"/>
                  <a:ea typeface="HG明朝E" pitchFamily="17" charset="-128"/>
                </a:rPr>
                <a:t>質問紙</a:t>
              </a:r>
              <a:endParaRPr lang="en-US" altLang="ja-JP" sz="2000" dirty="0" smtClean="0">
                <a:latin typeface="HG明朝E" pitchFamily="17" charset="-128"/>
                <a:ea typeface="HG明朝E" pitchFamily="17" charset="-128"/>
              </a:endParaRPr>
            </a:p>
            <a:p>
              <a:pPr algn="ctr"/>
              <a:r>
                <a:rPr lang="en-US" altLang="ja-JP" sz="2000" dirty="0" smtClean="0">
                  <a:latin typeface="HG明朝E" pitchFamily="17" charset="-128"/>
                  <a:ea typeface="HG明朝E" pitchFamily="17" charset="-128"/>
                </a:rPr>
                <a:t>(</a:t>
              </a:r>
              <a:r>
                <a:rPr lang="ja-JP" altLang="en-US" sz="2000" dirty="0" smtClean="0">
                  <a:latin typeface="HG明朝E" pitchFamily="17" charset="-128"/>
                  <a:ea typeface="HG明朝E" pitchFamily="17" charset="-128"/>
                </a:rPr>
                <a:t>共に同様の問題を用いた）</a:t>
              </a:r>
              <a:endParaRPr lang="en-US" altLang="ja-JP" sz="2000" dirty="0" smtClean="0">
                <a:latin typeface="HG明朝E" pitchFamily="17" charset="-128"/>
                <a:ea typeface="HG明朝E" pitchFamily="17" charset="-128"/>
              </a:endParaRPr>
            </a:p>
          </p:txBody>
        </p:sp>
      </p:grpSp>
      <p:sp>
        <p:nvSpPr>
          <p:cNvPr id="13" name="テキスト ボックス 12"/>
          <p:cNvSpPr txBox="1"/>
          <p:nvPr/>
        </p:nvSpPr>
        <p:spPr>
          <a:xfrm>
            <a:off x="2267744" y="6029412"/>
            <a:ext cx="3300904" cy="369332"/>
          </a:xfrm>
          <a:prstGeom prst="rect">
            <a:avLst/>
          </a:prstGeom>
          <a:noFill/>
          <a:ln w="38100">
            <a:noFill/>
          </a:ln>
        </p:spPr>
        <p:txBody>
          <a:bodyPr wrap="none" rtlCol="0">
            <a:spAutoFit/>
          </a:bodyPr>
          <a:lstStyle/>
          <a:p>
            <a:r>
              <a:rPr lang="en-US" altLang="ja-JP" dirty="0" smtClean="0">
                <a:latin typeface="HG明朝E" pitchFamily="17" charset="-128"/>
                <a:ea typeface="HG明朝E" pitchFamily="17" charset="-128"/>
              </a:rPr>
              <a:t>(</a:t>
            </a:r>
            <a:r>
              <a:rPr lang="ja-JP" altLang="en-US" dirty="0" smtClean="0">
                <a:latin typeface="HG明朝E" pitchFamily="17" charset="-128"/>
                <a:ea typeface="HG明朝E" pitchFamily="17" charset="-128"/>
              </a:rPr>
              <a:t>物理学習の指導者</a:t>
            </a:r>
            <a:r>
              <a:rPr lang="en-US" altLang="ja-JP" dirty="0" smtClean="0">
                <a:latin typeface="HG明朝E" pitchFamily="17" charset="-128"/>
                <a:ea typeface="HG明朝E" pitchFamily="17" charset="-128"/>
              </a:rPr>
              <a:t>:</a:t>
            </a:r>
            <a:r>
              <a:rPr lang="ja-JP" altLang="en-US" dirty="0" smtClean="0">
                <a:latin typeface="HG明朝E" pitchFamily="17" charset="-128"/>
                <a:ea typeface="HG明朝E" pitchFamily="17" charset="-128"/>
              </a:rPr>
              <a:t>第一著者</a:t>
            </a:r>
            <a:r>
              <a:rPr lang="en-US" altLang="ja-JP" dirty="0" smtClean="0">
                <a:latin typeface="HG明朝E" pitchFamily="17" charset="-128"/>
                <a:ea typeface="HG明朝E" pitchFamily="17" charset="-128"/>
              </a:rPr>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97624" y="1258069"/>
            <a:ext cx="1368152" cy="57606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nvGrpSpPr>
          <p:cNvPr id="2" name="グループ化 16"/>
          <p:cNvGrpSpPr>
            <a:grpSpLocks/>
          </p:cNvGrpSpPr>
          <p:nvPr/>
        </p:nvGrpSpPr>
        <p:grpSpPr bwMode="auto">
          <a:xfrm>
            <a:off x="73933" y="15875"/>
            <a:ext cx="2625859" cy="465138"/>
            <a:chOff x="5076056" y="-27384"/>
            <a:chExt cx="4292636" cy="465956"/>
          </a:xfrm>
        </p:grpSpPr>
        <p:sp>
          <p:nvSpPr>
            <p:cNvPr id="3" name="正方形/長方形 2"/>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5134416" y="-27384"/>
              <a:ext cx="4071938" cy="465956"/>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3. </a:t>
              </a:r>
              <a:r>
                <a:rPr kumimoji="0" lang="ja-JP" altLang="en-US" sz="2400" dirty="0" smtClean="0">
                  <a:solidFill>
                    <a:schemeClr val="bg1"/>
                  </a:solidFill>
                  <a:latin typeface="HG明朝E" pitchFamily="17" charset="-128"/>
                  <a:ea typeface="HG明朝E" pitchFamily="17" charset="-128"/>
                </a:rPr>
                <a:t>結果</a:t>
              </a:r>
              <a:endParaRPr kumimoji="0" lang="ja-JP" altLang="en-US" sz="2400" dirty="0">
                <a:solidFill>
                  <a:schemeClr val="bg1"/>
                </a:solidFill>
                <a:latin typeface="HG明朝E" pitchFamily="17" charset="-128"/>
                <a:ea typeface="HG明朝E" pitchFamily="17" charset="-128"/>
              </a:endParaRPr>
            </a:p>
          </p:txBody>
        </p:sp>
      </p:grpSp>
      <p:sp>
        <p:nvSpPr>
          <p:cNvPr id="8" name="テキスト ボックス 7"/>
          <p:cNvSpPr txBox="1"/>
          <p:nvPr/>
        </p:nvSpPr>
        <p:spPr>
          <a:xfrm>
            <a:off x="2940784" y="87015"/>
            <a:ext cx="3262432" cy="461665"/>
          </a:xfrm>
          <a:prstGeom prst="rect">
            <a:avLst/>
          </a:prstGeom>
          <a:noFill/>
        </p:spPr>
        <p:txBody>
          <a:bodyPr wrap="none" rtlCol="0">
            <a:spAutoFit/>
          </a:bodyPr>
          <a:lstStyle/>
          <a:p>
            <a:r>
              <a:rPr kumimoji="1" lang="en-US" altLang="ja-JP" sz="2400" u="sng" dirty="0" smtClean="0">
                <a:latin typeface="HG明朝E" pitchFamily="17" charset="-128"/>
                <a:ea typeface="HG明朝E" pitchFamily="17" charset="-128"/>
              </a:rPr>
              <a:t>1. </a:t>
            </a:r>
            <a:r>
              <a:rPr kumimoji="1" lang="ja-JP" altLang="en-US" sz="2400" u="sng" dirty="0" smtClean="0">
                <a:latin typeface="HG明朝E" pitchFamily="17" charset="-128"/>
                <a:ea typeface="HG明朝E" pitchFamily="17" charset="-128"/>
              </a:rPr>
              <a:t>代表的な素朴概念</a:t>
            </a:r>
            <a:r>
              <a:rPr kumimoji="1" lang="en-US" altLang="ja-JP" sz="2400" u="sng" dirty="0" smtClean="0">
                <a:latin typeface="HG明朝E" pitchFamily="17" charset="-128"/>
                <a:ea typeface="HG明朝E" pitchFamily="17" charset="-128"/>
              </a:rPr>
              <a:t> </a:t>
            </a:r>
            <a:endParaRPr kumimoji="1" lang="ja-JP" altLang="en-US" sz="2400" u="sng" dirty="0">
              <a:latin typeface="HG明朝E" pitchFamily="17" charset="-128"/>
              <a:ea typeface="HG明朝E" pitchFamily="17" charset="-128"/>
            </a:endParaRPr>
          </a:p>
        </p:txBody>
      </p:sp>
      <p:sp>
        <p:nvSpPr>
          <p:cNvPr id="9" name="テキスト ボックス 8"/>
          <p:cNvSpPr txBox="1"/>
          <p:nvPr/>
        </p:nvSpPr>
        <p:spPr>
          <a:xfrm>
            <a:off x="375980" y="611977"/>
            <a:ext cx="8392041" cy="584775"/>
          </a:xfrm>
          <a:prstGeom prst="rect">
            <a:avLst/>
          </a:prstGeom>
          <a:noFill/>
        </p:spPr>
        <p:txBody>
          <a:bodyPr wrap="none" rtlCol="0">
            <a:spAutoFit/>
          </a:bodyPr>
          <a:lstStyle/>
          <a:p>
            <a:pPr algn="ctr"/>
            <a:r>
              <a:rPr lang="ja-JP" altLang="en-US" sz="1600" u="sng" dirty="0" smtClean="0">
                <a:latin typeface="HG明朝E" pitchFamily="17" charset="-128"/>
                <a:ea typeface="HG明朝E" pitchFamily="17" charset="-128"/>
              </a:rPr>
              <a:t>事前テストとして行ったアチーブメント問題の解答に見られた、代表的な</a:t>
            </a:r>
            <a:r>
              <a:rPr kumimoji="1" lang="ja-JP" altLang="en-US" sz="1600" u="sng" dirty="0" smtClean="0">
                <a:latin typeface="HG明朝E" pitchFamily="17" charset="-128"/>
                <a:ea typeface="HG明朝E" pitchFamily="17" charset="-128"/>
              </a:rPr>
              <a:t>素朴概念を抽出</a:t>
            </a:r>
            <a:endParaRPr kumimoji="1" lang="en-US" altLang="ja-JP" sz="1600" u="sng" dirty="0" smtClean="0">
              <a:latin typeface="HG明朝E" pitchFamily="17" charset="-128"/>
              <a:ea typeface="HG明朝E" pitchFamily="17" charset="-128"/>
            </a:endParaRPr>
          </a:p>
          <a:p>
            <a:pPr algn="ctr"/>
            <a:r>
              <a:rPr kumimoji="1" lang="ja-JP" altLang="en-US" sz="1600" u="sng" dirty="0" smtClean="0">
                <a:latin typeface="HG明朝E" pitchFamily="17" charset="-128"/>
                <a:ea typeface="HG明朝E" pitchFamily="17" charset="-128"/>
              </a:rPr>
              <a:t>（群・性別問わず％で表記）</a:t>
            </a:r>
            <a:r>
              <a:rPr kumimoji="1" lang="en-US" altLang="ja-JP" sz="1600" u="sng" dirty="0" smtClean="0">
                <a:latin typeface="HG明朝E" pitchFamily="17" charset="-128"/>
                <a:ea typeface="HG明朝E" pitchFamily="17" charset="-128"/>
              </a:rPr>
              <a:t> </a:t>
            </a:r>
            <a:endParaRPr kumimoji="1" lang="ja-JP" altLang="en-US" sz="1600" u="sng" dirty="0">
              <a:latin typeface="HG明朝E" pitchFamily="17" charset="-128"/>
              <a:ea typeface="HG明朝E" pitchFamily="17" charset="-128"/>
            </a:endParaRPr>
          </a:p>
        </p:txBody>
      </p:sp>
      <p:sp>
        <p:nvSpPr>
          <p:cNvPr id="10" name="テキスト ボックス 9"/>
          <p:cNvSpPr txBox="1"/>
          <p:nvPr/>
        </p:nvSpPr>
        <p:spPr>
          <a:xfrm>
            <a:off x="179512" y="1330077"/>
            <a:ext cx="1313180" cy="430887"/>
          </a:xfrm>
          <a:prstGeom prst="rect">
            <a:avLst/>
          </a:prstGeom>
          <a:noFill/>
        </p:spPr>
        <p:txBody>
          <a:bodyPr wrap="none" rtlCol="0">
            <a:spAutoFit/>
          </a:bodyPr>
          <a:lstStyle/>
          <a:p>
            <a:r>
              <a:rPr lang="ja-JP" altLang="en-US" sz="2200" dirty="0" smtClean="0">
                <a:latin typeface="HG明朝E" pitchFamily="17" charset="-128"/>
                <a:ea typeface="HG明朝E" pitchFamily="17" charset="-128"/>
              </a:rPr>
              <a:t>問題</a:t>
            </a:r>
            <a:r>
              <a:rPr lang="en-US" altLang="ja-JP" sz="2200" dirty="0" smtClean="0">
                <a:latin typeface="HG明朝E" pitchFamily="17" charset="-128"/>
                <a:ea typeface="HG明朝E" pitchFamily="17" charset="-128"/>
              </a:rPr>
              <a:t>1(1)</a:t>
            </a:r>
          </a:p>
        </p:txBody>
      </p:sp>
      <p:cxnSp>
        <p:nvCxnSpPr>
          <p:cNvPr id="13" name="直線矢印コネクタ 12"/>
          <p:cNvCxnSpPr/>
          <p:nvPr/>
        </p:nvCxnSpPr>
        <p:spPr>
          <a:xfrm>
            <a:off x="1475656" y="1546101"/>
            <a:ext cx="57606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nvGrpSpPr>
          <p:cNvPr id="19" name="グループ化 18"/>
          <p:cNvGrpSpPr/>
          <p:nvPr/>
        </p:nvGrpSpPr>
        <p:grpSpPr>
          <a:xfrm>
            <a:off x="2156817" y="1258069"/>
            <a:ext cx="4143375" cy="1666875"/>
            <a:chOff x="2411760" y="1556792"/>
            <a:chExt cx="4143375" cy="1666875"/>
          </a:xfrm>
        </p:grpSpPr>
        <p:pic>
          <p:nvPicPr>
            <p:cNvPr id="2050" name="Picture 2"/>
            <p:cNvPicPr>
              <a:picLocks noChangeAspect="1" noChangeArrowheads="1"/>
            </p:cNvPicPr>
            <p:nvPr/>
          </p:nvPicPr>
          <p:blipFill>
            <a:blip r:embed="rId2" cstate="print"/>
            <a:srcRect/>
            <a:stretch>
              <a:fillRect/>
            </a:stretch>
          </p:blipFill>
          <p:spPr bwMode="auto">
            <a:xfrm>
              <a:off x="2411760" y="1556792"/>
              <a:ext cx="4143375" cy="1666875"/>
            </a:xfrm>
            <a:prstGeom prst="rect">
              <a:avLst/>
            </a:prstGeom>
            <a:noFill/>
            <a:ln w="9525">
              <a:noFill/>
              <a:miter lim="800000"/>
              <a:headEnd/>
              <a:tailEnd/>
            </a:ln>
          </p:spPr>
        </p:pic>
        <p:sp>
          <p:nvSpPr>
            <p:cNvPr id="18" name="正方形/長方形 17"/>
            <p:cNvSpPr/>
            <p:nvPr/>
          </p:nvSpPr>
          <p:spPr>
            <a:xfrm>
              <a:off x="2411760" y="1628800"/>
              <a:ext cx="936104" cy="3600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0" name="テキスト ボックス 19"/>
          <p:cNvSpPr txBox="1"/>
          <p:nvPr/>
        </p:nvSpPr>
        <p:spPr>
          <a:xfrm>
            <a:off x="5148064" y="1186061"/>
            <a:ext cx="3518912" cy="707886"/>
          </a:xfrm>
          <a:prstGeom prst="rect">
            <a:avLst/>
          </a:prstGeom>
          <a:noFill/>
        </p:spPr>
        <p:txBody>
          <a:bodyPr wrap="none" rtlCol="0">
            <a:spAutoFit/>
          </a:bodyPr>
          <a:lstStyle/>
          <a:p>
            <a:r>
              <a:rPr kumimoji="1" lang="ja-JP" altLang="en-US" sz="2000" dirty="0" smtClean="0">
                <a:solidFill>
                  <a:srgbClr val="FF0000"/>
                </a:solidFill>
                <a:latin typeface="HG明朝E" pitchFamily="17" charset="-128"/>
                <a:ea typeface="HG明朝E" pitchFamily="17" charset="-128"/>
              </a:rPr>
              <a:t>・実験器： 等速直線運動</a:t>
            </a:r>
            <a:endParaRPr kumimoji="1" lang="en-US" altLang="ja-JP" sz="2000" dirty="0" smtClean="0">
              <a:solidFill>
                <a:srgbClr val="FF0000"/>
              </a:solidFill>
              <a:latin typeface="HG明朝E" pitchFamily="17" charset="-128"/>
              <a:ea typeface="HG明朝E" pitchFamily="17" charset="-128"/>
            </a:endParaRPr>
          </a:p>
          <a:p>
            <a:r>
              <a:rPr lang="ja-JP" altLang="en-US" sz="2000" dirty="0" smtClean="0">
                <a:solidFill>
                  <a:srgbClr val="FF0000"/>
                </a:solidFill>
                <a:latin typeface="HG明朝E" pitchFamily="17" charset="-128"/>
                <a:ea typeface="HG明朝E" pitchFamily="17" charset="-128"/>
              </a:rPr>
              <a:t>・Ａ君からみたボールの軌道</a:t>
            </a:r>
            <a:endParaRPr kumimoji="1" lang="ja-JP" altLang="en-US" sz="2000" dirty="0">
              <a:solidFill>
                <a:srgbClr val="FF0000"/>
              </a:solidFill>
              <a:latin typeface="HG明朝E" pitchFamily="17" charset="-128"/>
              <a:ea typeface="HG明朝E" pitchFamily="17" charset="-128"/>
            </a:endParaRPr>
          </a:p>
        </p:txBody>
      </p:sp>
      <p:sp>
        <p:nvSpPr>
          <p:cNvPr id="22" name="テキスト ボックス 21"/>
          <p:cNvSpPr txBox="1"/>
          <p:nvPr/>
        </p:nvSpPr>
        <p:spPr>
          <a:xfrm>
            <a:off x="179512" y="2914253"/>
            <a:ext cx="9033242" cy="1015663"/>
          </a:xfrm>
          <a:prstGeom prst="rect">
            <a:avLst/>
          </a:prstGeom>
          <a:noFill/>
        </p:spPr>
        <p:txBody>
          <a:bodyPr wrap="none" rtlCol="0">
            <a:spAutoFit/>
          </a:bodyPr>
          <a:lstStyle/>
          <a:p>
            <a:r>
              <a:rPr kumimoji="1" lang="ja-JP" altLang="en-US" sz="2000" dirty="0" smtClean="0">
                <a:solidFill>
                  <a:srgbClr val="0070C0"/>
                </a:solidFill>
                <a:latin typeface="HG明朝E" pitchFamily="17" charset="-128"/>
                <a:ea typeface="HG明朝E" pitchFamily="17" charset="-128"/>
              </a:rPr>
              <a:t>・正答率は両群とも高かった。</a:t>
            </a:r>
            <a:r>
              <a:rPr kumimoji="1" lang="en-US" altLang="ja-JP" sz="2000" dirty="0" smtClean="0">
                <a:solidFill>
                  <a:srgbClr val="0070C0"/>
                </a:solidFill>
                <a:latin typeface="HG明朝E" pitchFamily="17" charset="-128"/>
                <a:ea typeface="HG明朝E" pitchFamily="17" charset="-128"/>
              </a:rPr>
              <a:t>(68.6</a:t>
            </a:r>
            <a:r>
              <a:rPr kumimoji="1" lang="ja-JP" altLang="en-US" sz="2000" dirty="0" smtClean="0">
                <a:solidFill>
                  <a:srgbClr val="0070C0"/>
                </a:solidFill>
                <a:latin typeface="HG明朝E" pitchFamily="17" charset="-128"/>
                <a:ea typeface="HG明朝E" pitchFamily="17" charset="-128"/>
              </a:rPr>
              <a:t>％</a:t>
            </a:r>
            <a:r>
              <a:rPr kumimoji="1" lang="en-US" altLang="ja-JP" sz="2000" dirty="0" smtClean="0">
                <a:solidFill>
                  <a:srgbClr val="0070C0"/>
                </a:solidFill>
                <a:latin typeface="HG明朝E" pitchFamily="17" charset="-128"/>
                <a:ea typeface="HG明朝E" pitchFamily="17" charset="-128"/>
              </a:rPr>
              <a:t>)</a:t>
            </a:r>
          </a:p>
          <a:p>
            <a:r>
              <a:rPr lang="ja-JP" altLang="en-US" sz="2000" dirty="0" smtClean="0">
                <a:solidFill>
                  <a:srgbClr val="0070C0"/>
                </a:solidFill>
                <a:latin typeface="HG明朝E" pitchFamily="17" charset="-128"/>
                <a:ea typeface="HG明朝E" pitchFamily="17" charset="-128"/>
              </a:rPr>
              <a:t>・「ボールは直落するが、重力以外の力が作用している」</a:t>
            </a:r>
            <a:r>
              <a:rPr lang="en-US" altLang="ja-JP" sz="2000" dirty="0" smtClean="0">
                <a:solidFill>
                  <a:srgbClr val="0070C0"/>
                </a:solidFill>
                <a:latin typeface="HG明朝E" pitchFamily="17" charset="-128"/>
                <a:ea typeface="HG明朝E" pitchFamily="17" charset="-128"/>
              </a:rPr>
              <a:t>(27.1</a:t>
            </a:r>
            <a:r>
              <a:rPr lang="ja-JP" altLang="en-US" sz="2000" dirty="0" smtClean="0">
                <a:solidFill>
                  <a:srgbClr val="0070C0"/>
                </a:solidFill>
                <a:latin typeface="HG明朝E" pitchFamily="17" charset="-128"/>
                <a:ea typeface="HG明朝E" pitchFamily="17" charset="-128"/>
              </a:rPr>
              <a:t>％</a:t>
            </a:r>
            <a:r>
              <a:rPr lang="en-US" altLang="ja-JP" sz="2000" dirty="0" smtClean="0">
                <a:solidFill>
                  <a:srgbClr val="0070C0"/>
                </a:solidFill>
                <a:latin typeface="HG明朝E" pitchFamily="17" charset="-128"/>
                <a:ea typeface="HG明朝E" pitchFamily="17" charset="-128"/>
              </a:rPr>
              <a:t>)</a:t>
            </a:r>
          </a:p>
          <a:p>
            <a:r>
              <a:rPr kumimoji="1" lang="ja-JP" altLang="en-US" sz="2000" dirty="0" smtClean="0">
                <a:solidFill>
                  <a:srgbClr val="0070C0"/>
                </a:solidFill>
                <a:latin typeface="HG明朝E" pitchFamily="17" charset="-128"/>
                <a:ea typeface="HG明朝E" pitchFamily="17" charset="-128"/>
              </a:rPr>
              <a:t>・「ボールは落下開始点からみて後方へ直線軌道を描いて落下する」</a:t>
            </a:r>
            <a:r>
              <a:rPr kumimoji="1" lang="en-US" altLang="ja-JP" sz="2000" dirty="0" smtClean="0">
                <a:solidFill>
                  <a:srgbClr val="0070C0"/>
                </a:solidFill>
                <a:latin typeface="HG明朝E" pitchFamily="17" charset="-128"/>
                <a:ea typeface="HG明朝E" pitchFamily="17" charset="-128"/>
              </a:rPr>
              <a:t>(4.3</a:t>
            </a:r>
            <a:r>
              <a:rPr kumimoji="1" lang="ja-JP" altLang="en-US" sz="2000" dirty="0" smtClean="0">
                <a:solidFill>
                  <a:srgbClr val="0070C0"/>
                </a:solidFill>
                <a:latin typeface="HG明朝E" pitchFamily="17" charset="-128"/>
                <a:ea typeface="HG明朝E" pitchFamily="17" charset="-128"/>
              </a:rPr>
              <a:t>％</a:t>
            </a:r>
            <a:r>
              <a:rPr kumimoji="1" lang="en-US" altLang="ja-JP" sz="2000" dirty="0" smtClean="0">
                <a:solidFill>
                  <a:srgbClr val="0070C0"/>
                </a:solidFill>
                <a:latin typeface="HG明朝E" pitchFamily="17" charset="-128"/>
                <a:ea typeface="HG明朝E" pitchFamily="17" charset="-128"/>
              </a:rPr>
              <a:t>)</a:t>
            </a:r>
          </a:p>
        </p:txBody>
      </p:sp>
      <p:sp>
        <p:nvSpPr>
          <p:cNvPr id="23" name="角丸四角形 22"/>
          <p:cNvSpPr/>
          <p:nvPr/>
        </p:nvSpPr>
        <p:spPr>
          <a:xfrm>
            <a:off x="107504" y="4210397"/>
            <a:ext cx="1368152" cy="57606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4" name="テキスト ボックス 23"/>
          <p:cNvSpPr txBox="1"/>
          <p:nvPr/>
        </p:nvSpPr>
        <p:spPr>
          <a:xfrm>
            <a:off x="189392" y="4282405"/>
            <a:ext cx="1313180" cy="430887"/>
          </a:xfrm>
          <a:prstGeom prst="rect">
            <a:avLst/>
          </a:prstGeom>
          <a:noFill/>
        </p:spPr>
        <p:txBody>
          <a:bodyPr wrap="none" rtlCol="0">
            <a:spAutoFit/>
          </a:bodyPr>
          <a:lstStyle/>
          <a:p>
            <a:r>
              <a:rPr lang="ja-JP" altLang="en-US" sz="2200" dirty="0" smtClean="0">
                <a:latin typeface="HG明朝E" pitchFamily="17" charset="-128"/>
                <a:ea typeface="HG明朝E" pitchFamily="17" charset="-128"/>
              </a:rPr>
              <a:t>問題</a:t>
            </a:r>
            <a:r>
              <a:rPr lang="en-US" altLang="ja-JP" sz="2200" dirty="0" smtClean="0">
                <a:latin typeface="HG明朝E" pitchFamily="17" charset="-128"/>
                <a:ea typeface="HG明朝E" pitchFamily="17" charset="-128"/>
              </a:rPr>
              <a:t>1(2)</a:t>
            </a:r>
          </a:p>
        </p:txBody>
      </p:sp>
      <p:cxnSp>
        <p:nvCxnSpPr>
          <p:cNvPr id="25" name="直線矢印コネクタ 24"/>
          <p:cNvCxnSpPr/>
          <p:nvPr/>
        </p:nvCxnSpPr>
        <p:spPr>
          <a:xfrm>
            <a:off x="1475656" y="4498429"/>
            <a:ext cx="57606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9" name="テキスト ボックス 28"/>
          <p:cNvSpPr txBox="1"/>
          <p:nvPr/>
        </p:nvSpPr>
        <p:spPr>
          <a:xfrm>
            <a:off x="2051720" y="4161274"/>
            <a:ext cx="3518912" cy="707886"/>
          </a:xfrm>
          <a:prstGeom prst="rect">
            <a:avLst/>
          </a:prstGeom>
          <a:noFill/>
        </p:spPr>
        <p:txBody>
          <a:bodyPr wrap="none" rtlCol="0">
            <a:spAutoFit/>
          </a:bodyPr>
          <a:lstStyle/>
          <a:p>
            <a:r>
              <a:rPr kumimoji="1" lang="ja-JP" altLang="en-US" sz="2000" dirty="0" smtClean="0">
                <a:solidFill>
                  <a:srgbClr val="FF0000"/>
                </a:solidFill>
                <a:latin typeface="HG明朝E" pitchFamily="17" charset="-128"/>
                <a:ea typeface="HG明朝E" pitchFamily="17" charset="-128"/>
              </a:rPr>
              <a:t>・実験器： 等速直線運動</a:t>
            </a:r>
            <a:endParaRPr kumimoji="1" lang="en-US" altLang="ja-JP" sz="2000" dirty="0" smtClean="0">
              <a:solidFill>
                <a:srgbClr val="FF0000"/>
              </a:solidFill>
              <a:latin typeface="HG明朝E" pitchFamily="17" charset="-128"/>
              <a:ea typeface="HG明朝E" pitchFamily="17" charset="-128"/>
            </a:endParaRPr>
          </a:p>
          <a:p>
            <a:r>
              <a:rPr lang="ja-JP" altLang="en-US" sz="2000" dirty="0" smtClean="0">
                <a:solidFill>
                  <a:srgbClr val="FF0000"/>
                </a:solidFill>
                <a:latin typeface="HG明朝E" pitchFamily="17" charset="-128"/>
                <a:ea typeface="HG明朝E" pitchFamily="17" charset="-128"/>
              </a:rPr>
              <a:t>・Ｂ君からみたボールの軌道</a:t>
            </a:r>
            <a:endParaRPr kumimoji="1" lang="ja-JP" altLang="en-US" sz="2000" dirty="0">
              <a:solidFill>
                <a:srgbClr val="FF0000"/>
              </a:solidFill>
              <a:latin typeface="HG明朝E" pitchFamily="17" charset="-128"/>
              <a:ea typeface="HG明朝E" pitchFamily="17" charset="-128"/>
            </a:endParaRPr>
          </a:p>
        </p:txBody>
      </p:sp>
      <p:cxnSp>
        <p:nvCxnSpPr>
          <p:cNvPr id="31" name="直線コネクタ 30"/>
          <p:cNvCxnSpPr/>
          <p:nvPr/>
        </p:nvCxnSpPr>
        <p:spPr>
          <a:xfrm>
            <a:off x="0" y="3933056"/>
            <a:ext cx="91440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178334" y="4861609"/>
            <a:ext cx="8135560" cy="1631216"/>
          </a:xfrm>
          <a:prstGeom prst="rect">
            <a:avLst/>
          </a:prstGeom>
          <a:noFill/>
        </p:spPr>
        <p:txBody>
          <a:bodyPr wrap="none" rtlCol="0">
            <a:spAutoFit/>
          </a:bodyPr>
          <a:lstStyle/>
          <a:p>
            <a:r>
              <a:rPr kumimoji="1" lang="ja-JP" altLang="en-US" sz="2000" dirty="0" smtClean="0">
                <a:solidFill>
                  <a:srgbClr val="0070C0"/>
                </a:solidFill>
                <a:latin typeface="HG明朝E" pitchFamily="17" charset="-128"/>
                <a:ea typeface="HG明朝E" pitchFamily="17" charset="-128"/>
              </a:rPr>
              <a:t>・正答率は両群とも</a:t>
            </a:r>
            <a:r>
              <a:rPr lang="ja-JP" altLang="en-US" sz="2000" dirty="0" smtClean="0">
                <a:solidFill>
                  <a:srgbClr val="0070C0"/>
                </a:solidFill>
                <a:latin typeface="HG明朝E" pitchFamily="17" charset="-128"/>
                <a:ea typeface="HG明朝E" pitchFamily="17" charset="-128"/>
              </a:rPr>
              <a:t>低かった</a:t>
            </a:r>
            <a:r>
              <a:rPr kumimoji="1" lang="ja-JP" altLang="en-US" sz="2000" dirty="0" smtClean="0">
                <a:solidFill>
                  <a:srgbClr val="0070C0"/>
                </a:solidFill>
                <a:latin typeface="HG明朝E" pitchFamily="17" charset="-128"/>
                <a:ea typeface="HG明朝E" pitchFamily="17" charset="-128"/>
              </a:rPr>
              <a:t>。</a:t>
            </a:r>
            <a:r>
              <a:rPr kumimoji="1" lang="en-US" altLang="ja-JP" sz="2000" dirty="0" smtClean="0">
                <a:solidFill>
                  <a:srgbClr val="0070C0"/>
                </a:solidFill>
                <a:latin typeface="HG明朝E" pitchFamily="17" charset="-128"/>
                <a:ea typeface="HG明朝E" pitchFamily="17" charset="-128"/>
              </a:rPr>
              <a:t>(2.9</a:t>
            </a:r>
            <a:r>
              <a:rPr kumimoji="1" lang="ja-JP" altLang="en-US" sz="2000" dirty="0" smtClean="0">
                <a:solidFill>
                  <a:srgbClr val="0070C0"/>
                </a:solidFill>
                <a:latin typeface="HG明朝E" pitchFamily="17" charset="-128"/>
                <a:ea typeface="HG明朝E" pitchFamily="17" charset="-128"/>
              </a:rPr>
              <a:t>％</a:t>
            </a:r>
            <a:r>
              <a:rPr kumimoji="1" lang="en-US" altLang="ja-JP" sz="2000" dirty="0" smtClean="0">
                <a:solidFill>
                  <a:srgbClr val="0070C0"/>
                </a:solidFill>
                <a:latin typeface="HG明朝E" pitchFamily="17" charset="-128"/>
                <a:ea typeface="HG明朝E" pitchFamily="17" charset="-128"/>
              </a:rPr>
              <a:t>)</a:t>
            </a:r>
          </a:p>
          <a:p>
            <a:r>
              <a:rPr lang="ja-JP" altLang="en-US" sz="2000" dirty="0" smtClean="0">
                <a:solidFill>
                  <a:srgbClr val="0070C0"/>
                </a:solidFill>
                <a:latin typeface="HG明朝E" pitchFamily="17" charset="-128"/>
                <a:ea typeface="HG明朝E" pitchFamily="17" charset="-128"/>
              </a:rPr>
              <a:t>・「ボールは水平投射軌道を描く」が「運動方向に力が作用している</a:t>
            </a:r>
            <a:endParaRPr lang="en-US" altLang="ja-JP" sz="2000" dirty="0" smtClean="0">
              <a:solidFill>
                <a:srgbClr val="0070C0"/>
              </a:solidFill>
              <a:latin typeface="HG明朝E" pitchFamily="17" charset="-128"/>
              <a:ea typeface="HG明朝E" pitchFamily="17" charset="-128"/>
            </a:endParaRPr>
          </a:p>
          <a:p>
            <a:r>
              <a:rPr lang="ja-JP" altLang="en-US" sz="2000" dirty="0" smtClean="0">
                <a:solidFill>
                  <a:srgbClr val="0070C0"/>
                </a:solidFill>
                <a:latin typeface="HG明朝E" pitchFamily="17" charset="-128"/>
                <a:ea typeface="HG明朝E" pitchFamily="17" charset="-128"/>
              </a:rPr>
              <a:t>  （ＭＩＦ）」</a:t>
            </a:r>
            <a:r>
              <a:rPr lang="en-US" altLang="ja-JP" sz="2000" dirty="0" smtClean="0">
                <a:solidFill>
                  <a:srgbClr val="0070C0"/>
                </a:solidFill>
                <a:latin typeface="HG明朝E" pitchFamily="17" charset="-128"/>
                <a:ea typeface="HG明朝E" pitchFamily="17" charset="-128"/>
              </a:rPr>
              <a:t>(41.4</a:t>
            </a:r>
            <a:r>
              <a:rPr lang="ja-JP" altLang="en-US" sz="2000" dirty="0" smtClean="0">
                <a:solidFill>
                  <a:srgbClr val="0070C0"/>
                </a:solidFill>
                <a:latin typeface="HG明朝E" pitchFamily="17" charset="-128"/>
                <a:ea typeface="HG明朝E" pitchFamily="17" charset="-128"/>
              </a:rPr>
              <a:t>％</a:t>
            </a:r>
            <a:r>
              <a:rPr lang="en-US" altLang="ja-JP" sz="2000" dirty="0" smtClean="0">
                <a:solidFill>
                  <a:srgbClr val="0070C0"/>
                </a:solidFill>
                <a:latin typeface="HG明朝E" pitchFamily="17" charset="-128"/>
                <a:ea typeface="HG明朝E" pitchFamily="17" charset="-128"/>
              </a:rPr>
              <a:t>)</a:t>
            </a:r>
          </a:p>
          <a:p>
            <a:r>
              <a:rPr kumimoji="1" lang="ja-JP" altLang="en-US" sz="2000" dirty="0" smtClean="0">
                <a:solidFill>
                  <a:srgbClr val="0070C0"/>
                </a:solidFill>
                <a:latin typeface="HG明朝E" pitchFamily="17" charset="-128"/>
                <a:ea typeface="HG明朝E" pitchFamily="17" charset="-128"/>
              </a:rPr>
              <a:t>・「ボールは前方へ直線軌道を描いて落下する」</a:t>
            </a:r>
            <a:r>
              <a:rPr kumimoji="1" lang="en-US" altLang="ja-JP" sz="2000" dirty="0" smtClean="0">
                <a:solidFill>
                  <a:srgbClr val="0070C0"/>
                </a:solidFill>
                <a:latin typeface="HG明朝E" pitchFamily="17" charset="-128"/>
                <a:ea typeface="HG明朝E" pitchFamily="17" charset="-128"/>
              </a:rPr>
              <a:t>(25.7</a:t>
            </a:r>
            <a:r>
              <a:rPr kumimoji="1" lang="ja-JP" altLang="en-US" sz="2000" dirty="0" smtClean="0">
                <a:solidFill>
                  <a:srgbClr val="0070C0"/>
                </a:solidFill>
                <a:latin typeface="HG明朝E" pitchFamily="17" charset="-128"/>
                <a:ea typeface="HG明朝E" pitchFamily="17" charset="-128"/>
              </a:rPr>
              <a:t>％</a:t>
            </a:r>
            <a:r>
              <a:rPr kumimoji="1" lang="en-US" altLang="ja-JP" sz="2000" dirty="0" smtClean="0">
                <a:solidFill>
                  <a:srgbClr val="0070C0"/>
                </a:solidFill>
                <a:latin typeface="HG明朝E" pitchFamily="17" charset="-128"/>
                <a:ea typeface="HG明朝E" pitchFamily="17" charset="-128"/>
              </a:rPr>
              <a:t>)</a:t>
            </a:r>
          </a:p>
          <a:p>
            <a:r>
              <a:rPr lang="ja-JP" altLang="en-US" sz="2000" dirty="0" smtClean="0">
                <a:solidFill>
                  <a:srgbClr val="0070C0"/>
                </a:solidFill>
                <a:latin typeface="HG明朝E" pitchFamily="17" charset="-128"/>
                <a:ea typeface="HG明朝E" pitchFamily="17" charset="-128"/>
              </a:rPr>
              <a:t>・「ボールはそのまま直落する」</a:t>
            </a:r>
            <a:r>
              <a:rPr lang="en-US" altLang="ja-JP" sz="2000" dirty="0" smtClean="0">
                <a:solidFill>
                  <a:srgbClr val="0070C0"/>
                </a:solidFill>
                <a:latin typeface="HG明朝E" pitchFamily="17" charset="-128"/>
                <a:ea typeface="HG明朝E" pitchFamily="17" charset="-128"/>
              </a:rPr>
              <a:t>(11.4</a:t>
            </a:r>
            <a:r>
              <a:rPr lang="ja-JP" altLang="en-US" sz="2000" dirty="0" smtClean="0">
                <a:solidFill>
                  <a:srgbClr val="0070C0"/>
                </a:solidFill>
                <a:latin typeface="HG明朝E" pitchFamily="17" charset="-128"/>
                <a:ea typeface="HG明朝E" pitchFamily="17" charset="-128"/>
              </a:rPr>
              <a:t>％</a:t>
            </a:r>
            <a:r>
              <a:rPr lang="en-US" altLang="ja-JP" sz="2000" dirty="0" smtClean="0">
                <a:solidFill>
                  <a:srgbClr val="0070C0"/>
                </a:solidFill>
                <a:latin typeface="HG明朝E" pitchFamily="17" charset="-128"/>
                <a:ea typeface="HG明朝E" pitchFamily="17" charset="-128"/>
              </a:rPr>
              <a:t>)</a:t>
            </a:r>
            <a:endParaRPr kumimoji="1" lang="en-US" altLang="ja-JP" sz="2000" dirty="0" smtClean="0">
              <a:solidFill>
                <a:srgbClr val="0070C0"/>
              </a:solidFill>
              <a:latin typeface="HG明朝E" pitchFamily="17" charset="-128"/>
              <a:ea typeface="HG明朝E" pitchFamily="17" charset="-12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97624" y="620688"/>
            <a:ext cx="1368152" cy="57606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179512" y="692696"/>
            <a:ext cx="1313180" cy="430887"/>
          </a:xfrm>
          <a:prstGeom prst="rect">
            <a:avLst/>
          </a:prstGeom>
          <a:noFill/>
        </p:spPr>
        <p:txBody>
          <a:bodyPr wrap="none" rtlCol="0">
            <a:spAutoFit/>
          </a:bodyPr>
          <a:lstStyle/>
          <a:p>
            <a:r>
              <a:rPr lang="ja-JP" altLang="en-US" sz="2200" dirty="0" smtClean="0">
                <a:latin typeface="HG明朝E" pitchFamily="17" charset="-128"/>
                <a:ea typeface="HG明朝E" pitchFamily="17" charset="-128"/>
              </a:rPr>
              <a:t>問題</a:t>
            </a:r>
            <a:r>
              <a:rPr lang="en-US" altLang="ja-JP" sz="2200" dirty="0" smtClean="0">
                <a:latin typeface="HG明朝E" pitchFamily="17" charset="-128"/>
                <a:ea typeface="HG明朝E" pitchFamily="17" charset="-128"/>
              </a:rPr>
              <a:t>1(3)</a:t>
            </a:r>
          </a:p>
        </p:txBody>
      </p:sp>
      <p:cxnSp>
        <p:nvCxnSpPr>
          <p:cNvPr id="7" name="直線矢印コネクタ 6"/>
          <p:cNvCxnSpPr/>
          <p:nvPr/>
        </p:nvCxnSpPr>
        <p:spPr>
          <a:xfrm>
            <a:off x="1475656" y="908720"/>
            <a:ext cx="57606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nvGrpSpPr>
          <p:cNvPr id="8" name="グループ化 7"/>
          <p:cNvGrpSpPr/>
          <p:nvPr/>
        </p:nvGrpSpPr>
        <p:grpSpPr>
          <a:xfrm>
            <a:off x="2156817" y="620688"/>
            <a:ext cx="4143375" cy="1666875"/>
            <a:chOff x="2411760" y="1556792"/>
            <a:chExt cx="4143375" cy="1666875"/>
          </a:xfrm>
        </p:grpSpPr>
        <p:pic>
          <p:nvPicPr>
            <p:cNvPr id="9" name="Picture 2"/>
            <p:cNvPicPr>
              <a:picLocks noChangeAspect="1" noChangeArrowheads="1"/>
            </p:cNvPicPr>
            <p:nvPr/>
          </p:nvPicPr>
          <p:blipFill>
            <a:blip r:embed="rId2" cstate="print"/>
            <a:srcRect/>
            <a:stretch>
              <a:fillRect/>
            </a:stretch>
          </p:blipFill>
          <p:spPr bwMode="auto">
            <a:xfrm>
              <a:off x="2411760" y="1556792"/>
              <a:ext cx="4143375" cy="1666875"/>
            </a:xfrm>
            <a:prstGeom prst="rect">
              <a:avLst/>
            </a:prstGeom>
            <a:noFill/>
            <a:ln w="9525">
              <a:noFill/>
              <a:miter lim="800000"/>
              <a:headEnd/>
              <a:tailEnd/>
            </a:ln>
          </p:spPr>
        </p:pic>
        <p:sp>
          <p:nvSpPr>
            <p:cNvPr id="10" name="正方形/長方形 9"/>
            <p:cNvSpPr/>
            <p:nvPr/>
          </p:nvSpPr>
          <p:spPr>
            <a:xfrm>
              <a:off x="2411760" y="1628800"/>
              <a:ext cx="936104" cy="3600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 name="テキスト ボックス 10"/>
          <p:cNvSpPr txBox="1"/>
          <p:nvPr/>
        </p:nvSpPr>
        <p:spPr>
          <a:xfrm>
            <a:off x="5148064" y="548680"/>
            <a:ext cx="3647152" cy="707886"/>
          </a:xfrm>
          <a:prstGeom prst="rect">
            <a:avLst/>
          </a:prstGeom>
          <a:noFill/>
        </p:spPr>
        <p:txBody>
          <a:bodyPr wrap="none" rtlCol="0">
            <a:spAutoFit/>
          </a:bodyPr>
          <a:lstStyle/>
          <a:p>
            <a:r>
              <a:rPr kumimoji="1" lang="ja-JP" altLang="en-US" sz="2000" dirty="0" smtClean="0">
                <a:solidFill>
                  <a:srgbClr val="FF0000"/>
                </a:solidFill>
                <a:latin typeface="HG明朝E" pitchFamily="17" charset="-128"/>
                <a:ea typeface="HG明朝E" pitchFamily="17" charset="-128"/>
              </a:rPr>
              <a:t>・実験器： 等加速度直線運動</a:t>
            </a:r>
            <a:endParaRPr kumimoji="1" lang="en-US" altLang="ja-JP" sz="2000" dirty="0" smtClean="0">
              <a:solidFill>
                <a:srgbClr val="FF0000"/>
              </a:solidFill>
              <a:latin typeface="HG明朝E" pitchFamily="17" charset="-128"/>
              <a:ea typeface="HG明朝E" pitchFamily="17" charset="-128"/>
            </a:endParaRPr>
          </a:p>
          <a:p>
            <a:r>
              <a:rPr lang="ja-JP" altLang="en-US" sz="2000" dirty="0" smtClean="0">
                <a:solidFill>
                  <a:srgbClr val="FF0000"/>
                </a:solidFill>
                <a:latin typeface="HG明朝E" pitchFamily="17" charset="-128"/>
                <a:ea typeface="HG明朝E" pitchFamily="17" charset="-128"/>
              </a:rPr>
              <a:t>・Ａ君からみたボールの軌道</a:t>
            </a:r>
            <a:endParaRPr kumimoji="1" lang="ja-JP" altLang="en-US" sz="2000" dirty="0">
              <a:solidFill>
                <a:srgbClr val="FF0000"/>
              </a:solidFill>
              <a:latin typeface="HG明朝E" pitchFamily="17" charset="-128"/>
              <a:ea typeface="HG明朝E" pitchFamily="17" charset="-128"/>
            </a:endParaRPr>
          </a:p>
        </p:txBody>
      </p:sp>
      <p:sp>
        <p:nvSpPr>
          <p:cNvPr id="12" name="テキスト ボックス 11"/>
          <p:cNvSpPr txBox="1"/>
          <p:nvPr/>
        </p:nvSpPr>
        <p:spPr>
          <a:xfrm>
            <a:off x="179512" y="2276872"/>
            <a:ext cx="8648521" cy="1015663"/>
          </a:xfrm>
          <a:prstGeom prst="rect">
            <a:avLst/>
          </a:prstGeom>
          <a:noFill/>
        </p:spPr>
        <p:txBody>
          <a:bodyPr wrap="none" rtlCol="0">
            <a:spAutoFit/>
          </a:bodyPr>
          <a:lstStyle/>
          <a:p>
            <a:r>
              <a:rPr kumimoji="1" lang="ja-JP" altLang="en-US" sz="2000" dirty="0" smtClean="0">
                <a:solidFill>
                  <a:srgbClr val="0070C0"/>
                </a:solidFill>
                <a:latin typeface="HG明朝E" pitchFamily="17" charset="-128"/>
                <a:ea typeface="HG明朝E" pitchFamily="17" charset="-128"/>
              </a:rPr>
              <a:t>・正答率は両群とも低かった。</a:t>
            </a:r>
            <a:r>
              <a:rPr kumimoji="1" lang="en-US" altLang="ja-JP" sz="2000" dirty="0" smtClean="0">
                <a:solidFill>
                  <a:srgbClr val="0070C0"/>
                </a:solidFill>
                <a:latin typeface="HG明朝E" pitchFamily="17" charset="-128"/>
                <a:ea typeface="HG明朝E" pitchFamily="17" charset="-128"/>
              </a:rPr>
              <a:t>(1.4</a:t>
            </a:r>
            <a:r>
              <a:rPr kumimoji="1" lang="ja-JP" altLang="en-US" sz="2000" dirty="0" smtClean="0">
                <a:solidFill>
                  <a:srgbClr val="0070C0"/>
                </a:solidFill>
                <a:latin typeface="HG明朝E" pitchFamily="17" charset="-128"/>
                <a:ea typeface="HG明朝E" pitchFamily="17" charset="-128"/>
              </a:rPr>
              <a:t>％</a:t>
            </a:r>
            <a:r>
              <a:rPr kumimoji="1" lang="en-US" altLang="ja-JP" sz="2000" dirty="0" smtClean="0">
                <a:solidFill>
                  <a:srgbClr val="0070C0"/>
                </a:solidFill>
                <a:latin typeface="HG明朝E" pitchFamily="17" charset="-128"/>
                <a:ea typeface="HG明朝E" pitchFamily="17" charset="-128"/>
              </a:rPr>
              <a:t>)</a:t>
            </a:r>
          </a:p>
          <a:p>
            <a:r>
              <a:rPr lang="ja-JP" altLang="en-US" sz="2000" dirty="0" smtClean="0">
                <a:solidFill>
                  <a:srgbClr val="0070C0"/>
                </a:solidFill>
                <a:latin typeface="HG明朝E" pitchFamily="17" charset="-128"/>
                <a:ea typeface="HG明朝E" pitchFamily="17" charset="-128"/>
              </a:rPr>
              <a:t>・「ボールはそのまま直落する」</a:t>
            </a:r>
            <a:r>
              <a:rPr lang="en-US" altLang="ja-JP" sz="2000" dirty="0" smtClean="0">
                <a:solidFill>
                  <a:srgbClr val="0070C0"/>
                </a:solidFill>
                <a:latin typeface="HG明朝E" pitchFamily="17" charset="-128"/>
                <a:ea typeface="HG明朝E" pitchFamily="17" charset="-128"/>
              </a:rPr>
              <a:t>(68.6</a:t>
            </a:r>
            <a:r>
              <a:rPr lang="ja-JP" altLang="en-US" sz="2000" dirty="0" smtClean="0">
                <a:solidFill>
                  <a:srgbClr val="0070C0"/>
                </a:solidFill>
                <a:latin typeface="HG明朝E" pitchFamily="17" charset="-128"/>
                <a:ea typeface="HG明朝E" pitchFamily="17" charset="-128"/>
              </a:rPr>
              <a:t>％</a:t>
            </a:r>
            <a:r>
              <a:rPr lang="en-US" altLang="ja-JP" sz="2000" dirty="0" smtClean="0">
                <a:solidFill>
                  <a:srgbClr val="0070C0"/>
                </a:solidFill>
                <a:latin typeface="HG明朝E" pitchFamily="17" charset="-128"/>
                <a:ea typeface="HG明朝E" pitchFamily="17" charset="-128"/>
              </a:rPr>
              <a:t>)</a:t>
            </a:r>
          </a:p>
          <a:p>
            <a:r>
              <a:rPr kumimoji="1" lang="ja-JP" altLang="en-US" sz="2000" dirty="0" smtClean="0">
                <a:solidFill>
                  <a:srgbClr val="0070C0"/>
                </a:solidFill>
                <a:latin typeface="HG明朝E" pitchFamily="17" charset="-128"/>
                <a:ea typeface="HG明朝E" pitchFamily="17" charset="-128"/>
              </a:rPr>
              <a:t>・「ボールは落下開始点より後方へ曲線軌道を描いて落下する」</a:t>
            </a:r>
            <a:r>
              <a:rPr kumimoji="1" lang="en-US" altLang="ja-JP" sz="2000" dirty="0" smtClean="0">
                <a:solidFill>
                  <a:srgbClr val="0070C0"/>
                </a:solidFill>
                <a:latin typeface="HG明朝E" pitchFamily="17" charset="-128"/>
                <a:ea typeface="HG明朝E" pitchFamily="17" charset="-128"/>
              </a:rPr>
              <a:t>(21.4</a:t>
            </a:r>
            <a:r>
              <a:rPr kumimoji="1" lang="ja-JP" altLang="en-US" sz="2000" dirty="0" smtClean="0">
                <a:solidFill>
                  <a:srgbClr val="0070C0"/>
                </a:solidFill>
                <a:latin typeface="HG明朝E" pitchFamily="17" charset="-128"/>
                <a:ea typeface="HG明朝E" pitchFamily="17" charset="-128"/>
              </a:rPr>
              <a:t>％</a:t>
            </a:r>
            <a:r>
              <a:rPr kumimoji="1" lang="en-US" altLang="ja-JP" sz="2000" dirty="0" smtClean="0">
                <a:solidFill>
                  <a:srgbClr val="0070C0"/>
                </a:solidFill>
                <a:latin typeface="HG明朝E" pitchFamily="17" charset="-128"/>
                <a:ea typeface="HG明朝E" pitchFamily="17" charset="-128"/>
              </a:rPr>
              <a:t>)</a:t>
            </a:r>
          </a:p>
        </p:txBody>
      </p:sp>
      <p:cxnSp>
        <p:nvCxnSpPr>
          <p:cNvPr id="13" name="直線コネクタ 12"/>
          <p:cNvCxnSpPr/>
          <p:nvPr/>
        </p:nvCxnSpPr>
        <p:spPr>
          <a:xfrm>
            <a:off x="0" y="3657799"/>
            <a:ext cx="91440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6" name="角丸四角形 15"/>
          <p:cNvSpPr/>
          <p:nvPr/>
        </p:nvSpPr>
        <p:spPr>
          <a:xfrm>
            <a:off x="107504" y="3801815"/>
            <a:ext cx="1368152" cy="57606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7" name="テキスト ボックス 16"/>
          <p:cNvSpPr txBox="1"/>
          <p:nvPr/>
        </p:nvSpPr>
        <p:spPr>
          <a:xfrm>
            <a:off x="189392" y="3873823"/>
            <a:ext cx="1313180" cy="430887"/>
          </a:xfrm>
          <a:prstGeom prst="rect">
            <a:avLst/>
          </a:prstGeom>
          <a:noFill/>
        </p:spPr>
        <p:txBody>
          <a:bodyPr wrap="none" rtlCol="0">
            <a:spAutoFit/>
          </a:bodyPr>
          <a:lstStyle/>
          <a:p>
            <a:r>
              <a:rPr lang="ja-JP" altLang="en-US" sz="2200" dirty="0" smtClean="0">
                <a:latin typeface="HG明朝E" pitchFamily="17" charset="-128"/>
                <a:ea typeface="HG明朝E" pitchFamily="17" charset="-128"/>
              </a:rPr>
              <a:t>問題</a:t>
            </a:r>
            <a:r>
              <a:rPr lang="en-US" altLang="ja-JP" sz="2200" dirty="0" smtClean="0">
                <a:latin typeface="HG明朝E" pitchFamily="17" charset="-128"/>
                <a:ea typeface="HG明朝E" pitchFamily="17" charset="-128"/>
              </a:rPr>
              <a:t>1(4)</a:t>
            </a:r>
          </a:p>
        </p:txBody>
      </p:sp>
      <p:cxnSp>
        <p:nvCxnSpPr>
          <p:cNvPr id="18" name="直線矢印コネクタ 17"/>
          <p:cNvCxnSpPr/>
          <p:nvPr/>
        </p:nvCxnSpPr>
        <p:spPr>
          <a:xfrm>
            <a:off x="1485536" y="4089847"/>
            <a:ext cx="57606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9" name="テキスト ボックス 18"/>
          <p:cNvSpPr txBox="1"/>
          <p:nvPr/>
        </p:nvSpPr>
        <p:spPr>
          <a:xfrm>
            <a:off x="2051720" y="3729807"/>
            <a:ext cx="3647152" cy="707886"/>
          </a:xfrm>
          <a:prstGeom prst="rect">
            <a:avLst/>
          </a:prstGeom>
          <a:noFill/>
        </p:spPr>
        <p:txBody>
          <a:bodyPr wrap="none" rtlCol="0">
            <a:spAutoFit/>
          </a:bodyPr>
          <a:lstStyle/>
          <a:p>
            <a:r>
              <a:rPr kumimoji="1" lang="ja-JP" altLang="en-US" sz="2000" dirty="0" smtClean="0">
                <a:solidFill>
                  <a:srgbClr val="FF0000"/>
                </a:solidFill>
                <a:latin typeface="HG明朝E" pitchFamily="17" charset="-128"/>
                <a:ea typeface="HG明朝E" pitchFamily="17" charset="-128"/>
              </a:rPr>
              <a:t>・実験器： 等加速度直線運動</a:t>
            </a:r>
            <a:endParaRPr kumimoji="1" lang="en-US" altLang="ja-JP" sz="2000" dirty="0" smtClean="0">
              <a:solidFill>
                <a:srgbClr val="FF0000"/>
              </a:solidFill>
              <a:latin typeface="HG明朝E" pitchFamily="17" charset="-128"/>
              <a:ea typeface="HG明朝E" pitchFamily="17" charset="-128"/>
            </a:endParaRPr>
          </a:p>
          <a:p>
            <a:r>
              <a:rPr lang="ja-JP" altLang="en-US" sz="2000" dirty="0" smtClean="0">
                <a:solidFill>
                  <a:srgbClr val="FF0000"/>
                </a:solidFill>
                <a:latin typeface="HG明朝E" pitchFamily="17" charset="-128"/>
                <a:ea typeface="HG明朝E" pitchFamily="17" charset="-128"/>
              </a:rPr>
              <a:t>・Ｂ君からみたボールの軌道</a:t>
            </a:r>
            <a:endParaRPr kumimoji="1" lang="ja-JP" altLang="en-US" sz="2000" dirty="0">
              <a:solidFill>
                <a:srgbClr val="FF0000"/>
              </a:solidFill>
              <a:latin typeface="HG明朝E" pitchFamily="17" charset="-128"/>
              <a:ea typeface="HG明朝E" pitchFamily="17" charset="-128"/>
            </a:endParaRPr>
          </a:p>
        </p:txBody>
      </p:sp>
      <p:sp>
        <p:nvSpPr>
          <p:cNvPr id="20" name="テキスト ボックス 19"/>
          <p:cNvSpPr txBox="1"/>
          <p:nvPr/>
        </p:nvSpPr>
        <p:spPr>
          <a:xfrm>
            <a:off x="179512" y="4514344"/>
            <a:ext cx="8135560" cy="1938992"/>
          </a:xfrm>
          <a:prstGeom prst="rect">
            <a:avLst/>
          </a:prstGeom>
          <a:noFill/>
        </p:spPr>
        <p:txBody>
          <a:bodyPr wrap="none" rtlCol="0">
            <a:spAutoFit/>
          </a:bodyPr>
          <a:lstStyle/>
          <a:p>
            <a:r>
              <a:rPr kumimoji="1" lang="ja-JP" altLang="en-US" sz="2000" dirty="0" smtClean="0">
                <a:solidFill>
                  <a:srgbClr val="0070C0"/>
                </a:solidFill>
                <a:latin typeface="HG明朝E" pitchFamily="17" charset="-128"/>
                <a:ea typeface="HG明朝E" pitchFamily="17" charset="-128"/>
              </a:rPr>
              <a:t>・正答率は両群とも低かった。</a:t>
            </a:r>
            <a:r>
              <a:rPr kumimoji="1" lang="en-US" altLang="ja-JP" sz="2000" dirty="0" smtClean="0">
                <a:solidFill>
                  <a:srgbClr val="0070C0"/>
                </a:solidFill>
                <a:latin typeface="HG明朝E" pitchFamily="17" charset="-128"/>
                <a:ea typeface="HG明朝E" pitchFamily="17" charset="-128"/>
              </a:rPr>
              <a:t>(8.6</a:t>
            </a:r>
            <a:r>
              <a:rPr kumimoji="1" lang="ja-JP" altLang="en-US" sz="2000" dirty="0" smtClean="0">
                <a:solidFill>
                  <a:srgbClr val="0070C0"/>
                </a:solidFill>
                <a:latin typeface="HG明朝E" pitchFamily="17" charset="-128"/>
                <a:ea typeface="HG明朝E" pitchFamily="17" charset="-128"/>
              </a:rPr>
              <a:t>％</a:t>
            </a:r>
            <a:r>
              <a:rPr kumimoji="1" lang="en-US" altLang="ja-JP" sz="2000" dirty="0" smtClean="0">
                <a:solidFill>
                  <a:srgbClr val="0070C0"/>
                </a:solidFill>
                <a:latin typeface="HG明朝E" pitchFamily="17" charset="-128"/>
                <a:ea typeface="HG明朝E" pitchFamily="17" charset="-128"/>
              </a:rPr>
              <a:t>)</a:t>
            </a:r>
          </a:p>
          <a:p>
            <a:r>
              <a:rPr lang="ja-JP" altLang="en-US" sz="2000" dirty="0" smtClean="0">
                <a:solidFill>
                  <a:srgbClr val="0070C0"/>
                </a:solidFill>
                <a:latin typeface="HG明朝E" pitchFamily="17" charset="-128"/>
                <a:ea typeface="HG明朝E" pitchFamily="17" charset="-128"/>
              </a:rPr>
              <a:t>・「ボールは水平投射軌道を描く」が「運動方向に力が作用している</a:t>
            </a:r>
            <a:endParaRPr lang="en-US" altLang="ja-JP" sz="2000" dirty="0" smtClean="0">
              <a:solidFill>
                <a:srgbClr val="0070C0"/>
              </a:solidFill>
              <a:latin typeface="HG明朝E" pitchFamily="17" charset="-128"/>
              <a:ea typeface="HG明朝E" pitchFamily="17" charset="-128"/>
            </a:endParaRPr>
          </a:p>
          <a:p>
            <a:r>
              <a:rPr lang="ja-JP" altLang="en-US" sz="2000" dirty="0" smtClean="0">
                <a:solidFill>
                  <a:srgbClr val="0070C0"/>
                </a:solidFill>
                <a:latin typeface="HG明朝E" pitchFamily="17" charset="-128"/>
                <a:ea typeface="HG明朝E" pitchFamily="17" charset="-128"/>
              </a:rPr>
              <a:t>  （ＭＩＦ）」</a:t>
            </a:r>
            <a:r>
              <a:rPr lang="en-US" altLang="ja-JP" sz="2000" dirty="0" smtClean="0">
                <a:solidFill>
                  <a:srgbClr val="0070C0"/>
                </a:solidFill>
                <a:latin typeface="HG明朝E" pitchFamily="17" charset="-128"/>
                <a:ea typeface="HG明朝E" pitchFamily="17" charset="-128"/>
              </a:rPr>
              <a:t>(41.4</a:t>
            </a:r>
            <a:r>
              <a:rPr lang="ja-JP" altLang="en-US" sz="2000" dirty="0" smtClean="0">
                <a:solidFill>
                  <a:srgbClr val="0070C0"/>
                </a:solidFill>
                <a:latin typeface="HG明朝E" pitchFamily="17" charset="-128"/>
                <a:ea typeface="HG明朝E" pitchFamily="17" charset="-128"/>
              </a:rPr>
              <a:t>％</a:t>
            </a:r>
            <a:r>
              <a:rPr lang="en-US" altLang="ja-JP" sz="2000" dirty="0" smtClean="0">
                <a:solidFill>
                  <a:srgbClr val="0070C0"/>
                </a:solidFill>
                <a:latin typeface="HG明朝E" pitchFamily="17" charset="-128"/>
                <a:ea typeface="HG明朝E" pitchFamily="17" charset="-128"/>
              </a:rPr>
              <a:t>)</a:t>
            </a:r>
          </a:p>
          <a:p>
            <a:r>
              <a:rPr kumimoji="1" lang="ja-JP" altLang="en-US" sz="2000" dirty="0" smtClean="0">
                <a:solidFill>
                  <a:srgbClr val="0070C0"/>
                </a:solidFill>
                <a:latin typeface="HG明朝E" pitchFamily="17" charset="-128"/>
                <a:ea typeface="HG明朝E" pitchFamily="17" charset="-128"/>
              </a:rPr>
              <a:t>・</a:t>
            </a:r>
            <a:r>
              <a:rPr lang="ja-JP" altLang="en-US" sz="2000" dirty="0" smtClean="0">
                <a:solidFill>
                  <a:srgbClr val="0070C0"/>
                </a:solidFill>
                <a:latin typeface="HG明朝E" pitchFamily="17" charset="-128"/>
                <a:ea typeface="HG明朝E" pitchFamily="17" charset="-128"/>
              </a:rPr>
              <a:t>「ボールは後方へ曲線軌道を描いて落下する」</a:t>
            </a:r>
            <a:r>
              <a:rPr lang="en-US" altLang="ja-JP" sz="2000" dirty="0" smtClean="0">
                <a:solidFill>
                  <a:srgbClr val="0070C0"/>
                </a:solidFill>
                <a:latin typeface="HG明朝E" pitchFamily="17" charset="-128"/>
                <a:ea typeface="HG明朝E" pitchFamily="17" charset="-128"/>
              </a:rPr>
              <a:t>(12.8</a:t>
            </a:r>
            <a:r>
              <a:rPr lang="ja-JP" altLang="en-US" sz="2000" dirty="0" smtClean="0">
                <a:solidFill>
                  <a:srgbClr val="0070C0"/>
                </a:solidFill>
                <a:latin typeface="HG明朝E" pitchFamily="17" charset="-128"/>
                <a:ea typeface="HG明朝E" pitchFamily="17" charset="-128"/>
              </a:rPr>
              <a:t>％</a:t>
            </a:r>
            <a:r>
              <a:rPr lang="en-US" altLang="ja-JP" sz="2000" dirty="0" smtClean="0">
                <a:solidFill>
                  <a:srgbClr val="0070C0"/>
                </a:solidFill>
                <a:latin typeface="HG明朝E" pitchFamily="17" charset="-128"/>
                <a:ea typeface="HG明朝E" pitchFamily="17" charset="-128"/>
              </a:rPr>
              <a:t>)</a:t>
            </a:r>
          </a:p>
          <a:p>
            <a:r>
              <a:rPr kumimoji="1" lang="ja-JP" altLang="en-US" sz="2000" dirty="0" smtClean="0">
                <a:solidFill>
                  <a:srgbClr val="0070C0"/>
                </a:solidFill>
                <a:latin typeface="HG明朝E" pitchFamily="17" charset="-128"/>
                <a:ea typeface="HG明朝E" pitchFamily="17" charset="-128"/>
              </a:rPr>
              <a:t>・「ボールは直落する」</a:t>
            </a:r>
            <a:r>
              <a:rPr kumimoji="1" lang="en-US" altLang="ja-JP" sz="2000" dirty="0" smtClean="0">
                <a:solidFill>
                  <a:srgbClr val="0070C0"/>
                </a:solidFill>
                <a:latin typeface="HG明朝E" pitchFamily="17" charset="-128"/>
                <a:ea typeface="HG明朝E" pitchFamily="17" charset="-128"/>
              </a:rPr>
              <a:t>(11.4</a:t>
            </a:r>
            <a:r>
              <a:rPr kumimoji="1" lang="ja-JP" altLang="en-US" sz="2000" dirty="0" smtClean="0">
                <a:solidFill>
                  <a:srgbClr val="0070C0"/>
                </a:solidFill>
                <a:latin typeface="HG明朝E" pitchFamily="17" charset="-128"/>
                <a:ea typeface="HG明朝E" pitchFamily="17" charset="-128"/>
              </a:rPr>
              <a:t>％</a:t>
            </a:r>
            <a:r>
              <a:rPr kumimoji="1" lang="en-US" altLang="ja-JP" sz="2000" dirty="0" smtClean="0">
                <a:solidFill>
                  <a:srgbClr val="0070C0"/>
                </a:solidFill>
                <a:latin typeface="HG明朝E" pitchFamily="17" charset="-128"/>
                <a:ea typeface="HG明朝E" pitchFamily="17" charset="-128"/>
              </a:rPr>
              <a:t>)</a:t>
            </a:r>
          </a:p>
          <a:p>
            <a:r>
              <a:rPr lang="ja-JP" altLang="en-US" sz="2000" dirty="0" smtClean="0">
                <a:solidFill>
                  <a:srgbClr val="0070C0"/>
                </a:solidFill>
                <a:latin typeface="HG明朝E" pitchFamily="17" charset="-128"/>
                <a:ea typeface="HG明朝E" pitchFamily="17" charset="-128"/>
              </a:rPr>
              <a:t>・「 ボールは前方へ直線的に描いて落下する」</a:t>
            </a:r>
            <a:r>
              <a:rPr lang="en-US" altLang="ja-JP" sz="2000" dirty="0" smtClean="0">
                <a:solidFill>
                  <a:srgbClr val="0070C0"/>
                </a:solidFill>
                <a:latin typeface="HG明朝E" pitchFamily="17" charset="-128"/>
                <a:ea typeface="HG明朝E" pitchFamily="17" charset="-128"/>
              </a:rPr>
              <a:t>(10.0</a:t>
            </a:r>
            <a:r>
              <a:rPr lang="ja-JP" altLang="en-US" sz="2000" dirty="0" smtClean="0">
                <a:solidFill>
                  <a:srgbClr val="0070C0"/>
                </a:solidFill>
                <a:latin typeface="HG明朝E" pitchFamily="17" charset="-128"/>
                <a:ea typeface="HG明朝E" pitchFamily="17" charset="-128"/>
              </a:rPr>
              <a:t>％</a:t>
            </a:r>
            <a:r>
              <a:rPr lang="en-US" altLang="ja-JP" sz="2000" dirty="0" smtClean="0">
                <a:solidFill>
                  <a:srgbClr val="0070C0"/>
                </a:solidFill>
                <a:latin typeface="HG明朝E" pitchFamily="17" charset="-128"/>
                <a:ea typeface="HG明朝E" pitchFamily="17" charset="-128"/>
              </a:rPr>
              <a:t>) </a:t>
            </a:r>
            <a:r>
              <a:rPr lang="ja-JP" altLang="en-US" sz="2000" dirty="0" smtClean="0">
                <a:solidFill>
                  <a:srgbClr val="0070C0"/>
                </a:solidFill>
                <a:latin typeface="HG明朝E" pitchFamily="17" charset="-128"/>
                <a:ea typeface="HG明朝E" pitchFamily="17" charset="-128"/>
              </a:rPr>
              <a:t>」</a:t>
            </a:r>
            <a:endParaRPr kumimoji="1" lang="en-US" altLang="ja-JP" sz="2000" dirty="0" smtClean="0">
              <a:solidFill>
                <a:srgbClr val="0070C0"/>
              </a:solidFill>
              <a:latin typeface="HG明朝E" pitchFamily="17" charset="-128"/>
              <a:ea typeface="HG明朝E" pitchFamily="17" charset="-128"/>
            </a:endParaRPr>
          </a:p>
        </p:txBody>
      </p:sp>
      <p:grpSp>
        <p:nvGrpSpPr>
          <p:cNvPr id="21" name="グループ化 16"/>
          <p:cNvGrpSpPr>
            <a:grpSpLocks/>
          </p:cNvGrpSpPr>
          <p:nvPr/>
        </p:nvGrpSpPr>
        <p:grpSpPr bwMode="auto">
          <a:xfrm>
            <a:off x="73933" y="15875"/>
            <a:ext cx="2625859" cy="465138"/>
            <a:chOff x="5076056" y="-27384"/>
            <a:chExt cx="4292636" cy="465956"/>
          </a:xfrm>
        </p:grpSpPr>
        <p:sp>
          <p:nvSpPr>
            <p:cNvPr id="22" name="正方形/長方形 21"/>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3" name="Rectangle 5"/>
            <p:cNvSpPr>
              <a:spLocks noChangeArrowheads="1"/>
            </p:cNvSpPr>
            <p:nvPr/>
          </p:nvSpPr>
          <p:spPr bwMode="auto">
            <a:xfrm>
              <a:off x="5134416" y="-27384"/>
              <a:ext cx="4071938" cy="465956"/>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3. </a:t>
              </a:r>
              <a:r>
                <a:rPr kumimoji="0" lang="ja-JP" altLang="en-US" sz="2400" dirty="0" smtClean="0">
                  <a:solidFill>
                    <a:schemeClr val="bg1"/>
                  </a:solidFill>
                  <a:latin typeface="HG明朝E" pitchFamily="17" charset="-128"/>
                  <a:ea typeface="HG明朝E" pitchFamily="17" charset="-128"/>
                </a:rPr>
                <a:t>結果</a:t>
              </a:r>
              <a:endParaRPr kumimoji="0" lang="ja-JP" altLang="en-US" sz="2400" dirty="0">
                <a:solidFill>
                  <a:schemeClr val="bg1"/>
                </a:solidFill>
                <a:latin typeface="HG明朝E" pitchFamily="17" charset="-128"/>
                <a:ea typeface="HG明朝E" pitchFamily="17" charset="-128"/>
              </a:endParaRPr>
            </a:p>
          </p:txBody>
        </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97624" y="620688"/>
            <a:ext cx="1017992" cy="57606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179512" y="692696"/>
            <a:ext cx="889987" cy="430887"/>
          </a:xfrm>
          <a:prstGeom prst="rect">
            <a:avLst/>
          </a:prstGeom>
          <a:noFill/>
        </p:spPr>
        <p:txBody>
          <a:bodyPr wrap="none" rtlCol="0">
            <a:spAutoFit/>
          </a:bodyPr>
          <a:lstStyle/>
          <a:p>
            <a:r>
              <a:rPr lang="ja-JP" altLang="en-US" sz="2200" dirty="0" smtClean="0">
                <a:latin typeface="HG明朝E" pitchFamily="17" charset="-128"/>
                <a:ea typeface="HG明朝E" pitchFamily="17" charset="-128"/>
              </a:rPr>
              <a:t>問題</a:t>
            </a:r>
            <a:r>
              <a:rPr lang="en-US" altLang="ja-JP" sz="2200" dirty="0" smtClean="0">
                <a:latin typeface="HG明朝E" pitchFamily="17" charset="-128"/>
                <a:ea typeface="HG明朝E" pitchFamily="17" charset="-128"/>
              </a:rPr>
              <a:t>2</a:t>
            </a:r>
          </a:p>
        </p:txBody>
      </p:sp>
      <p:cxnSp>
        <p:nvCxnSpPr>
          <p:cNvPr id="7" name="直線矢印コネクタ 6"/>
          <p:cNvCxnSpPr/>
          <p:nvPr/>
        </p:nvCxnSpPr>
        <p:spPr>
          <a:xfrm>
            <a:off x="1115616" y="908720"/>
            <a:ext cx="57606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3" name="直線コネクタ 12"/>
          <p:cNvCxnSpPr/>
          <p:nvPr/>
        </p:nvCxnSpPr>
        <p:spPr>
          <a:xfrm>
            <a:off x="0" y="3478510"/>
            <a:ext cx="91440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6" name="角丸四角形 15"/>
          <p:cNvSpPr/>
          <p:nvPr/>
        </p:nvSpPr>
        <p:spPr>
          <a:xfrm>
            <a:off x="107504" y="3622526"/>
            <a:ext cx="1008112" cy="57606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7" name="テキスト ボックス 16"/>
          <p:cNvSpPr txBox="1"/>
          <p:nvPr/>
        </p:nvSpPr>
        <p:spPr>
          <a:xfrm>
            <a:off x="189392" y="3694534"/>
            <a:ext cx="889987" cy="430887"/>
          </a:xfrm>
          <a:prstGeom prst="rect">
            <a:avLst/>
          </a:prstGeom>
          <a:noFill/>
        </p:spPr>
        <p:txBody>
          <a:bodyPr wrap="none" rtlCol="0">
            <a:spAutoFit/>
          </a:bodyPr>
          <a:lstStyle/>
          <a:p>
            <a:r>
              <a:rPr lang="ja-JP" altLang="en-US" sz="2200" dirty="0" smtClean="0">
                <a:latin typeface="HG明朝E" pitchFamily="17" charset="-128"/>
                <a:ea typeface="HG明朝E" pitchFamily="17" charset="-128"/>
              </a:rPr>
              <a:t>問題</a:t>
            </a:r>
            <a:r>
              <a:rPr lang="en-US" altLang="ja-JP" sz="2200" dirty="0" smtClean="0">
                <a:latin typeface="HG明朝E" pitchFamily="17" charset="-128"/>
                <a:ea typeface="HG明朝E" pitchFamily="17" charset="-128"/>
              </a:rPr>
              <a:t>3</a:t>
            </a:r>
          </a:p>
        </p:txBody>
      </p:sp>
      <p:cxnSp>
        <p:nvCxnSpPr>
          <p:cNvPr id="18" name="直線矢印コネクタ 17"/>
          <p:cNvCxnSpPr/>
          <p:nvPr/>
        </p:nvCxnSpPr>
        <p:spPr>
          <a:xfrm>
            <a:off x="1115616" y="3910558"/>
            <a:ext cx="57606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0" name="テキスト ボックス 19"/>
          <p:cNvSpPr txBox="1"/>
          <p:nvPr/>
        </p:nvSpPr>
        <p:spPr>
          <a:xfrm>
            <a:off x="-102340" y="5038144"/>
            <a:ext cx="9417963" cy="1631216"/>
          </a:xfrm>
          <a:prstGeom prst="rect">
            <a:avLst/>
          </a:prstGeom>
          <a:noFill/>
        </p:spPr>
        <p:txBody>
          <a:bodyPr wrap="none" rtlCol="0">
            <a:spAutoFit/>
          </a:bodyPr>
          <a:lstStyle/>
          <a:p>
            <a:r>
              <a:rPr kumimoji="1" lang="ja-JP" altLang="en-US" sz="2000" dirty="0" smtClean="0">
                <a:solidFill>
                  <a:srgbClr val="0070C0"/>
                </a:solidFill>
                <a:latin typeface="HG明朝E" pitchFamily="17" charset="-128"/>
                <a:ea typeface="HG明朝E" pitchFamily="17" charset="-128"/>
              </a:rPr>
              <a:t>・正答率は両群とも低かった。</a:t>
            </a:r>
            <a:r>
              <a:rPr kumimoji="1" lang="en-US" altLang="ja-JP" sz="2000" dirty="0" smtClean="0">
                <a:solidFill>
                  <a:srgbClr val="0070C0"/>
                </a:solidFill>
                <a:latin typeface="HG明朝E" pitchFamily="17" charset="-128"/>
                <a:ea typeface="HG明朝E" pitchFamily="17" charset="-128"/>
              </a:rPr>
              <a:t>(8.6</a:t>
            </a:r>
            <a:r>
              <a:rPr kumimoji="1" lang="ja-JP" altLang="en-US" sz="2000" dirty="0" smtClean="0">
                <a:solidFill>
                  <a:srgbClr val="0070C0"/>
                </a:solidFill>
                <a:latin typeface="HG明朝E" pitchFamily="17" charset="-128"/>
                <a:ea typeface="HG明朝E" pitchFamily="17" charset="-128"/>
              </a:rPr>
              <a:t>％</a:t>
            </a:r>
            <a:r>
              <a:rPr kumimoji="1" lang="en-US" altLang="ja-JP" sz="2000" dirty="0" smtClean="0">
                <a:solidFill>
                  <a:srgbClr val="0070C0"/>
                </a:solidFill>
                <a:latin typeface="HG明朝E" pitchFamily="17" charset="-128"/>
                <a:ea typeface="HG明朝E" pitchFamily="17" charset="-128"/>
              </a:rPr>
              <a:t>)</a:t>
            </a:r>
          </a:p>
          <a:p>
            <a:r>
              <a:rPr lang="ja-JP" altLang="en-US" sz="2000" dirty="0" smtClean="0">
                <a:solidFill>
                  <a:srgbClr val="0070C0"/>
                </a:solidFill>
                <a:latin typeface="HG明朝E" pitchFamily="17" charset="-128"/>
                <a:ea typeface="HG明朝E" pitchFamily="17" charset="-128"/>
              </a:rPr>
              <a:t>・「毛利さんのスペースシャトルの映像等から判断すると、もともと何の力</a:t>
            </a:r>
            <a:endParaRPr lang="en-US" altLang="ja-JP" sz="2000" dirty="0" smtClean="0">
              <a:solidFill>
                <a:srgbClr val="0070C0"/>
              </a:solidFill>
              <a:latin typeface="HG明朝E" pitchFamily="17" charset="-128"/>
              <a:ea typeface="HG明朝E" pitchFamily="17" charset="-128"/>
            </a:endParaRPr>
          </a:p>
          <a:p>
            <a:r>
              <a:rPr lang="ja-JP" altLang="en-US" sz="2000" dirty="0" smtClean="0">
                <a:solidFill>
                  <a:srgbClr val="0070C0"/>
                </a:solidFill>
                <a:latin typeface="HG明朝E" pitchFamily="17" charset="-128"/>
                <a:ea typeface="HG明朝E" pitchFamily="17" charset="-128"/>
              </a:rPr>
              <a:t>　も存在しない空間だから」に代表される「何も力が作用していない」</a:t>
            </a:r>
            <a:r>
              <a:rPr lang="en-US" altLang="ja-JP" sz="2000" dirty="0" smtClean="0">
                <a:solidFill>
                  <a:srgbClr val="0070C0"/>
                </a:solidFill>
                <a:latin typeface="HG明朝E" pitchFamily="17" charset="-128"/>
                <a:ea typeface="HG明朝E" pitchFamily="17" charset="-128"/>
              </a:rPr>
              <a:t>(22.9</a:t>
            </a:r>
            <a:r>
              <a:rPr lang="ja-JP" altLang="en-US" sz="2000" dirty="0" smtClean="0">
                <a:solidFill>
                  <a:srgbClr val="0070C0"/>
                </a:solidFill>
                <a:latin typeface="HG明朝E" pitchFamily="17" charset="-128"/>
                <a:ea typeface="HG明朝E" pitchFamily="17" charset="-128"/>
              </a:rPr>
              <a:t>％</a:t>
            </a:r>
            <a:r>
              <a:rPr lang="en-US" altLang="ja-JP" sz="2000" dirty="0" smtClean="0">
                <a:solidFill>
                  <a:srgbClr val="0070C0"/>
                </a:solidFill>
                <a:latin typeface="HG明朝E" pitchFamily="17" charset="-128"/>
                <a:ea typeface="HG明朝E" pitchFamily="17" charset="-128"/>
              </a:rPr>
              <a:t>)</a:t>
            </a:r>
          </a:p>
          <a:p>
            <a:r>
              <a:rPr kumimoji="1" lang="ja-JP" altLang="en-US" sz="2000" dirty="0" smtClean="0">
                <a:solidFill>
                  <a:srgbClr val="0070C0"/>
                </a:solidFill>
                <a:latin typeface="HG明朝E" pitchFamily="17" charset="-128"/>
                <a:ea typeface="HG明朝E" pitchFamily="17" charset="-128"/>
              </a:rPr>
              <a:t>・</a:t>
            </a:r>
            <a:r>
              <a:rPr lang="ja-JP" altLang="en-US" sz="2000" dirty="0" smtClean="0">
                <a:solidFill>
                  <a:srgbClr val="0070C0"/>
                </a:solidFill>
                <a:latin typeface="HG明朝E" pitchFamily="17" charset="-128"/>
                <a:ea typeface="HG明朝E" pitchFamily="17" charset="-128"/>
              </a:rPr>
              <a:t>「回る物体には遠心力が作用するから」</a:t>
            </a:r>
            <a:r>
              <a:rPr lang="en-US" altLang="ja-JP" sz="2000" dirty="0" smtClean="0">
                <a:solidFill>
                  <a:srgbClr val="0070C0"/>
                </a:solidFill>
                <a:latin typeface="HG明朝E" pitchFamily="17" charset="-128"/>
                <a:ea typeface="HG明朝E" pitchFamily="17" charset="-128"/>
              </a:rPr>
              <a:t>(2.8</a:t>
            </a:r>
            <a:r>
              <a:rPr lang="ja-JP" altLang="en-US" sz="2000" dirty="0" smtClean="0">
                <a:solidFill>
                  <a:srgbClr val="0070C0"/>
                </a:solidFill>
                <a:latin typeface="HG明朝E" pitchFamily="17" charset="-128"/>
                <a:ea typeface="HG明朝E" pitchFamily="17" charset="-128"/>
              </a:rPr>
              <a:t>％</a:t>
            </a:r>
            <a:r>
              <a:rPr lang="en-US" altLang="ja-JP" sz="2000" dirty="0" smtClean="0">
                <a:solidFill>
                  <a:srgbClr val="0070C0"/>
                </a:solidFill>
                <a:latin typeface="HG明朝E" pitchFamily="17" charset="-128"/>
                <a:ea typeface="HG明朝E" pitchFamily="17" charset="-128"/>
              </a:rPr>
              <a:t>)</a:t>
            </a:r>
          </a:p>
          <a:p>
            <a:r>
              <a:rPr kumimoji="1" lang="ja-JP" altLang="en-US" sz="2000" dirty="0" smtClean="0">
                <a:solidFill>
                  <a:srgbClr val="0070C0"/>
                </a:solidFill>
                <a:latin typeface="HG明朝E" pitchFamily="17" charset="-128"/>
                <a:ea typeface="HG明朝E" pitchFamily="17" charset="-128"/>
              </a:rPr>
              <a:t>・「わからない」、「無答」</a:t>
            </a:r>
            <a:r>
              <a:rPr kumimoji="1" lang="en-US" altLang="ja-JP" sz="2000" dirty="0" smtClean="0">
                <a:solidFill>
                  <a:srgbClr val="0070C0"/>
                </a:solidFill>
                <a:latin typeface="HG明朝E" pitchFamily="17" charset="-128"/>
                <a:ea typeface="HG明朝E" pitchFamily="17" charset="-128"/>
              </a:rPr>
              <a:t>(65.7</a:t>
            </a:r>
            <a:r>
              <a:rPr kumimoji="1" lang="ja-JP" altLang="en-US" sz="2000" dirty="0" smtClean="0">
                <a:solidFill>
                  <a:srgbClr val="0070C0"/>
                </a:solidFill>
                <a:latin typeface="HG明朝E" pitchFamily="17" charset="-128"/>
                <a:ea typeface="HG明朝E" pitchFamily="17" charset="-128"/>
              </a:rPr>
              <a:t>％</a:t>
            </a:r>
            <a:r>
              <a:rPr kumimoji="1" lang="en-US" altLang="ja-JP" sz="2000" dirty="0" smtClean="0">
                <a:solidFill>
                  <a:srgbClr val="0070C0"/>
                </a:solidFill>
                <a:latin typeface="HG明朝E" pitchFamily="17" charset="-128"/>
                <a:ea typeface="HG明朝E" pitchFamily="17" charset="-128"/>
              </a:rPr>
              <a:t>)</a:t>
            </a:r>
          </a:p>
        </p:txBody>
      </p:sp>
      <p:pic>
        <p:nvPicPr>
          <p:cNvPr id="3074" name="Picture 2"/>
          <p:cNvPicPr>
            <a:picLocks noChangeAspect="1" noChangeArrowheads="1"/>
          </p:cNvPicPr>
          <p:nvPr/>
        </p:nvPicPr>
        <p:blipFill>
          <a:blip r:embed="rId2" cstate="print"/>
          <a:srcRect/>
          <a:stretch>
            <a:fillRect/>
          </a:stretch>
        </p:blipFill>
        <p:spPr bwMode="auto">
          <a:xfrm>
            <a:off x="4917504" y="188640"/>
            <a:ext cx="4191000" cy="2105025"/>
          </a:xfrm>
          <a:prstGeom prst="rect">
            <a:avLst/>
          </a:prstGeom>
          <a:noFill/>
          <a:ln w="9525">
            <a:noFill/>
            <a:miter lim="800000"/>
            <a:headEnd/>
            <a:tailEnd/>
          </a:ln>
        </p:spPr>
      </p:pic>
      <p:sp>
        <p:nvSpPr>
          <p:cNvPr id="21" name="正方形/長方形 20"/>
          <p:cNvSpPr/>
          <p:nvPr/>
        </p:nvSpPr>
        <p:spPr>
          <a:xfrm>
            <a:off x="4932040" y="72008"/>
            <a:ext cx="936104" cy="47667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179512" y="1817529"/>
            <a:ext cx="8905002" cy="1323439"/>
          </a:xfrm>
          <a:prstGeom prst="rect">
            <a:avLst/>
          </a:prstGeom>
          <a:noFill/>
        </p:spPr>
        <p:txBody>
          <a:bodyPr wrap="none" rtlCol="0">
            <a:spAutoFit/>
          </a:bodyPr>
          <a:lstStyle/>
          <a:p>
            <a:r>
              <a:rPr kumimoji="1" lang="ja-JP" altLang="en-US" sz="2000" dirty="0" smtClean="0">
                <a:solidFill>
                  <a:srgbClr val="0070C0"/>
                </a:solidFill>
                <a:latin typeface="HG明朝E" pitchFamily="17" charset="-128"/>
                <a:ea typeface="HG明朝E" pitchFamily="17" charset="-128"/>
              </a:rPr>
              <a:t>・正答率は両群とも低かった。</a:t>
            </a:r>
            <a:r>
              <a:rPr kumimoji="1" lang="en-US" altLang="ja-JP" sz="2000" dirty="0" smtClean="0">
                <a:solidFill>
                  <a:srgbClr val="0070C0"/>
                </a:solidFill>
                <a:latin typeface="HG明朝E" pitchFamily="17" charset="-128"/>
                <a:ea typeface="HG明朝E" pitchFamily="17" charset="-128"/>
              </a:rPr>
              <a:t>(1.4</a:t>
            </a:r>
            <a:r>
              <a:rPr kumimoji="1" lang="ja-JP" altLang="en-US" sz="2000" dirty="0" smtClean="0">
                <a:solidFill>
                  <a:srgbClr val="0070C0"/>
                </a:solidFill>
                <a:latin typeface="HG明朝E" pitchFamily="17" charset="-128"/>
                <a:ea typeface="HG明朝E" pitchFamily="17" charset="-128"/>
              </a:rPr>
              <a:t>％</a:t>
            </a:r>
            <a:r>
              <a:rPr kumimoji="1" lang="en-US" altLang="ja-JP" sz="2000" dirty="0" smtClean="0">
                <a:solidFill>
                  <a:srgbClr val="0070C0"/>
                </a:solidFill>
                <a:latin typeface="HG明朝E" pitchFamily="17" charset="-128"/>
                <a:ea typeface="HG明朝E" pitchFamily="17" charset="-128"/>
              </a:rPr>
              <a:t>)</a:t>
            </a:r>
          </a:p>
          <a:p>
            <a:r>
              <a:rPr lang="ja-JP" altLang="en-US" sz="2000" dirty="0" smtClean="0">
                <a:solidFill>
                  <a:srgbClr val="0070C0"/>
                </a:solidFill>
                <a:latin typeface="HG明朝E" pitchFamily="17" charset="-128"/>
                <a:ea typeface="HG明朝E" pitchFamily="17" charset="-128"/>
              </a:rPr>
              <a:t>・「加速中の電車に乗ったときの日常経験から判断すると、この場合風船は</a:t>
            </a:r>
            <a:endParaRPr lang="en-US" altLang="ja-JP" sz="2000" dirty="0" smtClean="0">
              <a:solidFill>
                <a:srgbClr val="0070C0"/>
              </a:solidFill>
              <a:latin typeface="HG明朝E" pitchFamily="17" charset="-128"/>
              <a:ea typeface="HG明朝E" pitchFamily="17" charset="-128"/>
            </a:endParaRPr>
          </a:p>
          <a:p>
            <a:r>
              <a:rPr lang="ja-JP" altLang="en-US" sz="2000" dirty="0" smtClean="0">
                <a:solidFill>
                  <a:srgbClr val="0070C0"/>
                </a:solidFill>
                <a:latin typeface="HG明朝E" pitchFamily="17" charset="-128"/>
                <a:ea typeface="HG明朝E" pitchFamily="17" charset="-128"/>
              </a:rPr>
              <a:t>    後方へ傾く」</a:t>
            </a:r>
            <a:r>
              <a:rPr lang="en-US" altLang="ja-JP" sz="2000" dirty="0" smtClean="0">
                <a:solidFill>
                  <a:srgbClr val="0070C0"/>
                </a:solidFill>
                <a:latin typeface="HG明朝E" pitchFamily="17" charset="-128"/>
                <a:ea typeface="HG明朝E" pitchFamily="17" charset="-128"/>
              </a:rPr>
              <a:t>(60.0</a:t>
            </a:r>
            <a:r>
              <a:rPr lang="ja-JP" altLang="en-US" sz="2000" dirty="0" smtClean="0">
                <a:solidFill>
                  <a:srgbClr val="0070C0"/>
                </a:solidFill>
                <a:latin typeface="HG明朝E" pitchFamily="17" charset="-128"/>
                <a:ea typeface="HG明朝E" pitchFamily="17" charset="-128"/>
              </a:rPr>
              <a:t>％</a:t>
            </a:r>
            <a:r>
              <a:rPr lang="en-US" altLang="ja-JP" sz="2000" dirty="0" smtClean="0">
                <a:solidFill>
                  <a:srgbClr val="0070C0"/>
                </a:solidFill>
                <a:latin typeface="HG明朝E" pitchFamily="17" charset="-128"/>
                <a:ea typeface="HG明朝E" pitchFamily="17" charset="-128"/>
              </a:rPr>
              <a:t>)</a:t>
            </a:r>
          </a:p>
          <a:p>
            <a:r>
              <a:rPr kumimoji="1" lang="ja-JP" altLang="en-US" sz="2000" dirty="0" smtClean="0">
                <a:solidFill>
                  <a:srgbClr val="0070C0"/>
                </a:solidFill>
                <a:latin typeface="HG明朝E" pitchFamily="17" charset="-128"/>
                <a:ea typeface="HG明朝E" pitchFamily="17" charset="-128"/>
              </a:rPr>
              <a:t>・「</a:t>
            </a:r>
            <a:r>
              <a:rPr lang="ja-JP" altLang="en-US" sz="2000" dirty="0" smtClean="0">
                <a:solidFill>
                  <a:srgbClr val="0070C0"/>
                </a:solidFill>
                <a:latin typeface="HG明朝E" pitchFamily="17" charset="-128"/>
                <a:ea typeface="HG明朝E" pitchFamily="17" charset="-128"/>
              </a:rPr>
              <a:t>まっすぐそのままである</a:t>
            </a:r>
            <a:r>
              <a:rPr kumimoji="1" lang="ja-JP" altLang="en-US" sz="2000" dirty="0" smtClean="0">
                <a:solidFill>
                  <a:srgbClr val="0070C0"/>
                </a:solidFill>
                <a:latin typeface="HG明朝E" pitchFamily="17" charset="-128"/>
                <a:ea typeface="HG明朝E" pitchFamily="17" charset="-128"/>
              </a:rPr>
              <a:t>」</a:t>
            </a:r>
            <a:r>
              <a:rPr kumimoji="1" lang="en-US" altLang="ja-JP" sz="2000" dirty="0" smtClean="0">
                <a:solidFill>
                  <a:srgbClr val="0070C0"/>
                </a:solidFill>
                <a:latin typeface="HG明朝E" pitchFamily="17" charset="-128"/>
                <a:ea typeface="HG明朝E" pitchFamily="17" charset="-128"/>
              </a:rPr>
              <a:t>(37.1</a:t>
            </a:r>
            <a:r>
              <a:rPr kumimoji="1" lang="ja-JP" altLang="en-US" sz="2000" dirty="0" smtClean="0">
                <a:solidFill>
                  <a:srgbClr val="0070C0"/>
                </a:solidFill>
                <a:latin typeface="HG明朝E" pitchFamily="17" charset="-128"/>
                <a:ea typeface="HG明朝E" pitchFamily="17" charset="-128"/>
              </a:rPr>
              <a:t>％</a:t>
            </a:r>
            <a:r>
              <a:rPr kumimoji="1" lang="en-US" altLang="ja-JP" sz="2000" dirty="0" smtClean="0">
                <a:solidFill>
                  <a:srgbClr val="0070C0"/>
                </a:solidFill>
                <a:latin typeface="HG明朝E" pitchFamily="17" charset="-128"/>
                <a:ea typeface="HG明朝E" pitchFamily="17" charset="-128"/>
              </a:rPr>
              <a:t>)</a:t>
            </a:r>
          </a:p>
        </p:txBody>
      </p:sp>
      <p:pic>
        <p:nvPicPr>
          <p:cNvPr id="3075" name="Picture 3"/>
          <p:cNvPicPr>
            <a:picLocks noChangeAspect="1" noChangeArrowheads="1"/>
          </p:cNvPicPr>
          <p:nvPr/>
        </p:nvPicPr>
        <p:blipFill>
          <a:blip r:embed="rId3" cstate="print"/>
          <a:srcRect/>
          <a:stretch>
            <a:fillRect/>
          </a:stretch>
        </p:blipFill>
        <p:spPr bwMode="auto">
          <a:xfrm>
            <a:off x="1726679" y="3622526"/>
            <a:ext cx="3781425" cy="1390650"/>
          </a:xfrm>
          <a:prstGeom prst="rect">
            <a:avLst/>
          </a:prstGeom>
          <a:noFill/>
          <a:ln w="9525">
            <a:noFill/>
            <a:miter lim="800000"/>
            <a:headEnd/>
            <a:tailEnd/>
          </a:ln>
        </p:spPr>
      </p:pic>
      <p:grpSp>
        <p:nvGrpSpPr>
          <p:cNvPr id="19" name="グループ化 16"/>
          <p:cNvGrpSpPr>
            <a:grpSpLocks/>
          </p:cNvGrpSpPr>
          <p:nvPr/>
        </p:nvGrpSpPr>
        <p:grpSpPr bwMode="auto">
          <a:xfrm>
            <a:off x="73933" y="15875"/>
            <a:ext cx="2625859" cy="465138"/>
            <a:chOff x="5076056" y="-27384"/>
            <a:chExt cx="4292636" cy="465956"/>
          </a:xfrm>
        </p:grpSpPr>
        <p:sp>
          <p:nvSpPr>
            <p:cNvPr id="22" name="正方形/長方形 21"/>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3" name="Rectangle 5"/>
            <p:cNvSpPr>
              <a:spLocks noChangeArrowheads="1"/>
            </p:cNvSpPr>
            <p:nvPr/>
          </p:nvSpPr>
          <p:spPr bwMode="auto">
            <a:xfrm>
              <a:off x="5134416" y="-27384"/>
              <a:ext cx="4071938" cy="465956"/>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3. </a:t>
              </a:r>
              <a:r>
                <a:rPr kumimoji="0" lang="ja-JP" altLang="en-US" sz="2400" dirty="0" smtClean="0">
                  <a:solidFill>
                    <a:schemeClr val="bg1"/>
                  </a:solidFill>
                  <a:latin typeface="HG明朝E" pitchFamily="17" charset="-128"/>
                  <a:ea typeface="HG明朝E" pitchFamily="17" charset="-128"/>
                </a:rPr>
                <a:t>結果</a:t>
              </a:r>
              <a:endParaRPr kumimoji="0" lang="ja-JP" altLang="en-US" sz="2400" dirty="0">
                <a:solidFill>
                  <a:schemeClr val="bg1"/>
                </a:solidFill>
                <a:latin typeface="HG明朝E" pitchFamily="17" charset="-128"/>
                <a:ea typeface="HG明朝E" pitchFamily="17" charset="-128"/>
              </a:endParaRPr>
            </a:p>
          </p:txBody>
        </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グループ化 25"/>
          <p:cNvGrpSpPr/>
          <p:nvPr/>
        </p:nvGrpSpPr>
        <p:grpSpPr>
          <a:xfrm>
            <a:off x="323528" y="2276872"/>
            <a:ext cx="8496944" cy="864096"/>
            <a:chOff x="179512" y="3140968"/>
            <a:chExt cx="8496944" cy="864096"/>
          </a:xfrm>
        </p:grpSpPr>
        <p:sp>
          <p:nvSpPr>
            <p:cNvPr id="24" name="正方形/長方形 23"/>
            <p:cNvSpPr/>
            <p:nvPr/>
          </p:nvSpPr>
          <p:spPr>
            <a:xfrm>
              <a:off x="251520" y="3284984"/>
              <a:ext cx="8352928" cy="7200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179512" y="3140968"/>
              <a:ext cx="8496944" cy="2880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 name="テキスト ボックス 1"/>
          <p:cNvSpPr txBox="1"/>
          <p:nvPr/>
        </p:nvSpPr>
        <p:spPr>
          <a:xfrm>
            <a:off x="1208808" y="-88"/>
            <a:ext cx="3416320" cy="461665"/>
          </a:xfrm>
          <a:prstGeom prst="rect">
            <a:avLst/>
          </a:prstGeom>
          <a:noFill/>
        </p:spPr>
        <p:txBody>
          <a:bodyPr wrap="none" rtlCol="0">
            <a:spAutoFit/>
          </a:bodyPr>
          <a:lstStyle/>
          <a:p>
            <a:r>
              <a:rPr kumimoji="1" lang="en-US" altLang="ja-JP" sz="2400" u="sng" dirty="0" smtClean="0">
                <a:latin typeface="HG明朝E" pitchFamily="17" charset="-128"/>
                <a:ea typeface="HG明朝E" pitchFamily="17" charset="-128"/>
              </a:rPr>
              <a:t>3</a:t>
            </a:r>
            <a:r>
              <a:rPr kumimoji="1" lang="ja-JP" altLang="en-US" sz="2400" u="sng" dirty="0" smtClean="0">
                <a:latin typeface="HG明朝E" pitchFamily="17" charset="-128"/>
                <a:ea typeface="HG明朝E" pitchFamily="17" charset="-128"/>
              </a:rPr>
              <a:t>要因分散分析について</a:t>
            </a:r>
            <a:endParaRPr kumimoji="1" lang="ja-JP" altLang="en-US" sz="2400" u="sng" dirty="0">
              <a:latin typeface="HG明朝E" pitchFamily="17" charset="-128"/>
              <a:ea typeface="HG明朝E" pitchFamily="17" charset="-128"/>
            </a:endParaRPr>
          </a:p>
        </p:txBody>
      </p:sp>
      <p:grpSp>
        <p:nvGrpSpPr>
          <p:cNvPr id="19" name="グループ化 18"/>
          <p:cNvGrpSpPr/>
          <p:nvPr/>
        </p:nvGrpSpPr>
        <p:grpSpPr>
          <a:xfrm>
            <a:off x="1585407" y="908720"/>
            <a:ext cx="5973187" cy="554284"/>
            <a:chOff x="615037" y="908720"/>
            <a:chExt cx="5973187" cy="554284"/>
          </a:xfrm>
        </p:grpSpPr>
        <p:sp>
          <p:nvSpPr>
            <p:cNvPr id="14" name="テキスト ボックス 13"/>
            <p:cNvSpPr txBox="1"/>
            <p:nvPr/>
          </p:nvSpPr>
          <p:spPr>
            <a:xfrm>
              <a:off x="615037" y="980728"/>
              <a:ext cx="1107996" cy="461665"/>
            </a:xfrm>
            <a:prstGeom prst="rect">
              <a:avLst/>
            </a:prstGeom>
            <a:ln/>
          </p:spPr>
          <p:style>
            <a:lnRef idx="0">
              <a:schemeClr val="accent2"/>
            </a:lnRef>
            <a:fillRef idx="3">
              <a:schemeClr val="accent2"/>
            </a:fillRef>
            <a:effectRef idx="3">
              <a:schemeClr val="accent2"/>
            </a:effectRef>
            <a:fontRef idx="minor">
              <a:schemeClr val="lt1"/>
            </a:fontRef>
          </p:style>
          <p:txBody>
            <a:bodyPr wrap="none" rtlCol="0">
              <a:spAutoFit/>
            </a:bodyPr>
            <a:lstStyle/>
            <a:p>
              <a:r>
                <a:rPr lang="ja-JP" altLang="en-US" sz="2400" dirty="0" smtClean="0">
                  <a:latin typeface="HG明朝E" pitchFamily="17" charset="-128"/>
                  <a:ea typeface="HG明朝E" pitchFamily="17" charset="-128"/>
                </a:rPr>
                <a:t>統計学</a:t>
              </a:r>
              <a:endParaRPr lang="en-US" altLang="ja-JP" sz="2400" dirty="0" smtClean="0">
                <a:latin typeface="HG明朝E" pitchFamily="17" charset="-128"/>
                <a:ea typeface="HG明朝E" pitchFamily="17" charset="-128"/>
              </a:endParaRPr>
            </a:p>
          </p:txBody>
        </p:sp>
        <p:sp>
          <p:nvSpPr>
            <p:cNvPr id="15" name="テキスト ボックス 14"/>
            <p:cNvSpPr txBox="1"/>
            <p:nvPr/>
          </p:nvSpPr>
          <p:spPr>
            <a:xfrm>
              <a:off x="2688659" y="1021672"/>
              <a:ext cx="1595309" cy="430887"/>
            </a:xfrm>
            <a:prstGeom prst="rect">
              <a:avLst/>
            </a:prstGeom>
          </p:spPr>
          <p:style>
            <a:lnRef idx="0">
              <a:schemeClr val="accent1"/>
            </a:lnRef>
            <a:fillRef idx="3">
              <a:schemeClr val="accent1"/>
            </a:fillRef>
            <a:effectRef idx="3">
              <a:schemeClr val="accent1"/>
            </a:effectRef>
            <a:fontRef idx="minor">
              <a:schemeClr val="lt1"/>
            </a:fontRef>
          </p:style>
          <p:txBody>
            <a:bodyPr wrap="none" rtlCol="0">
              <a:spAutoFit/>
            </a:bodyPr>
            <a:lstStyle/>
            <a:p>
              <a:r>
                <a:rPr kumimoji="1" lang="ja-JP" altLang="en-US" sz="2200" dirty="0" smtClean="0">
                  <a:latin typeface="HG明朝E" pitchFamily="17" charset="-128"/>
                  <a:ea typeface="HG明朝E" pitchFamily="17" charset="-128"/>
                </a:rPr>
                <a:t>記述統計学</a:t>
              </a:r>
              <a:endParaRPr kumimoji="1" lang="ja-JP" altLang="en-US" sz="2200" dirty="0">
                <a:latin typeface="HG明朝E" pitchFamily="17" charset="-128"/>
                <a:ea typeface="HG明朝E" pitchFamily="17" charset="-128"/>
              </a:endParaRPr>
            </a:p>
          </p:txBody>
        </p:sp>
        <p:sp>
          <p:nvSpPr>
            <p:cNvPr id="16" name="テキスト ボックス 15"/>
            <p:cNvSpPr txBox="1"/>
            <p:nvPr/>
          </p:nvSpPr>
          <p:spPr>
            <a:xfrm>
              <a:off x="4992915" y="1021672"/>
              <a:ext cx="1595309" cy="430887"/>
            </a:xfrm>
            <a:prstGeom prst="rect">
              <a:avLst/>
            </a:prstGeom>
          </p:spPr>
          <p:style>
            <a:lnRef idx="0">
              <a:schemeClr val="accent1"/>
            </a:lnRef>
            <a:fillRef idx="3">
              <a:schemeClr val="accent1"/>
            </a:fillRef>
            <a:effectRef idx="3">
              <a:schemeClr val="accent1"/>
            </a:effectRef>
            <a:fontRef idx="minor">
              <a:schemeClr val="lt1"/>
            </a:fontRef>
          </p:style>
          <p:txBody>
            <a:bodyPr wrap="none" rtlCol="0">
              <a:spAutoFit/>
            </a:bodyPr>
            <a:lstStyle/>
            <a:p>
              <a:r>
                <a:rPr lang="ja-JP" altLang="en-US" sz="2200" dirty="0" smtClean="0">
                  <a:latin typeface="HG明朝E" pitchFamily="17" charset="-128"/>
                  <a:ea typeface="HG明朝E" pitchFamily="17" charset="-128"/>
                </a:rPr>
                <a:t>推測統計学</a:t>
              </a:r>
              <a:endParaRPr kumimoji="1" lang="ja-JP" altLang="en-US" sz="2200" dirty="0">
                <a:latin typeface="HG明朝E" pitchFamily="17" charset="-128"/>
                <a:ea typeface="HG明朝E" pitchFamily="17" charset="-128"/>
              </a:endParaRPr>
            </a:p>
          </p:txBody>
        </p:sp>
        <p:sp>
          <p:nvSpPr>
            <p:cNvPr id="17" name="テキスト ボックス 16"/>
            <p:cNvSpPr txBox="1"/>
            <p:nvPr/>
          </p:nvSpPr>
          <p:spPr>
            <a:xfrm>
              <a:off x="1933059" y="908720"/>
              <a:ext cx="543739" cy="523220"/>
            </a:xfrm>
            <a:prstGeom prst="rect">
              <a:avLst/>
            </a:prstGeom>
            <a:noFill/>
          </p:spPr>
          <p:txBody>
            <a:bodyPr wrap="none" rtlCol="0">
              <a:spAutoFit/>
            </a:bodyPr>
            <a:lstStyle/>
            <a:p>
              <a:r>
                <a:rPr lang="ja-JP" altLang="en-US" sz="2800" dirty="0" smtClean="0">
                  <a:latin typeface="HG明朝E" pitchFamily="17" charset="-128"/>
                  <a:ea typeface="HG明朝E" pitchFamily="17" charset="-128"/>
                </a:rPr>
                <a:t>＝</a:t>
              </a:r>
              <a:endParaRPr kumimoji="1" lang="ja-JP" altLang="en-US" sz="2800" dirty="0">
                <a:latin typeface="HG明朝E" pitchFamily="17" charset="-128"/>
                <a:ea typeface="HG明朝E" pitchFamily="17" charset="-128"/>
              </a:endParaRPr>
            </a:p>
          </p:txBody>
        </p:sp>
        <p:sp>
          <p:nvSpPr>
            <p:cNvPr id="18" name="テキスト ボックス 17"/>
            <p:cNvSpPr txBox="1"/>
            <p:nvPr/>
          </p:nvSpPr>
          <p:spPr>
            <a:xfrm>
              <a:off x="4431752" y="939784"/>
              <a:ext cx="364202" cy="523220"/>
            </a:xfrm>
            <a:prstGeom prst="rect">
              <a:avLst/>
            </a:prstGeom>
            <a:noFill/>
          </p:spPr>
          <p:txBody>
            <a:bodyPr wrap="none" rtlCol="0">
              <a:spAutoFit/>
            </a:bodyPr>
            <a:lstStyle/>
            <a:p>
              <a:r>
                <a:rPr lang="en-US" altLang="ja-JP" sz="2800" dirty="0" smtClean="0">
                  <a:latin typeface="HG明朝E" pitchFamily="17" charset="-128"/>
                  <a:ea typeface="HG明朝E" pitchFamily="17" charset="-128"/>
                </a:rPr>
                <a:t>+</a:t>
              </a:r>
              <a:endParaRPr kumimoji="1" lang="ja-JP" altLang="en-US" sz="2800" dirty="0">
                <a:latin typeface="HG明朝E" pitchFamily="17" charset="-128"/>
                <a:ea typeface="HG明朝E" pitchFamily="17" charset="-128"/>
              </a:endParaRPr>
            </a:p>
          </p:txBody>
        </p:sp>
      </p:grpSp>
      <p:grpSp>
        <p:nvGrpSpPr>
          <p:cNvPr id="28" name="グループ化 27"/>
          <p:cNvGrpSpPr/>
          <p:nvPr/>
        </p:nvGrpSpPr>
        <p:grpSpPr>
          <a:xfrm>
            <a:off x="443101" y="2060848"/>
            <a:ext cx="8257798" cy="841449"/>
            <a:chOff x="323528" y="2060848"/>
            <a:chExt cx="8257798" cy="841449"/>
          </a:xfrm>
        </p:grpSpPr>
        <p:sp>
          <p:nvSpPr>
            <p:cNvPr id="20" name="テキスト ボックス 19"/>
            <p:cNvSpPr txBox="1"/>
            <p:nvPr/>
          </p:nvSpPr>
          <p:spPr>
            <a:xfrm>
              <a:off x="323528" y="2060848"/>
              <a:ext cx="1595309" cy="430887"/>
            </a:xfrm>
            <a:prstGeom prst="rect">
              <a:avLst/>
            </a:prstGeom>
          </p:spPr>
          <p:style>
            <a:lnRef idx="0">
              <a:schemeClr val="accent1"/>
            </a:lnRef>
            <a:fillRef idx="3">
              <a:schemeClr val="accent1"/>
            </a:fillRef>
            <a:effectRef idx="3">
              <a:schemeClr val="accent1"/>
            </a:effectRef>
            <a:fontRef idx="minor">
              <a:schemeClr val="lt1"/>
            </a:fontRef>
          </p:style>
          <p:txBody>
            <a:bodyPr wrap="none" rtlCol="0">
              <a:spAutoFit/>
            </a:bodyPr>
            <a:lstStyle/>
            <a:p>
              <a:r>
                <a:rPr kumimoji="1" lang="ja-JP" altLang="en-US" sz="2200" dirty="0" smtClean="0">
                  <a:latin typeface="HG明朝E" pitchFamily="17" charset="-128"/>
                  <a:ea typeface="HG明朝E" pitchFamily="17" charset="-128"/>
                </a:rPr>
                <a:t>記述統計学</a:t>
              </a:r>
              <a:endParaRPr kumimoji="1" lang="ja-JP" altLang="en-US" sz="2200" dirty="0">
                <a:latin typeface="HG明朝E" pitchFamily="17" charset="-128"/>
                <a:ea typeface="HG明朝E" pitchFamily="17" charset="-128"/>
              </a:endParaRPr>
            </a:p>
          </p:txBody>
        </p:sp>
        <p:sp>
          <p:nvSpPr>
            <p:cNvPr id="21" name="テキスト ボックス 20"/>
            <p:cNvSpPr txBox="1"/>
            <p:nvPr/>
          </p:nvSpPr>
          <p:spPr>
            <a:xfrm>
              <a:off x="1907704" y="2132856"/>
              <a:ext cx="6673622" cy="769441"/>
            </a:xfrm>
            <a:prstGeom prst="rect">
              <a:avLst/>
            </a:prstGeom>
            <a:noFill/>
          </p:spPr>
          <p:txBody>
            <a:bodyPr wrap="none" rtlCol="0">
              <a:spAutoFit/>
            </a:bodyPr>
            <a:lstStyle/>
            <a:p>
              <a:r>
                <a:rPr lang="en-US" altLang="ja-JP" sz="2200" dirty="0" smtClean="0">
                  <a:latin typeface="HG明朝E" pitchFamily="17" charset="-128"/>
                  <a:ea typeface="HG明朝E" pitchFamily="17" charset="-128"/>
                </a:rPr>
                <a:t>…</a:t>
              </a:r>
              <a:r>
                <a:rPr lang="ja-JP" altLang="en-US" sz="2200" dirty="0" smtClean="0">
                  <a:latin typeface="HG明朝E" pitchFamily="17" charset="-128"/>
                  <a:ea typeface="HG明朝E" pitchFamily="17" charset="-128"/>
                </a:rPr>
                <a:t>　平均値や標準偏差などの指標によってデータの</a:t>
              </a:r>
              <a:endParaRPr lang="en-US" altLang="ja-JP" sz="2200" dirty="0" smtClean="0">
                <a:latin typeface="HG明朝E" pitchFamily="17" charset="-128"/>
                <a:ea typeface="HG明朝E" pitchFamily="17" charset="-128"/>
              </a:endParaRPr>
            </a:p>
            <a:p>
              <a:r>
                <a:rPr kumimoji="1" lang="ja-JP" altLang="en-US" sz="2200" dirty="0" smtClean="0">
                  <a:latin typeface="HG明朝E" pitchFamily="17" charset="-128"/>
                  <a:ea typeface="HG明朝E" pitchFamily="17" charset="-128"/>
                </a:rPr>
                <a:t>　　特徴を表現する方法。</a:t>
              </a:r>
              <a:endParaRPr kumimoji="1" lang="ja-JP" altLang="en-US" sz="2200" dirty="0">
                <a:latin typeface="HG明朝E" pitchFamily="17" charset="-128"/>
                <a:ea typeface="HG明朝E" pitchFamily="17" charset="-128"/>
              </a:endParaRPr>
            </a:p>
          </p:txBody>
        </p:sp>
      </p:grpSp>
      <p:sp>
        <p:nvSpPr>
          <p:cNvPr id="23" name="角丸四角形 22"/>
          <p:cNvSpPr/>
          <p:nvPr/>
        </p:nvSpPr>
        <p:spPr>
          <a:xfrm>
            <a:off x="1187624" y="764704"/>
            <a:ext cx="6840760" cy="936104"/>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ストライプ矢印 26"/>
          <p:cNvSpPr/>
          <p:nvPr/>
        </p:nvSpPr>
        <p:spPr>
          <a:xfrm rot="16200000" flipH="1">
            <a:off x="4283968" y="2888940"/>
            <a:ext cx="576064" cy="1224136"/>
          </a:xfrm>
          <a:prstGeom prst="striped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円/楕円 28"/>
          <p:cNvSpPr/>
          <p:nvPr/>
        </p:nvSpPr>
        <p:spPr>
          <a:xfrm>
            <a:off x="179512" y="2708920"/>
            <a:ext cx="1224136" cy="576064"/>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latin typeface="HG明朝E" pitchFamily="17" charset="-128"/>
                <a:ea typeface="HG明朝E" pitchFamily="17" charset="-128"/>
              </a:rPr>
              <a:t>基本</a:t>
            </a:r>
            <a:endParaRPr kumimoji="1" lang="ja-JP" altLang="en-US" sz="2400" dirty="0">
              <a:latin typeface="HG明朝E" pitchFamily="17" charset="-128"/>
              <a:ea typeface="HG明朝E" pitchFamily="17" charset="-128"/>
            </a:endParaRPr>
          </a:p>
        </p:txBody>
      </p:sp>
      <p:sp>
        <p:nvSpPr>
          <p:cNvPr id="31" name="テキスト ボックス 30"/>
          <p:cNvSpPr txBox="1"/>
          <p:nvPr/>
        </p:nvSpPr>
        <p:spPr>
          <a:xfrm>
            <a:off x="0" y="3717032"/>
            <a:ext cx="9212778" cy="3139321"/>
          </a:xfrm>
          <a:prstGeom prst="rect">
            <a:avLst/>
          </a:prstGeom>
          <a:noFill/>
        </p:spPr>
        <p:txBody>
          <a:bodyPr wrap="none" rtlCol="0">
            <a:spAutoFit/>
          </a:bodyPr>
          <a:lstStyle/>
          <a:p>
            <a:pPr algn="ctr"/>
            <a:r>
              <a:rPr lang="ja-JP" altLang="en-US" sz="2200" dirty="0" smtClean="0">
                <a:latin typeface="HG明朝E" pitchFamily="17" charset="-128"/>
                <a:ea typeface="HG明朝E" pitchFamily="17" charset="-128"/>
              </a:rPr>
              <a:t>データの分析は、例えば、</a:t>
            </a:r>
            <a:endParaRPr lang="en-US" altLang="ja-JP" sz="2200" dirty="0" smtClean="0">
              <a:latin typeface="HG明朝E" pitchFamily="17" charset="-128"/>
              <a:ea typeface="HG明朝E" pitchFamily="17" charset="-128"/>
            </a:endParaRPr>
          </a:p>
          <a:p>
            <a:pPr algn="ctr"/>
            <a:r>
              <a:rPr lang="ja-JP" altLang="en-US" sz="2200" dirty="0" smtClean="0">
                <a:latin typeface="HG明朝E" pitchFamily="17" charset="-128"/>
                <a:ea typeface="HG明朝E" pitchFamily="17" charset="-128"/>
              </a:rPr>
              <a:t>‘親の養育態度は子供の人格形成にどのような影響を及ぼすか’</a:t>
            </a:r>
            <a:endParaRPr lang="en-US" altLang="ja-JP" sz="2200" dirty="0" smtClean="0">
              <a:latin typeface="HG明朝E" pitchFamily="17" charset="-128"/>
              <a:ea typeface="HG明朝E" pitchFamily="17" charset="-128"/>
            </a:endParaRPr>
          </a:p>
          <a:p>
            <a:pPr algn="ctr"/>
            <a:r>
              <a:rPr lang="ja-JP" altLang="en-US" sz="2200" dirty="0" smtClean="0">
                <a:latin typeface="HG明朝E" pitchFamily="17" charset="-128"/>
                <a:ea typeface="HG明朝E" pitchFamily="17" charset="-128"/>
              </a:rPr>
              <a:t>‘都市と農村ではある政党への支持率がどう変化するか’</a:t>
            </a:r>
            <a:endParaRPr lang="en-US" altLang="ja-JP" sz="2200" dirty="0" smtClean="0">
              <a:latin typeface="HG明朝E" pitchFamily="17" charset="-128"/>
              <a:ea typeface="HG明朝E" pitchFamily="17" charset="-128"/>
            </a:endParaRPr>
          </a:p>
          <a:p>
            <a:pPr algn="ctr"/>
            <a:r>
              <a:rPr lang="ja-JP" altLang="en-US" sz="2200" dirty="0" smtClean="0">
                <a:latin typeface="HG明朝E" pitchFamily="17" charset="-128"/>
                <a:ea typeface="HG明朝E" pitchFamily="17" charset="-128"/>
              </a:rPr>
              <a:t>といった事柄についてなんらかの結論を導くためになされる事が多い。</a:t>
            </a:r>
            <a:endParaRPr lang="en-US" altLang="ja-JP" sz="2200" dirty="0" smtClean="0">
              <a:latin typeface="HG明朝E" pitchFamily="17" charset="-128"/>
              <a:ea typeface="HG明朝E" pitchFamily="17" charset="-128"/>
            </a:endParaRPr>
          </a:p>
          <a:p>
            <a:pPr algn="ctr"/>
            <a:endParaRPr lang="en-US" altLang="ja-JP" sz="2200" dirty="0" smtClean="0">
              <a:latin typeface="HG明朝E" pitchFamily="17" charset="-128"/>
              <a:ea typeface="HG明朝E" pitchFamily="17" charset="-128"/>
            </a:endParaRPr>
          </a:p>
          <a:p>
            <a:pPr algn="ctr"/>
            <a:r>
              <a:rPr lang="ja-JP" altLang="en-US" sz="2200" dirty="0" smtClean="0">
                <a:solidFill>
                  <a:srgbClr val="FF0000"/>
                </a:solidFill>
                <a:latin typeface="HG明朝E" pitchFamily="17" charset="-128"/>
                <a:ea typeface="HG明朝E" pitchFamily="17" charset="-128"/>
              </a:rPr>
              <a:t>しかし、ある一定の判定基準がなければ人によって意見が異なる。</a:t>
            </a:r>
            <a:endParaRPr lang="en-US" altLang="ja-JP" sz="2200" dirty="0" smtClean="0">
              <a:solidFill>
                <a:srgbClr val="FF0000"/>
              </a:solidFill>
              <a:latin typeface="HG明朝E" pitchFamily="17" charset="-128"/>
              <a:ea typeface="HG明朝E" pitchFamily="17" charset="-128"/>
            </a:endParaRPr>
          </a:p>
          <a:p>
            <a:pPr algn="ctr"/>
            <a:endParaRPr lang="en-US" altLang="ja-JP" sz="2200" dirty="0" smtClean="0">
              <a:solidFill>
                <a:srgbClr val="FF0000"/>
              </a:solidFill>
              <a:latin typeface="HG明朝E" pitchFamily="17" charset="-128"/>
              <a:ea typeface="HG明朝E" pitchFamily="17" charset="-128"/>
            </a:endParaRPr>
          </a:p>
          <a:p>
            <a:pPr algn="ctr"/>
            <a:r>
              <a:rPr lang="ja-JP" altLang="en-US" sz="2200" dirty="0" smtClean="0">
                <a:latin typeface="HG明朝E" pitchFamily="17" charset="-128"/>
                <a:ea typeface="HG明朝E" pitchFamily="17" charset="-128"/>
              </a:rPr>
              <a:t>そこで誰もが確率論的に一致した結論が下す事が出来るように</a:t>
            </a:r>
            <a:endParaRPr lang="en-US" altLang="ja-JP" sz="2200" dirty="0" smtClean="0">
              <a:latin typeface="HG明朝E" pitchFamily="17" charset="-128"/>
              <a:ea typeface="HG明朝E" pitchFamily="17" charset="-128"/>
            </a:endParaRPr>
          </a:p>
          <a:p>
            <a:pPr algn="ctr"/>
            <a:r>
              <a:rPr lang="ja-JP" altLang="en-US" sz="2200" dirty="0" smtClean="0">
                <a:solidFill>
                  <a:srgbClr val="FF0000"/>
                </a:solidFill>
                <a:latin typeface="HG明朝E" pitchFamily="17" charset="-128"/>
                <a:ea typeface="HG明朝E" pitchFamily="17" charset="-128"/>
              </a:rPr>
              <a:t>統計的検定</a:t>
            </a:r>
            <a:r>
              <a:rPr lang="ja-JP" altLang="en-US" sz="2200" dirty="0" smtClean="0">
                <a:latin typeface="HG明朝E" pitchFamily="17" charset="-128"/>
                <a:ea typeface="HG明朝E" pitchFamily="17" charset="-128"/>
              </a:rPr>
              <a:t>と呼ばれる手法が用いられている。</a:t>
            </a:r>
            <a:endParaRPr lang="en-US" altLang="ja-JP" sz="2200" dirty="0" smtClean="0">
              <a:latin typeface="HG明朝E" pitchFamily="17" charset="-128"/>
              <a:ea typeface="HG明朝E" pitchFamily="17" charset="-128"/>
            </a:endParaRPr>
          </a:p>
        </p:txBody>
      </p:sp>
      <p:sp>
        <p:nvSpPr>
          <p:cNvPr id="22" name="テキスト ボックス 21"/>
          <p:cNvSpPr txBox="1"/>
          <p:nvPr/>
        </p:nvSpPr>
        <p:spPr>
          <a:xfrm>
            <a:off x="-5448" y="1336"/>
            <a:ext cx="1415772" cy="461665"/>
          </a:xfrm>
          <a:prstGeom prst="rect">
            <a:avLst/>
          </a:prstGeom>
          <a:noFill/>
        </p:spPr>
        <p:txBody>
          <a:bodyPr wrap="none" rtlCol="0">
            <a:spAutoFit/>
          </a:bodyPr>
          <a:lstStyle/>
          <a:p>
            <a:r>
              <a:rPr kumimoji="1" lang="ja-JP" altLang="en-US" sz="2400" u="sng" dirty="0" smtClean="0">
                <a:latin typeface="HG明朝E" pitchFamily="17" charset="-128"/>
                <a:ea typeface="HG明朝E" pitchFamily="17" charset="-128"/>
              </a:rPr>
              <a:t>ここで</a:t>
            </a:r>
            <a:r>
              <a:rPr kumimoji="1" lang="en-US" altLang="ja-JP" sz="2400" u="sng" dirty="0" smtClean="0">
                <a:latin typeface="HG明朝E" pitchFamily="17" charset="-128"/>
                <a:ea typeface="HG明朝E" pitchFamily="17" charset="-128"/>
              </a:rPr>
              <a:t>…</a:t>
            </a:r>
            <a:endParaRPr kumimoji="1" lang="ja-JP" altLang="en-US" sz="2400" u="sng" dirty="0">
              <a:latin typeface="HG明朝E" pitchFamily="17" charset="-128"/>
              <a:ea typeface="HG明朝E" pitchFamily="17" charset="-12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円/楕円 9"/>
          <p:cNvSpPr/>
          <p:nvPr/>
        </p:nvSpPr>
        <p:spPr>
          <a:xfrm>
            <a:off x="0" y="620688"/>
            <a:ext cx="9144000" cy="1944216"/>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5" name="テキスト ボックス 4"/>
          <p:cNvSpPr txBox="1"/>
          <p:nvPr/>
        </p:nvSpPr>
        <p:spPr>
          <a:xfrm>
            <a:off x="323528" y="1340768"/>
            <a:ext cx="1595309" cy="430887"/>
          </a:xfrm>
          <a:prstGeom prst="rect">
            <a:avLst/>
          </a:prstGeom>
          <a:noFill/>
        </p:spPr>
        <p:txBody>
          <a:bodyPr wrap="none" rtlCol="0">
            <a:spAutoFit/>
          </a:bodyPr>
          <a:lstStyle/>
          <a:p>
            <a:pPr algn="ctr"/>
            <a:r>
              <a:rPr lang="ja-JP" altLang="en-US" sz="2200" dirty="0" smtClean="0">
                <a:latin typeface="HG明朝E" pitchFamily="17" charset="-128"/>
                <a:ea typeface="HG明朝E" pitchFamily="17" charset="-128"/>
              </a:rPr>
              <a:t>統計的検定</a:t>
            </a:r>
            <a:endParaRPr lang="en-US" altLang="ja-JP" sz="2200" dirty="0" smtClean="0">
              <a:latin typeface="HG明朝E" pitchFamily="17" charset="-128"/>
              <a:ea typeface="HG明朝E" pitchFamily="17" charset="-128"/>
            </a:endParaRPr>
          </a:p>
        </p:txBody>
      </p:sp>
      <p:sp>
        <p:nvSpPr>
          <p:cNvPr id="6" name="左中かっこ 5"/>
          <p:cNvSpPr/>
          <p:nvPr/>
        </p:nvSpPr>
        <p:spPr>
          <a:xfrm>
            <a:off x="1835696" y="980728"/>
            <a:ext cx="216024" cy="1224136"/>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 name="テキスト ボックス 7"/>
          <p:cNvSpPr txBox="1"/>
          <p:nvPr/>
        </p:nvSpPr>
        <p:spPr>
          <a:xfrm>
            <a:off x="1835696" y="980728"/>
            <a:ext cx="7007046" cy="1046440"/>
          </a:xfrm>
          <a:prstGeom prst="rect">
            <a:avLst/>
          </a:prstGeom>
          <a:noFill/>
        </p:spPr>
        <p:txBody>
          <a:bodyPr wrap="none" rtlCol="0">
            <a:spAutoFit/>
          </a:bodyPr>
          <a:lstStyle/>
          <a:p>
            <a:r>
              <a:rPr lang="ja-JP" altLang="en-US" sz="2200" dirty="0" smtClean="0">
                <a:latin typeface="HG明朝E" pitchFamily="17" charset="-128"/>
                <a:ea typeface="HG明朝E" pitchFamily="17" charset="-128"/>
              </a:rPr>
              <a:t>・</a:t>
            </a:r>
            <a:r>
              <a:rPr lang="ja-JP" altLang="en-US" sz="2200" dirty="0" smtClean="0">
                <a:solidFill>
                  <a:srgbClr val="FF0000"/>
                </a:solidFill>
                <a:latin typeface="HG明朝E" pitchFamily="17" charset="-128"/>
                <a:ea typeface="HG明朝E" pitchFamily="17" charset="-128"/>
              </a:rPr>
              <a:t>分散分析</a:t>
            </a:r>
            <a:r>
              <a:rPr lang="en-US" altLang="ja-JP" sz="2200" dirty="0" smtClean="0">
                <a:solidFill>
                  <a:srgbClr val="FF0000"/>
                </a:solidFill>
                <a:latin typeface="HG明朝E" pitchFamily="17" charset="-128"/>
                <a:ea typeface="HG明朝E" pitchFamily="17" charset="-128"/>
              </a:rPr>
              <a:t>…</a:t>
            </a:r>
            <a:r>
              <a:rPr lang="ja-JP" altLang="en-US" sz="2000" dirty="0" smtClean="0">
                <a:solidFill>
                  <a:srgbClr val="FF0000"/>
                </a:solidFill>
                <a:latin typeface="HG明朝E" pitchFamily="17" charset="-128"/>
                <a:ea typeface="HG明朝E" pitchFamily="17" charset="-128"/>
              </a:rPr>
              <a:t>測定値の全体の分散のなかから、その分散を</a:t>
            </a:r>
            <a:endParaRPr lang="en-US" altLang="ja-JP" sz="2000" dirty="0" smtClean="0">
              <a:solidFill>
                <a:srgbClr val="FF0000"/>
              </a:solidFill>
              <a:latin typeface="HG明朝E" pitchFamily="17" charset="-128"/>
              <a:ea typeface="HG明朝E" pitchFamily="17" charset="-128"/>
            </a:endParaRPr>
          </a:p>
          <a:p>
            <a:r>
              <a:rPr lang="ja-JP" altLang="en-US" sz="2000" dirty="0" smtClean="0">
                <a:solidFill>
                  <a:srgbClr val="FF0000"/>
                </a:solidFill>
                <a:latin typeface="HG明朝E" pitchFamily="17" charset="-128"/>
                <a:ea typeface="HG明朝E" pitchFamily="17" charset="-128"/>
              </a:rPr>
              <a:t>　　　　　　 生じさせている要因ごとの分散を取り出して</a:t>
            </a:r>
            <a:endParaRPr lang="en-US" altLang="ja-JP" sz="2000" dirty="0" smtClean="0">
              <a:solidFill>
                <a:srgbClr val="FF0000"/>
              </a:solidFill>
              <a:latin typeface="HG明朝E" pitchFamily="17" charset="-128"/>
              <a:ea typeface="HG明朝E" pitchFamily="17" charset="-128"/>
            </a:endParaRPr>
          </a:p>
          <a:p>
            <a:r>
              <a:rPr lang="en-US" altLang="ja-JP" sz="2000" dirty="0" smtClean="0">
                <a:solidFill>
                  <a:srgbClr val="FF0000"/>
                </a:solidFill>
                <a:latin typeface="HG明朝E" pitchFamily="17" charset="-128"/>
                <a:ea typeface="HG明朝E" pitchFamily="17" charset="-128"/>
              </a:rPr>
              <a:t>             </a:t>
            </a:r>
            <a:r>
              <a:rPr lang="ja-JP" altLang="en-US" sz="2000" dirty="0" smtClean="0">
                <a:solidFill>
                  <a:srgbClr val="FF0000"/>
                </a:solidFill>
                <a:latin typeface="HG明朝E" pitchFamily="17" charset="-128"/>
                <a:ea typeface="HG明朝E" pitchFamily="17" charset="-128"/>
              </a:rPr>
              <a:t>分析、結論付けていく方法</a:t>
            </a:r>
            <a:endParaRPr lang="en-US" altLang="ja-JP" sz="2000" dirty="0" smtClean="0">
              <a:solidFill>
                <a:srgbClr val="FF0000"/>
              </a:solidFill>
              <a:latin typeface="HG明朝E" pitchFamily="17" charset="-128"/>
              <a:ea typeface="HG明朝E" pitchFamily="17" charset="-128"/>
            </a:endParaRPr>
          </a:p>
        </p:txBody>
      </p:sp>
      <p:sp>
        <p:nvSpPr>
          <p:cNvPr id="7" name="テキスト ボックス 6"/>
          <p:cNvSpPr txBox="1"/>
          <p:nvPr/>
        </p:nvSpPr>
        <p:spPr>
          <a:xfrm>
            <a:off x="1835696" y="1385480"/>
            <a:ext cx="1172116" cy="430887"/>
          </a:xfrm>
          <a:prstGeom prst="rect">
            <a:avLst/>
          </a:prstGeom>
          <a:noFill/>
        </p:spPr>
        <p:txBody>
          <a:bodyPr wrap="none" rtlCol="0">
            <a:spAutoFit/>
          </a:bodyPr>
          <a:lstStyle/>
          <a:p>
            <a:pPr algn="ctr"/>
            <a:r>
              <a:rPr lang="ja-JP" altLang="en-US" sz="2200" dirty="0" smtClean="0">
                <a:latin typeface="HG明朝E" pitchFamily="17" charset="-128"/>
                <a:ea typeface="HG明朝E" pitchFamily="17" charset="-128"/>
              </a:rPr>
              <a:t>・</a:t>
            </a:r>
            <a:r>
              <a:rPr lang="en-US" altLang="ja-JP" sz="2200" dirty="0" smtClean="0">
                <a:latin typeface="HG明朝E" pitchFamily="17" charset="-128"/>
                <a:ea typeface="HG明朝E" pitchFamily="17" charset="-128"/>
              </a:rPr>
              <a:t>t</a:t>
            </a:r>
            <a:r>
              <a:rPr lang="ja-JP" altLang="en-US" sz="2200" dirty="0" smtClean="0">
                <a:latin typeface="HG明朝E" pitchFamily="17" charset="-128"/>
                <a:ea typeface="HG明朝E" pitchFamily="17" charset="-128"/>
              </a:rPr>
              <a:t>検定</a:t>
            </a:r>
            <a:endParaRPr lang="en-US" altLang="ja-JP" sz="2200" dirty="0" smtClean="0">
              <a:latin typeface="HG明朝E" pitchFamily="17" charset="-128"/>
              <a:ea typeface="HG明朝E" pitchFamily="17" charset="-128"/>
            </a:endParaRPr>
          </a:p>
        </p:txBody>
      </p:sp>
      <p:sp>
        <p:nvSpPr>
          <p:cNvPr id="9" name="テキスト ボックス 8"/>
          <p:cNvSpPr txBox="1"/>
          <p:nvPr/>
        </p:nvSpPr>
        <p:spPr>
          <a:xfrm>
            <a:off x="1835696" y="1773977"/>
            <a:ext cx="1313181" cy="430887"/>
          </a:xfrm>
          <a:prstGeom prst="rect">
            <a:avLst/>
          </a:prstGeom>
          <a:noFill/>
        </p:spPr>
        <p:txBody>
          <a:bodyPr wrap="none" rtlCol="0">
            <a:spAutoFit/>
          </a:bodyPr>
          <a:lstStyle/>
          <a:p>
            <a:pPr algn="ctr"/>
            <a:r>
              <a:rPr lang="ja-JP" altLang="en-US" sz="2200" dirty="0" smtClean="0">
                <a:latin typeface="HG明朝E" pitchFamily="17" charset="-128"/>
                <a:ea typeface="HG明朝E" pitchFamily="17" charset="-128"/>
              </a:rPr>
              <a:t>・Ｆ検定</a:t>
            </a:r>
            <a:endParaRPr lang="en-US" altLang="ja-JP" sz="2200" dirty="0" smtClean="0">
              <a:latin typeface="HG明朝E" pitchFamily="17" charset="-128"/>
              <a:ea typeface="HG明朝E" pitchFamily="17" charset="-128"/>
            </a:endParaRPr>
          </a:p>
        </p:txBody>
      </p:sp>
      <p:sp>
        <p:nvSpPr>
          <p:cNvPr id="11" name="テキスト ボックス 10"/>
          <p:cNvSpPr txBox="1"/>
          <p:nvPr/>
        </p:nvSpPr>
        <p:spPr>
          <a:xfrm>
            <a:off x="247739" y="2708920"/>
            <a:ext cx="8648522" cy="430887"/>
          </a:xfrm>
          <a:prstGeom prst="rect">
            <a:avLst/>
          </a:prstGeom>
          <a:noFill/>
        </p:spPr>
        <p:txBody>
          <a:bodyPr wrap="none" rtlCol="0">
            <a:spAutoFit/>
          </a:bodyPr>
          <a:lstStyle/>
          <a:p>
            <a:pPr algn="ctr"/>
            <a:r>
              <a:rPr lang="ja-JP" altLang="en-US" sz="2200" dirty="0" smtClean="0">
                <a:latin typeface="HG明朝E" pitchFamily="17" charset="-128"/>
                <a:ea typeface="HG明朝E" pitchFamily="17" charset="-128"/>
              </a:rPr>
              <a:t>その際、標本</a:t>
            </a:r>
            <a:r>
              <a:rPr lang="en-US" altLang="ja-JP" sz="2200" dirty="0" smtClean="0">
                <a:latin typeface="HG明朝E" pitchFamily="17" charset="-128"/>
                <a:ea typeface="HG明朝E" pitchFamily="17" charset="-128"/>
              </a:rPr>
              <a:t>(</a:t>
            </a:r>
            <a:r>
              <a:rPr lang="ja-JP" altLang="en-US" sz="2200" dirty="0" smtClean="0">
                <a:latin typeface="HG明朝E" pitchFamily="17" charset="-128"/>
                <a:ea typeface="HG明朝E" pitchFamily="17" charset="-128"/>
              </a:rPr>
              <a:t>サンプル</a:t>
            </a:r>
            <a:r>
              <a:rPr lang="en-US" altLang="ja-JP" sz="2200" dirty="0" smtClean="0">
                <a:latin typeface="HG明朝E" pitchFamily="17" charset="-128"/>
                <a:ea typeface="HG明朝E" pitchFamily="17" charset="-128"/>
              </a:rPr>
              <a:t>)</a:t>
            </a:r>
            <a:r>
              <a:rPr lang="ja-JP" altLang="en-US" sz="2200" dirty="0" smtClean="0">
                <a:latin typeface="HG明朝E" pitchFamily="17" charset="-128"/>
                <a:ea typeface="HG明朝E" pitchFamily="17" charset="-128"/>
              </a:rPr>
              <a:t>から母集団の属性を推測する必要がある。</a:t>
            </a:r>
            <a:endParaRPr lang="en-US" altLang="ja-JP" sz="2200" dirty="0" smtClean="0">
              <a:latin typeface="HG明朝E" pitchFamily="17" charset="-128"/>
              <a:ea typeface="HG明朝E" pitchFamily="17" charset="-128"/>
            </a:endParaRPr>
          </a:p>
        </p:txBody>
      </p:sp>
      <p:sp>
        <p:nvSpPr>
          <p:cNvPr id="15" name="テキスト ボックス 14"/>
          <p:cNvSpPr txBox="1"/>
          <p:nvPr/>
        </p:nvSpPr>
        <p:spPr>
          <a:xfrm>
            <a:off x="1376253" y="3140968"/>
            <a:ext cx="6391494" cy="430887"/>
          </a:xfrm>
          <a:prstGeom prst="rect">
            <a:avLst/>
          </a:prstGeom>
          <a:noFill/>
        </p:spPr>
        <p:txBody>
          <a:bodyPr wrap="none" rtlCol="0">
            <a:spAutoFit/>
          </a:bodyPr>
          <a:lstStyle/>
          <a:p>
            <a:pPr algn="ctr"/>
            <a:r>
              <a:rPr lang="ja-JP" altLang="en-US" sz="2200" dirty="0" smtClean="0">
                <a:latin typeface="HG明朝E" pitchFamily="17" charset="-128"/>
                <a:ea typeface="HG明朝E" pitchFamily="17" charset="-128"/>
              </a:rPr>
              <a:t>そこで、　　　　　　　の考え方が必要となる。</a:t>
            </a:r>
            <a:endParaRPr lang="en-US" altLang="ja-JP" sz="2200" dirty="0" smtClean="0">
              <a:latin typeface="HG明朝E" pitchFamily="17" charset="-128"/>
              <a:ea typeface="HG明朝E" pitchFamily="17" charset="-128"/>
            </a:endParaRPr>
          </a:p>
        </p:txBody>
      </p:sp>
      <p:sp>
        <p:nvSpPr>
          <p:cNvPr id="16" name="テキスト ボックス 15"/>
          <p:cNvSpPr txBox="1"/>
          <p:nvPr/>
        </p:nvSpPr>
        <p:spPr>
          <a:xfrm>
            <a:off x="2699792" y="3142129"/>
            <a:ext cx="1595309" cy="430887"/>
          </a:xfrm>
          <a:prstGeom prst="rect">
            <a:avLst/>
          </a:prstGeom>
        </p:spPr>
        <p:style>
          <a:lnRef idx="0">
            <a:schemeClr val="accent1"/>
          </a:lnRef>
          <a:fillRef idx="3">
            <a:schemeClr val="accent1"/>
          </a:fillRef>
          <a:effectRef idx="3">
            <a:schemeClr val="accent1"/>
          </a:effectRef>
          <a:fontRef idx="minor">
            <a:schemeClr val="lt1"/>
          </a:fontRef>
        </p:style>
        <p:txBody>
          <a:bodyPr wrap="none" rtlCol="0">
            <a:spAutoFit/>
          </a:bodyPr>
          <a:lstStyle/>
          <a:p>
            <a:r>
              <a:rPr lang="ja-JP" altLang="en-US" sz="2200" dirty="0" smtClean="0">
                <a:latin typeface="HG明朝E" pitchFamily="17" charset="-128"/>
                <a:ea typeface="HG明朝E" pitchFamily="17" charset="-128"/>
              </a:rPr>
              <a:t>推測統計学</a:t>
            </a:r>
            <a:endParaRPr kumimoji="1" lang="ja-JP" altLang="en-US" sz="2200" dirty="0">
              <a:latin typeface="HG明朝E" pitchFamily="17" charset="-128"/>
              <a:ea typeface="HG明朝E" pitchFamily="17" charset="-128"/>
            </a:endParaRPr>
          </a:p>
        </p:txBody>
      </p:sp>
      <p:sp>
        <p:nvSpPr>
          <p:cNvPr id="18" name="テキスト ボックス 17"/>
          <p:cNvSpPr txBox="1"/>
          <p:nvPr/>
        </p:nvSpPr>
        <p:spPr>
          <a:xfrm>
            <a:off x="428431" y="4006225"/>
            <a:ext cx="8392041" cy="1015663"/>
          </a:xfrm>
          <a:prstGeom prst="rect">
            <a:avLst/>
          </a:prstGeom>
          <a:noFill/>
        </p:spPr>
        <p:txBody>
          <a:bodyPr wrap="none" rtlCol="0">
            <a:spAutoFit/>
          </a:bodyPr>
          <a:lstStyle/>
          <a:p>
            <a:r>
              <a:rPr lang="ja-JP" altLang="en-US" sz="2000" dirty="0" smtClean="0">
                <a:latin typeface="HG明朝E" pitchFamily="17" charset="-128"/>
                <a:ea typeface="HG明朝E" pitchFamily="17" charset="-128"/>
              </a:rPr>
              <a:t>立証したい仮説とは相反する“差がない”という仮説をデータをもとに</a:t>
            </a:r>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確率論的基準に従って棄却する事により、“差がある”という仮説を採</a:t>
            </a:r>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択するという、背理法の論理に基づいたもの。</a:t>
            </a:r>
            <a:endParaRPr lang="en-US" altLang="ja-JP" sz="2000" dirty="0" smtClean="0">
              <a:latin typeface="HG明朝E" pitchFamily="17" charset="-128"/>
              <a:ea typeface="HG明朝E" pitchFamily="17" charset="-128"/>
            </a:endParaRPr>
          </a:p>
        </p:txBody>
      </p:sp>
      <p:grpSp>
        <p:nvGrpSpPr>
          <p:cNvPr id="21" name="グループ化 20"/>
          <p:cNvGrpSpPr/>
          <p:nvPr/>
        </p:nvGrpSpPr>
        <p:grpSpPr>
          <a:xfrm>
            <a:off x="2876244" y="5085184"/>
            <a:ext cx="5983801" cy="432048"/>
            <a:chOff x="323528" y="5733256"/>
            <a:chExt cx="5983801" cy="432048"/>
          </a:xfrm>
        </p:grpSpPr>
        <p:sp>
          <p:nvSpPr>
            <p:cNvPr id="19" name="テキスト ボックス 18"/>
            <p:cNvSpPr txBox="1"/>
            <p:nvPr/>
          </p:nvSpPr>
          <p:spPr>
            <a:xfrm>
              <a:off x="323528" y="5734417"/>
              <a:ext cx="2959465" cy="430887"/>
            </a:xfrm>
            <a:prstGeom prst="rect">
              <a:avLst/>
            </a:prstGeom>
          </p:spPr>
          <p:style>
            <a:lnRef idx="0">
              <a:schemeClr val="dk1"/>
            </a:lnRef>
            <a:fillRef idx="3">
              <a:schemeClr val="dk1"/>
            </a:fillRef>
            <a:effectRef idx="3">
              <a:schemeClr val="dk1"/>
            </a:effectRef>
            <a:fontRef idx="minor">
              <a:schemeClr val="lt1"/>
            </a:fontRef>
          </p:style>
          <p:txBody>
            <a:bodyPr wrap="none" rtlCol="0">
              <a:spAutoFit/>
            </a:bodyPr>
            <a:lstStyle/>
            <a:p>
              <a:r>
                <a:rPr lang="ja-JP" altLang="en-US" sz="2200" dirty="0" smtClean="0">
                  <a:latin typeface="HG明朝E" pitchFamily="17" charset="-128"/>
                  <a:ea typeface="HG明朝E" pitchFamily="17" charset="-128"/>
                </a:rPr>
                <a:t>帰無仮説</a:t>
              </a:r>
              <a:r>
                <a:rPr lang="en-US" altLang="ja-JP" sz="2200" dirty="0" smtClean="0">
                  <a:latin typeface="HG明朝E" pitchFamily="17" charset="-128"/>
                  <a:ea typeface="HG明朝E" pitchFamily="17" charset="-128"/>
                </a:rPr>
                <a:t>( H</a:t>
              </a:r>
              <a:r>
                <a:rPr lang="en-US" altLang="ja-JP" sz="2200" baseline="-25000" dirty="0" smtClean="0">
                  <a:latin typeface="HG明朝E" pitchFamily="17" charset="-128"/>
                  <a:ea typeface="HG明朝E" pitchFamily="17" charset="-128"/>
                </a:rPr>
                <a:t>0</a:t>
              </a:r>
              <a:r>
                <a:rPr lang="en-US" altLang="ja-JP" sz="2200" dirty="0" smtClean="0">
                  <a:latin typeface="HG明朝E" pitchFamily="17" charset="-128"/>
                  <a:ea typeface="HG明朝E" pitchFamily="17" charset="-128"/>
                </a:rPr>
                <a:t> </a:t>
              </a:r>
              <a:r>
                <a:rPr lang="ja-JP" altLang="en-US" sz="2200" dirty="0" smtClean="0">
                  <a:latin typeface="HG明朝E" pitchFamily="17" charset="-128"/>
                  <a:ea typeface="HG明朝E" pitchFamily="17" charset="-128"/>
                </a:rPr>
                <a:t>と表記</a:t>
              </a:r>
              <a:r>
                <a:rPr lang="en-US" altLang="ja-JP" sz="2200" dirty="0" smtClean="0">
                  <a:latin typeface="HG明朝E" pitchFamily="17" charset="-128"/>
                  <a:ea typeface="HG明朝E" pitchFamily="17" charset="-128"/>
                </a:rPr>
                <a:t>)</a:t>
              </a:r>
              <a:endParaRPr kumimoji="1" lang="ja-JP" altLang="en-US" sz="2200" dirty="0">
                <a:latin typeface="HG明朝E" pitchFamily="17" charset="-128"/>
                <a:ea typeface="HG明朝E" pitchFamily="17" charset="-128"/>
              </a:endParaRPr>
            </a:p>
          </p:txBody>
        </p:sp>
        <p:sp>
          <p:nvSpPr>
            <p:cNvPr id="20" name="テキスト ボックス 19"/>
            <p:cNvSpPr txBox="1"/>
            <p:nvPr/>
          </p:nvSpPr>
          <p:spPr>
            <a:xfrm>
              <a:off x="3347864" y="5733256"/>
              <a:ext cx="2959465" cy="430887"/>
            </a:xfrm>
            <a:prstGeom prst="rect">
              <a:avLst/>
            </a:prstGeom>
          </p:spPr>
          <p:style>
            <a:lnRef idx="0">
              <a:schemeClr val="dk1"/>
            </a:lnRef>
            <a:fillRef idx="3">
              <a:schemeClr val="dk1"/>
            </a:fillRef>
            <a:effectRef idx="3">
              <a:schemeClr val="dk1"/>
            </a:effectRef>
            <a:fontRef idx="minor">
              <a:schemeClr val="lt1"/>
            </a:fontRef>
          </p:style>
          <p:txBody>
            <a:bodyPr wrap="none" rtlCol="0">
              <a:spAutoFit/>
            </a:bodyPr>
            <a:lstStyle/>
            <a:p>
              <a:r>
                <a:rPr lang="ja-JP" altLang="en-US" sz="2200" dirty="0" smtClean="0">
                  <a:latin typeface="HG明朝E" pitchFamily="17" charset="-128"/>
                  <a:ea typeface="HG明朝E" pitchFamily="17" charset="-128"/>
                </a:rPr>
                <a:t>対立仮説</a:t>
              </a:r>
              <a:r>
                <a:rPr lang="en-US" altLang="ja-JP" sz="2200" dirty="0" smtClean="0">
                  <a:latin typeface="HG明朝E" pitchFamily="17" charset="-128"/>
                  <a:ea typeface="HG明朝E" pitchFamily="17" charset="-128"/>
                </a:rPr>
                <a:t>( H</a:t>
              </a:r>
              <a:r>
                <a:rPr lang="en-US" altLang="ja-JP" sz="2200" baseline="-25000" dirty="0" smtClean="0">
                  <a:latin typeface="HG明朝E" pitchFamily="17" charset="-128"/>
                  <a:ea typeface="HG明朝E" pitchFamily="17" charset="-128"/>
                </a:rPr>
                <a:t>1</a:t>
              </a:r>
              <a:r>
                <a:rPr lang="en-US" altLang="ja-JP" sz="2200" dirty="0" smtClean="0">
                  <a:latin typeface="HG明朝E" pitchFamily="17" charset="-128"/>
                  <a:ea typeface="HG明朝E" pitchFamily="17" charset="-128"/>
                </a:rPr>
                <a:t> </a:t>
              </a:r>
              <a:r>
                <a:rPr lang="ja-JP" altLang="en-US" sz="2200" dirty="0" smtClean="0">
                  <a:latin typeface="HG明朝E" pitchFamily="17" charset="-128"/>
                  <a:ea typeface="HG明朝E" pitchFamily="17" charset="-128"/>
                </a:rPr>
                <a:t>と表記</a:t>
              </a:r>
              <a:r>
                <a:rPr lang="en-US" altLang="ja-JP" sz="2200" dirty="0" smtClean="0">
                  <a:latin typeface="HG明朝E" pitchFamily="17" charset="-128"/>
                  <a:ea typeface="HG明朝E" pitchFamily="17" charset="-128"/>
                </a:rPr>
                <a:t>)</a:t>
              </a:r>
              <a:endParaRPr kumimoji="1" lang="ja-JP" altLang="en-US" sz="2200" dirty="0">
                <a:latin typeface="HG明朝E" pitchFamily="17" charset="-128"/>
                <a:ea typeface="HG明朝E" pitchFamily="17" charset="-128"/>
              </a:endParaRPr>
            </a:p>
          </p:txBody>
        </p:sp>
      </p:grpSp>
      <p:sp>
        <p:nvSpPr>
          <p:cNvPr id="22" name="乗算記号 21"/>
          <p:cNvSpPr/>
          <p:nvPr/>
        </p:nvSpPr>
        <p:spPr>
          <a:xfrm>
            <a:off x="2123728" y="5157192"/>
            <a:ext cx="4536504" cy="36004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乗算記号 22"/>
          <p:cNvSpPr/>
          <p:nvPr/>
        </p:nvSpPr>
        <p:spPr>
          <a:xfrm>
            <a:off x="5076056" y="5157192"/>
            <a:ext cx="4536504" cy="36004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p:cNvSpPr txBox="1"/>
          <p:nvPr/>
        </p:nvSpPr>
        <p:spPr>
          <a:xfrm>
            <a:off x="604600" y="5085184"/>
            <a:ext cx="1603324" cy="430887"/>
          </a:xfrm>
          <a:prstGeom prst="rect">
            <a:avLst/>
          </a:prstGeom>
          <a:noFill/>
        </p:spPr>
        <p:txBody>
          <a:bodyPr wrap="none" rtlCol="0">
            <a:spAutoFit/>
          </a:bodyPr>
          <a:lstStyle/>
          <a:p>
            <a:pPr algn="ctr"/>
            <a:r>
              <a:rPr lang="ja-JP" altLang="en-US" sz="2200" b="1" u="sng" dirty="0" smtClean="0">
                <a:solidFill>
                  <a:srgbClr val="FF0000"/>
                </a:solidFill>
                <a:latin typeface="HG明朝E" pitchFamily="17" charset="-128"/>
                <a:ea typeface="HG明朝E" pitchFamily="17" charset="-128"/>
              </a:rPr>
              <a:t>有意である</a:t>
            </a:r>
            <a:endParaRPr lang="en-US" altLang="ja-JP" sz="2200" b="1" u="sng" dirty="0" smtClean="0">
              <a:solidFill>
                <a:srgbClr val="FF0000"/>
              </a:solidFill>
              <a:latin typeface="HG明朝E" pitchFamily="17" charset="-128"/>
              <a:ea typeface="HG明朝E" pitchFamily="17" charset="-128"/>
            </a:endParaRPr>
          </a:p>
        </p:txBody>
      </p:sp>
      <p:sp>
        <p:nvSpPr>
          <p:cNvPr id="26" name="テキスト ボックス 25"/>
          <p:cNvSpPr txBox="1"/>
          <p:nvPr/>
        </p:nvSpPr>
        <p:spPr>
          <a:xfrm>
            <a:off x="467544" y="5086345"/>
            <a:ext cx="1887055" cy="430887"/>
          </a:xfrm>
          <a:prstGeom prst="rect">
            <a:avLst/>
          </a:prstGeom>
          <a:noFill/>
        </p:spPr>
        <p:txBody>
          <a:bodyPr wrap="none" rtlCol="0">
            <a:spAutoFit/>
          </a:bodyPr>
          <a:lstStyle/>
          <a:p>
            <a:pPr algn="ctr"/>
            <a:r>
              <a:rPr lang="ja-JP" altLang="en-US" sz="2200" b="1" u="sng" dirty="0" smtClean="0">
                <a:solidFill>
                  <a:srgbClr val="FF0000"/>
                </a:solidFill>
                <a:latin typeface="HG明朝E" pitchFamily="17" charset="-128"/>
                <a:ea typeface="HG明朝E" pitchFamily="17" charset="-128"/>
              </a:rPr>
              <a:t>有意ではない</a:t>
            </a:r>
            <a:endParaRPr lang="en-US" altLang="ja-JP" sz="2200" b="1" u="sng" dirty="0" smtClean="0">
              <a:solidFill>
                <a:srgbClr val="FF0000"/>
              </a:solidFill>
              <a:latin typeface="HG明朝E" pitchFamily="17" charset="-128"/>
              <a:ea typeface="HG明朝E" pitchFamily="17" charset="-128"/>
            </a:endParaRPr>
          </a:p>
        </p:txBody>
      </p:sp>
      <p:sp>
        <p:nvSpPr>
          <p:cNvPr id="27" name="テキスト ボックス 26"/>
          <p:cNvSpPr txBox="1"/>
          <p:nvPr/>
        </p:nvSpPr>
        <p:spPr>
          <a:xfrm>
            <a:off x="824821" y="5589240"/>
            <a:ext cx="7879080" cy="1015663"/>
          </a:xfrm>
          <a:prstGeom prst="rect">
            <a:avLst/>
          </a:prstGeom>
          <a:noFill/>
        </p:spPr>
        <p:txBody>
          <a:bodyPr wrap="none" rtlCol="0">
            <a:spAutoFit/>
          </a:bodyPr>
          <a:lstStyle/>
          <a:p>
            <a:r>
              <a:rPr lang="ja-JP" altLang="en-US" sz="2000" dirty="0" smtClean="0">
                <a:latin typeface="HG明朝E" pitchFamily="17" charset="-128"/>
                <a:ea typeface="HG明朝E" pitchFamily="17" charset="-128"/>
              </a:rPr>
              <a:t>有意水準</a:t>
            </a:r>
            <a:r>
              <a:rPr lang="en-US" altLang="ja-JP" sz="2000" dirty="0" smtClean="0">
                <a:latin typeface="HG明朝E" pitchFamily="17" charset="-128"/>
                <a:ea typeface="HG明朝E" pitchFamily="17" charset="-128"/>
              </a:rPr>
              <a:t>(</a:t>
            </a:r>
            <a:r>
              <a:rPr lang="ja-JP" altLang="en-US" sz="2000" dirty="0" smtClean="0">
                <a:latin typeface="HG明朝E" pitchFamily="17" charset="-128"/>
                <a:ea typeface="HG明朝E" pitchFamily="17" charset="-128"/>
              </a:rPr>
              <a:t>危険率</a:t>
            </a:r>
            <a:r>
              <a:rPr lang="en-US" altLang="ja-JP" sz="2000" dirty="0" smtClean="0">
                <a:latin typeface="HG明朝E" pitchFamily="17" charset="-128"/>
                <a:ea typeface="HG明朝E" pitchFamily="17" charset="-128"/>
              </a:rPr>
              <a:t>)…</a:t>
            </a:r>
          </a:p>
          <a:p>
            <a:r>
              <a:rPr lang="ja-JP" altLang="en-US" sz="2000" dirty="0" smtClean="0">
                <a:latin typeface="HG明朝E" pitchFamily="17" charset="-128"/>
                <a:ea typeface="HG明朝E" pitchFamily="17" charset="-128"/>
              </a:rPr>
              <a:t>本当は帰無仮説が正しいのにも拘らず、これを棄却して</a:t>
            </a:r>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対立仮説を採択する誤りを犯してしまう確立。</a:t>
            </a:r>
            <a:r>
              <a:rPr lang="en-US" altLang="ja-JP" sz="2000" dirty="0" smtClean="0">
                <a:latin typeface="HG明朝E" pitchFamily="17" charset="-128"/>
                <a:ea typeface="HG明朝E" pitchFamily="17" charset="-128"/>
              </a:rPr>
              <a:t>(p</a:t>
            </a:r>
            <a:r>
              <a:rPr lang="ja-JP" altLang="en-US" sz="2000" dirty="0" smtClean="0">
                <a:latin typeface="HG明朝E" pitchFamily="17" charset="-128"/>
                <a:ea typeface="HG明朝E" pitchFamily="17" charset="-128"/>
              </a:rPr>
              <a:t>≦</a:t>
            </a:r>
            <a:r>
              <a:rPr lang="en-US" altLang="ja-JP" sz="2000" dirty="0" smtClean="0">
                <a:latin typeface="HG明朝E" pitchFamily="17" charset="-128"/>
                <a:ea typeface="HG明朝E" pitchFamily="17" charset="-128"/>
              </a:rPr>
              <a:t>.05</a:t>
            </a:r>
            <a:r>
              <a:rPr lang="ja-JP" altLang="en-US" sz="2000" dirty="0" smtClean="0">
                <a:latin typeface="HG明朝E" pitchFamily="17" charset="-128"/>
                <a:ea typeface="HG明朝E" pitchFamily="17" charset="-128"/>
              </a:rPr>
              <a:t>などと表す</a:t>
            </a:r>
            <a:r>
              <a:rPr lang="en-US" altLang="ja-JP" sz="2000" dirty="0" smtClean="0">
                <a:latin typeface="HG明朝E" pitchFamily="17" charset="-128"/>
                <a:ea typeface="HG明朝E" pitchFamily="17" charset="-128"/>
              </a:rPr>
              <a:t>)</a:t>
            </a:r>
          </a:p>
        </p:txBody>
      </p:sp>
      <p:sp>
        <p:nvSpPr>
          <p:cNvPr id="28" name="角丸四角形 27"/>
          <p:cNvSpPr/>
          <p:nvPr/>
        </p:nvSpPr>
        <p:spPr>
          <a:xfrm>
            <a:off x="251520" y="3861048"/>
            <a:ext cx="8640960" cy="280831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下矢印 16"/>
          <p:cNvSpPr/>
          <p:nvPr/>
        </p:nvSpPr>
        <p:spPr>
          <a:xfrm>
            <a:off x="3203848" y="3645024"/>
            <a:ext cx="432048" cy="360040"/>
          </a:xfrm>
          <a:prstGeom prst="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25" name="テキスト ボックス 24"/>
          <p:cNvSpPr txBox="1"/>
          <p:nvPr/>
        </p:nvSpPr>
        <p:spPr>
          <a:xfrm>
            <a:off x="1208808" y="-88"/>
            <a:ext cx="3416320" cy="461665"/>
          </a:xfrm>
          <a:prstGeom prst="rect">
            <a:avLst/>
          </a:prstGeom>
          <a:noFill/>
        </p:spPr>
        <p:txBody>
          <a:bodyPr wrap="none" rtlCol="0">
            <a:spAutoFit/>
          </a:bodyPr>
          <a:lstStyle/>
          <a:p>
            <a:r>
              <a:rPr kumimoji="1" lang="en-US" altLang="ja-JP" sz="2400" u="sng" dirty="0" smtClean="0">
                <a:latin typeface="HG明朝E" pitchFamily="17" charset="-128"/>
                <a:ea typeface="HG明朝E" pitchFamily="17" charset="-128"/>
              </a:rPr>
              <a:t>3</a:t>
            </a:r>
            <a:r>
              <a:rPr kumimoji="1" lang="ja-JP" altLang="en-US" sz="2400" u="sng" dirty="0" smtClean="0">
                <a:latin typeface="HG明朝E" pitchFamily="17" charset="-128"/>
                <a:ea typeface="HG明朝E" pitchFamily="17" charset="-128"/>
              </a:rPr>
              <a:t>要因分散分析について</a:t>
            </a:r>
            <a:endParaRPr kumimoji="1" lang="ja-JP" altLang="en-US" sz="2400" u="sng" dirty="0">
              <a:latin typeface="HG明朝E" pitchFamily="17" charset="-128"/>
              <a:ea typeface="HG明朝E" pitchFamily="17" charset="-128"/>
            </a:endParaRPr>
          </a:p>
        </p:txBody>
      </p:sp>
      <p:sp>
        <p:nvSpPr>
          <p:cNvPr id="29" name="テキスト ボックス 28"/>
          <p:cNvSpPr txBox="1"/>
          <p:nvPr/>
        </p:nvSpPr>
        <p:spPr>
          <a:xfrm>
            <a:off x="-5448" y="1336"/>
            <a:ext cx="1415772" cy="461665"/>
          </a:xfrm>
          <a:prstGeom prst="rect">
            <a:avLst/>
          </a:prstGeom>
          <a:noFill/>
        </p:spPr>
        <p:txBody>
          <a:bodyPr wrap="none" rtlCol="0">
            <a:spAutoFit/>
          </a:bodyPr>
          <a:lstStyle/>
          <a:p>
            <a:r>
              <a:rPr kumimoji="1" lang="ja-JP" altLang="en-US" sz="2400" u="sng" dirty="0" smtClean="0">
                <a:latin typeface="HG明朝E" pitchFamily="17" charset="-128"/>
                <a:ea typeface="HG明朝E" pitchFamily="17" charset="-128"/>
              </a:rPr>
              <a:t>ここで</a:t>
            </a:r>
            <a:r>
              <a:rPr kumimoji="1" lang="en-US" altLang="ja-JP" sz="2400" u="sng" dirty="0" smtClean="0">
                <a:latin typeface="HG明朝E" pitchFamily="17" charset="-128"/>
                <a:ea typeface="HG明朝E" pitchFamily="17" charset="-128"/>
              </a:rPr>
              <a:t>…</a:t>
            </a:r>
            <a:endParaRPr kumimoji="1" lang="ja-JP" altLang="en-US" sz="2400" u="sng" dirty="0">
              <a:latin typeface="HG明朝E" pitchFamily="17" charset="-128"/>
              <a:ea typeface="HG明朝E" pitchFamily="17"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dissolve">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dissolve">
                                      <p:cBhvr>
                                        <p:cTn id="12" dur="5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xit" presetSubtype="0" fill="hold" nodeType="clickEffect">
                                  <p:stCondLst>
                                    <p:cond delay="0"/>
                                  </p:stCondLst>
                                  <p:childTnLst>
                                    <p:animEffect transition="out" filter="dissolve">
                                      <p:cBhvr>
                                        <p:cTn id="16" dur="500"/>
                                        <p:tgtEl>
                                          <p:spTgt spid="24"/>
                                        </p:tgtEl>
                                      </p:cBhvr>
                                    </p:animEffect>
                                    <p:set>
                                      <p:cBhvr>
                                        <p:cTn id="17" dur="1" fill="hold">
                                          <p:stCondLst>
                                            <p:cond delay="499"/>
                                          </p:stCondLst>
                                        </p:cTn>
                                        <p:tgtEl>
                                          <p:spTgt spid="24"/>
                                        </p:tgtEl>
                                        <p:attrNameLst>
                                          <p:attrName>style.visibility</p:attrName>
                                        </p:attrNameLst>
                                      </p:cBhvr>
                                      <p:to>
                                        <p:strVal val="hidden"/>
                                      </p:to>
                                    </p:set>
                                  </p:childTnLst>
                                </p:cTn>
                              </p:par>
                              <p:par>
                                <p:cTn id="18" presetID="9" presetClass="exit" presetSubtype="0" fill="hold" nodeType="withEffect">
                                  <p:stCondLst>
                                    <p:cond delay="0"/>
                                  </p:stCondLst>
                                  <p:childTnLst>
                                    <p:animEffect transition="out" filter="dissolve">
                                      <p:cBhvr>
                                        <p:cTn id="19" dur="500"/>
                                        <p:tgtEl>
                                          <p:spTgt spid="22"/>
                                        </p:tgtEl>
                                      </p:cBhvr>
                                    </p:animEffect>
                                    <p:set>
                                      <p:cBhvr>
                                        <p:cTn id="20" dur="1" fill="hold">
                                          <p:stCondLst>
                                            <p:cond delay="499"/>
                                          </p:stCondLst>
                                        </p:cTn>
                                        <p:tgtEl>
                                          <p:spTgt spid="2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23"/>
                                        </p:tgtEl>
                                        <p:attrNameLst>
                                          <p:attrName>style.visibility</p:attrName>
                                        </p:attrNameLst>
                                      </p:cBhvr>
                                      <p:to>
                                        <p:strVal val="visible"/>
                                      </p:to>
                                    </p:set>
                                    <p:animEffect transition="in" filter="dissolve">
                                      <p:cBhvr>
                                        <p:cTn id="25" dur="500"/>
                                        <p:tgtEl>
                                          <p:spTgt spid="23"/>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26"/>
                                        </p:tgtEl>
                                        <p:attrNameLst>
                                          <p:attrName>style.visibility</p:attrName>
                                        </p:attrNameLst>
                                      </p:cBhvr>
                                      <p:to>
                                        <p:strVal val="visible"/>
                                      </p:to>
                                    </p:set>
                                    <p:animEffect transition="in" filter="dissolve">
                                      <p:cBhvr>
                                        <p:cTn id="30"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p:bldP spid="2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6"/>
          <p:cNvGrpSpPr>
            <a:grpSpLocks/>
          </p:cNvGrpSpPr>
          <p:nvPr/>
        </p:nvGrpSpPr>
        <p:grpSpPr bwMode="auto">
          <a:xfrm>
            <a:off x="73933" y="15875"/>
            <a:ext cx="2625859" cy="465138"/>
            <a:chOff x="5076056" y="-27384"/>
            <a:chExt cx="4292636" cy="465956"/>
          </a:xfrm>
        </p:grpSpPr>
        <p:sp>
          <p:nvSpPr>
            <p:cNvPr id="3" name="正方形/長方形 2"/>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5134416" y="-27384"/>
              <a:ext cx="4071938" cy="465956"/>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3. </a:t>
              </a:r>
              <a:r>
                <a:rPr kumimoji="0" lang="ja-JP" altLang="en-US" sz="2400" dirty="0" smtClean="0">
                  <a:solidFill>
                    <a:schemeClr val="bg1"/>
                  </a:solidFill>
                  <a:latin typeface="HG明朝E" pitchFamily="17" charset="-128"/>
                  <a:ea typeface="HG明朝E" pitchFamily="17" charset="-128"/>
                </a:rPr>
                <a:t>結果</a:t>
              </a:r>
              <a:endParaRPr kumimoji="0" lang="ja-JP" altLang="en-US" sz="2400" dirty="0">
                <a:solidFill>
                  <a:schemeClr val="bg1"/>
                </a:solidFill>
                <a:latin typeface="HG明朝E" pitchFamily="17" charset="-128"/>
                <a:ea typeface="HG明朝E" pitchFamily="17" charset="-128"/>
              </a:endParaRPr>
            </a:p>
          </p:txBody>
        </p:sp>
      </p:grpSp>
      <p:sp>
        <p:nvSpPr>
          <p:cNvPr id="8" name="テキスト ボックス 7"/>
          <p:cNvSpPr txBox="1"/>
          <p:nvPr/>
        </p:nvSpPr>
        <p:spPr>
          <a:xfrm>
            <a:off x="2940784" y="87015"/>
            <a:ext cx="5724644" cy="461665"/>
          </a:xfrm>
          <a:prstGeom prst="rect">
            <a:avLst/>
          </a:prstGeom>
          <a:noFill/>
        </p:spPr>
        <p:txBody>
          <a:bodyPr wrap="none" rtlCol="0">
            <a:spAutoFit/>
          </a:bodyPr>
          <a:lstStyle/>
          <a:p>
            <a:r>
              <a:rPr lang="en-US" altLang="ja-JP" sz="2400" u="sng" dirty="0" smtClean="0">
                <a:latin typeface="HG明朝E" pitchFamily="17" charset="-128"/>
                <a:ea typeface="HG明朝E" pitchFamily="17" charset="-128"/>
              </a:rPr>
              <a:t>2. </a:t>
            </a:r>
            <a:r>
              <a:rPr lang="ja-JP" altLang="en-US" sz="2400" u="sng" dirty="0" smtClean="0">
                <a:latin typeface="HG明朝E" pitchFamily="17" charset="-128"/>
                <a:ea typeface="HG明朝E" pitchFamily="17" charset="-128"/>
              </a:rPr>
              <a:t>アチーブメント問題の成績について</a:t>
            </a:r>
            <a:r>
              <a:rPr kumimoji="1" lang="en-US" altLang="ja-JP" sz="2400" u="sng" dirty="0" smtClean="0">
                <a:latin typeface="HG明朝E" pitchFamily="17" charset="-128"/>
                <a:ea typeface="HG明朝E" pitchFamily="17" charset="-128"/>
              </a:rPr>
              <a:t> </a:t>
            </a:r>
            <a:endParaRPr kumimoji="1" lang="ja-JP" altLang="en-US" sz="2400" u="sng" dirty="0">
              <a:latin typeface="HG明朝E" pitchFamily="17" charset="-128"/>
              <a:ea typeface="HG明朝E" pitchFamily="17" charset="-128"/>
            </a:endParaRPr>
          </a:p>
        </p:txBody>
      </p:sp>
      <p:pic>
        <p:nvPicPr>
          <p:cNvPr id="1026" name="Picture 2"/>
          <p:cNvPicPr>
            <a:picLocks noChangeAspect="1" noChangeArrowheads="1"/>
          </p:cNvPicPr>
          <p:nvPr/>
        </p:nvPicPr>
        <p:blipFill>
          <a:blip r:embed="rId2" cstate="print"/>
          <a:srcRect/>
          <a:stretch>
            <a:fillRect/>
          </a:stretch>
        </p:blipFill>
        <p:spPr bwMode="auto">
          <a:xfrm>
            <a:off x="251520" y="764704"/>
            <a:ext cx="3900637" cy="3672408"/>
          </a:xfrm>
          <a:prstGeom prst="rect">
            <a:avLst/>
          </a:prstGeom>
          <a:noFill/>
          <a:ln w="9525">
            <a:solidFill>
              <a:schemeClr val="tx1"/>
            </a:solidFill>
            <a:miter lim="800000"/>
            <a:headEnd/>
            <a:tailEnd/>
          </a:ln>
        </p:spPr>
      </p:pic>
      <p:sp>
        <p:nvSpPr>
          <p:cNvPr id="7" name="テキスト ボックス 6"/>
          <p:cNvSpPr txBox="1"/>
          <p:nvPr/>
        </p:nvSpPr>
        <p:spPr>
          <a:xfrm>
            <a:off x="5131871" y="692696"/>
            <a:ext cx="3262432" cy="830997"/>
          </a:xfrm>
          <a:prstGeom prst="rect">
            <a:avLst/>
          </a:prstGeom>
          <a:solidFill>
            <a:schemeClr val="accent2">
              <a:lumMod val="40000"/>
              <a:lumOff val="60000"/>
            </a:schemeClr>
          </a:solidFill>
        </p:spPr>
        <p:txBody>
          <a:bodyPr wrap="none" rtlCol="0">
            <a:spAutoFit/>
          </a:bodyPr>
          <a:lstStyle/>
          <a:p>
            <a:pPr algn="ctr"/>
            <a:r>
              <a:rPr lang="ja-JP" altLang="en-US" sz="2400" dirty="0" smtClean="0">
                <a:latin typeface="HG明朝E" pitchFamily="17" charset="-128"/>
                <a:ea typeface="HG明朝E" pitchFamily="17" charset="-128"/>
              </a:rPr>
              <a:t>群</a:t>
            </a:r>
            <a:r>
              <a:rPr lang="en-US" altLang="ja-JP" sz="2400" dirty="0" smtClean="0">
                <a:latin typeface="HG明朝E" pitchFamily="17" charset="-128"/>
                <a:ea typeface="HG明朝E" pitchFamily="17" charset="-128"/>
              </a:rPr>
              <a:t>×</a:t>
            </a:r>
            <a:r>
              <a:rPr lang="ja-JP" altLang="en-US" sz="2400" dirty="0" smtClean="0">
                <a:latin typeface="HG明朝E" pitchFamily="17" charset="-128"/>
                <a:ea typeface="HG明朝E" pitchFamily="17" charset="-128"/>
              </a:rPr>
              <a:t>テスト時期</a:t>
            </a:r>
            <a:r>
              <a:rPr lang="en-US" altLang="ja-JP" sz="2400" dirty="0" smtClean="0">
                <a:latin typeface="HG明朝E" pitchFamily="17" charset="-128"/>
                <a:ea typeface="HG明朝E" pitchFamily="17" charset="-128"/>
              </a:rPr>
              <a:t>×</a:t>
            </a:r>
            <a:r>
              <a:rPr lang="ja-JP" altLang="en-US" sz="2400" dirty="0" smtClean="0">
                <a:latin typeface="HG明朝E" pitchFamily="17" charset="-128"/>
                <a:ea typeface="HG明朝E" pitchFamily="17" charset="-128"/>
              </a:rPr>
              <a:t>性別</a:t>
            </a:r>
            <a:endParaRPr lang="en-US" altLang="ja-JP" sz="2400" dirty="0" smtClean="0">
              <a:latin typeface="HG明朝E" pitchFamily="17" charset="-128"/>
              <a:ea typeface="HG明朝E" pitchFamily="17" charset="-128"/>
            </a:endParaRPr>
          </a:p>
          <a:p>
            <a:pPr algn="ctr"/>
            <a:r>
              <a:rPr lang="ja-JP" altLang="en-US" sz="2400" dirty="0" smtClean="0">
                <a:latin typeface="HG明朝E" pitchFamily="17" charset="-128"/>
                <a:ea typeface="HG明朝E" pitchFamily="17" charset="-128"/>
              </a:rPr>
              <a:t>の</a:t>
            </a:r>
            <a:r>
              <a:rPr kumimoji="1" lang="en-US" altLang="ja-JP" sz="2400" dirty="0" smtClean="0">
                <a:latin typeface="HG明朝E" pitchFamily="17" charset="-128"/>
                <a:ea typeface="HG明朝E" pitchFamily="17" charset="-128"/>
              </a:rPr>
              <a:t>3</a:t>
            </a:r>
            <a:r>
              <a:rPr kumimoji="1" lang="ja-JP" altLang="en-US" sz="2400" dirty="0" smtClean="0">
                <a:latin typeface="HG明朝E" pitchFamily="17" charset="-128"/>
                <a:ea typeface="HG明朝E" pitchFamily="17" charset="-128"/>
              </a:rPr>
              <a:t>要因分散分析</a:t>
            </a:r>
            <a:endParaRPr kumimoji="1" lang="ja-JP" altLang="en-US" sz="2400" dirty="0">
              <a:latin typeface="HG明朝E" pitchFamily="17" charset="-128"/>
              <a:ea typeface="HG明朝E" pitchFamily="17" charset="-128"/>
            </a:endParaRPr>
          </a:p>
        </p:txBody>
      </p:sp>
      <p:sp>
        <p:nvSpPr>
          <p:cNvPr id="9" name="下矢印 8"/>
          <p:cNvSpPr/>
          <p:nvPr/>
        </p:nvSpPr>
        <p:spPr>
          <a:xfrm>
            <a:off x="6372200" y="1628800"/>
            <a:ext cx="792088" cy="792088"/>
          </a:xfrm>
          <a:prstGeom prst="downArrow">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4760145" y="2525995"/>
            <a:ext cx="4031873" cy="1569660"/>
          </a:xfrm>
          <a:prstGeom prst="rect">
            <a:avLst/>
          </a:prstGeom>
          <a:solidFill>
            <a:schemeClr val="accent2">
              <a:lumMod val="40000"/>
              <a:lumOff val="60000"/>
            </a:schemeClr>
          </a:solidFill>
        </p:spPr>
        <p:txBody>
          <a:bodyPr wrap="none" rtlCol="0">
            <a:spAutoFit/>
          </a:bodyPr>
          <a:lstStyle/>
          <a:p>
            <a:pPr algn="ctr"/>
            <a:r>
              <a:rPr lang="ja-JP" altLang="en-US" sz="2400" dirty="0" smtClean="0">
                <a:latin typeface="HG明朝E" pitchFamily="17" charset="-128"/>
                <a:ea typeface="HG明朝E" pitchFamily="17" charset="-128"/>
              </a:rPr>
              <a:t>群差</a:t>
            </a:r>
            <a:endParaRPr lang="en-US" altLang="ja-JP" sz="2400" dirty="0" smtClean="0">
              <a:latin typeface="HG明朝E" pitchFamily="17" charset="-128"/>
              <a:ea typeface="HG明朝E" pitchFamily="17" charset="-128"/>
            </a:endParaRPr>
          </a:p>
          <a:p>
            <a:pPr algn="ctr"/>
            <a:r>
              <a:rPr lang="en-US" altLang="ja-JP" sz="2400" dirty="0" smtClean="0">
                <a:latin typeface="HG明朝E" pitchFamily="17" charset="-128"/>
                <a:ea typeface="HG明朝E" pitchFamily="17" charset="-128"/>
              </a:rPr>
              <a:t>(</a:t>
            </a:r>
            <a:r>
              <a:rPr lang="ja-JP" altLang="en-US" sz="2400" dirty="0" smtClean="0">
                <a:latin typeface="HG明朝E" pitchFamily="17" charset="-128"/>
                <a:ea typeface="HG明朝E" pitchFamily="17" charset="-128"/>
              </a:rPr>
              <a:t>Ｆ</a:t>
            </a:r>
            <a:r>
              <a:rPr lang="en-US" altLang="ja-JP" sz="2400" dirty="0" smtClean="0">
                <a:latin typeface="HG明朝E" pitchFamily="17" charset="-128"/>
                <a:ea typeface="HG明朝E" pitchFamily="17" charset="-128"/>
              </a:rPr>
              <a:t>(1,66)=33.43, p</a:t>
            </a:r>
            <a:r>
              <a:rPr lang="ja-JP" altLang="en-US" sz="2400" dirty="0" smtClean="0">
                <a:latin typeface="HG明朝E" pitchFamily="17" charset="-128"/>
                <a:ea typeface="HG明朝E" pitchFamily="17" charset="-128"/>
              </a:rPr>
              <a:t>＜</a:t>
            </a:r>
            <a:r>
              <a:rPr lang="en-US" altLang="ja-JP" sz="2400" dirty="0" smtClean="0">
                <a:latin typeface="HG明朝E" pitchFamily="17" charset="-128"/>
                <a:ea typeface="HG明朝E" pitchFamily="17" charset="-128"/>
              </a:rPr>
              <a:t>.01)</a:t>
            </a:r>
          </a:p>
          <a:p>
            <a:pPr algn="ctr"/>
            <a:r>
              <a:rPr kumimoji="1" lang="ja-JP" altLang="en-US" sz="2400" dirty="0" smtClean="0">
                <a:latin typeface="HG明朝E" pitchFamily="17" charset="-128"/>
                <a:ea typeface="HG明朝E" pitchFamily="17" charset="-128"/>
              </a:rPr>
              <a:t>群</a:t>
            </a:r>
            <a:r>
              <a:rPr lang="en-US" altLang="ja-JP" sz="2400" dirty="0" smtClean="0">
                <a:latin typeface="HG明朝E" pitchFamily="17" charset="-128"/>
                <a:ea typeface="HG明朝E" pitchFamily="17" charset="-128"/>
              </a:rPr>
              <a:t>×</a:t>
            </a:r>
            <a:r>
              <a:rPr lang="ja-JP" altLang="en-US" sz="2400" dirty="0" smtClean="0">
                <a:latin typeface="HG明朝E" pitchFamily="17" charset="-128"/>
                <a:ea typeface="HG明朝E" pitchFamily="17" charset="-128"/>
              </a:rPr>
              <a:t>テスト時期の交互作用</a:t>
            </a:r>
            <a:endParaRPr lang="en-US" altLang="ja-JP" sz="2400" dirty="0" smtClean="0">
              <a:latin typeface="HG明朝E" pitchFamily="17" charset="-128"/>
              <a:ea typeface="HG明朝E" pitchFamily="17" charset="-128"/>
            </a:endParaRPr>
          </a:p>
          <a:p>
            <a:pPr algn="ctr"/>
            <a:r>
              <a:rPr lang="en-US" altLang="ja-JP" sz="2400" dirty="0" smtClean="0">
                <a:latin typeface="HG明朝E" pitchFamily="17" charset="-128"/>
                <a:ea typeface="HG明朝E" pitchFamily="17" charset="-128"/>
              </a:rPr>
              <a:t>(</a:t>
            </a:r>
            <a:r>
              <a:rPr lang="ja-JP" altLang="en-US" sz="2400" dirty="0" smtClean="0">
                <a:latin typeface="HG明朝E" pitchFamily="17" charset="-128"/>
                <a:ea typeface="HG明朝E" pitchFamily="17" charset="-128"/>
              </a:rPr>
              <a:t>Ｆ</a:t>
            </a:r>
            <a:r>
              <a:rPr lang="en-US" altLang="ja-JP" sz="2400" dirty="0" smtClean="0">
                <a:latin typeface="HG明朝E" pitchFamily="17" charset="-128"/>
                <a:ea typeface="HG明朝E" pitchFamily="17" charset="-128"/>
              </a:rPr>
              <a:t>(1,66)=200.69, p</a:t>
            </a:r>
            <a:r>
              <a:rPr lang="ja-JP" altLang="en-US" sz="2400" dirty="0" smtClean="0">
                <a:latin typeface="HG明朝E" pitchFamily="17" charset="-128"/>
                <a:ea typeface="HG明朝E" pitchFamily="17" charset="-128"/>
              </a:rPr>
              <a:t>＜</a:t>
            </a:r>
            <a:r>
              <a:rPr lang="en-US" altLang="ja-JP" sz="2400" dirty="0" smtClean="0">
                <a:latin typeface="HG明朝E" pitchFamily="17" charset="-128"/>
                <a:ea typeface="HG明朝E" pitchFamily="17" charset="-128"/>
              </a:rPr>
              <a:t>.01)</a:t>
            </a:r>
          </a:p>
        </p:txBody>
      </p:sp>
      <p:sp>
        <p:nvSpPr>
          <p:cNvPr id="13" name="円形吹き出し 12"/>
          <p:cNvSpPr/>
          <p:nvPr/>
        </p:nvSpPr>
        <p:spPr>
          <a:xfrm flipH="1">
            <a:off x="3995936" y="1628800"/>
            <a:ext cx="1440160" cy="1080120"/>
          </a:xfrm>
          <a:prstGeom prst="wedgeEllipseCallou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smtClean="0">
                <a:latin typeface="HG明朝E" pitchFamily="17" charset="-128"/>
                <a:ea typeface="HG明朝E" pitchFamily="17" charset="-128"/>
              </a:rPr>
              <a:t>有意</a:t>
            </a:r>
            <a:endParaRPr kumimoji="1" lang="ja-JP" altLang="en-US" sz="3200" dirty="0">
              <a:latin typeface="HG明朝E" pitchFamily="17" charset="-128"/>
              <a:ea typeface="HG明朝E" pitchFamily="17" charset="-128"/>
            </a:endParaRPr>
          </a:p>
        </p:txBody>
      </p:sp>
      <p:sp>
        <p:nvSpPr>
          <p:cNvPr id="14" name="下矢印 13"/>
          <p:cNvSpPr/>
          <p:nvPr/>
        </p:nvSpPr>
        <p:spPr>
          <a:xfrm>
            <a:off x="6372200" y="4207440"/>
            <a:ext cx="792088" cy="792088"/>
          </a:xfrm>
          <a:prstGeom prst="downArrow">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4518862" y="5118283"/>
            <a:ext cx="4493539" cy="1200329"/>
          </a:xfrm>
          <a:prstGeom prst="rect">
            <a:avLst/>
          </a:prstGeom>
          <a:solidFill>
            <a:schemeClr val="accent2">
              <a:lumMod val="40000"/>
              <a:lumOff val="60000"/>
            </a:schemeClr>
          </a:solidFill>
        </p:spPr>
        <p:txBody>
          <a:bodyPr wrap="none" rtlCol="0">
            <a:spAutoFit/>
          </a:bodyPr>
          <a:lstStyle/>
          <a:p>
            <a:pPr algn="ctr"/>
            <a:r>
              <a:rPr lang="ja-JP" altLang="en-US" sz="2400" dirty="0" smtClean="0">
                <a:latin typeface="HG明朝E" pitchFamily="17" charset="-128"/>
                <a:ea typeface="HG明朝E" pitchFamily="17" charset="-128"/>
              </a:rPr>
              <a:t>＜学習効果＞</a:t>
            </a:r>
            <a:endParaRPr lang="en-US" altLang="ja-JP" sz="2400" dirty="0" smtClean="0">
              <a:latin typeface="HG明朝E" pitchFamily="17" charset="-128"/>
              <a:ea typeface="HG明朝E" pitchFamily="17" charset="-128"/>
            </a:endParaRPr>
          </a:p>
          <a:p>
            <a:pPr algn="ctr"/>
            <a:r>
              <a:rPr lang="ja-JP" altLang="en-US" sz="2400" dirty="0" smtClean="0">
                <a:latin typeface="HG明朝E" pitchFamily="17" charset="-128"/>
                <a:ea typeface="HG明朝E" pitchFamily="17" charset="-128"/>
              </a:rPr>
              <a:t>伝統的な授業よりも、慣性力</a:t>
            </a:r>
            <a:endParaRPr lang="en-US" altLang="ja-JP" sz="2400" dirty="0" smtClean="0">
              <a:latin typeface="HG明朝E" pitchFamily="17" charset="-128"/>
              <a:ea typeface="HG明朝E" pitchFamily="17" charset="-128"/>
            </a:endParaRPr>
          </a:p>
          <a:p>
            <a:pPr algn="ctr"/>
            <a:r>
              <a:rPr kumimoji="1" lang="ja-JP" altLang="en-US" sz="2400" dirty="0" smtClean="0">
                <a:latin typeface="HG明朝E" pitchFamily="17" charset="-128"/>
                <a:ea typeface="HG明朝E" pitchFamily="17" charset="-128"/>
              </a:rPr>
              <a:t>実験器を用いた授業の方が高い</a:t>
            </a:r>
            <a:endParaRPr kumimoji="1" lang="ja-JP" altLang="en-US" sz="2400" dirty="0">
              <a:latin typeface="HG明朝E" pitchFamily="17" charset="-128"/>
              <a:ea typeface="HG明朝E" pitchFamily="17" charset="-128"/>
            </a:endParaRPr>
          </a:p>
        </p:txBody>
      </p:sp>
      <p:sp>
        <p:nvSpPr>
          <p:cNvPr id="18" name="正方形/長方形 17"/>
          <p:cNvSpPr/>
          <p:nvPr/>
        </p:nvSpPr>
        <p:spPr>
          <a:xfrm>
            <a:off x="116720" y="4491792"/>
            <a:ext cx="4139952" cy="2276872"/>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182125" y="4581128"/>
            <a:ext cx="4031873" cy="707886"/>
          </a:xfrm>
          <a:prstGeom prst="rect">
            <a:avLst/>
          </a:prstGeom>
          <a:solidFill>
            <a:schemeClr val="accent1">
              <a:lumMod val="40000"/>
              <a:lumOff val="60000"/>
            </a:schemeClr>
          </a:solidFill>
        </p:spPr>
        <p:txBody>
          <a:bodyPr wrap="none" rtlCol="0">
            <a:spAutoFit/>
          </a:bodyPr>
          <a:lstStyle/>
          <a:p>
            <a:pPr algn="ctr"/>
            <a:r>
              <a:rPr lang="ja-JP" altLang="en-US" sz="2000" dirty="0" smtClean="0">
                <a:latin typeface="HG明朝E" pitchFamily="17" charset="-128"/>
                <a:ea typeface="HG明朝E" pitchFamily="17" charset="-128"/>
              </a:rPr>
              <a:t>事前テストから事後テストへの</a:t>
            </a:r>
            <a:endParaRPr lang="en-US" altLang="ja-JP" sz="2000" dirty="0" smtClean="0">
              <a:latin typeface="HG明朝E" pitchFamily="17" charset="-128"/>
              <a:ea typeface="HG明朝E" pitchFamily="17" charset="-128"/>
            </a:endParaRPr>
          </a:p>
          <a:p>
            <a:pPr algn="ctr"/>
            <a:r>
              <a:rPr lang="ja-JP" altLang="en-US" sz="2000" dirty="0" smtClean="0">
                <a:latin typeface="HG明朝E" pitchFamily="17" charset="-128"/>
                <a:ea typeface="HG明朝E" pitchFamily="17" charset="-128"/>
              </a:rPr>
              <a:t>得点の伸びについて単純効果検定</a:t>
            </a:r>
            <a:endParaRPr lang="en-US" altLang="ja-JP" sz="2000" dirty="0" smtClean="0">
              <a:latin typeface="HG明朝E" pitchFamily="17" charset="-128"/>
              <a:ea typeface="HG明朝E" pitchFamily="17" charset="-128"/>
            </a:endParaRPr>
          </a:p>
        </p:txBody>
      </p:sp>
      <p:sp>
        <p:nvSpPr>
          <p:cNvPr id="20" name="下矢印 19"/>
          <p:cNvSpPr/>
          <p:nvPr/>
        </p:nvSpPr>
        <p:spPr>
          <a:xfrm>
            <a:off x="2082784" y="5373216"/>
            <a:ext cx="216024" cy="288032"/>
          </a:xfrm>
          <a:prstGeom prst="down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p:cNvSpPr txBox="1"/>
          <p:nvPr/>
        </p:nvSpPr>
        <p:spPr>
          <a:xfrm>
            <a:off x="435989" y="5733256"/>
            <a:ext cx="3518912" cy="954107"/>
          </a:xfrm>
          <a:prstGeom prst="rect">
            <a:avLst/>
          </a:prstGeom>
          <a:solidFill>
            <a:schemeClr val="accent1">
              <a:lumMod val="40000"/>
              <a:lumOff val="60000"/>
            </a:schemeClr>
          </a:solidFill>
        </p:spPr>
        <p:txBody>
          <a:bodyPr wrap="none" rtlCol="0">
            <a:spAutoFit/>
          </a:bodyPr>
          <a:lstStyle/>
          <a:p>
            <a:r>
              <a:rPr lang="ja-JP" altLang="en-US" sz="2000" dirty="0" smtClean="0">
                <a:latin typeface="HG明朝E" pitchFamily="17" charset="-128"/>
                <a:ea typeface="HG明朝E" pitchFamily="17" charset="-128"/>
              </a:rPr>
              <a:t>全ての群において</a:t>
            </a:r>
            <a:r>
              <a:rPr lang="ja-JP" altLang="en-US" sz="2000" dirty="0" smtClean="0">
                <a:solidFill>
                  <a:srgbClr val="FF0000"/>
                </a:solidFill>
                <a:latin typeface="HG明朝E" pitchFamily="17" charset="-128"/>
                <a:ea typeface="HG明朝E" pitchFamily="17" charset="-128"/>
              </a:rPr>
              <a:t>有意</a:t>
            </a:r>
            <a:r>
              <a:rPr lang="ja-JP" altLang="en-US" sz="2000" dirty="0" smtClean="0">
                <a:latin typeface="HG明朝E" pitchFamily="17" charset="-128"/>
                <a:ea typeface="HG明朝E" pitchFamily="17" charset="-128"/>
              </a:rPr>
              <a:t>に上昇</a:t>
            </a:r>
            <a:endParaRPr lang="en-US" altLang="ja-JP" sz="2000" dirty="0" smtClean="0">
              <a:latin typeface="HG明朝E" pitchFamily="17" charset="-128"/>
              <a:ea typeface="HG明朝E" pitchFamily="17" charset="-128"/>
            </a:endParaRPr>
          </a:p>
          <a:p>
            <a:r>
              <a:rPr lang="en-US" altLang="ja-JP" sz="2000" dirty="0" smtClean="0">
                <a:latin typeface="HG明朝E" pitchFamily="17" charset="-128"/>
                <a:ea typeface="HG明朝E" pitchFamily="17" charset="-128"/>
              </a:rPr>
              <a:t>    </a:t>
            </a:r>
            <a:r>
              <a:rPr lang="ja-JP" altLang="en-US" sz="1600" dirty="0" smtClean="0">
                <a:latin typeface="HG明朝E" pitchFamily="17" charset="-128"/>
                <a:ea typeface="HG明朝E" pitchFamily="17" charset="-128"/>
              </a:rPr>
              <a:t>実験群男子、実験群女子</a:t>
            </a:r>
            <a:endParaRPr lang="en-US" altLang="ja-JP" sz="1600" dirty="0" smtClean="0">
              <a:latin typeface="HG明朝E" pitchFamily="17" charset="-128"/>
              <a:ea typeface="HG明朝E" pitchFamily="17" charset="-128"/>
            </a:endParaRPr>
          </a:p>
          <a:p>
            <a:r>
              <a:rPr lang="en-US" altLang="ja-JP" sz="1600" dirty="0" smtClean="0">
                <a:latin typeface="HG明朝E" pitchFamily="17" charset="-128"/>
                <a:ea typeface="HG明朝E" pitchFamily="17" charset="-128"/>
              </a:rPr>
              <a:t>     </a:t>
            </a:r>
            <a:r>
              <a:rPr lang="ja-JP" altLang="en-US" sz="1600" dirty="0" smtClean="0">
                <a:latin typeface="HG明朝E" pitchFamily="17" charset="-128"/>
                <a:ea typeface="HG明朝E" pitchFamily="17" charset="-128"/>
              </a:rPr>
              <a:t>統制群男子、統制群女子</a:t>
            </a:r>
            <a:endParaRPr lang="en-US" altLang="ja-JP" sz="1600" dirty="0" smtClean="0">
              <a:latin typeface="HG明朝E" pitchFamily="17" charset="-128"/>
              <a:ea typeface="HG明朝E" pitchFamily="17" charset="-128"/>
            </a:endParaRPr>
          </a:p>
        </p:txBody>
      </p:sp>
      <p:sp>
        <p:nvSpPr>
          <p:cNvPr id="22" name="大かっこ 21"/>
          <p:cNvSpPr/>
          <p:nvPr/>
        </p:nvSpPr>
        <p:spPr>
          <a:xfrm>
            <a:off x="858648" y="6161536"/>
            <a:ext cx="2592288" cy="504056"/>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dissolv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6"/>
          <p:cNvGrpSpPr>
            <a:grpSpLocks/>
          </p:cNvGrpSpPr>
          <p:nvPr/>
        </p:nvGrpSpPr>
        <p:grpSpPr bwMode="auto">
          <a:xfrm>
            <a:off x="73933" y="15875"/>
            <a:ext cx="4858107" cy="465138"/>
            <a:chOff x="5076056" y="-27384"/>
            <a:chExt cx="4292636" cy="465956"/>
          </a:xfrm>
        </p:grpSpPr>
        <p:sp>
          <p:nvSpPr>
            <p:cNvPr id="3" name="正方形/長方形 2"/>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5134417" y="-27384"/>
              <a:ext cx="4071938" cy="462477"/>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1. </a:t>
              </a:r>
              <a:r>
                <a:rPr kumimoji="0" lang="ja-JP" altLang="en-US" sz="2400" dirty="0" smtClean="0">
                  <a:solidFill>
                    <a:schemeClr val="bg1"/>
                  </a:solidFill>
                  <a:latin typeface="HG明朝E" pitchFamily="17" charset="-128"/>
                  <a:ea typeface="HG明朝E" pitchFamily="17" charset="-128"/>
                </a:rPr>
                <a:t>問題と目的　</a:t>
              </a:r>
              <a:r>
                <a:rPr kumimoji="0" lang="ja-JP" altLang="en-US" sz="2400" dirty="0" smtClean="0">
                  <a:solidFill>
                    <a:srgbClr val="FF0000"/>
                  </a:solidFill>
                  <a:latin typeface="HG明朝E" pitchFamily="17" charset="-128"/>
                  <a:ea typeface="HG明朝E" pitchFamily="17" charset="-128"/>
                </a:rPr>
                <a:t>～研究背景～</a:t>
              </a:r>
              <a:r>
                <a:rPr kumimoji="0" lang="ja-JP" altLang="en-US" sz="2400" dirty="0" smtClean="0">
                  <a:solidFill>
                    <a:schemeClr val="bg1"/>
                  </a:solidFill>
                  <a:latin typeface="HG明朝E" pitchFamily="17" charset="-128"/>
                  <a:ea typeface="HG明朝E" pitchFamily="17" charset="-128"/>
                </a:rPr>
                <a:t>　</a:t>
              </a:r>
              <a:endParaRPr kumimoji="0" lang="ja-JP" altLang="en-US" sz="2400" dirty="0">
                <a:solidFill>
                  <a:schemeClr val="bg1"/>
                </a:solidFill>
                <a:latin typeface="HG明朝E" pitchFamily="17" charset="-128"/>
                <a:ea typeface="HG明朝E" pitchFamily="17" charset="-128"/>
              </a:endParaRPr>
            </a:p>
          </p:txBody>
        </p:sp>
      </p:grpSp>
      <p:sp>
        <p:nvSpPr>
          <p:cNvPr id="5" name="テキスト ボックス 4"/>
          <p:cNvSpPr txBox="1"/>
          <p:nvPr/>
        </p:nvSpPr>
        <p:spPr>
          <a:xfrm>
            <a:off x="388804" y="1115452"/>
            <a:ext cx="8366393" cy="1446550"/>
          </a:xfrm>
          <a:prstGeom prst="rect">
            <a:avLst/>
          </a:prstGeom>
          <a:noFill/>
          <a:ln>
            <a:noFill/>
          </a:ln>
        </p:spPr>
        <p:txBody>
          <a:bodyPr wrap="none" rtlCol="0">
            <a:spAutoFit/>
          </a:bodyPr>
          <a:lstStyle/>
          <a:p>
            <a:r>
              <a:rPr lang="ja-JP" altLang="en-US" sz="2200" dirty="0">
                <a:solidFill>
                  <a:srgbClr val="FF0000"/>
                </a:solidFill>
                <a:latin typeface="HG明朝E" pitchFamily="17" charset="-128"/>
                <a:ea typeface="HG明朝E" pitchFamily="17" charset="-128"/>
              </a:rPr>
              <a:t>素朴</a:t>
            </a:r>
            <a:r>
              <a:rPr lang="ja-JP" altLang="en-US" sz="2200" dirty="0" smtClean="0">
                <a:solidFill>
                  <a:srgbClr val="FF0000"/>
                </a:solidFill>
                <a:latin typeface="HG明朝E" pitchFamily="17" charset="-128"/>
                <a:ea typeface="HG明朝E" pitchFamily="17" charset="-128"/>
              </a:rPr>
              <a:t>概念</a:t>
            </a:r>
            <a:r>
              <a:rPr lang="en-US" altLang="ja-JP" sz="2200" dirty="0" smtClean="0">
                <a:solidFill>
                  <a:srgbClr val="FF0000"/>
                </a:solidFill>
                <a:latin typeface="HG明朝E" pitchFamily="17" charset="-128"/>
                <a:ea typeface="HG明朝E" pitchFamily="17" charset="-128"/>
              </a:rPr>
              <a:t>【naive concept】(</a:t>
            </a:r>
            <a:r>
              <a:rPr lang="ja-JP" altLang="en-US" sz="2200" dirty="0" smtClean="0">
                <a:solidFill>
                  <a:srgbClr val="FF0000"/>
                </a:solidFill>
                <a:latin typeface="HG明朝E" pitchFamily="17" charset="-128"/>
                <a:ea typeface="HG明朝E" pitchFamily="17" charset="-128"/>
              </a:rPr>
              <a:t>村山功</a:t>
            </a:r>
            <a:r>
              <a:rPr lang="en-US" altLang="ja-JP" sz="2200" dirty="0" smtClean="0">
                <a:solidFill>
                  <a:srgbClr val="FF0000"/>
                </a:solidFill>
                <a:latin typeface="HG明朝E" pitchFamily="17" charset="-128"/>
                <a:ea typeface="HG明朝E" pitchFamily="17" charset="-128"/>
              </a:rPr>
              <a:t>, 1989)</a:t>
            </a:r>
            <a:r>
              <a:rPr lang="en-US" altLang="ja-JP" sz="2200" dirty="0" smtClean="0">
                <a:latin typeface="HG明朝E" pitchFamily="17" charset="-128"/>
                <a:ea typeface="HG明朝E" pitchFamily="17" charset="-128"/>
              </a:rPr>
              <a:t>…</a:t>
            </a:r>
          </a:p>
          <a:p>
            <a:r>
              <a:rPr lang="ja-JP" altLang="en-US" sz="2200" dirty="0" smtClean="0">
                <a:latin typeface="HG明朝E" pitchFamily="17" charset="-128"/>
                <a:ea typeface="HG明朝E" pitchFamily="17" charset="-128"/>
              </a:rPr>
              <a:t>日常的な観察や思考や課題解決で我々が使用している</a:t>
            </a:r>
            <a:r>
              <a:rPr kumimoji="1" lang="ja-JP" altLang="en-US" sz="2200" dirty="0" smtClean="0">
                <a:latin typeface="HG明朝E" pitchFamily="17" charset="-128"/>
                <a:ea typeface="HG明朝E" pitchFamily="17" charset="-128"/>
              </a:rPr>
              <a:t>概念で、常</a:t>
            </a:r>
            <a:endParaRPr kumimoji="1" lang="en-US" altLang="ja-JP" sz="2200" dirty="0" smtClean="0">
              <a:latin typeface="HG明朝E" pitchFamily="17" charset="-128"/>
              <a:ea typeface="HG明朝E" pitchFamily="17" charset="-128"/>
            </a:endParaRPr>
          </a:p>
          <a:p>
            <a:r>
              <a:rPr kumimoji="1" lang="ja-JP" altLang="en-US" sz="2200" dirty="0" smtClean="0">
                <a:latin typeface="HG明朝E" pitchFamily="17" charset="-128"/>
                <a:ea typeface="HG明朝E" pitchFamily="17" charset="-128"/>
              </a:rPr>
              <a:t>識的な心的モデルの事。</a:t>
            </a:r>
            <a:r>
              <a:rPr lang="ja-JP" altLang="en-US" sz="2200" dirty="0" smtClean="0">
                <a:latin typeface="HG明朝E" pitchFamily="17" charset="-128"/>
                <a:ea typeface="HG明朝E" pitchFamily="17" charset="-128"/>
              </a:rPr>
              <a:t>しばしば科学的概念とは調和せず、その</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適応を妨げるため、誤概念とも呼ばれる。</a:t>
            </a:r>
            <a:endParaRPr kumimoji="1" lang="ja-JP" altLang="en-US" sz="2200" dirty="0">
              <a:latin typeface="HG明朝E" pitchFamily="17" charset="-128"/>
              <a:ea typeface="HG明朝E" pitchFamily="17" charset="-128"/>
            </a:endParaRPr>
          </a:p>
        </p:txBody>
      </p:sp>
      <p:sp>
        <p:nvSpPr>
          <p:cNvPr id="6" name="テキスト ボックス 5"/>
          <p:cNvSpPr txBox="1"/>
          <p:nvPr/>
        </p:nvSpPr>
        <p:spPr>
          <a:xfrm>
            <a:off x="741464" y="2627620"/>
            <a:ext cx="7661072" cy="430887"/>
          </a:xfrm>
          <a:prstGeom prst="rect">
            <a:avLst/>
          </a:prstGeom>
          <a:noFill/>
        </p:spPr>
        <p:txBody>
          <a:bodyPr wrap="none" rtlCol="0">
            <a:spAutoFit/>
          </a:bodyPr>
          <a:lstStyle/>
          <a:p>
            <a:r>
              <a:rPr kumimoji="1" lang="en-US" altLang="ja-JP" sz="2200" u="sng" dirty="0" smtClean="0">
                <a:effectLst>
                  <a:outerShdw blurRad="38100" dist="38100" dir="2700000" algn="tl">
                    <a:srgbClr val="000000">
                      <a:alpha val="43137"/>
                    </a:srgbClr>
                  </a:outerShdw>
                </a:effectLst>
                <a:latin typeface="HG明朝E" pitchFamily="17" charset="-128"/>
                <a:ea typeface="HG明朝E" pitchFamily="17" charset="-128"/>
              </a:rPr>
              <a:t>Ex. </a:t>
            </a:r>
            <a:r>
              <a:rPr kumimoji="1" lang="ja-JP" altLang="en-US" sz="2200" u="sng" dirty="0" smtClean="0">
                <a:effectLst>
                  <a:outerShdw blurRad="38100" dist="38100" dir="2700000" algn="tl">
                    <a:srgbClr val="000000">
                      <a:alpha val="43137"/>
                    </a:srgbClr>
                  </a:outerShdw>
                </a:effectLst>
                <a:latin typeface="HG明朝E" pitchFamily="17" charset="-128"/>
                <a:ea typeface="HG明朝E" pitchFamily="17" charset="-128"/>
              </a:rPr>
              <a:t>直落信念</a:t>
            </a:r>
            <a:r>
              <a:rPr lang="en-US" altLang="ja-JP" sz="2200" u="sng" dirty="0" smtClean="0">
                <a:effectLst>
                  <a:outerShdw blurRad="38100" dist="38100" dir="2700000" algn="tl">
                    <a:srgbClr val="000000">
                      <a:alpha val="43137"/>
                    </a:srgbClr>
                  </a:outerShdw>
                </a:effectLst>
                <a:latin typeface="HG明朝E" pitchFamily="17" charset="-128"/>
                <a:ea typeface="HG明朝E" pitchFamily="17" charset="-128"/>
              </a:rPr>
              <a:t>【straight-down belief】(McCloskey, 1983)</a:t>
            </a:r>
            <a:endParaRPr kumimoji="1" lang="ja-JP" altLang="en-US" sz="2200" u="sng" dirty="0">
              <a:effectLst>
                <a:outerShdw blurRad="38100" dist="38100" dir="2700000" algn="tl">
                  <a:srgbClr val="000000">
                    <a:alpha val="43137"/>
                  </a:srgbClr>
                </a:outerShdw>
              </a:effectLst>
              <a:latin typeface="HG明朝E" pitchFamily="17" charset="-128"/>
              <a:ea typeface="HG明朝E" pitchFamily="17" charset="-128"/>
            </a:endParaRPr>
          </a:p>
        </p:txBody>
      </p:sp>
      <p:grpSp>
        <p:nvGrpSpPr>
          <p:cNvPr id="20" name="グループ化 19"/>
          <p:cNvGrpSpPr/>
          <p:nvPr/>
        </p:nvGrpSpPr>
        <p:grpSpPr>
          <a:xfrm>
            <a:off x="4067944" y="3315057"/>
            <a:ext cx="4680520" cy="3273003"/>
            <a:chOff x="3203848" y="3080941"/>
            <a:chExt cx="4786200" cy="3228379"/>
          </a:xfrm>
        </p:grpSpPr>
        <p:pic>
          <p:nvPicPr>
            <p:cNvPr id="2052" name="Picture 4"/>
            <p:cNvPicPr>
              <a:picLocks noChangeAspect="1" noChangeArrowheads="1"/>
            </p:cNvPicPr>
            <p:nvPr/>
          </p:nvPicPr>
          <p:blipFill>
            <a:blip r:embed="rId2" cstate="print"/>
            <a:srcRect/>
            <a:stretch>
              <a:fillRect/>
            </a:stretch>
          </p:blipFill>
          <p:spPr bwMode="auto">
            <a:xfrm>
              <a:off x="3203848" y="3080941"/>
              <a:ext cx="4786200" cy="3228379"/>
            </a:xfrm>
            <a:prstGeom prst="rect">
              <a:avLst/>
            </a:prstGeom>
            <a:noFill/>
            <a:ln w="9525">
              <a:solidFill>
                <a:schemeClr val="tx1"/>
              </a:solidFill>
              <a:miter lim="800000"/>
              <a:headEnd/>
              <a:tailEnd/>
            </a:ln>
          </p:spPr>
        </p:pic>
        <p:sp>
          <p:nvSpPr>
            <p:cNvPr id="15" name="円/楕円 14"/>
            <p:cNvSpPr/>
            <p:nvPr/>
          </p:nvSpPr>
          <p:spPr>
            <a:xfrm>
              <a:off x="5480808" y="5733256"/>
              <a:ext cx="152199" cy="15954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16" name="円/楕円 15"/>
            <p:cNvSpPr/>
            <p:nvPr/>
          </p:nvSpPr>
          <p:spPr>
            <a:xfrm>
              <a:off x="6660232" y="5733256"/>
              <a:ext cx="152199" cy="15954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17" name="円/楕円 16"/>
            <p:cNvSpPr/>
            <p:nvPr/>
          </p:nvSpPr>
          <p:spPr>
            <a:xfrm>
              <a:off x="4211960" y="5733256"/>
              <a:ext cx="152199" cy="15954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18" name="円/楕円 17"/>
            <p:cNvSpPr/>
            <p:nvPr/>
          </p:nvSpPr>
          <p:spPr>
            <a:xfrm>
              <a:off x="5436096" y="3284984"/>
              <a:ext cx="152199" cy="15954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grpSp>
      <p:sp>
        <p:nvSpPr>
          <p:cNvPr id="19" name="テキスト ボックス 18"/>
          <p:cNvSpPr txBox="1"/>
          <p:nvPr/>
        </p:nvSpPr>
        <p:spPr>
          <a:xfrm>
            <a:off x="539552" y="4009420"/>
            <a:ext cx="1877437" cy="430887"/>
          </a:xfrm>
          <a:prstGeom prst="rect">
            <a:avLst/>
          </a:prstGeom>
          <a:noFill/>
          <a:ln w="38100">
            <a:noFill/>
          </a:ln>
        </p:spPr>
        <p:txBody>
          <a:bodyPr wrap="none" rtlCol="0">
            <a:spAutoFit/>
          </a:bodyPr>
          <a:lstStyle/>
          <a:p>
            <a:r>
              <a:rPr lang="ja-JP" altLang="en-US" sz="2200" dirty="0" smtClean="0">
                <a:latin typeface="HG明朝E" pitchFamily="17" charset="-128"/>
                <a:ea typeface="HG明朝E" pitchFamily="17" charset="-128"/>
              </a:rPr>
              <a:t>・傾斜</a:t>
            </a:r>
            <a:r>
              <a:rPr lang="ja-JP" altLang="en-US" sz="2200" dirty="0">
                <a:latin typeface="HG明朝E" pitchFamily="17" charset="-128"/>
                <a:ea typeface="HG明朝E" pitchFamily="17" charset="-128"/>
              </a:rPr>
              <a:t>路</a:t>
            </a:r>
            <a:r>
              <a:rPr lang="ja-JP" altLang="en-US" sz="2200" dirty="0" smtClean="0">
                <a:latin typeface="HG明朝E" pitchFamily="17" charset="-128"/>
                <a:ea typeface="HG明朝E" pitchFamily="17" charset="-128"/>
              </a:rPr>
              <a:t>問題</a:t>
            </a:r>
            <a:endParaRPr kumimoji="1" lang="ja-JP" altLang="en-US" sz="2200" dirty="0">
              <a:latin typeface="HG明朝E" pitchFamily="17" charset="-128"/>
              <a:ea typeface="HG明朝E" pitchFamily="17" charset="-128"/>
            </a:endParaRPr>
          </a:p>
        </p:txBody>
      </p:sp>
      <p:sp>
        <p:nvSpPr>
          <p:cNvPr id="28" name="テキスト ボックス 27"/>
          <p:cNvSpPr txBox="1"/>
          <p:nvPr/>
        </p:nvSpPr>
        <p:spPr>
          <a:xfrm>
            <a:off x="2226800" y="3995772"/>
            <a:ext cx="800219" cy="461665"/>
          </a:xfrm>
          <a:prstGeom prst="rect">
            <a:avLst/>
          </a:prstGeom>
          <a:noFill/>
        </p:spPr>
        <p:txBody>
          <a:bodyPr wrap="none" rtlCol="0">
            <a:spAutoFit/>
          </a:bodyPr>
          <a:lstStyle/>
          <a:p>
            <a:r>
              <a:rPr kumimoji="1" lang="ja-JP" altLang="en-US" sz="2400" u="sng" dirty="0" smtClean="0">
                <a:latin typeface="HG明朝E" pitchFamily="17" charset="-128"/>
                <a:ea typeface="HG明朝E" pitchFamily="17" charset="-128"/>
              </a:rPr>
              <a:t>→</a:t>
            </a:r>
            <a:r>
              <a:rPr kumimoji="1" lang="en-US" altLang="ja-JP" sz="2400" u="sng" dirty="0" smtClean="0">
                <a:latin typeface="HG明朝E" pitchFamily="17" charset="-128"/>
                <a:ea typeface="HG明朝E" pitchFamily="17" charset="-128"/>
              </a:rPr>
              <a:t>6%</a:t>
            </a:r>
            <a:endParaRPr kumimoji="1" lang="ja-JP" altLang="en-US" sz="2400" u="sng" dirty="0">
              <a:latin typeface="HG明朝E" pitchFamily="17" charset="-128"/>
              <a:ea typeface="HG明朝E" pitchFamily="17" charset="-128"/>
            </a:endParaRPr>
          </a:p>
        </p:txBody>
      </p:sp>
      <p:sp>
        <p:nvSpPr>
          <p:cNvPr id="21" name="テキスト ボックス 20"/>
          <p:cNvSpPr txBox="1"/>
          <p:nvPr/>
        </p:nvSpPr>
        <p:spPr>
          <a:xfrm>
            <a:off x="539552" y="4729500"/>
            <a:ext cx="2159566" cy="430887"/>
          </a:xfrm>
          <a:prstGeom prst="rect">
            <a:avLst/>
          </a:prstGeom>
          <a:noFill/>
          <a:ln w="38100">
            <a:noFill/>
          </a:ln>
        </p:spPr>
        <p:txBody>
          <a:bodyPr wrap="none" rtlCol="0">
            <a:spAutoFit/>
          </a:bodyPr>
          <a:lstStyle/>
          <a:p>
            <a:r>
              <a:rPr lang="ja-JP" altLang="en-US" sz="2200" dirty="0" smtClean="0">
                <a:latin typeface="HG明朝E" pitchFamily="17" charset="-128"/>
                <a:ea typeface="HG明朝E" pitchFamily="17" charset="-128"/>
              </a:rPr>
              <a:t>・コンベア問題</a:t>
            </a:r>
            <a:endParaRPr kumimoji="1" lang="ja-JP" altLang="en-US" sz="2200" dirty="0">
              <a:latin typeface="HG明朝E" pitchFamily="17" charset="-128"/>
              <a:ea typeface="HG明朝E" pitchFamily="17" charset="-128"/>
            </a:endParaRPr>
          </a:p>
        </p:txBody>
      </p:sp>
      <p:sp>
        <p:nvSpPr>
          <p:cNvPr id="22" name="テキスト ボックス 21"/>
          <p:cNvSpPr txBox="1"/>
          <p:nvPr/>
        </p:nvSpPr>
        <p:spPr>
          <a:xfrm>
            <a:off x="539552" y="5449580"/>
            <a:ext cx="1877437" cy="430887"/>
          </a:xfrm>
          <a:prstGeom prst="rect">
            <a:avLst/>
          </a:prstGeom>
          <a:noFill/>
          <a:ln w="38100">
            <a:noFill/>
          </a:ln>
        </p:spPr>
        <p:txBody>
          <a:bodyPr wrap="none" rtlCol="0">
            <a:spAutoFit/>
          </a:bodyPr>
          <a:lstStyle/>
          <a:p>
            <a:r>
              <a:rPr lang="ja-JP" altLang="en-US" sz="2200" dirty="0" smtClean="0">
                <a:latin typeface="HG明朝E" pitchFamily="17" charset="-128"/>
                <a:ea typeface="HG明朝E" pitchFamily="17" charset="-128"/>
              </a:rPr>
              <a:t>・歩行者問題</a:t>
            </a:r>
            <a:endParaRPr kumimoji="1" lang="ja-JP" altLang="en-US" sz="2200" dirty="0">
              <a:latin typeface="HG明朝E" pitchFamily="17" charset="-128"/>
              <a:ea typeface="HG明朝E" pitchFamily="17" charset="-128"/>
            </a:endParaRPr>
          </a:p>
        </p:txBody>
      </p:sp>
      <p:sp>
        <p:nvSpPr>
          <p:cNvPr id="29" name="テキスト ボックス 28"/>
          <p:cNvSpPr txBox="1"/>
          <p:nvPr/>
        </p:nvSpPr>
        <p:spPr>
          <a:xfrm>
            <a:off x="2514832" y="4712084"/>
            <a:ext cx="954107" cy="461665"/>
          </a:xfrm>
          <a:prstGeom prst="rect">
            <a:avLst/>
          </a:prstGeom>
          <a:noFill/>
        </p:spPr>
        <p:txBody>
          <a:bodyPr wrap="none" rtlCol="0">
            <a:spAutoFit/>
          </a:bodyPr>
          <a:lstStyle/>
          <a:p>
            <a:r>
              <a:rPr lang="ja-JP" altLang="en-US" sz="2400" u="sng" dirty="0" smtClean="0">
                <a:latin typeface="HG明朝E" pitchFamily="17" charset="-128"/>
                <a:ea typeface="HG明朝E" pitchFamily="17" charset="-128"/>
              </a:rPr>
              <a:t>→</a:t>
            </a:r>
            <a:r>
              <a:rPr lang="en-US" altLang="ja-JP" sz="2400" u="sng" dirty="0" smtClean="0">
                <a:latin typeface="HG明朝E" pitchFamily="17" charset="-128"/>
                <a:ea typeface="HG明朝E" pitchFamily="17" charset="-128"/>
              </a:rPr>
              <a:t>23</a:t>
            </a:r>
            <a:r>
              <a:rPr kumimoji="1" lang="en-US" altLang="ja-JP" sz="2400" u="sng" dirty="0" smtClean="0">
                <a:latin typeface="HG明朝E" pitchFamily="17" charset="-128"/>
                <a:ea typeface="HG明朝E" pitchFamily="17" charset="-128"/>
              </a:rPr>
              <a:t>%</a:t>
            </a:r>
            <a:endParaRPr kumimoji="1" lang="ja-JP" altLang="en-US" sz="2400" u="sng" dirty="0">
              <a:latin typeface="HG明朝E" pitchFamily="17" charset="-128"/>
              <a:ea typeface="HG明朝E" pitchFamily="17" charset="-128"/>
            </a:endParaRPr>
          </a:p>
        </p:txBody>
      </p:sp>
      <p:sp>
        <p:nvSpPr>
          <p:cNvPr id="30" name="テキスト ボックス 29"/>
          <p:cNvSpPr txBox="1"/>
          <p:nvPr/>
        </p:nvSpPr>
        <p:spPr>
          <a:xfrm>
            <a:off x="2209384" y="5451027"/>
            <a:ext cx="954107" cy="461665"/>
          </a:xfrm>
          <a:prstGeom prst="rect">
            <a:avLst/>
          </a:prstGeom>
          <a:noFill/>
        </p:spPr>
        <p:txBody>
          <a:bodyPr wrap="none" rtlCol="0">
            <a:spAutoFit/>
          </a:bodyPr>
          <a:lstStyle/>
          <a:p>
            <a:r>
              <a:rPr lang="ja-JP" altLang="en-US" sz="2400" u="sng" dirty="0" smtClean="0">
                <a:latin typeface="HG明朝E" pitchFamily="17" charset="-128"/>
                <a:ea typeface="HG明朝E" pitchFamily="17" charset="-128"/>
              </a:rPr>
              <a:t>→</a:t>
            </a:r>
            <a:r>
              <a:rPr lang="en-US" altLang="ja-JP" sz="2400" u="sng" dirty="0" smtClean="0">
                <a:solidFill>
                  <a:srgbClr val="FF0000"/>
                </a:solidFill>
                <a:latin typeface="HG明朝E" pitchFamily="17" charset="-128"/>
                <a:ea typeface="HG明朝E" pitchFamily="17" charset="-128"/>
              </a:rPr>
              <a:t>49</a:t>
            </a:r>
            <a:r>
              <a:rPr kumimoji="1" lang="en-US" altLang="ja-JP" sz="2400" u="sng" dirty="0" smtClean="0">
                <a:solidFill>
                  <a:srgbClr val="FF0000"/>
                </a:solidFill>
                <a:latin typeface="HG明朝E" pitchFamily="17" charset="-128"/>
                <a:ea typeface="HG明朝E" pitchFamily="17" charset="-128"/>
              </a:rPr>
              <a:t>%</a:t>
            </a:r>
            <a:endParaRPr kumimoji="1" lang="ja-JP" altLang="en-US" sz="2400" u="sng" dirty="0">
              <a:solidFill>
                <a:srgbClr val="FF0000"/>
              </a:solidFill>
              <a:latin typeface="HG明朝E" pitchFamily="17" charset="-128"/>
              <a:ea typeface="HG明朝E" pitchFamily="17" charset="-128"/>
            </a:endParaRPr>
          </a:p>
        </p:txBody>
      </p:sp>
      <p:sp>
        <p:nvSpPr>
          <p:cNvPr id="35" name="円/楕円 34"/>
          <p:cNvSpPr/>
          <p:nvPr/>
        </p:nvSpPr>
        <p:spPr>
          <a:xfrm>
            <a:off x="107504" y="3491716"/>
            <a:ext cx="3816424" cy="2880320"/>
          </a:xfrm>
          <a:prstGeom prst="ellipse">
            <a:avLst/>
          </a:prstGeom>
          <a:noFill/>
          <a:ln>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3" name="テキスト ボックス 22"/>
          <p:cNvSpPr txBox="1"/>
          <p:nvPr/>
        </p:nvSpPr>
        <p:spPr>
          <a:xfrm>
            <a:off x="9144000" y="548680"/>
            <a:ext cx="1800493" cy="923330"/>
          </a:xfrm>
          <a:prstGeom prst="rect">
            <a:avLst/>
          </a:prstGeom>
          <a:noFill/>
        </p:spPr>
        <p:txBody>
          <a:bodyPr wrap="none" rtlCol="0">
            <a:spAutoFit/>
          </a:bodyPr>
          <a:lstStyle/>
          <a:p>
            <a:r>
              <a:rPr kumimoji="1" lang="ja-JP" altLang="en-US" dirty="0" smtClean="0"/>
              <a:t>歩行者問題の</a:t>
            </a:r>
            <a:endParaRPr kumimoji="1" lang="en-US" altLang="ja-JP" dirty="0" smtClean="0"/>
          </a:p>
          <a:p>
            <a:r>
              <a:rPr lang="ja-JP" altLang="en-US" dirty="0" smtClean="0"/>
              <a:t>細かい説明</a:t>
            </a:r>
            <a:endParaRPr lang="en-US" altLang="ja-JP" dirty="0" smtClean="0"/>
          </a:p>
          <a:p>
            <a:r>
              <a:rPr kumimoji="1" lang="ja-JP" altLang="en-US" dirty="0" smtClean="0"/>
              <a:t>直落信念の説明</a:t>
            </a:r>
            <a:endParaRPr kumimoji="1" lang="ja-JP" altLang="en-US" dirty="0"/>
          </a:p>
        </p:txBody>
      </p:sp>
      <p:sp>
        <p:nvSpPr>
          <p:cNvPr id="25" name="テキスト ボックス 24"/>
          <p:cNvSpPr txBox="1"/>
          <p:nvPr/>
        </p:nvSpPr>
        <p:spPr>
          <a:xfrm>
            <a:off x="1043608" y="6372036"/>
            <a:ext cx="1941557" cy="369332"/>
          </a:xfrm>
          <a:prstGeom prst="rect">
            <a:avLst/>
          </a:prstGeom>
          <a:noFill/>
        </p:spPr>
        <p:txBody>
          <a:bodyPr wrap="none" rtlCol="0">
            <a:spAutoFit/>
          </a:bodyPr>
          <a:lstStyle/>
          <a:p>
            <a:r>
              <a:rPr lang="en-US" altLang="ja-JP" dirty="0" smtClean="0">
                <a:latin typeface="HGS明朝E" pitchFamily="18" charset="-128"/>
                <a:ea typeface="HGS明朝E" pitchFamily="18" charset="-128"/>
              </a:rPr>
              <a:t>(</a:t>
            </a:r>
            <a:r>
              <a:rPr kumimoji="1" lang="ja-JP" altLang="en-US" dirty="0" smtClean="0">
                <a:latin typeface="HGS明朝E" pitchFamily="18" charset="-128"/>
                <a:ea typeface="HGS明朝E" pitchFamily="18" charset="-128"/>
              </a:rPr>
              <a:t>被験者：大学生</a:t>
            </a:r>
            <a:r>
              <a:rPr kumimoji="1" lang="en-US" altLang="ja-JP" dirty="0" smtClean="0">
                <a:latin typeface="HGS明朝E" pitchFamily="18" charset="-128"/>
                <a:ea typeface="HGS明朝E" pitchFamily="18" charset="-128"/>
              </a:rPr>
              <a:t>)</a:t>
            </a:r>
            <a:endParaRPr kumimoji="1" lang="ja-JP" altLang="en-US" dirty="0">
              <a:latin typeface="HGS明朝E" pitchFamily="18" charset="-128"/>
              <a:ea typeface="HGS明朝E" pitchFamily="18" charset="-128"/>
            </a:endParaRPr>
          </a:p>
        </p:txBody>
      </p:sp>
      <p:sp>
        <p:nvSpPr>
          <p:cNvPr id="26" name="正方形/長方形 25"/>
          <p:cNvSpPr/>
          <p:nvPr/>
        </p:nvSpPr>
        <p:spPr>
          <a:xfrm>
            <a:off x="323528" y="980728"/>
            <a:ext cx="8496944" cy="165618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p:cNvSpPr txBox="1"/>
          <p:nvPr/>
        </p:nvSpPr>
        <p:spPr>
          <a:xfrm>
            <a:off x="3351153" y="692696"/>
            <a:ext cx="2441694" cy="430887"/>
          </a:xfrm>
          <a:prstGeom prst="rect">
            <a:avLst/>
          </a:prstGeom>
          <a:solidFill>
            <a:schemeClr val="bg1"/>
          </a:solidFill>
        </p:spPr>
        <p:txBody>
          <a:bodyPr wrap="none" rtlCol="0">
            <a:spAutoFit/>
          </a:bodyPr>
          <a:lstStyle/>
          <a:p>
            <a:r>
              <a:rPr lang="ja-JP" altLang="en-US" sz="2200" u="sng" dirty="0" smtClean="0">
                <a:effectLst>
                  <a:outerShdw blurRad="38100" dist="38100" dir="2700000" algn="tl">
                    <a:srgbClr val="000000">
                      <a:alpha val="43137"/>
                    </a:srgbClr>
                  </a:outerShdw>
                </a:effectLst>
                <a:latin typeface="HG明朝E" pitchFamily="17" charset="-128"/>
                <a:ea typeface="HG明朝E" pitchFamily="17" charset="-128"/>
              </a:rPr>
              <a:t>構成主義学習理論</a:t>
            </a:r>
            <a:endParaRPr kumimoji="1" lang="ja-JP" altLang="en-US" sz="2200" u="sng" dirty="0">
              <a:effectLst>
                <a:outerShdw blurRad="38100" dist="38100" dir="2700000" algn="tl">
                  <a:srgbClr val="000000">
                    <a:alpha val="43137"/>
                  </a:srgbClr>
                </a:outerShdw>
              </a:effectLst>
              <a:latin typeface="HG明朝E" pitchFamily="17" charset="-128"/>
              <a:ea typeface="HG明朝E" pitchFamily="17" charset="-128"/>
            </a:endParaRPr>
          </a:p>
        </p:txBody>
      </p:sp>
      <p:sp>
        <p:nvSpPr>
          <p:cNvPr id="27" name="テキスト ボックス 26"/>
          <p:cNvSpPr txBox="1"/>
          <p:nvPr/>
        </p:nvSpPr>
        <p:spPr>
          <a:xfrm>
            <a:off x="9180512" y="0"/>
            <a:ext cx="2031325" cy="646331"/>
          </a:xfrm>
          <a:prstGeom prst="rect">
            <a:avLst/>
          </a:prstGeom>
          <a:noFill/>
        </p:spPr>
        <p:txBody>
          <a:bodyPr wrap="none" rtlCol="0">
            <a:spAutoFit/>
          </a:bodyPr>
          <a:lstStyle/>
          <a:p>
            <a:r>
              <a:rPr lang="ja-JP" altLang="en-US" dirty="0" smtClean="0"/>
              <a:t>構成主義学習理論</a:t>
            </a:r>
            <a:endParaRPr lang="en-US" altLang="ja-JP" dirty="0" smtClean="0"/>
          </a:p>
          <a:p>
            <a:r>
              <a:rPr lang="ja-JP" altLang="en-US" dirty="0" smtClean="0"/>
              <a:t>の</a:t>
            </a:r>
            <a:r>
              <a:rPr kumimoji="1" lang="ja-JP" altLang="en-US" dirty="0" smtClean="0"/>
              <a:t>細かい説明</a:t>
            </a:r>
            <a:endParaRPr kumimoji="1" lang="en-US" altLang="ja-JP"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8200" y="8895"/>
            <a:ext cx="8186857" cy="461665"/>
          </a:xfrm>
          <a:prstGeom prst="rect">
            <a:avLst/>
          </a:prstGeom>
          <a:noFill/>
        </p:spPr>
        <p:txBody>
          <a:bodyPr wrap="none" rtlCol="0">
            <a:spAutoFit/>
          </a:bodyPr>
          <a:lstStyle/>
          <a:p>
            <a:r>
              <a:rPr lang="ja-JP" altLang="en-US" sz="2400" u="sng" dirty="0" smtClean="0">
                <a:latin typeface="HG明朝E" pitchFamily="17" charset="-128"/>
                <a:ea typeface="HG明朝E" pitchFamily="17" charset="-128"/>
              </a:rPr>
              <a:t>ここで</a:t>
            </a:r>
            <a:r>
              <a:rPr lang="en-US" altLang="ja-JP" sz="2400" u="sng" dirty="0" smtClean="0">
                <a:latin typeface="HG明朝E" pitchFamily="17" charset="-128"/>
                <a:ea typeface="HG明朝E" pitchFamily="17" charset="-128"/>
              </a:rPr>
              <a:t>…</a:t>
            </a:r>
            <a:r>
              <a:rPr lang="ja-JP" altLang="en-US" sz="2400" u="sng" dirty="0" smtClean="0">
                <a:latin typeface="HG明朝E" pitchFamily="17" charset="-128"/>
                <a:ea typeface="HG明朝E" pitchFamily="17" charset="-128"/>
              </a:rPr>
              <a:t>因子</a:t>
            </a:r>
            <a:r>
              <a:rPr kumimoji="1" lang="ja-JP" altLang="en-US" sz="2400" u="sng" dirty="0" smtClean="0">
                <a:latin typeface="HG明朝E" pitchFamily="17" charset="-128"/>
                <a:ea typeface="HG明朝E" pitchFamily="17" charset="-128"/>
              </a:rPr>
              <a:t>分析</a:t>
            </a:r>
            <a:r>
              <a:rPr kumimoji="1" lang="en-US" altLang="ja-JP" sz="2400" u="sng" dirty="0" smtClean="0">
                <a:latin typeface="HG明朝E" pitchFamily="17" charset="-128"/>
                <a:ea typeface="HG明朝E" pitchFamily="17" charset="-128"/>
              </a:rPr>
              <a:t>(</a:t>
            </a:r>
            <a:r>
              <a:rPr kumimoji="1" lang="ja-JP" altLang="en-US" sz="2400" u="sng" dirty="0" smtClean="0">
                <a:latin typeface="HG明朝E" pitchFamily="17" charset="-128"/>
                <a:ea typeface="HG明朝E" pitchFamily="17" charset="-128"/>
              </a:rPr>
              <a:t>主因子法、バリマックス回転</a:t>
            </a:r>
            <a:r>
              <a:rPr kumimoji="1" lang="en-US" altLang="ja-JP" sz="2400" u="sng" dirty="0" smtClean="0">
                <a:latin typeface="HG明朝E" pitchFamily="17" charset="-128"/>
                <a:ea typeface="HG明朝E" pitchFamily="17" charset="-128"/>
              </a:rPr>
              <a:t>)</a:t>
            </a:r>
            <a:r>
              <a:rPr kumimoji="1" lang="ja-JP" altLang="en-US" sz="2400" u="sng" dirty="0" smtClean="0">
                <a:latin typeface="HG明朝E" pitchFamily="17" charset="-128"/>
                <a:ea typeface="HG明朝E" pitchFamily="17" charset="-128"/>
              </a:rPr>
              <a:t>について</a:t>
            </a:r>
            <a:endParaRPr kumimoji="1" lang="ja-JP" altLang="en-US" sz="2400" u="sng" dirty="0">
              <a:latin typeface="HG明朝E" pitchFamily="17" charset="-128"/>
              <a:ea typeface="HG明朝E" pitchFamily="17" charset="-128"/>
            </a:endParaRPr>
          </a:p>
        </p:txBody>
      </p:sp>
      <p:sp>
        <p:nvSpPr>
          <p:cNvPr id="3" name="テキスト ボックス 2"/>
          <p:cNvSpPr txBox="1"/>
          <p:nvPr/>
        </p:nvSpPr>
        <p:spPr>
          <a:xfrm>
            <a:off x="615037" y="980728"/>
            <a:ext cx="3993401" cy="430887"/>
          </a:xfrm>
          <a:prstGeom prst="rect">
            <a:avLst/>
          </a:prstGeom>
          <a:noFill/>
          <a:ln>
            <a:noFill/>
          </a:ln>
        </p:spPr>
        <p:style>
          <a:lnRef idx="2">
            <a:schemeClr val="dk1"/>
          </a:lnRef>
          <a:fillRef idx="1">
            <a:schemeClr val="lt1"/>
          </a:fillRef>
          <a:effectRef idx="0">
            <a:schemeClr val="dk1"/>
          </a:effectRef>
          <a:fontRef idx="minor">
            <a:schemeClr val="dk1"/>
          </a:fontRef>
        </p:style>
        <p:txBody>
          <a:bodyPr wrap="none" rtlCol="0">
            <a:spAutoFit/>
          </a:bodyPr>
          <a:lstStyle/>
          <a:p>
            <a:r>
              <a:rPr lang="ja-JP" altLang="en-US" sz="2200" dirty="0" smtClean="0">
                <a:latin typeface="HG明朝E" pitchFamily="17" charset="-128"/>
                <a:ea typeface="HG明朝E" pitchFamily="17" charset="-128"/>
              </a:rPr>
              <a:t>Ｅ</a:t>
            </a:r>
            <a:r>
              <a:rPr lang="en-US" altLang="ja-JP" sz="2200" dirty="0" smtClean="0">
                <a:latin typeface="HG明朝E" pitchFamily="17" charset="-128"/>
                <a:ea typeface="HG明朝E" pitchFamily="17" charset="-128"/>
              </a:rPr>
              <a:t>x.</a:t>
            </a:r>
            <a:r>
              <a:rPr lang="ja-JP" altLang="en-US" sz="2200" dirty="0" smtClean="0">
                <a:latin typeface="HG明朝E" pitchFamily="17" charset="-128"/>
                <a:ea typeface="HG明朝E" pitchFamily="17" charset="-128"/>
              </a:rPr>
              <a:t>　</a:t>
            </a:r>
            <a:r>
              <a:rPr lang="ja-JP" altLang="en-US" sz="2200" u="sng" dirty="0" smtClean="0">
                <a:latin typeface="HG明朝E" pitchFamily="17" charset="-128"/>
                <a:ea typeface="HG明朝E" pitchFamily="17" charset="-128"/>
              </a:rPr>
              <a:t>人間の知的能力の測定</a:t>
            </a:r>
            <a:r>
              <a:rPr lang="en-US" altLang="ja-JP" sz="2200" dirty="0" smtClean="0">
                <a:latin typeface="HG明朝E" pitchFamily="17" charset="-128"/>
                <a:ea typeface="HG明朝E" pitchFamily="17" charset="-128"/>
              </a:rPr>
              <a:t> </a:t>
            </a:r>
          </a:p>
        </p:txBody>
      </p:sp>
      <p:grpSp>
        <p:nvGrpSpPr>
          <p:cNvPr id="4" name="グループ化 3"/>
          <p:cNvGrpSpPr/>
          <p:nvPr/>
        </p:nvGrpSpPr>
        <p:grpSpPr>
          <a:xfrm>
            <a:off x="1608203" y="1484784"/>
            <a:ext cx="5927595" cy="430887"/>
            <a:chOff x="755576" y="1484784"/>
            <a:chExt cx="5927595" cy="430887"/>
          </a:xfrm>
        </p:grpSpPr>
        <p:sp>
          <p:nvSpPr>
            <p:cNvPr id="5" name="テキスト ボックス 4"/>
            <p:cNvSpPr txBox="1"/>
            <p:nvPr/>
          </p:nvSpPr>
          <p:spPr>
            <a:xfrm>
              <a:off x="755576" y="1484784"/>
              <a:ext cx="1031051" cy="430887"/>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kumimoji="1" lang="ja-JP" altLang="en-US" sz="2200" dirty="0" smtClean="0">
                  <a:latin typeface="HG明朝E" pitchFamily="17" charset="-128"/>
                  <a:ea typeface="HG明朝E" pitchFamily="17" charset="-128"/>
                </a:rPr>
                <a:t>推理力</a:t>
              </a:r>
              <a:endParaRPr kumimoji="1" lang="ja-JP" altLang="en-US" sz="2200" dirty="0">
                <a:latin typeface="HG明朝E" pitchFamily="17" charset="-128"/>
                <a:ea typeface="HG明朝E" pitchFamily="17" charset="-128"/>
              </a:endParaRPr>
            </a:p>
          </p:txBody>
        </p:sp>
        <p:sp>
          <p:nvSpPr>
            <p:cNvPr id="6" name="テキスト ボックス 5"/>
            <p:cNvSpPr txBox="1"/>
            <p:nvPr/>
          </p:nvSpPr>
          <p:spPr>
            <a:xfrm>
              <a:off x="1979712" y="1484784"/>
              <a:ext cx="1031051" cy="430887"/>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ja-JP" altLang="en-US" sz="2200" dirty="0" smtClean="0">
                  <a:latin typeface="HG明朝E" pitchFamily="17" charset="-128"/>
                  <a:ea typeface="HG明朝E" pitchFamily="17" charset="-128"/>
                </a:rPr>
                <a:t>理解力</a:t>
              </a:r>
              <a:endParaRPr kumimoji="1" lang="ja-JP" altLang="en-US" sz="2200" dirty="0">
                <a:latin typeface="HG明朝E" pitchFamily="17" charset="-128"/>
                <a:ea typeface="HG明朝E" pitchFamily="17" charset="-128"/>
              </a:endParaRPr>
            </a:p>
          </p:txBody>
        </p:sp>
        <p:sp>
          <p:nvSpPr>
            <p:cNvPr id="7" name="テキスト ボックス 6"/>
            <p:cNvSpPr txBox="1"/>
            <p:nvPr/>
          </p:nvSpPr>
          <p:spPr>
            <a:xfrm>
              <a:off x="3203848" y="1484784"/>
              <a:ext cx="1031051" cy="430887"/>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ja-JP" altLang="en-US" sz="2200" dirty="0" smtClean="0">
                  <a:latin typeface="HG明朝E" pitchFamily="17" charset="-128"/>
                  <a:ea typeface="HG明朝E" pitchFamily="17" charset="-128"/>
                </a:rPr>
                <a:t>計算力</a:t>
              </a:r>
              <a:endParaRPr kumimoji="1" lang="ja-JP" altLang="en-US" sz="2200" dirty="0">
                <a:latin typeface="HG明朝E" pitchFamily="17" charset="-128"/>
                <a:ea typeface="HG明朝E" pitchFamily="17" charset="-128"/>
              </a:endParaRPr>
            </a:p>
          </p:txBody>
        </p:sp>
        <p:sp>
          <p:nvSpPr>
            <p:cNvPr id="8" name="テキスト ボックス 7"/>
            <p:cNvSpPr txBox="1"/>
            <p:nvPr/>
          </p:nvSpPr>
          <p:spPr>
            <a:xfrm>
              <a:off x="4427984" y="1484784"/>
              <a:ext cx="1031051" cy="430887"/>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ja-JP" altLang="en-US" sz="2200" dirty="0" smtClean="0">
                  <a:latin typeface="HG明朝E" pitchFamily="17" charset="-128"/>
                  <a:ea typeface="HG明朝E" pitchFamily="17" charset="-128"/>
                </a:rPr>
                <a:t>表現力</a:t>
              </a:r>
              <a:endParaRPr kumimoji="1" lang="ja-JP" altLang="en-US" sz="2200" dirty="0">
                <a:latin typeface="HG明朝E" pitchFamily="17" charset="-128"/>
                <a:ea typeface="HG明朝E" pitchFamily="17" charset="-128"/>
              </a:endParaRPr>
            </a:p>
          </p:txBody>
        </p:sp>
        <p:sp>
          <p:nvSpPr>
            <p:cNvPr id="9" name="テキスト ボックス 8"/>
            <p:cNvSpPr txBox="1"/>
            <p:nvPr/>
          </p:nvSpPr>
          <p:spPr>
            <a:xfrm>
              <a:off x="5652120" y="1484784"/>
              <a:ext cx="1031051" cy="430887"/>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ja-JP" altLang="en-US" sz="2200" dirty="0" smtClean="0">
                  <a:latin typeface="HG明朝E" pitchFamily="17" charset="-128"/>
                  <a:ea typeface="HG明朝E" pitchFamily="17" charset="-128"/>
                </a:rPr>
                <a:t>記憶力</a:t>
              </a:r>
              <a:endParaRPr kumimoji="1" lang="ja-JP" altLang="en-US" sz="2200" dirty="0">
                <a:latin typeface="HG明朝E" pitchFamily="17" charset="-128"/>
                <a:ea typeface="HG明朝E" pitchFamily="17" charset="-128"/>
              </a:endParaRPr>
            </a:p>
          </p:txBody>
        </p:sp>
      </p:grpSp>
      <p:sp>
        <p:nvSpPr>
          <p:cNvPr id="10" name="ストライプ矢印 9"/>
          <p:cNvSpPr/>
          <p:nvPr/>
        </p:nvSpPr>
        <p:spPr>
          <a:xfrm rot="5400000">
            <a:off x="4175956" y="1808820"/>
            <a:ext cx="792088" cy="1296144"/>
          </a:xfrm>
          <a:prstGeom prst="striped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1376254" y="2996952"/>
            <a:ext cx="6391493" cy="769441"/>
          </a:xfrm>
          <a:prstGeom prst="rect">
            <a:avLst/>
          </a:prstGeom>
          <a:ln>
            <a:noFill/>
          </a:ln>
        </p:spPr>
        <p:style>
          <a:lnRef idx="2">
            <a:schemeClr val="accent2"/>
          </a:lnRef>
          <a:fillRef idx="1">
            <a:schemeClr val="lt1"/>
          </a:fillRef>
          <a:effectRef idx="0">
            <a:schemeClr val="accent2"/>
          </a:effectRef>
          <a:fontRef idx="minor">
            <a:schemeClr val="dk1"/>
          </a:fontRef>
        </p:style>
        <p:txBody>
          <a:bodyPr wrap="none" rtlCol="0">
            <a:spAutoFit/>
          </a:bodyPr>
          <a:lstStyle/>
          <a:p>
            <a:r>
              <a:rPr lang="ja-JP" altLang="en-US" sz="2200" dirty="0" smtClean="0">
                <a:latin typeface="HG明朝E" pitchFamily="17" charset="-128"/>
                <a:ea typeface="HG明朝E" pitchFamily="17" charset="-128"/>
              </a:rPr>
              <a:t>‘記憶力の優れている者は計算力も優れている’</a:t>
            </a:r>
            <a:endParaRPr lang="en-US" altLang="ja-JP" sz="2200" dirty="0" smtClean="0">
              <a:latin typeface="HG明朝E" pitchFamily="17" charset="-128"/>
              <a:ea typeface="HG明朝E" pitchFamily="17" charset="-128"/>
            </a:endParaRPr>
          </a:p>
          <a:p>
            <a:pPr algn="ctr"/>
            <a:r>
              <a:rPr kumimoji="1" lang="ja-JP" altLang="en-US" sz="2200" dirty="0" smtClean="0">
                <a:latin typeface="HG明朝E" pitchFamily="17" charset="-128"/>
                <a:ea typeface="HG明朝E" pitchFamily="17" charset="-128"/>
              </a:rPr>
              <a:t>‘理解力に乏しい者は推理力も乏しい’</a:t>
            </a:r>
            <a:endParaRPr kumimoji="1" lang="ja-JP" altLang="en-US" sz="2200" dirty="0">
              <a:latin typeface="HG明朝E" pitchFamily="17" charset="-128"/>
              <a:ea typeface="HG明朝E" pitchFamily="17" charset="-128"/>
            </a:endParaRPr>
          </a:p>
        </p:txBody>
      </p:sp>
      <p:sp>
        <p:nvSpPr>
          <p:cNvPr id="12" name="ストライプ矢印 11"/>
          <p:cNvSpPr/>
          <p:nvPr/>
        </p:nvSpPr>
        <p:spPr>
          <a:xfrm rot="5400000">
            <a:off x="4175956" y="3609020"/>
            <a:ext cx="792088" cy="1296144"/>
          </a:xfrm>
          <a:prstGeom prst="striped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1799446" y="4819799"/>
            <a:ext cx="5545108" cy="769441"/>
          </a:xfrm>
          <a:prstGeom prst="rect">
            <a:avLst/>
          </a:prstGeom>
          <a:ln/>
        </p:spPr>
        <p:style>
          <a:lnRef idx="2">
            <a:schemeClr val="accent2"/>
          </a:lnRef>
          <a:fillRef idx="1">
            <a:schemeClr val="lt1"/>
          </a:fillRef>
          <a:effectRef idx="0">
            <a:schemeClr val="accent2"/>
          </a:effectRef>
          <a:fontRef idx="minor">
            <a:schemeClr val="dk1"/>
          </a:fontRef>
        </p:style>
        <p:txBody>
          <a:bodyPr wrap="none" rtlCol="0">
            <a:spAutoFit/>
          </a:bodyPr>
          <a:lstStyle/>
          <a:p>
            <a:pPr algn="ctr"/>
            <a:r>
              <a:rPr kumimoji="1" lang="ja-JP" altLang="en-US" sz="2200" dirty="0" smtClean="0">
                <a:latin typeface="HG明朝E" pitchFamily="17" charset="-128"/>
                <a:ea typeface="HG明朝E" pitchFamily="17" charset="-128"/>
              </a:rPr>
              <a:t>相互に強い相関関係にある知的能力には</a:t>
            </a:r>
            <a:endParaRPr kumimoji="1" lang="en-US" altLang="ja-JP" sz="2200" dirty="0" smtClean="0">
              <a:latin typeface="HG明朝E" pitchFamily="17" charset="-128"/>
              <a:ea typeface="HG明朝E" pitchFamily="17" charset="-128"/>
            </a:endParaRPr>
          </a:p>
          <a:p>
            <a:pPr algn="ctr"/>
            <a:r>
              <a:rPr kumimoji="1" lang="ja-JP" altLang="en-US" sz="2200" dirty="0" smtClean="0">
                <a:latin typeface="HG明朝E" pitchFamily="17" charset="-128"/>
                <a:ea typeface="HG明朝E" pitchFamily="17" charset="-128"/>
              </a:rPr>
              <a:t>なんらかの共通な潜在因子が介在している</a:t>
            </a:r>
            <a:endParaRPr kumimoji="1" lang="ja-JP" altLang="en-US" sz="2200" dirty="0">
              <a:latin typeface="HG明朝E" pitchFamily="17" charset="-128"/>
              <a:ea typeface="HG明朝E" pitchFamily="17" charset="-128"/>
            </a:endParaRPr>
          </a:p>
        </p:txBody>
      </p:sp>
      <p:sp>
        <p:nvSpPr>
          <p:cNvPr id="14" name="円/楕円 13"/>
          <p:cNvSpPr/>
          <p:nvPr/>
        </p:nvSpPr>
        <p:spPr>
          <a:xfrm>
            <a:off x="179512" y="5949280"/>
            <a:ext cx="2088232" cy="72008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latin typeface="HG明朝E" pitchFamily="17" charset="-128"/>
                <a:ea typeface="HG明朝E" pitchFamily="17" charset="-128"/>
              </a:rPr>
              <a:t>因子分析</a:t>
            </a:r>
            <a:endParaRPr kumimoji="1" lang="ja-JP" altLang="en-US" sz="2400" dirty="0">
              <a:latin typeface="HG明朝E" pitchFamily="17" charset="-128"/>
              <a:ea typeface="HG明朝E" pitchFamily="17" charset="-128"/>
            </a:endParaRPr>
          </a:p>
        </p:txBody>
      </p:sp>
      <p:sp>
        <p:nvSpPr>
          <p:cNvPr id="15" name="テキスト ボックス 14"/>
          <p:cNvSpPr txBox="1"/>
          <p:nvPr/>
        </p:nvSpPr>
        <p:spPr>
          <a:xfrm>
            <a:off x="2376522" y="6016639"/>
            <a:ext cx="6391493" cy="769441"/>
          </a:xfrm>
          <a:prstGeom prst="rect">
            <a:avLst/>
          </a:prstGeom>
          <a:noFill/>
        </p:spPr>
        <p:txBody>
          <a:bodyPr wrap="none" rtlCol="0">
            <a:spAutoFit/>
          </a:bodyPr>
          <a:lstStyle/>
          <a:p>
            <a:r>
              <a:rPr kumimoji="1" lang="en-US" altLang="ja-JP" sz="2200" dirty="0" smtClean="0">
                <a:solidFill>
                  <a:srgbClr val="FF0000"/>
                </a:solidFill>
                <a:latin typeface="HG明朝E" pitchFamily="17" charset="-128"/>
                <a:ea typeface="HG明朝E" pitchFamily="17" charset="-128"/>
              </a:rPr>
              <a:t>…</a:t>
            </a:r>
            <a:r>
              <a:rPr kumimoji="1" lang="ja-JP" altLang="en-US" sz="2200" dirty="0" smtClean="0">
                <a:solidFill>
                  <a:srgbClr val="FF0000"/>
                </a:solidFill>
                <a:latin typeface="HG明朝E" pitchFamily="17" charset="-128"/>
                <a:ea typeface="HG明朝E" pitchFamily="17" charset="-128"/>
              </a:rPr>
              <a:t>変数間の相関行列に基づいて、それらの関係を</a:t>
            </a:r>
            <a:endParaRPr kumimoji="1" lang="en-US" altLang="ja-JP" sz="2200" dirty="0" smtClean="0">
              <a:solidFill>
                <a:srgbClr val="FF0000"/>
              </a:solidFill>
              <a:latin typeface="HG明朝E" pitchFamily="17" charset="-128"/>
              <a:ea typeface="HG明朝E" pitchFamily="17" charset="-128"/>
            </a:endParaRPr>
          </a:p>
          <a:p>
            <a:r>
              <a:rPr kumimoji="1" lang="ja-JP" altLang="en-US" sz="2200" dirty="0" smtClean="0">
                <a:solidFill>
                  <a:srgbClr val="FF0000"/>
                </a:solidFill>
                <a:latin typeface="HG明朝E" pitchFamily="17" charset="-128"/>
                <a:ea typeface="HG明朝E" pitchFamily="17" charset="-128"/>
              </a:rPr>
              <a:t>　規定している</a:t>
            </a:r>
            <a:r>
              <a:rPr lang="ja-JP" altLang="en-US" sz="2200" dirty="0" smtClean="0">
                <a:solidFill>
                  <a:srgbClr val="FF0000"/>
                </a:solidFill>
                <a:latin typeface="HG明朝E" pitchFamily="17" charset="-128"/>
                <a:ea typeface="HG明朝E" pitchFamily="17" charset="-128"/>
              </a:rPr>
              <a:t>潜在因子を抽出するための解析法</a:t>
            </a:r>
            <a:endParaRPr kumimoji="1" lang="ja-JP" altLang="en-US" sz="2200" dirty="0">
              <a:solidFill>
                <a:srgbClr val="FF0000"/>
              </a:solidFill>
              <a:latin typeface="HG明朝E" pitchFamily="17" charset="-128"/>
              <a:ea typeface="HG明朝E" pitchFamily="17" charset="-128"/>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6"/>
          <p:cNvGrpSpPr>
            <a:grpSpLocks/>
          </p:cNvGrpSpPr>
          <p:nvPr/>
        </p:nvGrpSpPr>
        <p:grpSpPr bwMode="auto">
          <a:xfrm>
            <a:off x="73933" y="15875"/>
            <a:ext cx="2625859" cy="465138"/>
            <a:chOff x="5076056" y="-27384"/>
            <a:chExt cx="4292636" cy="465956"/>
          </a:xfrm>
        </p:grpSpPr>
        <p:sp>
          <p:nvSpPr>
            <p:cNvPr id="3" name="正方形/長方形 2"/>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5134416" y="-27384"/>
              <a:ext cx="4071938" cy="465956"/>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3. </a:t>
              </a:r>
              <a:r>
                <a:rPr kumimoji="0" lang="ja-JP" altLang="en-US" sz="2400" dirty="0" smtClean="0">
                  <a:solidFill>
                    <a:schemeClr val="bg1"/>
                  </a:solidFill>
                  <a:latin typeface="HG明朝E" pitchFamily="17" charset="-128"/>
                  <a:ea typeface="HG明朝E" pitchFamily="17" charset="-128"/>
                </a:rPr>
                <a:t>結果</a:t>
              </a:r>
              <a:endParaRPr kumimoji="0" lang="ja-JP" altLang="en-US" sz="2400" dirty="0">
                <a:solidFill>
                  <a:schemeClr val="bg1"/>
                </a:solidFill>
                <a:latin typeface="HG明朝E" pitchFamily="17" charset="-128"/>
                <a:ea typeface="HG明朝E" pitchFamily="17" charset="-128"/>
              </a:endParaRPr>
            </a:p>
          </p:txBody>
        </p:sp>
      </p:grpSp>
      <p:sp>
        <p:nvSpPr>
          <p:cNvPr id="8" name="テキスト ボックス 7"/>
          <p:cNvSpPr txBox="1"/>
          <p:nvPr/>
        </p:nvSpPr>
        <p:spPr>
          <a:xfrm>
            <a:off x="2940784" y="87015"/>
            <a:ext cx="3877985" cy="461665"/>
          </a:xfrm>
          <a:prstGeom prst="rect">
            <a:avLst/>
          </a:prstGeom>
          <a:noFill/>
        </p:spPr>
        <p:txBody>
          <a:bodyPr wrap="none" rtlCol="0">
            <a:spAutoFit/>
          </a:bodyPr>
          <a:lstStyle/>
          <a:p>
            <a:r>
              <a:rPr lang="en-US" altLang="ja-JP" sz="2400" u="sng" dirty="0" smtClean="0">
                <a:latin typeface="HG明朝E" pitchFamily="17" charset="-128"/>
                <a:ea typeface="HG明朝E" pitchFamily="17" charset="-128"/>
              </a:rPr>
              <a:t>3. </a:t>
            </a:r>
            <a:r>
              <a:rPr lang="ja-JP" altLang="en-US" sz="2400" u="sng" dirty="0" smtClean="0">
                <a:latin typeface="HG明朝E" pitchFamily="17" charset="-128"/>
                <a:ea typeface="HG明朝E" pitchFamily="17" charset="-128"/>
              </a:rPr>
              <a:t>科学観の変容について</a:t>
            </a:r>
            <a:r>
              <a:rPr kumimoji="1" lang="en-US" altLang="ja-JP" sz="2400" u="sng" dirty="0" smtClean="0">
                <a:latin typeface="HG明朝E" pitchFamily="17" charset="-128"/>
                <a:ea typeface="HG明朝E" pitchFamily="17" charset="-128"/>
              </a:rPr>
              <a:t> </a:t>
            </a:r>
            <a:endParaRPr kumimoji="1" lang="ja-JP" altLang="en-US" sz="2400" u="sng" dirty="0">
              <a:latin typeface="HG明朝E" pitchFamily="17" charset="-128"/>
              <a:ea typeface="HG明朝E" pitchFamily="17" charset="-128"/>
            </a:endParaRPr>
          </a:p>
        </p:txBody>
      </p:sp>
      <p:pic>
        <p:nvPicPr>
          <p:cNvPr id="2050" name="Picture 2"/>
          <p:cNvPicPr>
            <a:picLocks noChangeAspect="1" noChangeArrowheads="1"/>
          </p:cNvPicPr>
          <p:nvPr/>
        </p:nvPicPr>
        <p:blipFill>
          <a:blip r:embed="rId2" cstate="print"/>
          <a:srcRect/>
          <a:stretch>
            <a:fillRect/>
          </a:stretch>
        </p:blipFill>
        <p:spPr bwMode="auto">
          <a:xfrm>
            <a:off x="859114" y="692696"/>
            <a:ext cx="7425773" cy="4536504"/>
          </a:xfrm>
          <a:prstGeom prst="rect">
            <a:avLst/>
          </a:prstGeom>
          <a:noFill/>
          <a:ln w="9525">
            <a:solidFill>
              <a:schemeClr val="tx1"/>
            </a:solidFill>
            <a:miter lim="800000"/>
            <a:headEnd/>
            <a:tailEnd/>
          </a:ln>
        </p:spPr>
      </p:pic>
      <p:sp>
        <p:nvSpPr>
          <p:cNvPr id="7" name="正方形/長方形 6"/>
          <p:cNvSpPr/>
          <p:nvPr/>
        </p:nvSpPr>
        <p:spPr>
          <a:xfrm>
            <a:off x="7092280" y="1268760"/>
            <a:ext cx="648072" cy="1080120"/>
          </a:xfrm>
          <a:prstGeom prst="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右矢印 9"/>
          <p:cNvSpPr/>
          <p:nvPr/>
        </p:nvSpPr>
        <p:spPr>
          <a:xfrm rot="19236474" flipH="1">
            <a:off x="1650563" y="3483141"/>
            <a:ext cx="5997416" cy="428820"/>
          </a:xfrm>
          <a:prstGeom prst="rightArrow">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11" name="右矢印 10"/>
          <p:cNvSpPr/>
          <p:nvPr/>
        </p:nvSpPr>
        <p:spPr>
          <a:xfrm rot="17335356" flipH="1">
            <a:off x="6042160" y="3579429"/>
            <a:ext cx="2146795" cy="428820"/>
          </a:xfrm>
          <a:prstGeom prst="rightArrow">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12" name="正方形/長方形 11"/>
          <p:cNvSpPr/>
          <p:nvPr/>
        </p:nvSpPr>
        <p:spPr>
          <a:xfrm>
            <a:off x="7627400" y="2348880"/>
            <a:ext cx="648072" cy="899287"/>
          </a:xfrm>
          <a:prstGeom prst="rect">
            <a:avLst/>
          </a:prstGeom>
          <a:noFill/>
          <a:ln w="38100">
            <a:solidFill>
              <a:srgbClr val="00B0F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395536" y="5733256"/>
            <a:ext cx="3877985" cy="830997"/>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pPr algn="ctr"/>
            <a:r>
              <a:rPr kumimoji="1" lang="ja-JP" altLang="en-US" sz="2400" dirty="0" smtClean="0">
                <a:latin typeface="HG明朝E" pitchFamily="17" charset="-128"/>
                <a:ea typeface="HG明朝E" pitchFamily="17" charset="-128"/>
              </a:rPr>
              <a:t>第</a:t>
            </a:r>
            <a:r>
              <a:rPr kumimoji="1" lang="en-US" altLang="ja-JP" sz="2400" dirty="0" smtClean="0">
                <a:latin typeface="HG明朝E" pitchFamily="17" charset="-128"/>
                <a:ea typeface="HG明朝E" pitchFamily="17" charset="-128"/>
              </a:rPr>
              <a:t>1</a:t>
            </a:r>
            <a:r>
              <a:rPr kumimoji="1" lang="ja-JP" altLang="en-US" sz="2400" dirty="0" smtClean="0">
                <a:latin typeface="HG明朝E" pitchFamily="17" charset="-128"/>
                <a:ea typeface="HG明朝E" pitchFamily="17" charset="-128"/>
              </a:rPr>
              <a:t>因子</a:t>
            </a:r>
            <a:endParaRPr kumimoji="1" lang="en-US" altLang="ja-JP" sz="2400" dirty="0" smtClean="0">
              <a:latin typeface="HG明朝E" pitchFamily="17" charset="-128"/>
              <a:ea typeface="HG明朝E" pitchFamily="17" charset="-128"/>
            </a:endParaRPr>
          </a:p>
          <a:p>
            <a:pPr algn="ctr"/>
            <a:r>
              <a:rPr lang="ja-JP" altLang="en-US" sz="2400" dirty="0" smtClean="0">
                <a:latin typeface="HG明朝E" pitchFamily="17" charset="-128"/>
                <a:ea typeface="HG明朝E" pitchFamily="17" charset="-128"/>
              </a:rPr>
              <a:t>「物理学への興味・関心」</a:t>
            </a:r>
            <a:endParaRPr kumimoji="1" lang="ja-JP" altLang="en-US" sz="2400" dirty="0">
              <a:latin typeface="HG明朝E" pitchFamily="17" charset="-128"/>
              <a:ea typeface="HG明朝E" pitchFamily="17" charset="-128"/>
            </a:endParaRPr>
          </a:p>
        </p:txBody>
      </p:sp>
      <p:sp>
        <p:nvSpPr>
          <p:cNvPr id="16" name="テキスト ボックス 15"/>
          <p:cNvSpPr txBox="1"/>
          <p:nvPr/>
        </p:nvSpPr>
        <p:spPr>
          <a:xfrm>
            <a:off x="4932040" y="4955978"/>
            <a:ext cx="4032448" cy="1661993"/>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kumimoji="1" lang="ja-JP" altLang="en-US" sz="2400" dirty="0" smtClean="0">
                <a:latin typeface="HG明朝E" pitchFamily="17" charset="-128"/>
                <a:ea typeface="HG明朝E" pitchFamily="17" charset="-128"/>
              </a:rPr>
              <a:t>第</a:t>
            </a:r>
            <a:r>
              <a:rPr lang="en-US" altLang="ja-JP" sz="2400" dirty="0" smtClean="0">
                <a:latin typeface="HG明朝E" pitchFamily="17" charset="-128"/>
                <a:ea typeface="HG明朝E" pitchFamily="17" charset="-128"/>
              </a:rPr>
              <a:t>2</a:t>
            </a:r>
            <a:r>
              <a:rPr kumimoji="1" lang="ja-JP" altLang="en-US" sz="2400" dirty="0" smtClean="0">
                <a:latin typeface="HG明朝E" pitchFamily="17" charset="-128"/>
                <a:ea typeface="HG明朝E" pitchFamily="17" charset="-128"/>
              </a:rPr>
              <a:t>因子</a:t>
            </a:r>
            <a:endParaRPr kumimoji="1" lang="en-US" altLang="ja-JP" sz="2400" dirty="0" smtClean="0">
              <a:latin typeface="HG明朝E" pitchFamily="17" charset="-128"/>
              <a:ea typeface="HG明朝E" pitchFamily="17" charset="-128"/>
            </a:endParaRPr>
          </a:p>
          <a:p>
            <a:pPr algn="ctr"/>
            <a:r>
              <a:rPr lang="ja-JP" altLang="en-US" sz="2400" dirty="0" smtClean="0">
                <a:latin typeface="HG明朝E" pitchFamily="17" charset="-128"/>
                <a:ea typeface="HG明朝E" pitchFamily="17" charset="-128"/>
              </a:rPr>
              <a:t>「科学技術至上主義」</a:t>
            </a:r>
            <a:r>
              <a:rPr lang="en-US" altLang="ja-JP" sz="2400" dirty="0" smtClean="0">
                <a:latin typeface="HG明朝E" pitchFamily="17" charset="-128"/>
                <a:ea typeface="HG明朝E" pitchFamily="17" charset="-128"/>
              </a:rPr>
              <a:t> </a:t>
            </a:r>
          </a:p>
          <a:p>
            <a:pPr algn="ctr"/>
            <a:r>
              <a:rPr lang="ja-JP" altLang="en-US" dirty="0" smtClean="0">
                <a:latin typeface="HG明朝E" pitchFamily="17" charset="-128"/>
                <a:ea typeface="HG明朝E" pitchFamily="17" charset="-128"/>
              </a:rPr>
              <a:t>科学技術が発展すれば、</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豊かさがもたらされる。</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　　技術進歩が全てという考え方</a:t>
            </a:r>
            <a:endParaRPr lang="en-US" altLang="ja-JP" dirty="0" smtClean="0">
              <a:latin typeface="HG明朝E" pitchFamily="17" charset="-128"/>
              <a:ea typeface="HG明朝E" pitchFamily="17" charset="-128"/>
            </a:endParaRPr>
          </a:p>
        </p:txBody>
      </p:sp>
      <p:sp>
        <p:nvSpPr>
          <p:cNvPr id="17" name="テキスト ボックス 16"/>
          <p:cNvSpPr txBox="1"/>
          <p:nvPr/>
        </p:nvSpPr>
        <p:spPr>
          <a:xfrm>
            <a:off x="6732240" y="44624"/>
            <a:ext cx="2339102" cy="523220"/>
          </a:xfrm>
          <a:prstGeom prst="rect">
            <a:avLst/>
          </a:prstGeom>
          <a:noFill/>
        </p:spPr>
        <p:txBody>
          <a:bodyPr wrap="none" rtlCol="0">
            <a:spAutoFit/>
          </a:bodyPr>
          <a:lstStyle/>
          <a:p>
            <a:r>
              <a:rPr kumimoji="1" lang="en-US" altLang="ja-JP" sz="2800" dirty="0" smtClean="0">
                <a:solidFill>
                  <a:srgbClr val="FF0000"/>
                </a:solidFill>
                <a:latin typeface="HG明朝E" pitchFamily="17" charset="-128"/>
                <a:ea typeface="HG明朝E" pitchFamily="17" charset="-128"/>
              </a:rPr>
              <a:t>【</a:t>
            </a:r>
            <a:r>
              <a:rPr kumimoji="1" lang="ja-JP" altLang="en-US" sz="2800" dirty="0" smtClean="0">
                <a:solidFill>
                  <a:srgbClr val="FF0000"/>
                </a:solidFill>
                <a:latin typeface="HG明朝E" pitchFamily="17" charset="-128"/>
                <a:ea typeface="HG明朝E" pitchFamily="17" charset="-128"/>
              </a:rPr>
              <a:t>因子分析</a:t>
            </a:r>
            <a:r>
              <a:rPr kumimoji="1" lang="en-US" altLang="ja-JP" sz="2800" dirty="0" smtClean="0">
                <a:solidFill>
                  <a:srgbClr val="FF0000"/>
                </a:solidFill>
                <a:latin typeface="HG明朝E" pitchFamily="17" charset="-128"/>
                <a:ea typeface="HG明朝E" pitchFamily="17" charset="-128"/>
              </a:rPr>
              <a:t>】</a:t>
            </a:r>
            <a:endParaRPr kumimoji="1" lang="ja-JP" altLang="en-US" sz="2800" dirty="0">
              <a:solidFill>
                <a:srgbClr val="FF0000"/>
              </a:solidFill>
              <a:latin typeface="HG明朝E" pitchFamily="17" charset="-128"/>
              <a:ea typeface="HG明朝E" pitchFamily="17" charset="-128"/>
            </a:endParaRPr>
          </a:p>
        </p:txBody>
      </p:sp>
      <p:sp>
        <p:nvSpPr>
          <p:cNvPr id="14" name="大かっこ 13"/>
          <p:cNvSpPr/>
          <p:nvPr/>
        </p:nvSpPr>
        <p:spPr>
          <a:xfrm>
            <a:off x="5292080" y="5805264"/>
            <a:ext cx="3600400" cy="720080"/>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dissolve">
                                      <p:cBhvr>
                                        <p:cTn id="7" dur="500"/>
                                        <p:tgtEl>
                                          <p:spTgt spid="15"/>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dissolve">
                                      <p:cBhvr>
                                        <p:cTn id="10" dur="500"/>
                                        <p:tgtEl>
                                          <p:spTgt spid="10"/>
                                        </p:tgtEl>
                                      </p:cBhvr>
                                    </p:animEffect>
                                  </p:childTnLst>
                                </p:cTn>
                              </p:par>
                              <p:par>
                                <p:cTn id="11" presetID="9" presetClass="entr" presetSubtype="0" fill="hold" grpId="1"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dissolve">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dissolve">
                                      <p:cBhvr>
                                        <p:cTn id="18" dur="500"/>
                                        <p:tgtEl>
                                          <p:spTgt spid="14"/>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dissolve">
                                      <p:cBhvr>
                                        <p:cTn id="21" dur="500"/>
                                        <p:tgtEl>
                                          <p:spTgt spid="16"/>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dissolve">
                                      <p:cBhvr>
                                        <p:cTn id="24" dur="500"/>
                                        <p:tgtEl>
                                          <p:spTgt spid="11"/>
                                        </p:tgtEl>
                                      </p:cBhvr>
                                    </p:animEffect>
                                  </p:childTnLst>
                                </p:cTn>
                              </p:par>
                              <p:par>
                                <p:cTn id="25" presetID="9" presetClass="entr" presetSubtype="0" fill="hold" grpId="1" nodeType="with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dissolve">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1" animBg="1"/>
      <p:bldP spid="10" grpId="0" animBg="1"/>
      <p:bldP spid="11" grpId="0" animBg="1"/>
      <p:bldP spid="12" grpId="1" animBg="1"/>
      <p:bldP spid="15" grpId="0" animBg="1"/>
      <p:bldP spid="16" grpId="0" animBg="1"/>
      <p:bldP spid="1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323528" y="1052736"/>
            <a:ext cx="3960440" cy="3432381"/>
          </a:xfrm>
          <a:prstGeom prst="rect">
            <a:avLst/>
          </a:prstGeom>
          <a:noFill/>
          <a:ln w="9525">
            <a:solidFill>
              <a:schemeClr val="tx1"/>
            </a:solidFill>
            <a:miter lim="800000"/>
            <a:headEnd/>
            <a:tailEnd/>
          </a:ln>
        </p:spPr>
      </p:pic>
      <p:grpSp>
        <p:nvGrpSpPr>
          <p:cNvPr id="2" name="グループ化 16"/>
          <p:cNvGrpSpPr>
            <a:grpSpLocks/>
          </p:cNvGrpSpPr>
          <p:nvPr/>
        </p:nvGrpSpPr>
        <p:grpSpPr bwMode="auto">
          <a:xfrm>
            <a:off x="73933" y="15875"/>
            <a:ext cx="2625859" cy="465138"/>
            <a:chOff x="5076056" y="-27384"/>
            <a:chExt cx="4292636" cy="465956"/>
          </a:xfrm>
        </p:grpSpPr>
        <p:sp>
          <p:nvSpPr>
            <p:cNvPr id="3" name="正方形/長方形 2"/>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5134416" y="-27384"/>
              <a:ext cx="4071938" cy="465956"/>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3. </a:t>
              </a:r>
              <a:r>
                <a:rPr kumimoji="0" lang="ja-JP" altLang="en-US" sz="2400" dirty="0" smtClean="0">
                  <a:solidFill>
                    <a:schemeClr val="bg1"/>
                  </a:solidFill>
                  <a:latin typeface="HG明朝E" pitchFamily="17" charset="-128"/>
                  <a:ea typeface="HG明朝E" pitchFamily="17" charset="-128"/>
                </a:rPr>
                <a:t>結果</a:t>
              </a:r>
              <a:endParaRPr kumimoji="0" lang="ja-JP" altLang="en-US" sz="2400" dirty="0">
                <a:solidFill>
                  <a:schemeClr val="bg1"/>
                </a:solidFill>
                <a:latin typeface="HG明朝E" pitchFamily="17" charset="-128"/>
                <a:ea typeface="HG明朝E" pitchFamily="17" charset="-128"/>
              </a:endParaRPr>
            </a:p>
          </p:txBody>
        </p:sp>
      </p:grpSp>
      <p:sp>
        <p:nvSpPr>
          <p:cNvPr id="8" name="テキスト ボックス 7"/>
          <p:cNvSpPr txBox="1"/>
          <p:nvPr/>
        </p:nvSpPr>
        <p:spPr>
          <a:xfrm>
            <a:off x="2940784" y="87015"/>
            <a:ext cx="3877985" cy="461665"/>
          </a:xfrm>
          <a:prstGeom prst="rect">
            <a:avLst/>
          </a:prstGeom>
          <a:noFill/>
        </p:spPr>
        <p:txBody>
          <a:bodyPr wrap="none" rtlCol="0">
            <a:spAutoFit/>
          </a:bodyPr>
          <a:lstStyle/>
          <a:p>
            <a:r>
              <a:rPr lang="en-US" altLang="ja-JP" sz="2400" u="sng" dirty="0" smtClean="0">
                <a:latin typeface="HG明朝E" pitchFamily="17" charset="-128"/>
                <a:ea typeface="HG明朝E" pitchFamily="17" charset="-128"/>
              </a:rPr>
              <a:t>3. </a:t>
            </a:r>
            <a:r>
              <a:rPr lang="ja-JP" altLang="en-US" sz="2400" u="sng" dirty="0" smtClean="0">
                <a:latin typeface="HG明朝E" pitchFamily="17" charset="-128"/>
                <a:ea typeface="HG明朝E" pitchFamily="17" charset="-128"/>
              </a:rPr>
              <a:t>科学観の変容について</a:t>
            </a:r>
            <a:r>
              <a:rPr kumimoji="1" lang="en-US" altLang="ja-JP" sz="2400" u="sng" dirty="0" smtClean="0">
                <a:latin typeface="HG明朝E" pitchFamily="17" charset="-128"/>
                <a:ea typeface="HG明朝E" pitchFamily="17" charset="-128"/>
              </a:rPr>
              <a:t> </a:t>
            </a:r>
            <a:endParaRPr kumimoji="1" lang="ja-JP" altLang="en-US" sz="2400" u="sng" dirty="0">
              <a:latin typeface="HG明朝E" pitchFamily="17" charset="-128"/>
              <a:ea typeface="HG明朝E" pitchFamily="17" charset="-128"/>
            </a:endParaRPr>
          </a:p>
        </p:txBody>
      </p:sp>
      <p:sp>
        <p:nvSpPr>
          <p:cNvPr id="6" name="テキスト ボックス 5"/>
          <p:cNvSpPr txBox="1"/>
          <p:nvPr/>
        </p:nvSpPr>
        <p:spPr>
          <a:xfrm>
            <a:off x="6732240" y="44624"/>
            <a:ext cx="2339102" cy="523220"/>
          </a:xfrm>
          <a:prstGeom prst="rect">
            <a:avLst/>
          </a:prstGeom>
          <a:noFill/>
        </p:spPr>
        <p:txBody>
          <a:bodyPr wrap="none" rtlCol="0">
            <a:spAutoFit/>
          </a:bodyPr>
          <a:lstStyle/>
          <a:p>
            <a:r>
              <a:rPr kumimoji="1" lang="en-US" altLang="ja-JP" sz="2800" dirty="0" smtClean="0">
                <a:solidFill>
                  <a:srgbClr val="FF0000"/>
                </a:solidFill>
                <a:latin typeface="HG明朝E" pitchFamily="17" charset="-128"/>
                <a:ea typeface="HG明朝E" pitchFamily="17" charset="-128"/>
              </a:rPr>
              <a:t>【</a:t>
            </a:r>
            <a:r>
              <a:rPr lang="ja-JP" altLang="en-US" sz="2800" dirty="0" smtClean="0">
                <a:solidFill>
                  <a:srgbClr val="FF0000"/>
                </a:solidFill>
                <a:latin typeface="HG明朝E" pitchFamily="17" charset="-128"/>
                <a:ea typeface="HG明朝E" pitchFamily="17" charset="-128"/>
              </a:rPr>
              <a:t>分散分析</a:t>
            </a:r>
            <a:r>
              <a:rPr kumimoji="1" lang="en-US" altLang="ja-JP" sz="2800" dirty="0" smtClean="0">
                <a:solidFill>
                  <a:srgbClr val="FF0000"/>
                </a:solidFill>
                <a:latin typeface="HG明朝E" pitchFamily="17" charset="-128"/>
                <a:ea typeface="HG明朝E" pitchFamily="17" charset="-128"/>
              </a:rPr>
              <a:t>】</a:t>
            </a:r>
            <a:endParaRPr kumimoji="1" lang="ja-JP" altLang="en-US" sz="2800" dirty="0">
              <a:solidFill>
                <a:srgbClr val="FF0000"/>
              </a:solidFill>
              <a:latin typeface="HG明朝E" pitchFamily="17" charset="-128"/>
              <a:ea typeface="HG明朝E" pitchFamily="17" charset="-128"/>
            </a:endParaRPr>
          </a:p>
        </p:txBody>
      </p:sp>
      <p:grpSp>
        <p:nvGrpSpPr>
          <p:cNvPr id="21" name="グループ化 20"/>
          <p:cNvGrpSpPr/>
          <p:nvPr/>
        </p:nvGrpSpPr>
        <p:grpSpPr>
          <a:xfrm>
            <a:off x="4585648" y="2434536"/>
            <a:ext cx="4373305" cy="1944216"/>
            <a:chOff x="4860032" y="4365104"/>
            <a:chExt cx="4373305" cy="1944216"/>
          </a:xfrm>
        </p:grpSpPr>
        <p:sp>
          <p:nvSpPr>
            <p:cNvPr id="12" name="テキスト ボックス 11"/>
            <p:cNvSpPr txBox="1"/>
            <p:nvPr/>
          </p:nvSpPr>
          <p:spPr>
            <a:xfrm>
              <a:off x="5455817" y="4437112"/>
              <a:ext cx="3775393" cy="707886"/>
            </a:xfrm>
            <a:prstGeom prst="rect">
              <a:avLst/>
            </a:prstGeom>
            <a:solidFill>
              <a:schemeClr val="accent2">
                <a:lumMod val="40000"/>
                <a:lumOff val="60000"/>
              </a:schemeClr>
            </a:solidFill>
          </p:spPr>
          <p:txBody>
            <a:bodyPr wrap="none" rtlCol="0">
              <a:spAutoFit/>
            </a:bodyPr>
            <a:lstStyle/>
            <a:p>
              <a:r>
                <a:rPr lang="ja-JP" altLang="en-US" sz="2000" dirty="0" smtClean="0">
                  <a:latin typeface="HG明朝E" pitchFamily="17" charset="-128"/>
                  <a:ea typeface="HG明朝E" pitchFamily="17" charset="-128"/>
                </a:rPr>
                <a:t>・群差</a:t>
              </a:r>
              <a:endParaRPr lang="en-US" altLang="ja-JP" sz="2000" dirty="0" smtClean="0">
                <a:latin typeface="HG明朝E" pitchFamily="17" charset="-128"/>
                <a:ea typeface="HG明朝E" pitchFamily="17" charset="-128"/>
              </a:endParaRPr>
            </a:p>
            <a:p>
              <a:pPr algn="ctr"/>
              <a:r>
                <a:rPr lang="ja-JP" altLang="en-US" sz="2000" dirty="0" smtClean="0">
                  <a:latin typeface="HG明朝E" pitchFamily="17" charset="-128"/>
                  <a:ea typeface="HG明朝E" pitchFamily="17" charset="-128"/>
                </a:rPr>
                <a:t>・群差</a:t>
              </a:r>
              <a:r>
                <a:rPr lang="en-US" altLang="ja-JP" sz="2000" dirty="0" smtClean="0">
                  <a:latin typeface="HG明朝E" pitchFamily="17" charset="-128"/>
                  <a:ea typeface="HG明朝E" pitchFamily="17" charset="-128"/>
                </a:rPr>
                <a:t>×</a:t>
              </a:r>
              <a:r>
                <a:rPr lang="ja-JP" altLang="en-US" sz="2000" dirty="0" smtClean="0">
                  <a:latin typeface="HG明朝E" pitchFamily="17" charset="-128"/>
                  <a:ea typeface="HG明朝E" pitchFamily="17" charset="-128"/>
                </a:rPr>
                <a:t>テストの交互作用分析</a:t>
              </a:r>
              <a:endParaRPr lang="en-US" altLang="ja-JP" sz="2000" dirty="0" smtClean="0">
                <a:latin typeface="HG明朝E" pitchFamily="17" charset="-128"/>
                <a:ea typeface="HG明朝E" pitchFamily="17" charset="-128"/>
              </a:endParaRPr>
            </a:p>
          </p:txBody>
        </p:sp>
        <p:sp>
          <p:nvSpPr>
            <p:cNvPr id="13" name="正方形/長方形 12"/>
            <p:cNvSpPr/>
            <p:nvPr/>
          </p:nvSpPr>
          <p:spPr>
            <a:xfrm>
              <a:off x="4926592" y="4365104"/>
              <a:ext cx="432048" cy="86409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latin typeface="HG明朝E" pitchFamily="17" charset="-128"/>
                  <a:ea typeface="HG明朝E" pitchFamily="17" charset="-128"/>
                </a:rPr>
                <a:t>有意</a:t>
              </a:r>
              <a:endParaRPr kumimoji="1" lang="ja-JP" altLang="en-US" sz="2400" dirty="0">
                <a:latin typeface="HG明朝E" pitchFamily="17" charset="-128"/>
                <a:ea typeface="HG明朝E" pitchFamily="17" charset="-128"/>
              </a:endParaRPr>
            </a:p>
          </p:txBody>
        </p:sp>
        <p:sp>
          <p:nvSpPr>
            <p:cNvPr id="14" name="正方形/長方形 13"/>
            <p:cNvSpPr/>
            <p:nvPr/>
          </p:nvSpPr>
          <p:spPr>
            <a:xfrm>
              <a:off x="4926592" y="5373216"/>
              <a:ext cx="432048" cy="86409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latin typeface="HG明朝E" pitchFamily="17" charset="-128"/>
                  <a:ea typeface="HG明朝E" pitchFamily="17" charset="-128"/>
                </a:rPr>
                <a:t>有意</a:t>
              </a:r>
              <a:endParaRPr kumimoji="1" lang="ja-JP" altLang="en-US" sz="2400" dirty="0">
                <a:latin typeface="HG明朝E" pitchFamily="17" charset="-128"/>
                <a:ea typeface="HG明朝E" pitchFamily="17" charset="-128"/>
              </a:endParaRPr>
            </a:p>
          </p:txBody>
        </p:sp>
        <p:sp>
          <p:nvSpPr>
            <p:cNvPr id="15" name="テキスト ボックス 14"/>
            <p:cNvSpPr txBox="1"/>
            <p:nvPr/>
          </p:nvSpPr>
          <p:spPr>
            <a:xfrm>
              <a:off x="5457944" y="5589240"/>
              <a:ext cx="3775393" cy="400110"/>
            </a:xfrm>
            <a:prstGeom prst="rect">
              <a:avLst/>
            </a:prstGeom>
            <a:solidFill>
              <a:schemeClr val="accent2">
                <a:lumMod val="40000"/>
                <a:lumOff val="60000"/>
              </a:schemeClr>
            </a:solidFill>
          </p:spPr>
          <p:txBody>
            <a:bodyPr wrap="square" rtlCol="0">
              <a:spAutoFit/>
            </a:bodyPr>
            <a:lstStyle/>
            <a:p>
              <a:r>
                <a:rPr lang="ja-JP" altLang="en-US" sz="2000" dirty="0" smtClean="0">
                  <a:latin typeface="HG明朝E" pitchFamily="17" charset="-128"/>
                  <a:ea typeface="HG明朝E" pitchFamily="17" charset="-128"/>
                </a:rPr>
                <a:t>・性差</a:t>
              </a:r>
              <a:endParaRPr lang="en-US" altLang="ja-JP" sz="2000" dirty="0" smtClean="0">
                <a:latin typeface="HG明朝E" pitchFamily="17" charset="-128"/>
                <a:ea typeface="HG明朝E" pitchFamily="17" charset="-128"/>
              </a:endParaRPr>
            </a:p>
          </p:txBody>
        </p:sp>
        <p:cxnSp>
          <p:nvCxnSpPr>
            <p:cNvPr id="17" name="直線コネクタ 16"/>
            <p:cNvCxnSpPr/>
            <p:nvPr/>
          </p:nvCxnSpPr>
          <p:spPr>
            <a:xfrm rot="16200000" flipH="1">
              <a:off x="4625752" y="5535488"/>
              <a:ext cx="1008112" cy="539552"/>
            </a:xfrm>
            <a:prstGeom prst="line">
              <a:avLst/>
            </a:prstGeom>
            <a:ln w="38100"/>
          </p:spPr>
          <p:style>
            <a:lnRef idx="1">
              <a:schemeClr val="dk1"/>
            </a:lnRef>
            <a:fillRef idx="0">
              <a:schemeClr val="dk1"/>
            </a:fillRef>
            <a:effectRef idx="0">
              <a:schemeClr val="dk1"/>
            </a:effectRef>
            <a:fontRef idx="minor">
              <a:schemeClr val="tx1"/>
            </a:fontRef>
          </p:style>
        </p:cxnSp>
        <p:cxnSp>
          <p:nvCxnSpPr>
            <p:cNvPr id="18" name="直線コネクタ 17"/>
            <p:cNvCxnSpPr/>
            <p:nvPr/>
          </p:nvCxnSpPr>
          <p:spPr>
            <a:xfrm rot="5400000">
              <a:off x="4625752" y="5535488"/>
              <a:ext cx="1008112" cy="539552"/>
            </a:xfrm>
            <a:prstGeom prst="line">
              <a:avLst/>
            </a:prstGeom>
            <a:ln w="38100"/>
          </p:spPr>
          <p:style>
            <a:lnRef idx="1">
              <a:schemeClr val="dk1"/>
            </a:lnRef>
            <a:fillRef idx="0">
              <a:schemeClr val="dk1"/>
            </a:fillRef>
            <a:effectRef idx="0">
              <a:schemeClr val="dk1"/>
            </a:effectRef>
            <a:fontRef idx="minor">
              <a:schemeClr val="tx1"/>
            </a:fontRef>
          </p:style>
        </p:cxnSp>
      </p:grpSp>
      <p:sp>
        <p:nvSpPr>
          <p:cNvPr id="19" name="テキスト ボックス 18"/>
          <p:cNvSpPr txBox="1"/>
          <p:nvPr/>
        </p:nvSpPr>
        <p:spPr>
          <a:xfrm>
            <a:off x="5131871" y="692696"/>
            <a:ext cx="3262432" cy="830997"/>
          </a:xfrm>
          <a:prstGeom prst="rect">
            <a:avLst/>
          </a:prstGeom>
          <a:solidFill>
            <a:schemeClr val="accent2">
              <a:lumMod val="40000"/>
              <a:lumOff val="60000"/>
            </a:schemeClr>
          </a:solidFill>
        </p:spPr>
        <p:txBody>
          <a:bodyPr wrap="none" rtlCol="0">
            <a:spAutoFit/>
          </a:bodyPr>
          <a:lstStyle/>
          <a:p>
            <a:pPr algn="ctr"/>
            <a:r>
              <a:rPr lang="ja-JP" altLang="en-US" sz="2400" dirty="0" smtClean="0">
                <a:latin typeface="HG明朝E" pitchFamily="17" charset="-128"/>
                <a:ea typeface="HG明朝E" pitchFamily="17" charset="-128"/>
              </a:rPr>
              <a:t>群</a:t>
            </a:r>
            <a:r>
              <a:rPr lang="en-US" altLang="ja-JP" sz="2400" dirty="0" smtClean="0">
                <a:latin typeface="HG明朝E" pitchFamily="17" charset="-128"/>
                <a:ea typeface="HG明朝E" pitchFamily="17" charset="-128"/>
              </a:rPr>
              <a:t>×</a:t>
            </a:r>
            <a:r>
              <a:rPr lang="ja-JP" altLang="en-US" sz="2400" dirty="0" smtClean="0">
                <a:latin typeface="HG明朝E" pitchFamily="17" charset="-128"/>
                <a:ea typeface="HG明朝E" pitchFamily="17" charset="-128"/>
              </a:rPr>
              <a:t>テスト時期</a:t>
            </a:r>
            <a:r>
              <a:rPr lang="en-US" altLang="ja-JP" sz="2400" dirty="0" smtClean="0">
                <a:latin typeface="HG明朝E" pitchFamily="17" charset="-128"/>
                <a:ea typeface="HG明朝E" pitchFamily="17" charset="-128"/>
              </a:rPr>
              <a:t>×</a:t>
            </a:r>
            <a:r>
              <a:rPr lang="ja-JP" altLang="en-US" sz="2400" dirty="0" smtClean="0">
                <a:latin typeface="HG明朝E" pitchFamily="17" charset="-128"/>
                <a:ea typeface="HG明朝E" pitchFamily="17" charset="-128"/>
              </a:rPr>
              <a:t>性別</a:t>
            </a:r>
            <a:endParaRPr lang="en-US" altLang="ja-JP" sz="2400" dirty="0" smtClean="0">
              <a:latin typeface="HG明朝E" pitchFamily="17" charset="-128"/>
              <a:ea typeface="HG明朝E" pitchFamily="17" charset="-128"/>
            </a:endParaRPr>
          </a:p>
          <a:p>
            <a:pPr algn="ctr"/>
            <a:r>
              <a:rPr lang="ja-JP" altLang="en-US" sz="2400" dirty="0" smtClean="0">
                <a:latin typeface="HG明朝E" pitchFamily="17" charset="-128"/>
                <a:ea typeface="HG明朝E" pitchFamily="17" charset="-128"/>
              </a:rPr>
              <a:t>の</a:t>
            </a:r>
            <a:r>
              <a:rPr kumimoji="1" lang="en-US" altLang="ja-JP" sz="2400" dirty="0" smtClean="0">
                <a:latin typeface="HG明朝E" pitchFamily="17" charset="-128"/>
                <a:ea typeface="HG明朝E" pitchFamily="17" charset="-128"/>
              </a:rPr>
              <a:t>3</a:t>
            </a:r>
            <a:r>
              <a:rPr kumimoji="1" lang="ja-JP" altLang="en-US" sz="2400" dirty="0" smtClean="0">
                <a:latin typeface="HG明朝E" pitchFamily="17" charset="-128"/>
                <a:ea typeface="HG明朝E" pitchFamily="17" charset="-128"/>
              </a:rPr>
              <a:t>要因分散分析</a:t>
            </a:r>
            <a:endParaRPr kumimoji="1" lang="ja-JP" altLang="en-US" sz="2400" dirty="0">
              <a:latin typeface="HG明朝E" pitchFamily="17" charset="-128"/>
              <a:ea typeface="HG明朝E" pitchFamily="17" charset="-128"/>
            </a:endParaRPr>
          </a:p>
        </p:txBody>
      </p:sp>
      <p:sp>
        <p:nvSpPr>
          <p:cNvPr id="20" name="下矢印 19"/>
          <p:cNvSpPr/>
          <p:nvPr/>
        </p:nvSpPr>
        <p:spPr>
          <a:xfrm>
            <a:off x="6372200" y="1628800"/>
            <a:ext cx="792088" cy="792088"/>
          </a:xfrm>
          <a:prstGeom prst="downArrow">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4364975" y="5118283"/>
            <a:ext cx="4779025" cy="1569660"/>
          </a:xfrm>
          <a:prstGeom prst="rect">
            <a:avLst/>
          </a:prstGeom>
          <a:solidFill>
            <a:schemeClr val="accent2">
              <a:lumMod val="40000"/>
              <a:lumOff val="60000"/>
            </a:schemeClr>
          </a:solidFill>
        </p:spPr>
        <p:txBody>
          <a:bodyPr wrap="square" rtlCol="0">
            <a:spAutoFit/>
          </a:bodyPr>
          <a:lstStyle/>
          <a:p>
            <a:pPr algn="ctr"/>
            <a:r>
              <a:rPr lang="ja-JP" altLang="en-US" sz="2400" dirty="0" smtClean="0">
                <a:latin typeface="HG明朝E" pitchFamily="17" charset="-128"/>
                <a:ea typeface="HG明朝E" pitchFamily="17" charset="-128"/>
              </a:rPr>
              <a:t>＜「物理学への興味・関心」＞</a:t>
            </a:r>
            <a:endParaRPr lang="en-US" altLang="ja-JP" sz="2400" dirty="0" smtClean="0">
              <a:latin typeface="HG明朝E" pitchFamily="17" charset="-128"/>
              <a:ea typeface="HG明朝E" pitchFamily="17" charset="-128"/>
            </a:endParaRPr>
          </a:p>
          <a:p>
            <a:pPr algn="ctr"/>
            <a:r>
              <a:rPr lang="ja-JP" altLang="en-US" sz="2400" dirty="0" smtClean="0">
                <a:latin typeface="HG明朝E" pitchFamily="17" charset="-128"/>
                <a:ea typeface="HG明朝E" pitchFamily="17" charset="-128"/>
              </a:rPr>
              <a:t>伝統的な授業よりも、</a:t>
            </a:r>
            <a:endParaRPr lang="en-US" altLang="ja-JP" sz="2400" dirty="0" smtClean="0">
              <a:latin typeface="HG明朝E" pitchFamily="17" charset="-128"/>
              <a:ea typeface="HG明朝E" pitchFamily="17" charset="-128"/>
            </a:endParaRPr>
          </a:p>
          <a:p>
            <a:pPr algn="ctr"/>
            <a:r>
              <a:rPr lang="ja-JP" altLang="en-US" sz="2400" dirty="0" smtClean="0">
                <a:latin typeface="HG明朝E" pitchFamily="17" charset="-128"/>
                <a:ea typeface="HG明朝E" pitchFamily="17" charset="-128"/>
              </a:rPr>
              <a:t>慣性力</a:t>
            </a:r>
            <a:r>
              <a:rPr kumimoji="1" lang="ja-JP" altLang="en-US" sz="2400" dirty="0" smtClean="0">
                <a:latin typeface="HG明朝E" pitchFamily="17" charset="-128"/>
                <a:ea typeface="HG明朝E" pitchFamily="17" charset="-128"/>
              </a:rPr>
              <a:t>実験器を用いた授業の方が</a:t>
            </a:r>
            <a:endParaRPr kumimoji="1" lang="en-US" altLang="ja-JP" sz="2400" dirty="0" smtClean="0">
              <a:latin typeface="HG明朝E" pitchFamily="17" charset="-128"/>
              <a:ea typeface="HG明朝E" pitchFamily="17" charset="-128"/>
            </a:endParaRPr>
          </a:p>
          <a:p>
            <a:pPr algn="ctr"/>
            <a:r>
              <a:rPr lang="ja-JP" altLang="en-US" sz="2400" dirty="0" smtClean="0">
                <a:latin typeface="HG明朝E" pitchFamily="17" charset="-128"/>
                <a:ea typeface="HG明朝E" pitchFamily="17" charset="-128"/>
              </a:rPr>
              <a:t>効果</a:t>
            </a:r>
            <a:r>
              <a:rPr kumimoji="1" lang="ja-JP" altLang="en-US" sz="2400" dirty="0" smtClean="0">
                <a:latin typeface="HG明朝E" pitchFamily="17" charset="-128"/>
                <a:ea typeface="HG明朝E" pitchFamily="17" charset="-128"/>
              </a:rPr>
              <a:t>が高い</a:t>
            </a:r>
            <a:endParaRPr kumimoji="1" lang="ja-JP" altLang="en-US" sz="2400" dirty="0">
              <a:latin typeface="HG明朝E" pitchFamily="17" charset="-128"/>
              <a:ea typeface="HG明朝E" pitchFamily="17" charset="-128"/>
            </a:endParaRPr>
          </a:p>
        </p:txBody>
      </p:sp>
      <p:sp>
        <p:nvSpPr>
          <p:cNvPr id="23" name="下矢印 22"/>
          <p:cNvSpPr/>
          <p:nvPr/>
        </p:nvSpPr>
        <p:spPr>
          <a:xfrm>
            <a:off x="6372200" y="4207440"/>
            <a:ext cx="792088" cy="792088"/>
          </a:xfrm>
          <a:prstGeom prst="downArrow">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p:cNvSpPr txBox="1"/>
          <p:nvPr/>
        </p:nvSpPr>
        <p:spPr>
          <a:xfrm>
            <a:off x="368240" y="548680"/>
            <a:ext cx="3877985" cy="461665"/>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pPr algn="ctr"/>
            <a:r>
              <a:rPr lang="ja-JP" altLang="en-US" sz="2400" dirty="0" smtClean="0">
                <a:latin typeface="HG明朝E" pitchFamily="17" charset="-128"/>
                <a:ea typeface="HG明朝E" pitchFamily="17" charset="-128"/>
              </a:rPr>
              <a:t>「物理学への興味・関心」</a:t>
            </a:r>
            <a:endParaRPr kumimoji="1" lang="ja-JP" altLang="en-US" sz="2400" dirty="0">
              <a:latin typeface="HG明朝E" pitchFamily="17" charset="-128"/>
              <a:ea typeface="HG明朝E" pitchFamily="17" charset="-128"/>
            </a:endParaRPr>
          </a:p>
        </p:txBody>
      </p:sp>
      <p:sp>
        <p:nvSpPr>
          <p:cNvPr id="25" name="正方形/長方形 24"/>
          <p:cNvSpPr/>
          <p:nvPr/>
        </p:nvSpPr>
        <p:spPr>
          <a:xfrm>
            <a:off x="323528" y="4553832"/>
            <a:ext cx="3933144" cy="2187536"/>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383534" y="4774858"/>
            <a:ext cx="3830464" cy="646331"/>
          </a:xfrm>
          <a:prstGeom prst="rect">
            <a:avLst/>
          </a:prstGeom>
          <a:solidFill>
            <a:schemeClr val="accent1">
              <a:lumMod val="40000"/>
              <a:lumOff val="60000"/>
            </a:schemeClr>
          </a:solidFill>
        </p:spPr>
        <p:txBody>
          <a:bodyPr wrap="square" rtlCol="0">
            <a:spAutoFit/>
          </a:bodyPr>
          <a:lstStyle/>
          <a:p>
            <a:pPr algn="ctr"/>
            <a:r>
              <a:rPr lang="ja-JP" altLang="en-US" dirty="0" smtClean="0">
                <a:latin typeface="HG明朝E" pitchFamily="17" charset="-128"/>
                <a:ea typeface="HG明朝E" pitchFamily="17" charset="-128"/>
              </a:rPr>
              <a:t>事前テストから事後テストへの</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変化について単純効果検定</a:t>
            </a:r>
            <a:endParaRPr lang="en-US" altLang="ja-JP" dirty="0" smtClean="0">
              <a:latin typeface="HG明朝E" pitchFamily="17" charset="-128"/>
              <a:ea typeface="HG明朝E" pitchFamily="17" charset="-128"/>
            </a:endParaRPr>
          </a:p>
        </p:txBody>
      </p:sp>
      <p:sp>
        <p:nvSpPr>
          <p:cNvPr id="27" name="下矢印 26"/>
          <p:cNvSpPr/>
          <p:nvPr/>
        </p:nvSpPr>
        <p:spPr>
          <a:xfrm>
            <a:off x="2093574" y="5522717"/>
            <a:ext cx="205233" cy="258512"/>
          </a:xfrm>
          <a:prstGeom prst="down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611773" y="5879013"/>
            <a:ext cx="3343128" cy="646331"/>
          </a:xfrm>
          <a:prstGeom prst="rect">
            <a:avLst/>
          </a:prstGeom>
          <a:solidFill>
            <a:schemeClr val="accent1">
              <a:lumMod val="40000"/>
              <a:lumOff val="60000"/>
            </a:schemeClr>
          </a:solidFill>
        </p:spPr>
        <p:txBody>
          <a:bodyPr wrap="square" rtlCol="0">
            <a:spAutoFit/>
          </a:bodyPr>
          <a:lstStyle/>
          <a:p>
            <a:pPr algn="ctr"/>
            <a:r>
              <a:rPr lang="ja-JP" altLang="en-US" dirty="0" smtClean="0">
                <a:latin typeface="HG明朝E" pitchFamily="17" charset="-128"/>
                <a:ea typeface="HG明朝E" pitchFamily="17" charset="-128"/>
              </a:rPr>
              <a:t>実験群男子、女子のみ</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有意差あり</a:t>
            </a:r>
            <a:endParaRPr lang="en-US" altLang="ja-JP" dirty="0" smtClean="0">
              <a:latin typeface="HG明朝E" pitchFamily="17" charset="-128"/>
              <a:ea typeface="HG明朝E" pitchFamily="17" charset="-128"/>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a:stretch>
            <a:fillRect/>
          </a:stretch>
        </p:blipFill>
        <p:spPr bwMode="auto">
          <a:xfrm>
            <a:off x="323527" y="1052736"/>
            <a:ext cx="3972963" cy="3384376"/>
          </a:xfrm>
          <a:prstGeom prst="rect">
            <a:avLst/>
          </a:prstGeom>
          <a:noFill/>
          <a:ln w="9525">
            <a:solidFill>
              <a:schemeClr val="tx1"/>
            </a:solidFill>
            <a:miter lim="800000"/>
            <a:headEnd/>
            <a:tailEnd/>
          </a:ln>
        </p:spPr>
      </p:pic>
      <p:grpSp>
        <p:nvGrpSpPr>
          <p:cNvPr id="2" name="グループ化 16"/>
          <p:cNvGrpSpPr>
            <a:grpSpLocks/>
          </p:cNvGrpSpPr>
          <p:nvPr/>
        </p:nvGrpSpPr>
        <p:grpSpPr bwMode="auto">
          <a:xfrm>
            <a:off x="73933" y="15875"/>
            <a:ext cx="2625859" cy="465138"/>
            <a:chOff x="5076056" y="-27384"/>
            <a:chExt cx="4292636" cy="465956"/>
          </a:xfrm>
        </p:grpSpPr>
        <p:sp>
          <p:nvSpPr>
            <p:cNvPr id="3" name="正方形/長方形 2"/>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5134416" y="-27384"/>
              <a:ext cx="4071938" cy="465956"/>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3. </a:t>
              </a:r>
              <a:r>
                <a:rPr kumimoji="0" lang="ja-JP" altLang="en-US" sz="2400" dirty="0" smtClean="0">
                  <a:solidFill>
                    <a:schemeClr val="bg1"/>
                  </a:solidFill>
                  <a:latin typeface="HG明朝E" pitchFamily="17" charset="-128"/>
                  <a:ea typeface="HG明朝E" pitchFamily="17" charset="-128"/>
                </a:rPr>
                <a:t>結果</a:t>
              </a:r>
              <a:endParaRPr kumimoji="0" lang="ja-JP" altLang="en-US" sz="2400" dirty="0">
                <a:solidFill>
                  <a:schemeClr val="bg1"/>
                </a:solidFill>
                <a:latin typeface="HG明朝E" pitchFamily="17" charset="-128"/>
                <a:ea typeface="HG明朝E" pitchFamily="17" charset="-128"/>
              </a:endParaRPr>
            </a:p>
          </p:txBody>
        </p:sp>
      </p:grpSp>
      <p:sp>
        <p:nvSpPr>
          <p:cNvPr id="8" name="テキスト ボックス 7"/>
          <p:cNvSpPr txBox="1"/>
          <p:nvPr/>
        </p:nvSpPr>
        <p:spPr>
          <a:xfrm>
            <a:off x="2940784" y="87015"/>
            <a:ext cx="3877985" cy="461665"/>
          </a:xfrm>
          <a:prstGeom prst="rect">
            <a:avLst/>
          </a:prstGeom>
          <a:noFill/>
        </p:spPr>
        <p:txBody>
          <a:bodyPr wrap="none" rtlCol="0">
            <a:spAutoFit/>
          </a:bodyPr>
          <a:lstStyle/>
          <a:p>
            <a:r>
              <a:rPr lang="en-US" altLang="ja-JP" sz="2400" u="sng" dirty="0" smtClean="0">
                <a:latin typeface="HG明朝E" pitchFamily="17" charset="-128"/>
                <a:ea typeface="HG明朝E" pitchFamily="17" charset="-128"/>
              </a:rPr>
              <a:t>3. </a:t>
            </a:r>
            <a:r>
              <a:rPr lang="ja-JP" altLang="en-US" sz="2400" u="sng" dirty="0" smtClean="0">
                <a:latin typeface="HG明朝E" pitchFamily="17" charset="-128"/>
                <a:ea typeface="HG明朝E" pitchFamily="17" charset="-128"/>
              </a:rPr>
              <a:t>科学観の変容について</a:t>
            </a:r>
            <a:r>
              <a:rPr kumimoji="1" lang="en-US" altLang="ja-JP" sz="2400" u="sng" dirty="0" smtClean="0">
                <a:latin typeface="HG明朝E" pitchFamily="17" charset="-128"/>
                <a:ea typeface="HG明朝E" pitchFamily="17" charset="-128"/>
              </a:rPr>
              <a:t> </a:t>
            </a:r>
            <a:endParaRPr kumimoji="1" lang="ja-JP" altLang="en-US" sz="2400" u="sng" dirty="0">
              <a:latin typeface="HG明朝E" pitchFamily="17" charset="-128"/>
              <a:ea typeface="HG明朝E" pitchFamily="17" charset="-128"/>
            </a:endParaRPr>
          </a:p>
        </p:txBody>
      </p:sp>
      <p:sp>
        <p:nvSpPr>
          <p:cNvPr id="6" name="テキスト ボックス 5"/>
          <p:cNvSpPr txBox="1"/>
          <p:nvPr/>
        </p:nvSpPr>
        <p:spPr>
          <a:xfrm>
            <a:off x="6732240" y="44624"/>
            <a:ext cx="2339102" cy="523220"/>
          </a:xfrm>
          <a:prstGeom prst="rect">
            <a:avLst/>
          </a:prstGeom>
          <a:noFill/>
        </p:spPr>
        <p:txBody>
          <a:bodyPr wrap="none" rtlCol="0">
            <a:spAutoFit/>
          </a:bodyPr>
          <a:lstStyle/>
          <a:p>
            <a:r>
              <a:rPr kumimoji="1" lang="en-US" altLang="ja-JP" sz="2800" dirty="0" smtClean="0">
                <a:solidFill>
                  <a:srgbClr val="FF0000"/>
                </a:solidFill>
                <a:latin typeface="HG明朝E" pitchFamily="17" charset="-128"/>
                <a:ea typeface="HG明朝E" pitchFamily="17" charset="-128"/>
              </a:rPr>
              <a:t>【</a:t>
            </a:r>
            <a:r>
              <a:rPr lang="ja-JP" altLang="en-US" sz="2800" dirty="0" smtClean="0">
                <a:solidFill>
                  <a:srgbClr val="FF0000"/>
                </a:solidFill>
                <a:latin typeface="HG明朝E" pitchFamily="17" charset="-128"/>
                <a:ea typeface="HG明朝E" pitchFamily="17" charset="-128"/>
              </a:rPr>
              <a:t>分散分析</a:t>
            </a:r>
            <a:r>
              <a:rPr kumimoji="1" lang="en-US" altLang="ja-JP" sz="2800" dirty="0" smtClean="0">
                <a:solidFill>
                  <a:srgbClr val="FF0000"/>
                </a:solidFill>
                <a:latin typeface="HG明朝E" pitchFamily="17" charset="-128"/>
                <a:ea typeface="HG明朝E" pitchFamily="17" charset="-128"/>
              </a:rPr>
              <a:t>】</a:t>
            </a:r>
            <a:endParaRPr kumimoji="1" lang="ja-JP" altLang="en-US" sz="2800" dirty="0">
              <a:solidFill>
                <a:srgbClr val="FF0000"/>
              </a:solidFill>
              <a:latin typeface="HG明朝E" pitchFamily="17" charset="-128"/>
              <a:ea typeface="HG明朝E" pitchFamily="17" charset="-128"/>
            </a:endParaRPr>
          </a:p>
        </p:txBody>
      </p:sp>
      <p:grpSp>
        <p:nvGrpSpPr>
          <p:cNvPr id="5" name="グループ化 20"/>
          <p:cNvGrpSpPr/>
          <p:nvPr/>
        </p:nvGrpSpPr>
        <p:grpSpPr>
          <a:xfrm>
            <a:off x="4585648" y="2276872"/>
            <a:ext cx="4378840" cy="1944216"/>
            <a:chOff x="4860032" y="4365104"/>
            <a:chExt cx="4378840" cy="1944216"/>
          </a:xfrm>
        </p:grpSpPr>
        <p:sp>
          <p:nvSpPr>
            <p:cNvPr id="12" name="テキスト ボックス 11"/>
            <p:cNvSpPr txBox="1"/>
            <p:nvPr/>
          </p:nvSpPr>
          <p:spPr>
            <a:xfrm>
              <a:off x="5455817" y="4599418"/>
              <a:ext cx="3783055" cy="400110"/>
            </a:xfrm>
            <a:prstGeom prst="rect">
              <a:avLst/>
            </a:prstGeom>
            <a:solidFill>
              <a:schemeClr val="accent2">
                <a:lumMod val="40000"/>
                <a:lumOff val="60000"/>
              </a:schemeClr>
            </a:solidFill>
          </p:spPr>
          <p:txBody>
            <a:bodyPr wrap="square" rtlCol="0">
              <a:spAutoFit/>
            </a:bodyPr>
            <a:lstStyle/>
            <a:p>
              <a:r>
                <a:rPr lang="ja-JP" altLang="en-US" sz="2000" dirty="0" smtClean="0">
                  <a:latin typeface="HG明朝E" pitchFamily="17" charset="-128"/>
                  <a:ea typeface="HG明朝E" pitchFamily="17" charset="-128"/>
                </a:rPr>
                <a:t>・群差</a:t>
              </a:r>
              <a:endParaRPr lang="en-US" altLang="ja-JP" sz="2000" dirty="0" smtClean="0">
                <a:latin typeface="HG明朝E" pitchFamily="17" charset="-128"/>
                <a:ea typeface="HG明朝E" pitchFamily="17" charset="-128"/>
              </a:endParaRPr>
            </a:p>
          </p:txBody>
        </p:sp>
        <p:sp>
          <p:nvSpPr>
            <p:cNvPr id="13" name="正方形/長方形 12"/>
            <p:cNvSpPr/>
            <p:nvPr/>
          </p:nvSpPr>
          <p:spPr>
            <a:xfrm>
              <a:off x="4926592" y="4365104"/>
              <a:ext cx="432048" cy="86409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latin typeface="HG明朝E" pitchFamily="17" charset="-128"/>
                  <a:ea typeface="HG明朝E" pitchFamily="17" charset="-128"/>
                </a:rPr>
                <a:t>有意</a:t>
              </a:r>
              <a:endParaRPr kumimoji="1" lang="ja-JP" altLang="en-US" sz="2400" dirty="0">
                <a:latin typeface="HG明朝E" pitchFamily="17" charset="-128"/>
                <a:ea typeface="HG明朝E" pitchFamily="17" charset="-128"/>
              </a:endParaRPr>
            </a:p>
          </p:txBody>
        </p:sp>
        <p:sp>
          <p:nvSpPr>
            <p:cNvPr id="14" name="正方形/長方形 13"/>
            <p:cNvSpPr/>
            <p:nvPr/>
          </p:nvSpPr>
          <p:spPr>
            <a:xfrm>
              <a:off x="4926592" y="5373216"/>
              <a:ext cx="432048" cy="86409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latin typeface="HG明朝E" pitchFamily="17" charset="-128"/>
                  <a:ea typeface="HG明朝E" pitchFamily="17" charset="-128"/>
                </a:rPr>
                <a:t>有意</a:t>
              </a:r>
              <a:endParaRPr kumimoji="1" lang="ja-JP" altLang="en-US" sz="2400" dirty="0">
                <a:latin typeface="HG明朝E" pitchFamily="17" charset="-128"/>
                <a:ea typeface="HG明朝E" pitchFamily="17" charset="-128"/>
              </a:endParaRPr>
            </a:p>
          </p:txBody>
        </p:sp>
        <p:sp>
          <p:nvSpPr>
            <p:cNvPr id="15" name="テキスト ボックス 14"/>
            <p:cNvSpPr txBox="1"/>
            <p:nvPr/>
          </p:nvSpPr>
          <p:spPr>
            <a:xfrm>
              <a:off x="5457944" y="5431576"/>
              <a:ext cx="3775393" cy="707886"/>
            </a:xfrm>
            <a:prstGeom prst="rect">
              <a:avLst/>
            </a:prstGeom>
            <a:solidFill>
              <a:schemeClr val="accent2">
                <a:lumMod val="40000"/>
                <a:lumOff val="60000"/>
              </a:schemeClr>
            </a:solidFill>
          </p:spPr>
          <p:txBody>
            <a:bodyPr wrap="square" rtlCol="0">
              <a:spAutoFit/>
            </a:bodyPr>
            <a:lstStyle/>
            <a:p>
              <a:r>
                <a:rPr lang="ja-JP" altLang="en-US" sz="2000" dirty="0" smtClean="0">
                  <a:latin typeface="HG明朝E" pitchFamily="17" charset="-128"/>
                  <a:ea typeface="HG明朝E" pitchFamily="17" charset="-128"/>
                </a:rPr>
                <a:t>・群差</a:t>
              </a:r>
              <a:r>
                <a:rPr lang="en-US" altLang="ja-JP" sz="2000" dirty="0" smtClean="0">
                  <a:latin typeface="HG明朝E" pitchFamily="17" charset="-128"/>
                  <a:ea typeface="HG明朝E" pitchFamily="17" charset="-128"/>
                </a:rPr>
                <a:t>×</a:t>
              </a:r>
              <a:r>
                <a:rPr lang="ja-JP" altLang="en-US" sz="2000" dirty="0" smtClean="0">
                  <a:latin typeface="HG明朝E" pitchFamily="17" charset="-128"/>
                  <a:ea typeface="HG明朝E" pitchFamily="17" charset="-128"/>
                </a:rPr>
                <a:t>テストの交互作用分析</a:t>
              </a:r>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・性差</a:t>
              </a:r>
              <a:endParaRPr lang="en-US" altLang="ja-JP" sz="2000" dirty="0" smtClean="0">
                <a:latin typeface="HG明朝E" pitchFamily="17" charset="-128"/>
                <a:ea typeface="HG明朝E" pitchFamily="17" charset="-128"/>
              </a:endParaRPr>
            </a:p>
          </p:txBody>
        </p:sp>
        <p:cxnSp>
          <p:nvCxnSpPr>
            <p:cNvPr id="17" name="直線コネクタ 16"/>
            <p:cNvCxnSpPr/>
            <p:nvPr/>
          </p:nvCxnSpPr>
          <p:spPr>
            <a:xfrm rot="16200000" flipH="1">
              <a:off x="4625752" y="5535488"/>
              <a:ext cx="1008112" cy="539552"/>
            </a:xfrm>
            <a:prstGeom prst="line">
              <a:avLst/>
            </a:prstGeom>
            <a:ln w="38100"/>
          </p:spPr>
          <p:style>
            <a:lnRef idx="1">
              <a:schemeClr val="dk1"/>
            </a:lnRef>
            <a:fillRef idx="0">
              <a:schemeClr val="dk1"/>
            </a:fillRef>
            <a:effectRef idx="0">
              <a:schemeClr val="dk1"/>
            </a:effectRef>
            <a:fontRef idx="minor">
              <a:schemeClr val="tx1"/>
            </a:fontRef>
          </p:style>
        </p:cxnSp>
        <p:cxnSp>
          <p:nvCxnSpPr>
            <p:cNvPr id="18" name="直線コネクタ 17"/>
            <p:cNvCxnSpPr/>
            <p:nvPr/>
          </p:nvCxnSpPr>
          <p:spPr>
            <a:xfrm rot="5400000">
              <a:off x="4625752" y="5535488"/>
              <a:ext cx="1008112" cy="539552"/>
            </a:xfrm>
            <a:prstGeom prst="line">
              <a:avLst/>
            </a:prstGeom>
            <a:ln w="38100"/>
          </p:spPr>
          <p:style>
            <a:lnRef idx="1">
              <a:schemeClr val="dk1"/>
            </a:lnRef>
            <a:fillRef idx="0">
              <a:schemeClr val="dk1"/>
            </a:fillRef>
            <a:effectRef idx="0">
              <a:schemeClr val="dk1"/>
            </a:effectRef>
            <a:fontRef idx="minor">
              <a:schemeClr val="tx1"/>
            </a:fontRef>
          </p:style>
        </p:cxnSp>
      </p:grpSp>
      <p:sp>
        <p:nvSpPr>
          <p:cNvPr id="19" name="テキスト ボックス 18"/>
          <p:cNvSpPr txBox="1"/>
          <p:nvPr/>
        </p:nvSpPr>
        <p:spPr>
          <a:xfrm>
            <a:off x="5131871" y="692696"/>
            <a:ext cx="3262432" cy="830997"/>
          </a:xfrm>
          <a:prstGeom prst="rect">
            <a:avLst/>
          </a:prstGeom>
          <a:solidFill>
            <a:schemeClr val="accent2">
              <a:lumMod val="40000"/>
              <a:lumOff val="60000"/>
            </a:schemeClr>
          </a:solidFill>
        </p:spPr>
        <p:txBody>
          <a:bodyPr wrap="none" rtlCol="0">
            <a:spAutoFit/>
          </a:bodyPr>
          <a:lstStyle/>
          <a:p>
            <a:pPr algn="ctr"/>
            <a:r>
              <a:rPr lang="ja-JP" altLang="en-US" sz="2400" dirty="0" smtClean="0">
                <a:latin typeface="HG明朝E" pitchFamily="17" charset="-128"/>
                <a:ea typeface="HG明朝E" pitchFamily="17" charset="-128"/>
              </a:rPr>
              <a:t>群</a:t>
            </a:r>
            <a:r>
              <a:rPr lang="en-US" altLang="ja-JP" sz="2400" dirty="0" smtClean="0">
                <a:latin typeface="HG明朝E" pitchFamily="17" charset="-128"/>
                <a:ea typeface="HG明朝E" pitchFamily="17" charset="-128"/>
              </a:rPr>
              <a:t>×</a:t>
            </a:r>
            <a:r>
              <a:rPr lang="ja-JP" altLang="en-US" sz="2400" dirty="0" smtClean="0">
                <a:latin typeface="HG明朝E" pitchFamily="17" charset="-128"/>
                <a:ea typeface="HG明朝E" pitchFamily="17" charset="-128"/>
              </a:rPr>
              <a:t>テスト時期</a:t>
            </a:r>
            <a:r>
              <a:rPr lang="en-US" altLang="ja-JP" sz="2400" dirty="0" smtClean="0">
                <a:latin typeface="HG明朝E" pitchFamily="17" charset="-128"/>
                <a:ea typeface="HG明朝E" pitchFamily="17" charset="-128"/>
              </a:rPr>
              <a:t>×</a:t>
            </a:r>
            <a:r>
              <a:rPr lang="ja-JP" altLang="en-US" sz="2400" dirty="0" smtClean="0">
                <a:latin typeface="HG明朝E" pitchFamily="17" charset="-128"/>
                <a:ea typeface="HG明朝E" pitchFamily="17" charset="-128"/>
              </a:rPr>
              <a:t>性別</a:t>
            </a:r>
            <a:endParaRPr lang="en-US" altLang="ja-JP" sz="2400" dirty="0" smtClean="0">
              <a:latin typeface="HG明朝E" pitchFamily="17" charset="-128"/>
              <a:ea typeface="HG明朝E" pitchFamily="17" charset="-128"/>
            </a:endParaRPr>
          </a:p>
          <a:p>
            <a:pPr algn="ctr"/>
            <a:r>
              <a:rPr lang="ja-JP" altLang="en-US" sz="2400" dirty="0" smtClean="0">
                <a:latin typeface="HG明朝E" pitchFamily="17" charset="-128"/>
                <a:ea typeface="HG明朝E" pitchFamily="17" charset="-128"/>
              </a:rPr>
              <a:t>の</a:t>
            </a:r>
            <a:r>
              <a:rPr kumimoji="1" lang="en-US" altLang="ja-JP" sz="2400" dirty="0" smtClean="0">
                <a:latin typeface="HG明朝E" pitchFamily="17" charset="-128"/>
                <a:ea typeface="HG明朝E" pitchFamily="17" charset="-128"/>
              </a:rPr>
              <a:t>3</a:t>
            </a:r>
            <a:r>
              <a:rPr kumimoji="1" lang="ja-JP" altLang="en-US" sz="2400" dirty="0" smtClean="0">
                <a:latin typeface="HG明朝E" pitchFamily="17" charset="-128"/>
                <a:ea typeface="HG明朝E" pitchFamily="17" charset="-128"/>
              </a:rPr>
              <a:t>要因分散分析</a:t>
            </a:r>
            <a:endParaRPr kumimoji="1" lang="ja-JP" altLang="en-US" sz="2400" dirty="0">
              <a:latin typeface="HG明朝E" pitchFamily="17" charset="-128"/>
              <a:ea typeface="HG明朝E" pitchFamily="17" charset="-128"/>
            </a:endParaRPr>
          </a:p>
        </p:txBody>
      </p:sp>
      <p:sp>
        <p:nvSpPr>
          <p:cNvPr id="20" name="下矢印 19"/>
          <p:cNvSpPr/>
          <p:nvPr/>
        </p:nvSpPr>
        <p:spPr>
          <a:xfrm>
            <a:off x="6372200" y="1628800"/>
            <a:ext cx="792088" cy="792088"/>
          </a:xfrm>
          <a:prstGeom prst="downArrow">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4580999" y="5118283"/>
            <a:ext cx="4383489" cy="1200329"/>
          </a:xfrm>
          <a:prstGeom prst="rect">
            <a:avLst/>
          </a:prstGeom>
          <a:solidFill>
            <a:schemeClr val="accent2">
              <a:lumMod val="40000"/>
              <a:lumOff val="60000"/>
            </a:schemeClr>
          </a:solidFill>
        </p:spPr>
        <p:txBody>
          <a:bodyPr wrap="square" rtlCol="0">
            <a:spAutoFit/>
          </a:bodyPr>
          <a:lstStyle/>
          <a:p>
            <a:pPr algn="ctr"/>
            <a:r>
              <a:rPr lang="ja-JP" altLang="en-US" sz="2400" dirty="0" smtClean="0">
                <a:latin typeface="HG明朝E" pitchFamily="17" charset="-128"/>
                <a:ea typeface="HG明朝E" pitchFamily="17" charset="-128"/>
              </a:rPr>
              <a:t>＜「科学技術至上主義」＞</a:t>
            </a:r>
            <a:endParaRPr lang="en-US" altLang="ja-JP" sz="2400" dirty="0" smtClean="0">
              <a:latin typeface="HG明朝E" pitchFamily="17" charset="-128"/>
              <a:ea typeface="HG明朝E" pitchFamily="17" charset="-128"/>
            </a:endParaRPr>
          </a:p>
          <a:p>
            <a:pPr algn="ctr"/>
            <a:r>
              <a:rPr lang="ja-JP" altLang="en-US" sz="2400" dirty="0" smtClean="0">
                <a:latin typeface="HG明朝E" pitchFamily="17" charset="-128"/>
                <a:ea typeface="HG明朝E" pitchFamily="17" charset="-128"/>
              </a:rPr>
              <a:t>実験群、統制群ともに</a:t>
            </a:r>
            <a:endParaRPr lang="en-US" altLang="ja-JP" sz="2400" dirty="0" smtClean="0">
              <a:latin typeface="HG明朝E" pitchFamily="17" charset="-128"/>
              <a:ea typeface="HG明朝E" pitchFamily="17" charset="-128"/>
            </a:endParaRPr>
          </a:p>
          <a:p>
            <a:pPr algn="ctr"/>
            <a:r>
              <a:rPr lang="ja-JP" altLang="en-US" sz="2400" dirty="0" smtClean="0">
                <a:latin typeface="HG明朝E" pitchFamily="17" charset="-128"/>
                <a:ea typeface="HG明朝E" pitchFamily="17" charset="-128"/>
              </a:rPr>
              <a:t>改善されなかった</a:t>
            </a:r>
            <a:endParaRPr lang="en-US" altLang="ja-JP" sz="2400" dirty="0" smtClean="0">
              <a:latin typeface="HG明朝E" pitchFamily="17" charset="-128"/>
              <a:ea typeface="HG明朝E" pitchFamily="17" charset="-128"/>
            </a:endParaRPr>
          </a:p>
        </p:txBody>
      </p:sp>
      <p:sp>
        <p:nvSpPr>
          <p:cNvPr id="23" name="下矢印 22"/>
          <p:cNvSpPr/>
          <p:nvPr/>
        </p:nvSpPr>
        <p:spPr>
          <a:xfrm>
            <a:off x="6372200" y="4207440"/>
            <a:ext cx="792088" cy="792088"/>
          </a:xfrm>
          <a:prstGeom prst="downArrow">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p:cNvSpPr txBox="1"/>
          <p:nvPr/>
        </p:nvSpPr>
        <p:spPr>
          <a:xfrm>
            <a:off x="676014" y="548680"/>
            <a:ext cx="3262432" cy="461665"/>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pPr algn="ctr"/>
            <a:r>
              <a:rPr lang="ja-JP" altLang="en-US" sz="2400" dirty="0" smtClean="0">
                <a:latin typeface="HG明朝E" pitchFamily="17" charset="-128"/>
                <a:ea typeface="HG明朝E" pitchFamily="17" charset="-128"/>
              </a:rPr>
              <a:t>「科学技術至上主義」</a:t>
            </a:r>
            <a:endParaRPr kumimoji="1" lang="ja-JP" altLang="en-US" sz="2400" dirty="0">
              <a:latin typeface="HG明朝E" pitchFamily="17" charset="-128"/>
              <a:ea typeface="HG明朝E" pitchFamily="17" charset="-128"/>
            </a:endParaRPr>
          </a:p>
        </p:txBody>
      </p:sp>
      <p:sp>
        <p:nvSpPr>
          <p:cNvPr id="25" name="正方形/長方形 24"/>
          <p:cNvSpPr/>
          <p:nvPr/>
        </p:nvSpPr>
        <p:spPr>
          <a:xfrm>
            <a:off x="323528" y="4728912"/>
            <a:ext cx="3933144" cy="1899504"/>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383534" y="4949938"/>
            <a:ext cx="3830464" cy="646331"/>
          </a:xfrm>
          <a:prstGeom prst="rect">
            <a:avLst/>
          </a:prstGeom>
          <a:solidFill>
            <a:schemeClr val="accent1">
              <a:lumMod val="40000"/>
              <a:lumOff val="60000"/>
            </a:schemeClr>
          </a:solidFill>
        </p:spPr>
        <p:txBody>
          <a:bodyPr wrap="square" rtlCol="0">
            <a:spAutoFit/>
          </a:bodyPr>
          <a:lstStyle/>
          <a:p>
            <a:pPr algn="ctr"/>
            <a:r>
              <a:rPr lang="ja-JP" altLang="en-US" dirty="0" smtClean="0">
                <a:latin typeface="HG明朝E" pitchFamily="17" charset="-128"/>
                <a:ea typeface="HG明朝E" pitchFamily="17" charset="-128"/>
              </a:rPr>
              <a:t>事前テストから事後テストへの</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変化について単純効果検定</a:t>
            </a:r>
            <a:endParaRPr lang="en-US" altLang="ja-JP" dirty="0" smtClean="0">
              <a:latin typeface="HG明朝E" pitchFamily="17" charset="-128"/>
              <a:ea typeface="HG明朝E" pitchFamily="17" charset="-128"/>
            </a:endParaRPr>
          </a:p>
        </p:txBody>
      </p:sp>
      <p:sp>
        <p:nvSpPr>
          <p:cNvPr id="27" name="下矢印 26"/>
          <p:cNvSpPr/>
          <p:nvPr/>
        </p:nvSpPr>
        <p:spPr>
          <a:xfrm>
            <a:off x="2093574" y="5697797"/>
            <a:ext cx="205233" cy="258512"/>
          </a:xfrm>
          <a:prstGeom prst="down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508792" y="6054093"/>
            <a:ext cx="3343128" cy="369332"/>
          </a:xfrm>
          <a:prstGeom prst="rect">
            <a:avLst/>
          </a:prstGeom>
          <a:solidFill>
            <a:schemeClr val="accent1">
              <a:lumMod val="40000"/>
              <a:lumOff val="60000"/>
            </a:schemeClr>
          </a:solidFill>
        </p:spPr>
        <p:txBody>
          <a:bodyPr wrap="square" rtlCol="0">
            <a:spAutoFit/>
          </a:bodyPr>
          <a:lstStyle/>
          <a:p>
            <a:pPr algn="ctr"/>
            <a:r>
              <a:rPr lang="ja-JP" altLang="en-US" dirty="0" smtClean="0">
                <a:latin typeface="HG明朝E" pitchFamily="17" charset="-128"/>
                <a:ea typeface="HG明朝E" pitchFamily="17" charset="-128"/>
              </a:rPr>
              <a:t>すべての群で有意差なし</a:t>
            </a:r>
            <a:endParaRPr lang="en-US" altLang="ja-JP" dirty="0" smtClean="0">
              <a:latin typeface="HG明朝E" pitchFamily="17" charset="-128"/>
              <a:ea typeface="HG明朝E" pitchFamily="17" charset="-12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p:cNvGraphicFramePr>
            <a:graphicFrameLocks noGrp="1"/>
          </p:cNvGraphicFramePr>
          <p:nvPr/>
        </p:nvGraphicFramePr>
        <p:xfrm>
          <a:off x="1943708" y="1412776"/>
          <a:ext cx="5256585" cy="2372460"/>
        </p:xfrm>
        <a:graphic>
          <a:graphicData uri="http://schemas.openxmlformats.org/drawingml/2006/table">
            <a:tbl>
              <a:tblPr/>
              <a:tblGrid>
                <a:gridCol w="3210573"/>
                <a:gridCol w="1023006"/>
                <a:gridCol w="1023006"/>
              </a:tblGrid>
              <a:tr h="589943">
                <a:tc>
                  <a:txBody>
                    <a:bodyPr/>
                    <a:lstStyle/>
                    <a:p>
                      <a:pPr algn="ctr" fontAlgn="ctr"/>
                      <a:r>
                        <a:rPr lang="ja-JP" altLang="en-US" sz="1800" b="0" i="0" u="none" strike="noStrike" dirty="0">
                          <a:solidFill>
                            <a:srgbClr val="000000"/>
                          </a:solidFill>
                          <a:latin typeface="HG明朝E" pitchFamily="17" charset="-128"/>
                          <a:ea typeface="HG明朝E" pitchFamily="17" charset="-128"/>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800" b="0" i="0" u="none" strike="noStrike" dirty="0">
                          <a:solidFill>
                            <a:srgbClr val="000000"/>
                          </a:solidFill>
                          <a:latin typeface="HG明朝E" pitchFamily="17" charset="-128"/>
                          <a:ea typeface="HG明朝E" pitchFamily="17" charset="-128"/>
                        </a:rPr>
                        <a:t>実験群</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fontAlgn="ctr"/>
                      <a:r>
                        <a:rPr lang="ja-JP" altLang="en-US" sz="1800" b="0" i="0" u="none" strike="noStrike" dirty="0">
                          <a:solidFill>
                            <a:srgbClr val="000000"/>
                          </a:solidFill>
                          <a:latin typeface="HG明朝E" pitchFamily="17" charset="-128"/>
                          <a:ea typeface="HG明朝E" pitchFamily="17" charset="-128"/>
                        </a:rPr>
                        <a:t>統制群</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r>
              <a:tr h="589943">
                <a:tc>
                  <a:txBody>
                    <a:bodyPr/>
                    <a:lstStyle/>
                    <a:p>
                      <a:pPr algn="ctr" fontAlgn="ctr"/>
                      <a:r>
                        <a:rPr lang="ja-JP" altLang="en-US" sz="1800" b="0" i="0" u="none" strike="noStrike" dirty="0">
                          <a:solidFill>
                            <a:srgbClr val="000000"/>
                          </a:solidFill>
                          <a:latin typeface="HG明朝E" pitchFamily="17" charset="-128"/>
                          <a:ea typeface="HG明朝E" pitchFamily="17" charset="-128"/>
                        </a:rPr>
                        <a:t>事前テストにおける素朴概念</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800" b="0" i="0" u="none" strike="noStrike">
                          <a:solidFill>
                            <a:srgbClr val="000000"/>
                          </a:solidFill>
                          <a:latin typeface="HG明朝E" pitchFamily="17" charset="-128"/>
                          <a:ea typeface="HG明朝E" pitchFamily="17" charset="-128"/>
                        </a:rPr>
                        <a:t>あり</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800" b="0" i="0" u="none" strike="noStrike">
                          <a:solidFill>
                            <a:srgbClr val="000000"/>
                          </a:solidFill>
                          <a:latin typeface="HG明朝E" pitchFamily="17" charset="-128"/>
                          <a:ea typeface="HG明朝E" pitchFamily="17" charset="-128"/>
                        </a:rPr>
                        <a:t>あり</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89943">
                <a:tc>
                  <a:txBody>
                    <a:bodyPr/>
                    <a:lstStyle/>
                    <a:p>
                      <a:pPr algn="ctr" fontAlgn="ctr"/>
                      <a:r>
                        <a:rPr lang="ja-JP" altLang="en-US" sz="1800" b="0" i="0" u="none" strike="noStrike" dirty="0">
                          <a:solidFill>
                            <a:srgbClr val="000000"/>
                          </a:solidFill>
                          <a:latin typeface="HG明朝E" pitchFamily="17" charset="-128"/>
                          <a:ea typeface="HG明朝E" pitchFamily="17" charset="-128"/>
                        </a:rPr>
                        <a:t>事前テストの成績の有意差</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gridSpan="2">
                  <a:txBody>
                    <a:bodyPr/>
                    <a:lstStyle/>
                    <a:p>
                      <a:pPr algn="ctr" fontAlgn="ctr"/>
                      <a:r>
                        <a:rPr lang="ja-JP" altLang="en-US" sz="1800" b="0" i="0" u="none" strike="noStrike">
                          <a:solidFill>
                            <a:srgbClr val="000000"/>
                          </a:solidFill>
                          <a:latin typeface="HG明朝E" pitchFamily="17" charset="-128"/>
                          <a:ea typeface="HG明朝E" pitchFamily="17" charset="-128"/>
                        </a:rPr>
                        <a:t>なし</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r>
              <a:tr h="602631">
                <a:tc>
                  <a:txBody>
                    <a:bodyPr/>
                    <a:lstStyle/>
                    <a:p>
                      <a:pPr algn="ctr" fontAlgn="ctr"/>
                      <a:r>
                        <a:rPr lang="ja-JP" altLang="en-US" sz="1800" b="0" i="0" u="none" strike="noStrike" dirty="0">
                          <a:solidFill>
                            <a:srgbClr val="000000"/>
                          </a:solidFill>
                          <a:latin typeface="HG明朝E" pitchFamily="17" charset="-128"/>
                          <a:ea typeface="HG明朝E" pitchFamily="17" charset="-128"/>
                        </a:rPr>
                        <a:t>学習効果</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800" b="0" i="0" u="none" strike="noStrike" dirty="0">
                          <a:solidFill>
                            <a:srgbClr val="FF0000"/>
                          </a:solidFill>
                          <a:latin typeface="HG明朝E" pitchFamily="17" charset="-128"/>
                          <a:ea typeface="HG明朝E" pitchFamily="17"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800" b="0" i="0" u="none" strike="noStrike" dirty="0">
                          <a:solidFill>
                            <a:srgbClr val="000000"/>
                          </a:solidFill>
                          <a:latin typeface="HG明朝E" pitchFamily="17" charset="-128"/>
                          <a:ea typeface="HG明朝E" pitchFamily="17" charset="-128"/>
                        </a:rPr>
                        <a:t>○</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pSp>
        <p:nvGrpSpPr>
          <p:cNvPr id="2" name="グループ化 16"/>
          <p:cNvGrpSpPr>
            <a:grpSpLocks/>
          </p:cNvGrpSpPr>
          <p:nvPr/>
        </p:nvGrpSpPr>
        <p:grpSpPr bwMode="auto">
          <a:xfrm>
            <a:off x="73933" y="15875"/>
            <a:ext cx="2625859" cy="465138"/>
            <a:chOff x="5076056" y="-27384"/>
            <a:chExt cx="4292636" cy="465956"/>
          </a:xfrm>
        </p:grpSpPr>
        <p:sp>
          <p:nvSpPr>
            <p:cNvPr id="3" name="正方形/長方形 2"/>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5134416" y="-27384"/>
              <a:ext cx="4071938" cy="465956"/>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4. </a:t>
              </a:r>
              <a:r>
                <a:rPr kumimoji="0" lang="ja-JP" altLang="en-US" sz="2400" dirty="0" smtClean="0">
                  <a:solidFill>
                    <a:schemeClr val="bg1"/>
                  </a:solidFill>
                  <a:latin typeface="HG明朝E" pitchFamily="17" charset="-128"/>
                  <a:ea typeface="HG明朝E" pitchFamily="17" charset="-128"/>
                </a:rPr>
                <a:t>考察</a:t>
              </a:r>
              <a:endParaRPr kumimoji="0" lang="ja-JP" altLang="en-US" sz="2400" dirty="0">
                <a:solidFill>
                  <a:schemeClr val="bg1"/>
                </a:solidFill>
                <a:latin typeface="HG明朝E" pitchFamily="17" charset="-128"/>
                <a:ea typeface="HG明朝E" pitchFamily="17" charset="-128"/>
              </a:endParaRPr>
            </a:p>
          </p:txBody>
        </p:sp>
      </p:grpSp>
      <p:sp>
        <p:nvSpPr>
          <p:cNvPr id="8" name="テキスト ボックス 7"/>
          <p:cNvSpPr txBox="1"/>
          <p:nvPr/>
        </p:nvSpPr>
        <p:spPr>
          <a:xfrm>
            <a:off x="2940784" y="87015"/>
            <a:ext cx="5416868" cy="461665"/>
          </a:xfrm>
          <a:prstGeom prst="rect">
            <a:avLst/>
          </a:prstGeom>
          <a:noFill/>
        </p:spPr>
        <p:txBody>
          <a:bodyPr wrap="none" rtlCol="0">
            <a:spAutoFit/>
          </a:bodyPr>
          <a:lstStyle/>
          <a:p>
            <a:r>
              <a:rPr lang="en-US" altLang="ja-JP" sz="2400" u="sng" dirty="0" smtClean="0">
                <a:latin typeface="HG明朝E" pitchFamily="17" charset="-128"/>
                <a:ea typeface="HG明朝E" pitchFamily="17" charset="-128"/>
              </a:rPr>
              <a:t>1. </a:t>
            </a:r>
            <a:r>
              <a:rPr lang="ja-JP" altLang="en-US" sz="2400" u="sng" dirty="0" smtClean="0">
                <a:latin typeface="HG明朝E" pitchFamily="17" charset="-128"/>
                <a:ea typeface="HG明朝E" pitchFamily="17" charset="-128"/>
              </a:rPr>
              <a:t>アチーブメント問題の成績の向上</a:t>
            </a:r>
            <a:r>
              <a:rPr kumimoji="1" lang="en-US" altLang="ja-JP" sz="2400" u="sng" dirty="0" smtClean="0">
                <a:latin typeface="HG明朝E" pitchFamily="17" charset="-128"/>
                <a:ea typeface="HG明朝E" pitchFamily="17" charset="-128"/>
              </a:rPr>
              <a:t> </a:t>
            </a:r>
            <a:endParaRPr kumimoji="1" lang="ja-JP" altLang="en-US" sz="2400" u="sng" dirty="0">
              <a:latin typeface="HG明朝E" pitchFamily="17" charset="-128"/>
              <a:ea typeface="HG明朝E" pitchFamily="17" charset="-128"/>
            </a:endParaRPr>
          </a:p>
        </p:txBody>
      </p:sp>
      <p:cxnSp>
        <p:nvCxnSpPr>
          <p:cNvPr id="9" name="直線コネクタ 8"/>
          <p:cNvCxnSpPr/>
          <p:nvPr/>
        </p:nvCxnSpPr>
        <p:spPr>
          <a:xfrm>
            <a:off x="1979712" y="1467368"/>
            <a:ext cx="3168352" cy="504056"/>
          </a:xfrm>
          <a:prstGeom prst="line">
            <a:avLst/>
          </a:prstGeom>
        </p:spPr>
        <p:style>
          <a:lnRef idx="1">
            <a:schemeClr val="dk1"/>
          </a:lnRef>
          <a:fillRef idx="0">
            <a:schemeClr val="dk1"/>
          </a:fillRef>
          <a:effectRef idx="0">
            <a:schemeClr val="dk1"/>
          </a:effectRef>
          <a:fontRef idx="minor">
            <a:schemeClr val="tx1"/>
          </a:fontRef>
        </p:style>
      </p:cxnSp>
      <p:sp>
        <p:nvSpPr>
          <p:cNvPr id="12" name="ストライプ矢印 11"/>
          <p:cNvSpPr/>
          <p:nvPr/>
        </p:nvSpPr>
        <p:spPr>
          <a:xfrm rot="5400000" flipV="1">
            <a:off x="4139952" y="3789040"/>
            <a:ext cx="864096" cy="1008112"/>
          </a:xfrm>
          <a:prstGeom prst="stripedRightArrow">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1379923" y="4769276"/>
            <a:ext cx="6391493" cy="1107996"/>
          </a:xfrm>
          <a:prstGeom prst="rect">
            <a:avLst/>
          </a:prstGeom>
          <a:noFill/>
          <a:ln w="38100">
            <a:solidFill>
              <a:srgbClr val="00B050"/>
            </a:solidFill>
          </a:ln>
        </p:spPr>
        <p:txBody>
          <a:bodyPr wrap="none" rtlCol="0">
            <a:spAutoFit/>
          </a:bodyPr>
          <a:lstStyle/>
          <a:p>
            <a:r>
              <a:rPr kumimoji="1" lang="ja-JP" altLang="en-US" sz="2200" dirty="0" smtClean="0">
                <a:latin typeface="HG明朝E" pitchFamily="17" charset="-128"/>
                <a:ea typeface="HG明朝E" pitchFamily="17" charset="-128"/>
              </a:rPr>
              <a:t>授業前にもっていた素朴概念は、慣性力実験器を</a:t>
            </a:r>
            <a:endParaRPr kumimoji="1" lang="en-US" altLang="ja-JP" sz="2200" dirty="0" smtClean="0">
              <a:latin typeface="HG明朝E" pitchFamily="17" charset="-128"/>
              <a:ea typeface="HG明朝E" pitchFamily="17" charset="-128"/>
            </a:endParaRPr>
          </a:p>
          <a:p>
            <a:r>
              <a:rPr kumimoji="1" lang="ja-JP" altLang="en-US" sz="2200" dirty="0" smtClean="0">
                <a:latin typeface="HG明朝E" pitchFamily="17" charset="-128"/>
                <a:ea typeface="HG明朝E" pitchFamily="17" charset="-128"/>
              </a:rPr>
              <a:t>用いた実験演示法によってより効果的に、より妥</a:t>
            </a:r>
            <a:endParaRPr kumimoji="1" lang="en-US" altLang="ja-JP" sz="2200" dirty="0" smtClean="0">
              <a:latin typeface="HG明朝E" pitchFamily="17" charset="-128"/>
              <a:ea typeface="HG明朝E" pitchFamily="17" charset="-128"/>
            </a:endParaRPr>
          </a:p>
          <a:p>
            <a:r>
              <a:rPr kumimoji="1" lang="ja-JP" altLang="en-US" sz="2200" dirty="0" smtClean="0">
                <a:latin typeface="HG明朝E" pitchFamily="17" charset="-128"/>
                <a:ea typeface="HG明朝E" pitchFamily="17" charset="-128"/>
              </a:rPr>
              <a:t>当な科学概念</a:t>
            </a:r>
            <a:r>
              <a:rPr lang="ja-JP" altLang="en-US" sz="2200" dirty="0" smtClean="0">
                <a:latin typeface="HG明朝E" pitchFamily="17" charset="-128"/>
                <a:ea typeface="HG明朝E" pitchFamily="17" charset="-128"/>
              </a:rPr>
              <a:t>に置き換わったと言える。</a:t>
            </a:r>
            <a:endParaRPr kumimoji="1" lang="ja-JP" altLang="en-US" sz="2200" dirty="0">
              <a:latin typeface="HG明朝E" pitchFamily="17" charset="-128"/>
              <a:ea typeface="HG明朝E" pitchFamily="17" charset="-12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6"/>
          <p:cNvGrpSpPr>
            <a:grpSpLocks/>
          </p:cNvGrpSpPr>
          <p:nvPr/>
        </p:nvGrpSpPr>
        <p:grpSpPr bwMode="auto">
          <a:xfrm>
            <a:off x="73933" y="15875"/>
            <a:ext cx="2625859" cy="465138"/>
            <a:chOff x="5076056" y="-27384"/>
            <a:chExt cx="4292636" cy="465956"/>
          </a:xfrm>
        </p:grpSpPr>
        <p:sp>
          <p:nvSpPr>
            <p:cNvPr id="3" name="正方形/長方形 2"/>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5134416" y="-27384"/>
              <a:ext cx="4071938" cy="465956"/>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4. </a:t>
              </a:r>
              <a:r>
                <a:rPr kumimoji="0" lang="ja-JP" altLang="en-US" sz="2400" dirty="0" smtClean="0">
                  <a:solidFill>
                    <a:schemeClr val="bg1"/>
                  </a:solidFill>
                  <a:latin typeface="HG明朝E" pitchFamily="17" charset="-128"/>
                  <a:ea typeface="HG明朝E" pitchFamily="17" charset="-128"/>
                </a:rPr>
                <a:t>考察</a:t>
              </a:r>
              <a:endParaRPr kumimoji="0" lang="ja-JP" altLang="en-US" sz="2400" dirty="0">
                <a:solidFill>
                  <a:schemeClr val="bg1"/>
                </a:solidFill>
                <a:latin typeface="HG明朝E" pitchFamily="17" charset="-128"/>
                <a:ea typeface="HG明朝E" pitchFamily="17" charset="-128"/>
              </a:endParaRPr>
            </a:p>
          </p:txBody>
        </p:sp>
      </p:grpSp>
      <p:sp>
        <p:nvSpPr>
          <p:cNvPr id="8" name="テキスト ボックス 7"/>
          <p:cNvSpPr txBox="1"/>
          <p:nvPr/>
        </p:nvSpPr>
        <p:spPr>
          <a:xfrm>
            <a:off x="2940784" y="87015"/>
            <a:ext cx="4801314" cy="461665"/>
          </a:xfrm>
          <a:prstGeom prst="rect">
            <a:avLst/>
          </a:prstGeom>
          <a:noFill/>
        </p:spPr>
        <p:txBody>
          <a:bodyPr wrap="none" rtlCol="0">
            <a:spAutoFit/>
          </a:bodyPr>
          <a:lstStyle/>
          <a:p>
            <a:r>
              <a:rPr lang="en-US" altLang="ja-JP" sz="2400" u="sng" dirty="0" smtClean="0">
                <a:latin typeface="HG明朝E" pitchFamily="17" charset="-128"/>
                <a:ea typeface="HG明朝E" pitchFamily="17" charset="-128"/>
              </a:rPr>
              <a:t>2. </a:t>
            </a:r>
            <a:r>
              <a:rPr lang="ja-JP" altLang="en-US" sz="2400" u="sng" dirty="0" smtClean="0">
                <a:latin typeface="HG明朝E" pitchFamily="17" charset="-128"/>
                <a:ea typeface="HG明朝E" pitchFamily="17" charset="-128"/>
              </a:rPr>
              <a:t>物理学への興味・関心の向上</a:t>
            </a:r>
            <a:r>
              <a:rPr kumimoji="1" lang="en-US" altLang="ja-JP" sz="2400" u="sng" dirty="0" smtClean="0">
                <a:latin typeface="HG明朝E" pitchFamily="17" charset="-128"/>
                <a:ea typeface="HG明朝E" pitchFamily="17" charset="-128"/>
              </a:rPr>
              <a:t> </a:t>
            </a:r>
            <a:endParaRPr kumimoji="1" lang="ja-JP" altLang="en-US" sz="2400" u="sng" dirty="0">
              <a:latin typeface="HG明朝E" pitchFamily="17" charset="-128"/>
              <a:ea typeface="HG明朝E" pitchFamily="17" charset="-128"/>
            </a:endParaRPr>
          </a:p>
        </p:txBody>
      </p:sp>
      <p:sp>
        <p:nvSpPr>
          <p:cNvPr id="7" name="テキスト ボックス 6"/>
          <p:cNvSpPr txBox="1"/>
          <p:nvPr/>
        </p:nvSpPr>
        <p:spPr>
          <a:xfrm>
            <a:off x="179512" y="980728"/>
            <a:ext cx="3852337" cy="769441"/>
          </a:xfrm>
          <a:prstGeom prst="rect">
            <a:avLst/>
          </a:prstGeom>
          <a:noFill/>
        </p:spPr>
        <p:txBody>
          <a:bodyPr wrap="none" rtlCol="0">
            <a:spAutoFit/>
          </a:bodyPr>
          <a:lstStyle/>
          <a:p>
            <a:r>
              <a:rPr kumimoji="1" lang="ja-JP" altLang="en-US" sz="2200" dirty="0" smtClean="0">
                <a:latin typeface="HG明朝E" pitchFamily="17" charset="-128"/>
                <a:ea typeface="HG明朝E" pitchFamily="17" charset="-128"/>
              </a:rPr>
              <a:t>生徒の科学観を調べる</a:t>
            </a:r>
            <a:r>
              <a:rPr kumimoji="1" lang="en-US" altLang="ja-JP" sz="2200" dirty="0" smtClean="0">
                <a:latin typeface="HG明朝E" pitchFamily="17" charset="-128"/>
                <a:ea typeface="HG明朝E" pitchFamily="17" charset="-128"/>
              </a:rPr>
              <a:t>16</a:t>
            </a:r>
            <a:r>
              <a:rPr kumimoji="1" lang="ja-JP" altLang="en-US" sz="2200" dirty="0" smtClean="0">
                <a:latin typeface="HG明朝E" pitchFamily="17" charset="-128"/>
                <a:ea typeface="HG明朝E" pitchFamily="17" charset="-128"/>
              </a:rPr>
              <a:t>項目</a:t>
            </a:r>
            <a:endParaRPr kumimoji="1" lang="en-US" altLang="ja-JP" sz="2200" dirty="0" smtClean="0">
              <a:latin typeface="HG明朝E" pitchFamily="17" charset="-128"/>
              <a:ea typeface="HG明朝E" pitchFamily="17" charset="-128"/>
            </a:endParaRPr>
          </a:p>
          <a:p>
            <a:pPr algn="ctr"/>
            <a:r>
              <a:rPr kumimoji="1" lang="ja-JP" altLang="en-US" sz="2200" dirty="0" smtClean="0">
                <a:latin typeface="HG明朝E" pitchFamily="17" charset="-128"/>
                <a:ea typeface="HG明朝E" pitchFamily="17" charset="-128"/>
              </a:rPr>
              <a:t>について因子分析</a:t>
            </a:r>
            <a:endParaRPr kumimoji="1" lang="ja-JP" altLang="en-US" sz="2200" dirty="0">
              <a:latin typeface="HG明朝E" pitchFamily="17" charset="-128"/>
              <a:ea typeface="HG明朝E" pitchFamily="17" charset="-128"/>
            </a:endParaRPr>
          </a:p>
        </p:txBody>
      </p:sp>
      <p:sp>
        <p:nvSpPr>
          <p:cNvPr id="9" name="ストライプ矢印 8"/>
          <p:cNvSpPr/>
          <p:nvPr/>
        </p:nvSpPr>
        <p:spPr>
          <a:xfrm>
            <a:off x="4067944" y="980728"/>
            <a:ext cx="648072" cy="720080"/>
          </a:xfrm>
          <a:prstGeom prst="stripedRightArrow">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左中かっこ 9"/>
          <p:cNvSpPr/>
          <p:nvPr/>
        </p:nvSpPr>
        <p:spPr>
          <a:xfrm>
            <a:off x="4932040" y="548680"/>
            <a:ext cx="288032" cy="1656184"/>
          </a:xfrm>
          <a:prstGeom prst="leftBrace">
            <a:avLst/>
          </a:prstGeom>
          <a:ln w="38100">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 name="テキスト ボックス 10"/>
          <p:cNvSpPr txBox="1"/>
          <p:nvPr/>
        </p:nvSpPr>
        <p:spPr>
          <a:xfrm>
            <a:off x="4968135" y="981889"/>
            <a:ext cx="3570208" cy="430887"/>
          </a:xfrm>
          <a:prstGeom prst="rect">
            <a:avLst/>
          </a:prstGeom>
          <a:noFill/>
        </p:spPr>
        <p:txBody>
          <a:bodyPr wrap="none" rtlCol="0">
            <a:spAutoFit/>
          </a:bodyPr>
          <a:lstStyle/>
          <a:p>
            <a:r>
              <a:rPr lang="ja-JP" altLang="en-US" sz="2200" dirty="0" smtClean="0">
                <a:latin typeface="HG明朝E" pitchFamily="17" charset="-128"/>
                <a:ea typeface="HG明朝E" pitchFamily="17" charset="-128"/>
              </a:rPr>
              <a:t>「物理学への興味・関心」</a:t>
            </a:r>
            <a:endParaRPr kumimoji="1" lang="en-US" altLang="ja-JP" sz="2200" dirty="0" smtClean="0">
              <a:latin typeface="HG明朝E" pitchFamily="17" charset="-128"/>
              <a:ea typeface="HG明朝E" pitchFamily="17" charset="-128"/>
            </a:endParaRPr>
          </a:p>
        </p:txBody>
      </p:sp>
      <p:sp>
        <p:nvSpPr>
          <p:cNvPr id="12" name="テキスト ボックス 11"/>
          <p:cNvSpPr txBox="1"/>
          <p:nvPr/>
        </p:nvSpPr>
        <p:spPr>
          <a:xfrm>
            <a:off x="5166449" y="1845985"/>
            <a:ext cx="3005951" cy="430887"/>
          </a:xfrm>
          <a:prstGeom prst="rect">
            <a:avLst/>
          </a:prstGeom>
          <a:noFill/>
        </p:spPr>
        <p:txBody>
          <a:bodyPr wrap="none" rtlCol="0">
            <a:spAutoFit/>
          </a:bodyPr>
          <a:lstStyle/>
          <a:p>
            <a:r>
              <a:rPr lang="ja-JP" altLang="en-US" sz="2200" dirty="0" smtClean="0">
                <a:latin typeface="HG明朝E" pitchFamily="17" charset="-128"/>
                <a:ea typeface="HG明朝E" pitchFamily="17" charset="-128"/>
              </a:rPr>
              <a:t>「科学技術至上主義」</a:t>
            </a:r>
            <a:endParaRPr kumimoji="1" lang="en-US" altLang="ja-JP" sz="2200" dirty="0" smtClean="0">
              <a:latin typeface="HG明朝E" pitchFamily="17" charset="-128"/>
              <a:ea typeface="HG明朝E" pitchFamily="17" charset="-128"/>
            </a:endParaRPr>
          </a:p>
        </p:txBody>
      </p:sp>
      <p:sp>
        <p:nvSpPr>
          <p:cNvPr id="13" name="円/楕円 12"/>
          <p:cNvSpPr/>
          <p:nvPr/>
        </p:nvSpPr>
        <p:spPr>
          <a:xfrm>
            <a:off x="5724128" y="620688"/>
            <a:ext cx="1872208" cy="432048"/>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200" dirty="0" smtClean="0">
                <a:solidFill>
                  <a:schemeClr val="tx1"/>
                </a:solidFill>
                <a:latin typeface="HG明朝E" pitchFamily="17" charset="-128"/>
                <a:ea typeface="HG明朝E" pitchFamily="17" charset="-128"/>
              </a:rPr>
              <a:t>第一因子</a:t>
            </a:r>
            <a:endParaRPr kumimoji="1" lang="ja-JP" altLang="en-US" sz="2200" dirty="0">
              <a:solidFill>
                <a:schemeClr val="tx1"/>
              </a:solidFill>
              <a:latin typeface="HG明朝E" pitchFamily="17" charset="-128"/>
              <a:ea typeface="HG明朝E" pitchFamily="17" charset="-128"/>
            </a:endParaRPr>
          </a:p>
        </p:txBody>
      </p:sp>
      <p:sp>
        <p:nvSpPr>
          <p:cNvPr id="14" name="円/楕円 13"/>
          <p:cNvSpPr/>
          <p:nvPr/>
        </p:nvSpPr>
        <p:spPr>
          <a:xfrm>
            <a:off x="5724128" y="1412776"/>
            <a:ext cx="1872208" cy="432048"/>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200" dirty="0" smtClean="0">
                <a:solidFill>
                  <a:schemeClr val="tx1"/>
                </a:solidFill>
                <a:latin typeface="HG明朝E" pitchFamily="17" charset="-128"/>
                <a:ea typeface="HG明朝E" pitchFamily="17" charset="-128"/>
              </a:rPr>
              <a:t>第二因子</a:t>
            </a:r>
            <a:endParaRPr kumimoji="1" lang="ja-JP" altLang="en-US" sz="2200" dirty="0">
              <a:solidFill>
                <a:schemeClr val="tx1"/>
              </a:solidFill>
              <a:latin typeface="HG明朝E" pitchFamily="17" charset="-128"/>
              <a:ea typeface="HG明朝E" pitchFamily="17" charset="-128"/>
            </a:endParaRPr>
          </a:p>
        </p:txBody>
      </p:sp>
      <p:graphicFrame>
        <p:nvGraphicFramePr>
          <p:cNvPr id="15" name="表 14"/>
          <p:cNvGraphicFramePr>
            <a:graphicFrameLocks noGrp="1"/>
          </p:cNvGraphicFramePr>
          <p:nvPr/>
        </p:nvGraphicFramePr>
        <p:xfrm>
          <a:off x="89756" y="2564904"/>
          <a:ext cx="8964488" cy="1512169"/>
        </p:xfrm>
        <a:graphic>
          <a:graphicData uri="http://schemas.openxmlformats.org/drawingml/2006/table">
            <a:tbl>
              <a:tblPr/>
              <a:tblGrid>
                <a:gridCol w="3753504"/>
                <a:gridCol w="1302746"/>
                <a:gridCol w="1302746"/>
                <a:gridCol w="1302746"/>
                <a:gridCol w="1302746"/>
              </a:tblGrid>
              <a:tr h="289365">
                <a:tc rowSpan="2">
                  <a:txBody>
                    <a:bodyPr/>
                    <a:lstStyle/>
                    <a:p>
                      <a:pPr algn="ctr" fontAlgn="ctr"/>
                      <a:r>
                        <a:rPr lang="ja-JP" altLang="en-US" sz="1800" b="0" i="0" u="none" strike="noStrike" dirty="0">
                          <a:solidFill>
                            <a:srgbClr val="000000"/>
                          </a:solidFill>
                          <a:latin typeface="HG明朝E" pitchFamily="17" charset="-128"/>
                          <a:ea typeface="HG明朝E" pitchFamily="17" charset="-128"/>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800" b="0" i="0" u="none" strike="noStrike" dirty="0">
                          <a:solidFill>
                            <a:srgbClr val="000000"/>
                          </a:solidFill>
                          <a:latin typeface="HG明朝E" pitchFamily="17" charset="-128"/>
                          <a:ea typeface="HG明朝E" pitchFamily="17" charset="-128"/>
                        </a:rPr>
                        <a:t>実験群</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hMerge="1">
                  <a:txBody>
                    <a:bodyPr/>
                    <a:lstStyle/>
                    <a:p>
                      <a:endParaRPr kumimoji="1" lang="ja-JP" altLang="en-US"/>
                    </a:p>
                  </a:txBody>
                  <a:tcPr/>
                </a:tc>
                <a:tc gridSpan="2">
                  <a:txBody>
                    <a:bodyPr/>
                    <a:lstStyle/>
                    <a:p>
                      <a:pPr algn="ctr" fontAlgn="ctr"/>
                      <a:r>
                        <a:rPr lang="ja-JP" altLang="en-US" sz="1800" b="0" i="0" u="none" strike="noStrike" dirty="0">
                          <a:solidFill>
                            <a:srgbClr val="000000"/>
                          </a:solidFill>
                          <a:latin typeface="HG明朝E" pitchFamily="17" charset="-128"/>
                          <a:ea typeface="HG明朝E" pitchFamily="17" charset="-128"/>
                        </a:rPr>
                        <a:t>統制群</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hMerge="1">
                  <a:txBody>
                    <a:bodyPr/>
                    <a:lstStyle/>
                    <a:p>
                      <a:endParaRPr kumimoji="1" lang="ja-JP" altLang="en-US"/>
                    </a:p>
                  </a:txBody>
                  <a:tcPr/>
                </a:tc>
              </a:tr>
              <a:tr h="289365">
                <a:tc vMerge="1">
                  <a:txBody>
                    <a:bodyPr/>
                    <a:lstStyle/>
                    <a:p>
                      <a:endParaRPr kumimoji="1" lang="ja-JP" altLang="en-US"/>
                    </a:p>
                  </a:txBody>
                  <a:tcPr/>
                </a:tc>
                <a:tc>
                  <a:txBody>
                    <a:bodyPr/>
                    <a:lstStyle/>
                    <a:p>
                      <a:pPr algn="ctr" fontAlgn="ctr"/>
                      <a:r>
                        <a:rPr lang="ja-JP" altLang="en-US" sz="1800" b="0" i="0" u="none" strike="noStrike" dirty="0">
                          <a:solidFill>
                            <a:srgbClr val="000000"/>
                          </a:solidFill>
                          <a:latin typeface="HG明朝E" pitchFamily="17" charset="-128"/>
                          <a:ea typeface="HG明朝E" pitchFamily="17" charset="-128"/>
                        </a:rPr>
                        <a:t>第一因子</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fontAlgn="ctr"/>
                      <a:r>
                        <a:rPr lang="ja-JP" altLang="en-US" sz="1800" b="0" i="0" u="none" strike="noStrike" dirty="0">
                          <a:solidFill>
                            <a:srgbClr val="000000"/>
                          </a:solidFill>
                          <a:latin typeface="HG明朝E" pitchFamily="17" charset="-128"/>
                          <a:ea typeface="HG明朝E" pitchFamily="17" charset="-128"/>
                        </a:rPr>
                        <a:t>第二因子</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fontAlgn="ctr"/>
                      <a:r>
                        <a:rPr lang="ja-JP" altLang="en-US" sz="1800" b="0" i="0" u="none" strike="noStrike">
                          <a:solidFill>
                            <a:srgbClr val="000000"/>
                          </a:solidFill>
                          <a:latin typeface="HG明朝E" pitchFamily="17" charset="-128"/>
                          <a:ea typeface="HG明朝E" pitchFamily="17" charset="-128"/>
                        </a:rPr>
                        <a:t>第一因子</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ctr"/>
                      <a:r>
                        <a:rPr lang="ja-JP" altLang="en-US" sz="1800" b="0" i="0" u="none" strike="noStrike" dirty="0">
                          <a:solidFill>
                            <a:srgbClr val="000000"/>
                          </a:solidFill>
                          <a:latin typeface="HG明朝E" pitchFamily="17" charset="-128"/>
                          <a:ea typeface="HG明朝E" pitchFamily="17" charset="-128"/>
                        </a:rPr>
                        <a:t>第二因子</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r>
              <a:tr h="933439">
                <a:tc>
                  <a:txBody>
                    <a:bodyPr/>
                    <a:lstStyle/>
                    <a:p>
                      <a:pPr algn="ctr" fontAlgn="ctr"/>
                      <a:r>
                        <a:rPr lang="ja-JP" altLang="en-US" sz="1800" b="0" i="0" u="none" strike="noStrike" dirty="0">
                          <a:solidFill>
                            <a:srgbClr val="000000"/>
                          </a:solidFill>
                          <a:latin typeface="HG明朝E" pitchFamily="17" charset="-128"/>
                          <a:ea typeface="HG明朝E" pitchFamily="17" charset="-128"/>
                        </a:rPr>
                        <a:t>事前テストから事後テストへの変化</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ctr"/>
                      <a:r>
                        <a:rPr lang="ja-JP" altLang="en-US" sz="1800" b="0" i="0" u="none" strike="noStrike" dirty="0">
                          <a:solidFill>
                            <a:srgbClr val="FF0000"/>
                          </a:solidFill>
                          <a:latin typeface="HG明朝E" pitchFamily="17" charset="-128"/>
                          <a:ea typeface="HG明朝E" pitchFamily="17" charset="-128"/>
                        </a:rPr>
                        <a:t>有意に上昇</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800" b="0" i="0" u="none" strike="noStrike" dirty="0">
                          <a:solidFill>
                            <a:srgbClr val="000000"/>
                          </a:solidFill>
                          <a:latin typeface="HG明朝E" pitchFamily="17" charset="-128"/>
                          <a:ea typeface="HG明朝E" pitchFamily="17" charset="-128"/>
                        </a:rPr>
                        <a:t>変化なし</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800" b="0" i="0" u="none" strike="noStrike">
                          <a:solidFill>
                            <a:srgbClr val="000000"/>
                          </a:solidFill>
                          <a:latin typeface="HG明朝E" pitchFamily="17" charset="-128"/>
                          <a:ea typeface="HG明朝E" pitchFamily="17" charset="-128"/>
                        </a:rPr>
                        <a:t>変化なし</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800" b="0" i="0" u="none" strike="noStrike" dirty="0">
                          <a:solidFill>
                            <a:srgbClr val="000000"/>
                          </a:solidFill>
                          <a:latin typeface="HG明朝E" pitchFamily="17" charset="-128"/>
                          <a:ea typeface="HG明朝E" pitchFamily="17" charset="-128"/>
                        </a:rPr>
                        <a:t>変化なし</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6" name="ストライプ矢印 15"/>
          <p:cNvSpPr/>
          <p:nvPr/>
        </p:nvSpPr>
        <p:spPr>
          <a:xfrm rot="5400000" flipV="1">
            <a:off x="4139952" y="4005064"/>
            <a:ext cx="864096" cy="1008112"/>
          </a:xfrm>
          <a:prstGeom prst="stripedRightArrow">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388804" y="4982112"/>
            <a:ext cx="8366393" cy="1785104"/>
          </a:xfrm>
          <a:prstGeom prst="rect">
            <a:avLst/>
          </a:prstGeom>
          <a:noFill/>
          <a:ln w="38100">
            <a:solidFill>
              <a:srgbClr val="00B050"/>
            </a:solidFill>
          </a:ln>
        </p:spPr>
        <p:txBody>
          <a:bodyPr wrap="square" rtlCol="0">
            <a:spAutoFit/>
          </a:bodyPr>
          <a:lstStyle/>
          <a:p>
            <a:r>
              <a:rPr lang="ja-JP" altLang="en-US" sz="2200" dirty="0" smtClean="0">
                <a:latin typeface="HG明朝E" pitchFamily="17" charset="-128"/>
                <a:ea typeface="HG明朝E" pitchFamily="17" charset="-128"/>
              </a:rPr>
              <a:t>講義形式の授業よりも、学習者の自然認識を高めるよう工夫して</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開発した「慣性力実験器」を用いて行った授業の方が、学習者の</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「物理学への興味・関心」を高める効果が高い事がわかった。</a:t>
            </a:r>
            <a:endParaRPr lang="en-US" altLang="ja-JP" sz="2200" dirty="0" smtClean="0">
              <a:latin typeface="HG明朝E" pitchFamily="17" charset="-128"/>
              <a:ea typeface="HG明朝E" pitchFamily="17" charset="-128"/>
            </a:endParaRPr>
          </a:p>
          <a:p>
            <a:r>
              <a:rPr kumimoji="1" lang="ja-JP" altLang="en-US" sz="2200" dirty="0" smtClean="0">
                <a:latin typeface="HG明朝E" pitchFamily="17" charset="-128"/>
                <a:ea typeface="HG明朝E" pitchFamily="17" charset="-128"/>
              </a:rPr>
              <a:t>つまり、学習者の「関心・意欲・態度」を高める実験器として評価できるものであった。</a:t>
            </a:r>
            <a:endParaRPr kumimoji="1" lang="en-US" altLang="ja-JP" sz="2200" dirty="0" smtClean="0">
              <a:latin typeface="HG明朝E" pitchFamily="17" charset="-128"/>
              <a:ea typeface="HG明朝E" pitchFamily="17" charset="-128"/>
            </a:endParaRPr>
          </a:p>
        </p:txBody>
      </p:sp>
      <p:cxnSp>
        <p:nvCxnSpPr>
          <p:cNvPr id="18" name="直線コネクタ 17"/>
          <p:cNvCxnSpPr/>
          <p:nvPr/>
        </p:nvCxnSpPr>
        <p:spPr>
          <a:xfrm>
            <a:off x="81888" y="2578552"/>
            <a:ext cx="3770032" cy="562416"/>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6"/>
          <p:cNvGrpSpPr>
            <a:grpSpLocks/>
          </p:cNvGrpSpPr>
          <p:nvPr/>
        </p:nvGrpSpPr>
        <p:grpSpPr bwMode="auto">
          <a:xfrm>
            <a:off x="73933" y="15875"/>
            <a:ext cx="2625859" cy="465138"/>
            <a:chOff x="5076056" y="-27384"/>
            <a:chExt cx="4292636" cy="465956"/>
          </a:xfrm>
        </p:grpSpPr>
        <p:sp>
          <p:nvSpPr>
            <p:cNvPr id="3" name="正方形/長方形 2"/>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5134416" y="-27384"/>
              <a:ext cx="4071938" cy="465956"/>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4. </a:t>
              </a:r>
              <a:r>
                <a:rPr kumimoji="0" lang="ja-JP" altLang="en-US" sz="2400" dirty="0" smtClean="0">
                  <a:solidFill>
                    <a:schemeClr val="bg1"/>
                  </a:solidFill>
                  <a:latin typeface="HG明朝E" pitchFamily="17" charset="-128"/>
                  <a:ea typeface="HG明朝E" pitchFamily="17" charset="-128"/>
                </a:rPr>
                <a:t>考察</a:t>
              </a:r>
              <a:endParaRPr kumimoji="0" lang="ja-JP" altLang="en-US" sz="2400" dirty="0">
                <a:solidFill>
                  <a:schemeClr val="bg1"/>
                </a:solidFill>
                <a:latin typeface="HG明朝E" pitchFamily="17" charset="-128"/>
                <a:ea typeface="HG明朝E" pitchFamily="17" charset="-128"/>
              </a:endParaRPr>
            </a:p>
          </p:txBody>
        </p:sp>
      </p:grpSp>
      <p:sp>
        <p:nvSpPr>
          <p:cNvPr id="8" name="テキスト ボックス 7"/>
          <p:cNvSpPr txBox="1"/>
          <p:nvPr/>
        </p:nvSpPr>
        <p:spPr>
          <a:xfrm>
            <a:off x="2940784" y="87015"/>
            <a:ext cx="2339102" cy="461665"/>
          </a:xfrm>
          <a:prstGeom prst="rect">
            <a:avLst/>
          </a:prstGeom>
          <a:noFill/>
        </p:spPr>
        <p:txBody>
          <a:bodyPr wrap="none" rtlCol="0">
            <a:spAutoFit/>
          </a:bodyPr>
          <a:lstStyle/>
          <a:p>
            <a:r>
              <a:rPr lang="en-US" altLang="ja-JP" sz="2400" u="sng" dirty="0" smtClean="0">
                <a:latin typeface="HG明朝E" pitchFamily="17" charset="-128"/>
                <a:ea typeface="HG明朝E" pitchFamily="17" charset="-128"/>
              </a:rPr>
              <a:t>3.</a:t>
            </a:r>
            <a:r>
              <a:rPr lang="ja-JP" altLang="en-US" sz="2400" u="sng" dirty="0" smtClean="0">
                <a:latin typeface="HG明朝E" pitchFamily="17" charset="-128"/>
                <a:ea typeface="HG明朝E" pitchFamily="17" charset="-128"/>
              </a:rPr>
              <a:t> 今後の課題</a:t>
            </a:r>
            <a:r>
              <a:rPr kumimoji="1" lang="en-US" altLang="ja-JP" sz="2400" u="sng" dirty="0" smtClean="0">
                <a:latin typeface="HG明朝E" pitchFamily="17" charset="-128"/>
                <a:ea typeface="HG明朝E" pitchFamily="17" charset="-128"/>
              </a:rPr>
              <a:t> </a:t>
            </a:r>
            <a:endParaRPr kumimoji="1" lang="ja-JP" altLang="en-US" sz="2400" u="sng" dirty="0">
              <a:latin typeface="HG明朝E" pitchFamily="17" charset="-128"/>
              <a:ea typeface="HG明朝E" pitchFamily="17" charset="-128"/>
            </a:endParaRPr>
          </a:p>
        </p:txBody>
      </p:sp>
      <p:sp>
        <p:nvSpPr>
          <p:cNvPr id="9" name="テキスト ボックス 8"/>
          <p:cNvSpPr txBox="1"/>
          <p:nvPr/>
        </p:nvSpPr>
        <p:spPr>
          <a:xfrm>
            <a:off x="233318" y="692696"/>
            <a:ext cx="4134465" cy="430887"/>
          </a:xfrm>
          <a:prstGeom prst="rect">
            <a:avLst/>
          </a:prstGeom>
          <a:noFill/>
        </p:spPr>
        <p:txBody>
          <a:bodyPr wrap="none" rtlCol="0">
            <a:spAutoFit/>
          </a:bodyPr>
          <a:lstStyle/>
          <a:p>
            <a:r>
              <a:rPr lang="ja-JP" altLang="en-US" sz="2200" dirty="0" smtClean="0">
                <a:latin typeface="HG明朝E" pitchFamily="17" charset="-128"/>
                <a:ea typeface="HG明朝E" pitchFamily="17" charset="-128"/>
              </a:rPr>
              <a:t>教育現場で応用するためには</a:t>
            </a:r>
            <a:r>
              <a:rPr lang="en-US" altLang="ja-JP" sz="2200" dirty="0" smtClean="0">
                <a:latin typeface="HG明朝E" pitchFamily="17" charset="-128"/>
                <a:ea typeface="HG明朝E" pitchFamily="17" charset="-128"/>
              </a:rPr>
              <a:t>…</a:t>
            </a:r>
            <a:endParaRPr kumimoji="1" lang="en-US" altLang="ja-JP" sz="2200" dirty="0" smtClean="0">
              <a:latin typeface="HG明朝E" pitchFamily="17" charset="-128"/>
              <a:ea typeface="HG明朝E" pitchFamily="17" charset="-128"/>
            </a:endParaRPr>
          </a:p>
        </p:txBody>
      </p:sp>
      <p:sp>
        <p:nvSpPr>
          <p:cNvPr id="10" name="テキスト ボックス 9"/>
          <p:cNvSpPr txBox="1"/>
          <p:nvPr/>
        </p:nvSpPr>
        <p:spPr>
          <a:xfrm>
            <a:off x="239221" y="1209239"/>
            <a:ext cx="4698722" cy="430887"/>
          </a:xfrm>
          <a:prstGeom prst="rect">
            <a:avLst/>
          </a:prstGeom>
          <a:noFill/>
        </p:spPr>
        <p:txBody>
          <a:bodyPr wrap="none" rtlCol="0">
            <a:spAutoFit/>
          </a:bodyPr>
          <a:lstStyle/>
          <a:p>
            <a:r>
              <a:rPr lang="ja-JP" altLang="en-US" sz="2200" u="sng" dirty="0" smtClean="0">
                <a:latin typeface="HG明朝E" pitchFamily="17" charset="-128"/>
                <a:ea typeface="HG明朝E" pitchFamily="17" charset="-128"/>
              </a:rPr>
              <a:t>①　操作性の向上・実験器の簡便化</a:t>
            </a:r>
            <a:endParaRPr lang="en-US" altLang="ja-JP" sz="2200" u="sng" dirty="0" smtClean="0">
              <a:latin typeface="HG明朝E" pitchFamily="17" charset="-128"/>
              <a:ea typeface="HG明朝E" pitchFamily="17" charset="-128"/>
            </a:endParaRPr>
          </a:p>
        </p:txBody>
      </p:sp>
      <p:sp>
        <p:nvSpPr>
          <p:cNvPr id="11" name="テキスト ボックス 10"/>
          <p:cNvSpPr txBox="1"/>
          <p:nvPr/>
        </p:nvSpPr>
        <p:spPr>
          <a:xfrm>
            <a:off x="2465566" y="1714456"/>
            <a:ext cx="5827236" cy="1107996"/>
          </a:xfrm>
          <a:prstGeom prst="rect">
            <a:avLst/>
          </a:prstGeom>
          <a:noFill/>
        </p:spPr>
        <p:txBody>
          <a:bodyPr wrap="none" rtlCol="0">
            <a:spAutoFit/>
          </a:bodyPr>
          <a:lstStyle/>
          <a:p>
            <a:r>
              <a:rPr lang="ja-JP" altLang="en-US" sz="2200" dirty="0" smtClean="0">
                <a:latin typeface="HG明朝E" pitchFamily="17" charset="-128"/>
                <a:ea typeface="HG明朝E" pitchFamily="17" charset="-128"/>
              </a:rPr>
              <a:t>・操作協力の必要性</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・リモートスイッチング・システムへの懸念</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・紫外線ランプを用いる実験の改良</a:t>
            </a:r>
            <a:endParaRPr lang="en-US" altLang="ja-JP" sz="2200" dirty="0" smtClean="0">
              <a:latin typeface="HG明朝E" pitchFamily="17" charset="-128"/>
              <a:ea typeface="HG明朝E" pitchFamily="17" charset="-128"/>
            </a:endParaRPr>
          </a:p>
        </p:txBody>
      </p:sp>
      <p:sp>
        <p:nvSpPr>
          <p:cNvPr id="12" name="テキスト ボックス 11"/>
          <p:cNvSpPr txBox="1"/>
          <p:nvPr/>
        </p:nvSpPr>
        <p:spPr>
          <a:xfrm>
            <a:off x="237872" y="3009439"/>
            <a:ext cx="3570208" cy="430887"/>
          </a:xfrm>
          <a:prstGeom prst="rect">
            <a:avLst/>
          </a:prstGeom>
          <a:noFill/>
        </p:spPr>
        <p:txBody>
          <a:bodyPr wrap="none" rtlCol="0">
            <a:spAutoFit/>
          </a:bodyPr>
          <a:lstStyle/>
          <a:p>
            <a:r>
              <a:rPr lang="ja-JP" altLang="en-US" sz="2200" u="sng" dirty="0" smtClean="0">
                <a:latin typeface="HG明朝E" pitchFamily="17" charset="-128"/>
                <a:ea typeface="HG明朝E" pitchFamily="17" charset="-128"/>
              </a:rPr>
              <a:t>②　ブラインド分析の実施</a:t>
            </a:r>
            <a:endParaRPr lang="en-US" altLang="ja-JP" sz="2200" u="sng" dirty="0" smtClean="0">
              <a:latin typeface="HG明朝E" pitchFamily="17" charset="-128"/>
              <a:ea typeface="HG明朝E" pitchFamily="17" charset="-128"/>
            </a:endParaRPr>
          </a:p>
        </p:txBody>
      </p:sp>
      <p:sp>
        <p:nvSpPr>
          <p:cNvPr id="13" name="テキスト ボックス 12"/>
          <p:cNvSpPr txBox="1"/>
          <p:nvPr/>
        </p:nvSpPr>
        <p:spPr>
          <a:xfrm>
            <a:off x="2466352" y="3556466"/>
            <a:ext cx="6673622" cy="769441"/>
          </a:xfrm>
          <a:prstGeom prst="rect">
            <a:avLst/>
          </a:prstGeom>
          <a:noFill/>
        </p:spPr>
        <p:txBody>
          <a:bodyPr wrap="none" rtlCol="0">
            <a:spAutoFit/>
          </a:bodyPr>
          <a:lstStyle/>
          <a:p>
            <a:r>
              <a:rPr lang="ja-JP" altLang="en-US" sz="2200" dirty="0" smtClean="0">
                <a:latin typeface="HG明朝E" pitchFamily="17" charset="-128"/>
                <a:ea typeface="HG明朝E" pitchFamily="17" charset="-128"/>
              </a:rPr>
              <a:t>・実際の教育現場においての実験器活用結果の分析</a:t>
            </a:r>
            <a:endParaRPr lang="en-US" altLang="ja-JP" sz="2200" dirty="0" smtClean="0">
              <a:latin typeface="HG明朝E" pitchFamily="17" charset="-128"/>
              <a:ea typeface="HG明朝E" pitchFamily="17" charset="-128"/>
            </a:endParaRPr>
          </a:p>
          <a:p>
            <a:r>
              <a:rPr lang="en-US" altLang="ja-JP" sz="2200" dirty="0" smtClean="0">
                <a:latin typeface="HG明朝E" pitchFamily="17" charset="-128"/>
                <a:ea typeface="HG明朝E" pitchFamily="17" charset="-128"/>
              </a:rPr>
              <a:t>  (</a:t>
            </a:r>
            <a:r>
              <a:rPr lang="ja-JP" altLang="en-US" sz="2200" dirty="0" smtClean="0">
                <a:latin typeface="HG明朝E" pitchFamily="17" charset="-128"/>
                <a:ea typeface="HG明朝E" pitchFamily="17" charset="-128"/>
              </a:rPr>
              <a:t>研究目的を知らない教師の実験器活用結果分析</a:t>
            </a:r>
            <a:r>
              <a:rPr lang="en-US" altLang="ja-JP" sz="2200" dirty="0" smtClean="0">
                <a:latin typeface="HG明朝E" pitchFamily="17" charset="-128"/>
                <a:ea typeface="HG明朝E" pitchFamily="17" charset="-128"/>
              </a:rPr>
              <a:t>)</a:t>
            </a:r>
          </a:p>
        </p:txBody>
      </p:sp>
      <p:sp>
        <p:nvSpPr>
          <p:cNvPr id="14" name="テキスト ボックス 13"/>
          <p:cNvSpPr txBox="1"/>
          <p:nvPr/>
        </p:nvSpPr>
        <p:spPr>
          <a:xfrm>
            <a:off x="251520" y="4521607"/>
            <a:ext cx="4980851" cy="430887"/>
          </a:xfrm>
          <a:prstGeom prst="rect">
            <a:avLst/>
          </a:prstGeom>
          <a:noFill/>
        </p:spPr>
        <p:txBody>
          <a:bodyPr wrap="none" rtlCol="0">
            <a:spAutoFit/>
          </a:bodyPr>
          <a:lstStyle/>
          <a:p>
            <a:r>
              <a:rPr lang="ja-JP" altLang="en-US" sz="2200" u="sng" dirty="0" smtClean="0">
                <a:latin typeface="HG明朝E" pitchFamily="17" charset="-128"/>
                <a:ea typeface="HG明朝E" pitchFamily="17" charset="-128"/>
              </a:rPr>
              <a:t>③　さらなる学習者の心的変化の研究</a:t>
            </a:r>
            <a:endParaRPr lang="en-US" altLang="ja-JP" sz="2200" u="sng" dirty="0" smtClean="0">
              <a:latin typeface="HG明朝E" pitchFamily="17" charset="-128"/>
              <a:ea typeface="HG明朝E" pitchFamily="17" charset="-128"/>
            </a:endParaRPr>
          </a:p>
        </p:txBody>
      </p:sp>
      <p:sp>
        <p:nvSpPr>
          <p:cNvPr id="15" name="テキスト ボックス 14"/>
          <p:cNvSpPr txBox="1"/>
          <p:nvPr/>
        </p:nvSpPr>
        <p:spPr>
          <a:xfrm>
            <a:off x="2479594" y="5097671"/>
            <a:ext cx="6391493" cy="769441"/>
          </a:xfrm>
          <a:prstGeom prst="rect">
            <a:avLst/>
          </a:prstGeom>
          <a:noFill/>
        </p:spPr>
        <p:txBody>
          <a:bodyPr wrap="none" rtlCol="0">
            <a:spAutoFit/>
          </a:bodyPr>
          <a:lstStyle/>
          <a:p>
            <a:r>
              <a:rPr lang="ja-JP" altLang="en-US" sz="2200" dirty="0" smtClean="0">
                <a:latin typeface="HG明朝E" pitchFamily="17" charset="-128"/>
                <a:ea typeface="HG明朝E" pitchFamily="17" charset="-128"/>
              </a:rPr>
              <a:t>・学習者の認知過程の変化部分の検討</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・認知過程変化の起因となる実験器の要素の検討</a:t>
            </a:r>
            <a:endParaRPr lang="en-US" altLang="ja-JP" sz="2200" dirty="0" smtClean="0">
              <a:latin typeface="HG明朝E" pitchFamily="17" charset="-128"/>
              <a:ea typeface="HG明朝E" pitchFamily="17" charset="-128"/>
            </a:endParaRPr>
          </a:p>
        </p:txBody>
      </p:sp>
      <p:sp>
        <p:nvSpPr>
          <p:cNvPr id="16" name="テキスト ボックス 15"/>
          <p:cNvSpPr txBox="1"/>
          <p:nvPr/>
        </p:nvSpPr>
        <p:spPr>
          <a:xfrm>
            <a:off x="251520" y="6094457"/>
            <a:ext cx="8366393" cy="430887"/>
          </a:xfrm>
          <a:prstGeom prst="rect">
            <a:avLst/>
          </a:prstGeom>
          <a:noFill/>
        </p:spPr>
        <p:txBody>
          <a:bodyPr wrap="none" rtlCol="0">
            <a:spAutoFit/>
          </a:bodyPr>
          <a:lstStyle/>
          <a:p>
            <a:r>
              <a:rPr lang="ja-JP" altLang="en-US" sz="2200" u="sng" dirty="0" smtClean="0">
                <a:latin typeface="HG明朝E" pitchFamily="17" charset="-128"/>
                <a:ea typeface="HG明朝E" pitchFamily="17" charset="-128"/>
              </a:rPr>
              <a:t>④　学習者の「関心・意欲・態度」のさらなる向上を狙った研究</a:t>
            </a:r>
            <a:endParaRPr lang="en-US" altLang="ja-JP" sz="2200" u="sng" dirty="0" smtClean="0">
              <a:latin typeface="HG明朝E" pitchFamily="17" charset="-128"/>
              <a:ea typeface="HG明朝E" pitchFamily="17" charset="-128"/>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6"/>
          <p:cNvGrpSpPr>
            <a:grpSpLocks/>
          </p:cNvGrpSpPr>
          <p:nvPr/>
        </p:nvGrpSpPr>
        <p:grpSpPr bwMode="auto">
          <a:xfrm>
            <a:off x="73933" y="15875"/>
            <a:ext cx="3201923" cy="830997"/>
            <a:chOff x="5076056" y="-27384"/>
            <a:chExt cx="4292636" cy="832458"/>
          </a:xfrm>
        </p:grpSpPr>
        <p:sp>
          <p:nvSpPr>
            <p:cNvPr id="3" name="正方形/長方形 2"/>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5134417" y="-27384"/>
              <a:ext cx="4071938" cy="832458"/>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ja-JP" altLang="en-US" sz="2400" dirty="0" smtClean="0">
                  <a:solidFill>
                    <a:schemeClr val="bg1"/>
                  </a:solidFill>
                  <a:latin typeface="HG明朝E" pitchFamily="17" charset="-128"/>
                  <a:ea typeface="HG明朝E" pitchFamily="17" charset="-128"/>
                </a:rPr>
                <a:t>本論文を読んで</a:t>
              </a:r>
              <a:r>
                <a:rPr kumimoji="0" lang="en-US" altLang="ja-JP" sz="2400" dirty="0" smtClean="0">
                  <a:solidFill>
                    <a:schemeClr val="bg1"/>
                  </a:solidFill>
                  <a:latin typeface="HG明朝E" pitchFamily="17" charset="-128"/>
                  <a:ea typeface="HG明朝E" pitchFamily="17" charset="-128"/>
                </a:rPr>
                <a:t>…</a:t>
              </a:r>
              <a:endParaRPr kumimoji="0" lang="ja-JP" altLang="en-US" sz="2400" dirty="0">
                <a:solidFill>
                  <a:schemeClr val="bg1"/>
                </a:solidFill>
                <a:latin typeface="HG明朝E" pitchFamily="17" charset="-128"/>
                <a:ea typeface="HG明朝E" pitchFamily="17" charset="-128"/>
              </a:endParaRPr>
            </a:p>
          </p:txBody>
        </p:sp>
      </p:grpSp>
      <p:sp>
        <p:nvSpPr>
          <p:cNvPr id="5" name="雲形吹き出し 4"/>
          <p:cNvSpPr/>
          <p:nvPr/>
        </p:nvSpPr>
        <p:spPr>
          <a:xfrm flipH="1">
            <a:off x="179512" y="620688"/>
            <a:ext cx="1584176" cy="936104"/>
          </a:xfrm>
          <a:prstGeom prst="cloudCallout">
            <a:avLst>
              <a:gd name="adj1" fmla="val -85446"/>
              <a:gd name="adj2" fmla="val 4183"/>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2400" dirty="0" smtClean="0">
                <a:latin typeface="HG明朝E" pitchFamily="17" charset="-128"/>
                <a:ea typeface="HG明朝E" pitchFamily="17" charset="-128"/>
              </a:rPr>
              <a:t>評価</a:t>
            </a:r>
            <a:endParaRPr kumimoji="1" lang="ja-JP" altLang="en-US" sz="2400" dirty="0">
              <a:latin typeface="HG明朝E" pitchFamily="17" charset="-128"/>
              <a:ea typeface="HG明朝E" pitchFamily="17" charset="-128"/>
            </a:endParaRPr>
          </a:p>
        </p:txBody>
      </p:sp>
      <p:sp>
        <p:nvSpPr>
          <p:cNvPr id="6" name="テキスト ボックス 5"/>
          <p:cNvSpPr txBox="1"/>
          <p:nvPr/>
        </p:nvSpPr>
        <p:spPr>
          <a:xfrm>
            <a:off x="1017181" y="1628800"/>
            <a:ext cx="6853158" cy="4708981"/>
          </a:xfrm>
          <a:prstGeom prst="rect">
            <a:avLst/>
          </a:prstGeom>
          <a:noFill/>
        </p:spPr>
        <p:txBody>
          <a:bodyPr wrap="none" rtlCol="0">
            <a:spAutoFit/>
          </a:bodyPr>
          <a:lstStyle/>
          <a:p>
            <a:r>
              <a:rPr kumimoji="1" lang="ja-JP" altLang="en-US" sz="2000" dirty="0" smtClean="0">
                <a:latin typeface="HG明朝E" pitchFamily="17" charset="-128"/>
                <a:ea typeface="HG明朝E" pitchFamily="17" charset="-128"/>
              </a:rPr>
              <a:t>・学習において非常に重要な「興味・関心」を高める装置</a:t>
            </a:r>
            <a:endParaRPr kumimoji="1" lang="en-US" altLang="ja-JP" sz="2000" dirty="0" smtClean="0">
              <a:latin typeface="HG明朝E" pitchFamily="17" charset="-128"/>
              <a:ea typeface="HG明朝E" pitchFamily="17" charset="-128"/>
            </a:endParaRPr>
          </a:p>
          <a:p>
            <a:r>
              <a:rPr kumimoji="1" lang="ja-JP" altLang="en-US" sz="2000" dirty="0" smtClean="0">
                <a:latin typeface="HG明朝E" pitchFamily="17" charset="-128"/>
                <a:ea typeface="HG明朝E" pitchFamily="17" charset="-128"/>
              </a:rPr>
              <a:t>　として</a:t>
            </a:r>
            <a:r>
              <a:rPr lang="ja-JP" altLang="en-US" sz="2000" dirty="0" smtClean="0">
                <a:latin typeface="HG明朝E" pitchFamily="17" charset="-128"/>
                <a:ea typeface="HG明朝E" pitchFamily="17" charset="-128"/>
              </a:rPr>
              <a:t>非常に評価をできるものである。</a:t>
            </a:r>
            <a:endParaRPr lang="en-US" altLang="ja-JP" sz="2000" dirty="0" smtClean="0">
              <a:latin typeface="HG明朝E" pitchFamily="17" charset="-128"/>
              <a:ea typeface="HG明朝E" pitchFamily="17" charset="-128"/>
            </a:endParaRPr>
          </a:p>
          <a:p>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・実験を行う事で新たな素朴概念が生じてしまう可能性が</a:t>
            </a:r>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　あるが、その際は、一つの実験器で数種類の実験を行え</a:t>
            </a:r>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　る当装置の特徴により、様々な状況に</a:t>
            </a:r>
            <a:r>
              <a:rPr lang="ja-JP" altLang="en-US" sz="2000" dirty="0" smtClean="0">
                <a:latin typeface="HG明朝E" pitchFamily="17" charset="-128"/>
                <a:ea typeface="HG明朝E" pitchFamily="17" charset="-128"/>
              </a:rPr>
              <a:t>対応</a:t>
            </a:r>
            <a:r>
              <a:rPr lang="ja-JP" altLang="en-US" sz="2000" dirty="0" smtClean="0">
                <a:latin typeface="HG明朝E" pitchFamily="17" charset="-128"/>
                <a:ea typeface="HG明朝E" pitchFamily="17" charset="-128"/>
              </a:rPr>
              <a:t>し</a:t>
            </a:r>
            <a:r>
              <a:rPr lang="ja-JP" altLang="en-US" sz="2000" dirty="0" smtClean="0">
                <a:latin typeface="HG明朝E" pitchFamily="17" charset="-128"/>
                <a:ea typeface="HG明朝E" pitchFamily="17" charset="-128"/>
              </a:rPr>
              <a:t>、解決への</a:t>
            </a:r>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　糸口を掴む事ができるのではないかと考えられる</a:t>
            </a:r>
            <a:r>
              <a:rPr lang="ja-JP" altLang="en-US" sz="2000" dirty="0" smtClean="0">
                <a:latin typeface="HG明朝E" pitchFamily="17" charset="-128"/>
                <a:ea typeface="HG明朝E" pitchFamily="17" charset="-128"/>
              </a:rPr>
              <a:t>。</a:t>
            </a:r>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　構成主義学習理論から、子供達はそれぞれの経験に基</a:t>
            </a:r>
            <a:r>
              <a:rPr lang="ja-JP" altLang="en-US" sz="2000" dirty="0" err="1" smtClean="0">
                <a:latin typeface="HG明朝E" pitchFamily="17" charset="-128"/>
                <a:ea typeface="HG明朝E" pitchFamily="17" charset="-128"/>
              </a:rPr>
              <a:t>づ</a:t>
            </a:r>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　いた独自の考えを持って授業に臨んでいると考えられる</a:t>
            </a:r>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　ので、新たな素朴概念が形成されてしまうのはしょうが</a:t>
            </a:r>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　ないと考えられる。故にこの観点からも当装置は優れて</a:t>
            </a:r>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　いると</a:t>
            </a:r>
            <a:r>
              <a:rPr lang="ja-JP" altLang="en-US" sz="2000" dirty="0" smtClean="0">
                <a:latin typeface="HG明朝E" pitchFamily="17" charset="-128"/>
                <a:ea typeface="HG明朝E" pitchFamily="17" charset="-128"/>
              </a:rPr>
              <a:t>考えられる。</a:t>
            </a:r>
            <a:endParaRPr lang="en-US" altLang="ja-JP" sz="2000" dirty="0" smtClean="0">
              <a:latin typeface="HG明朝E" pitchFamily="17" charset="-128"/>
              <a:ea typeface="HG明朝E" pitchFamily="17" charset="-128"/>
            </a:endParaRPr>
          </a:p>
          <a:p>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・本論文で改善された授業時間数の短縮、さらには当装置</a:t>
            </a:r>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　の簡便性なども利点の一つであると考えられる。</a:t>
            </a:r>
            <a:endParaRPr lang="en-US" altLang="ja-JP" sz="2000" dirty="0" smtClean="0">
              <a:latin typeface="HG明朝E" pitchFamily="17" charset="-128"/>
              <a:ea typeface="HG明朝E" pitchFamily="17" charset="-128"/>
            </a:endParaRPr>
          </a:p>
        </p:txBody>
      </p:sp>
      <p:sp>
        <p:nvSpPr>
          <p:cNvPr id="7" name="大かっこ 6"/>
          <p:cNvSpPr/>
          <p:nvPr/>
        </p:nvSpPr>
        <p:spPr>
          <a:xfrm>
            <a:off x="1043608" y="3901992"/>
            <a:ext cx="6984776" cy="1440160"/>
          </a:xfrm>
          <a:prstGeom prst="bracketPair">
            <a:avLst/>
          </a:prstGeom>
          <a:ln w="3810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6"/>
          <p:cNvGrpSpPr>
            <a:grpSpLocks/>
          </p:cNvGrpSpPr>
          <p:nvPr/>
        </p:nvGrpSpPr>
        <p:grpSpPr bwMode="auto">
          <a:xfrm>
            <a:off x="73933" y="15875"/>
            <a:ext cx="3201923" cy="830997"/>
            <a:chOff x="5076056" y="-27384"/>
            <a:chExt cx="4292636" cy="832458"/>
          </a:xfrm>
        </p:grpSpPr>
        <p:sp>
          <p:nvSpPr>
            <p:cNvPr id="3" name="正方形/長方形 2"/>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5134417" y="-27384"/>
              <a:ext cx="4071938" cy="832458"/>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ja-JP" altLang="en-US" sz="2400" dirty="0" smtClean="0">
                  <a:solidFill>
                    <a:schemeClr val="bg1"/>
                  </a:solidFill>
                  <a:latin typeface="HG明朝E" pitchFamily="17" charset="-128"/>
                  <a:ea typeface="HG明朝E" pitchFamily="17" charset="-128"/>
                </a:rPr>
                <a:t>本論文を読んで</a:t>
              </a:r>
              <a:r>
                <a:rPr kumimoji="0" lang="en-US" altLang="ja-JP" sz="2400" dirty="0" smtClean="0">
                  <a:solidFill>
                    <a:schemeClr val="bg1"/>
                  </a:solidFill>
                  <a:latin typeface="HG明朝E" pitchFamily="17" charset="-128"/>
                  <a:ea typeface="HG明朝E" pitchFamily="17" charset="-128"/>
                </a:rPr>
                <a:t>…</a:t>
              </a:r>
              <a:endParaRPr kumimoji="0" lang="ja-JP" altLang="en-US" sz="2400" dirty="0">
                <a:solidFill>
                  <a:schemeClr val="bg1"/>
                </a:solidFill>
                <a:latin typeface="HG明朝E" pitchFamily="17" charset="-128"/>
                <a:ea typeface="HG明朝E" pitchFamily="17" charset="-128"/>
              </a:endParaRPr>
            </a:p>
          </p:txBody>
        </p:sp>
      </p:grpSp>
      <p:sp>
        <p:nvSpPr>
          <p:cNvPr id="5" name="雲形吹き出し 4"/>
          <p:cNvSpPr/>
          <p:nvPr/>
        </p:nvSpPr>
        <p:spPr>
          <a:xfrm flipH="1">
            <a:off x="179512" y="620688"/>
            <a:ext cx="3240360" cy="936104"/>
          </a:xfrm>
          <a:prstGeom prst="cloudCallout">
            <a:avLst>
              <a:gd name="adj1" fmla="val -85446"/>
              <a:gd name="adj2" fmla="val 4183"/>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2400" dirty="0" smtClean="0">
                <a:latin typeface="HG明朝E" pitchFamily="17" charset="-128"/>
                <a:ea typeface="HG明朝E" pitchFamily="17" charset="-128"/>
              </a:rPr>
              <a:t>得られた知見</a:t>
            </a:r>
            <a:endParaRPr kumimoji="1" lang="ja-JP" altLang="en-US" sz="2400" dirty="0">
              <a:latin typeface="HG明朝E" pitchFamily="17" charset="-128"/>
              <a:ea typeface="HG明朝E" pitchFamily="17" charset="-128"/>
            </a:endParaRPr>
          </a:p>
        </p:txBody>
      </p:sp>
      <p:sp>
        <p:nvSpPr>
          <p:cNvPr id="8" name="雲形吹き出し 7"/>
          <p:cNvSpPr/>
          <p:nvPr/>
        </p:nvSpPr>
        <p:spPr>
          <a:xfrm flipH="1">
            <a:off x="179512" y="3645024"/>
            <a:ext cx="3240360" cy="936104"/>
          </a:xfrm>
          <a:prstGeom prst="cloudCallout">
            <a:avLst>
              <a:gd name="adj1" fmla="val -85446"/>
              <a:gd name="adj2" fmla="val 4183"/>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2400" dirty="0" smtClean="0">
                <a:latin typeface="HG明朝E" pitchFamily="17" charset="-128"/>
                <a:ea typeface="HG明朝E" pitchFamily="17" charset="-128"/>
              </a:rPr>
              <a:t>将来やっていきたい授業</a:t>
            </a:r>
            <a:endParaRPr kumimoji="1" lang="ja-JP" altLang="en-US" sz="2400" dirty="0">
              <a:latin typeface="HG明朝E" pitchFamily="17" charset="-128"/>
              <a:ea typeface="HG明朝E" pitchFamily="17" charset="-128"/>
            </a:endParaRPr>
          </a:p>
        </p:txBody>
      </p:sp>
      <p:sp>
        <p:nvSpPr>
          <p:cNvPr id="7" name="テキスト ボックス 6"/>
          <p:cNvSpPr txBox="1"/>
          <p:nvPr/>
        </p:nvSpPr>
        <p:spPr>
          <a:xfrm>
            <a:off x="247740" y="1628800"/>
            <a:ext cx="8648521" cy="1938992"/>
          </a:xfrm>
          <a:prstGeom prst="rect">
            <a:avLst/>
          </a:prstGeom>
          <a:noFill/>
        </p:spPr>
        <p:txBody>
          <a:bodyPr wrap="none" rtlCol="0">
            <a:spAutoFit/>
          </a:bodyPr>
          <a:lstStyle/>
          <a:p>
            <a:r>
              <a:rPr kumimoji="1" lang="ja-JP" altLang="en-US" sz="2000" dirty="0" smtClean="0">
                <a:latin typeface="HG明朝E" pitchFamily="17" charset="-128"/>
                <a:ea typeface="HG明朝E" pitchFamily="17" charset="-128"/>
              </a:rPr>
              <a:t>・</a:t>
            </a:r>
            <a:r>
              <a:rPr lang="ja-JP" altLang="en-US" sz="2000" dirty="0" smtClean="0">
                <a:latin typeface="HG明朝E" pitchFamily="17" charset="-128"/>
                <a:ea typeface="HG明朝E" pitchFamily="17" charset="-128"/>
              </a:rPr>
              <a:t>「慣性力実験器」を用いた実験により、素朴概念の妥当な科学概念への</a:t>
            </a:r>
            <a:endParaRPr lang="en-US" altLang="ja-JP" sz="2000" dirty="0" smtClean="0">
              <a:latin typeface="HG明朝E" pitchFamily="17" charset="-128"/>
              <a:ea typeface="HG明朝E" pitchFamily="17" charset="-128"/>
            </a:endParaRPr>
          </a:p>
          <a:p>
            <a:r>
              <a:rPr kumimoji="1" lang="ja-JP" altLang="en-US" sz="2000" dirty="0" smtClean="0">
                <a:latin typeface="HG明朝E" pitchFamily="17" charset="-128"/>
                <a:ea typeface="HG明朝E" pitchFamily="17" charset="-128"/>
              </a:rPr>
              <a:t>　</a:t>
            </a:r>
            <a:r>
              <a:rPr kumimoji="1" lang="ja-JP" altLang="en-US" sz="2000" dirty="0" smtClean="0">
                <a:latin typeface="HG明朝E" pitchFamily="17" charset="-128"/>
                <a:ea typeface="HG明朝E" pitchFamily="17" charset="-128"/>
              </a:rPr>
              <a:t>変容の効果が期待でき、さらには「物理学への興味・関心」を高める事</a:t>
            </a:r>
            <a:endParaRPr kumimoji="1"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　も期待出来る事が分かった。</a:t>
            </a:r>
            <a:endParaRPr lang="en-US" altLang="ja-JP" sz="2000" dirty="0" smtClean="0">
              <a:latin typeface="HG明朝E" pitchFamily="17" charset="-128"/>
              <a:ea typeface="HG明朝E" pitchFamily="17" charset="-128"/>
            </a:endParaRPr>
          </a:p>
          <a:p>
            <a:endParaRPr kumimoji="1" lang="en-US" altLang="ja-JP" sz="2000" dirty="0" smtClean="0">
              <a:latin typeface="HG明朝E" pitchFamily="17" charset="-128"/>
              <a:ea typeface="HG明朝E" pitchFamily="17" charset="-128"/>
            </a:endParaRPr>
          </a:p>
          <a:p>
            <a:r>
              <a:rPr kumimoji="1" lang="ja-JP" altLang="en-US" sz="2000" dirty="0" smtClean="0">
                <a:latin typeface="HG明朝E" pitchFamily="17" charset="-128"/>
                <a:ea typeface="HG明朝E" pitchFamily="17" charset="-128"/>
              </a:rPr>
              <a:t>　身近な、日常生活で想定しやすい教材を選択する事の重要性を確認する</a:t>
            </a:r>
            <a:endParaRPr kumimoji="1"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　</a:t>
            </a:r>
            <a:r>
              <a:rPr kumimoji="1" lang="ja-JP" altLang="en-US" sz="2000" dirty="0" smtClean="0">
                <a:latin typeface="HG明朝E" pitchFamily="17" charset="-128"/>
                <a:ea typeface="HG明朝E" pitchFamily="17" charset="-128"/>
              </a:rPr>
              <a:t>事ができた。　</a:t>
            </a:r>
            <a:endParaRPr kumimoji="1" lang="en-US" altLang="ja-JP" sz="2000" dirty="0" smtClean="0">
              <a:latin typeface="HG明朝E" pitchFamily="17" charset="-128"/>
              <a:ea typeface="HG明朝E" pitchFamily="17" charset="-128"/>
            </a:endParaRPr>
          </a:p>
        </p:txBody>
      </p:sp>
      <p:sp>
        <p:nvSpPr>
          <p:cNvPr id="9" name="右矢印 8"/>
          <p:cNvSpPr/>
          <p:nvPr/>
        </p:nvSpPr>
        <p:spPr>
          <a:xfrm>
            <a:off x="251520" y="2924944"/>
            <a:ext cx="288032" cy="288032"/>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61883" y="4725144"/>
            <a:ext cx="9417963" cy="1969770"/>
          </a:xfrm>
          <a:prstGeom prst="rect">
            <a:avLst/>
          </a:prstGeom>
          <a:noFill/>
        </p:spPr>
        <p:txBody>
          <a:bodyPr wrap="none" rtlCol="0">
            <a:spAutoFit/>
          </a:bodyPr>
          <a:lstStyle/>
          <a:p>
            <a:r>
              <a:rPr kumimoji="1" lang="ja-JP" altLang="en-US" sz="2000" dirty="0" smtClean="0">
                <a:latin typeface="HG明朝E" pitchFamily="17" charset="-128"/>
                <a:ea typeface="HG明朝E" pitchFamily="17" charset="-128"/>
              </a:rPr>
              <a:t>・私のやっていきたい授業としては、本論文</a:t>
            </a:r>
            <a:r>
              <a:rPr lang="ja-JP" altLang="en-US" sz="2000" dirty="0" smtClean="0">
                <a:latin typeface="HG明朝E" pitchFamily="17" charset="-128"/>
                <a:ea typeface="HG明朝E" pitchFamily="17" charset="-128"/>
              </a:rPr>
              <a:t>で用いられている、より身近な現</a:t>
            </a:r>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　</a:t>
            </a:r>
            <a:r>
              <a:rPr lang="ja-JP" altLang="en-US" sz="2000" dirty="0" smtClean="0">
                <a:latin typeface="HG明朝E" pitchFamily="17" charset="-128"/>
                <a:ea typeface="HG明朝E" pitchFamily="17" charset="-128"/>
              </a:rPr>
              <a:t>象を例にした実験器を用いる事でより理解しやすい授業を目指していきたい。</a:t>
            </a:r>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　その中でも、生徒のレベルに合わせて、現在の先端技術への招待として、</a:t>
            </a:r>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　</a:t>
            </a:r>
            <a:r>
              <a:rPr lang="ja-JP" altLang="en-US" sz="2000" dirty="0" smtClean="0">
                <a:latin typeface="HG明朝E" pitchFamily="17" charset="-128"/>
                <a:ea typeface="HG明朝E" pitchFamily="17" charset="-128"/>
              </a:rPr>
              <a:t>その分野の原理を利用した技術の紹介をし、先端技術と言え</a:t>
            </a:r>
            <a:r>
              <a:rPr lang="ja-JP" altLang="en-US" sz="2000" dirty="0" err="1" smtClean="0">
                <a:latin typeface="HG明朝E" pitchFamily="17" charset="-128"/>
                <a:ea typeface="HG明朝E" pitchFamily="17" charset="-128"/>
              </a:rPr>
              <a:t>ど、</a:t>
            </a:r>
            <a:r>
              <a:rPr lang="ja-JP" altLang="en-US" sz="2000" dirty="0" smtClean="0">
                <a:latin typeface="HG明朝E" pitchFamily="17" charset="-128"/>
                <a:ea typeface="HG明朝E" pitchFamily="17" charset="-128"/>
              </a:rPr>
              <a:t>「</a:t>
            </a:r>
            <a:r>
              <a:rPr lang="ja-JP" altLang="en-US" sz="2000" dirty="0" err="1" smtClean="0">
                <a:latin typeface="HG明朝E" pitchFamily="17" charset="-128"/>
                <a:ea typeface="HG明朝E" pitchFamily="17" charset="-128"/>
              </a:rPr>
              <a:t>ぷち</a:t>
            </a:r>
            <a:r>
              <a:rPr lang="ja-JP" altLang="en-US" sz="2000" dirty="0" smtClean="0">
                <a:latin typeface="HG明朝E" pitchFamily="17" charset="-128"/>
                <a:ea typeface="HG明朝E" pitchFamily="17" charset="-128"/>
              </a:rPr>
              <a:t>発明」</a:t>
            </a:r>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　</a:t>
            </a:r>
            <a:r>
              <a:rPr lang="ja-JP" altLang="en-US" sz="2000" dirty="0" smtClean="0">
                <a:latin typeface="HG明朝E" pitchFamily="17" charset="-128"/>
                <a:ea typeface="HG明朝E" pitchFamily="17" charset="-128"/>
              </a:rPr>
              <a:t>が起源である事を伝え、学習への意欲を形成していきたい。最終的には、</a:t>
            </a:r>
            <a:endParaRPr lang="en-US" altLang="ja-JP" sz="2000" dirty="0" smtClean="0">
              <a:latin typeface="HG明朝E" pitchFamily="17" charset="-128"/>
              <a:ea typeface="HG明朝E" pitchFamily="17" charset="-128"/>
            </a:endParaRPr>
          </a:p>
          <a:p>
            <a:r>
              <a:rPr lang="ja-JP" altLang="en-US" sz="2000" dirty="0" smtClean="0">
                <a:solidFill>
                  <a:srgbClr val="FF0000"/>
                </a:solidFill>
                <a:latin typeface="HG明朝E" pitchFamily="17" charset="-128"/>
                <a:ea typeface="HG明朝E" pitchFamily="17" charset="-128"/>
              </a:rPr>
              <a:t>　</a:t>
            </a:r>
            <a:r>
              <a:rPr lang="ja-JP" altLang="en-US" sz="2200" dirty="0" smtClean="0">
                <a:solidFill>
                  <a:srgbClr val="FF0000"/>
                </a:solidFill>
                <a:latin typeface="HG明朝E" pitchFamily="17" charset="-128"/>
                <a:ea typeface="HG明朝E" pitchFamily="17" charset="-128"/>
              </a:rPr>
              <a:t>理科系担当の進路指導</a:t>
            </a:r>
            <a:r>
              <a:rPr lang="ja-JP" altLang="en-US" sz="2200" dirty="0" smtClean="0">
                <a:latin typeface="HG明朝E" pitchFamily="17" charset="-128"/>
                <a:ea typeface="HG明朝E" pitchFamily="17" charset="-128"/>
              </a:rPr>
              <a:t>の役割</a:t>
            </a:r>
            <a:r>
              <a:rPr lang="ja-JP" altLang="en-US" sz="2000" dirty="0" smtClean="0">
                <a:latin typeface="HG明朝E" pitchFamily="17" charset="-128"/>
                <a:ea typeface="HG明朝E" pitchFamily="17" charset="-128"/>
              </a:rPr>
              <a:t>も担えるような授業を展開していきたい。</a:t>
            </a:r>
            <a:endParaRPr lang="en-US" altLang="ja-JP" sz="2000" dirty="0" smtClean="0">
              <a:latin typeface="HG明朝E" pitchFamily="17" charset="-128"/>
              <a:ea typeface="HG明朝E" pitchFamily="17"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グループ化 12"/>
          <p:cNvGrpSpPr/>
          <p:nvPr/>
        </p:nvGrpSpPr>
        <p:grpSpPr>
          <a:xfrm>
            <a:off x="40944" y="1195591"/>
            <a:ext cx="9060024" cy="2034801"/>
            <a:chOff x="40944" y="1988840"/>
            <a:chExt cx="9060024" cy="2034801"/>
          </a:xfrm>
        </p:grpSpPr>
        <p:sp>
          <p:nvSpPr>
            <p:cNvPr id="11" name="角丸四角形 10"/>
            <p:cNvSpPr/>
            <p:nvPr/>
          </p:nvSpPr>
          <p:spPr>
            <a:xfrm>
              <a:off x="40944" y="1988840"/>
              <a:ext cx="9060024" cy="18002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107504" y="2084649"/>
              <a:ext cx="8905002" cy="1938992"/>
            </a:xfrm>
            <a:prstGeom prst="rect">
              <a:avLst/>
            </a:prstGeom>
            <a:noFill/>
            <a:ln w="38100">
              <a:noFill/>
            </a:ln>
          </p:spPr>
          <p:txBody>
            <a:bodyPr wrap="none" rtlCol="0">
              <a:spAutoFit/>
            </a:bodyPr>
            <a:lstStyle/>
            <a:p>
              <a:r>
                <a:rPr lang="ja-JP" altLang="en-US" sz="2000" dirty="0" smtClean="0">
                  <a:latin typeface="HG明朝E" pitchFamily="17" charset="-128"/>
                  <a:ea typeface="HG明朝E" pitchFamily="17" charset="-128"/>
                </a:rPr>
                <a:t>　コンピュータのディスプレイ上で様々なボールの運動のシュミレーション</a:t>
              </a:r>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　を</a:t>
              </a:r>
              <a:r>
                <a:rPr kumimoji="1" lang="ja-JP" altLang="en-US" sz="2000" dirty="0" smtClean="0">
                  <a:latin typeface="HG明朝E" pitchFamily="17" charset="-128"/>
                  <a:ea typeface="HG明朝E" pitchFamily="17" charset="-128"/>
                </a:rPr>
                <a:t>示す</a:t>
              </a:r>
              <a:r>
                <a:rPr lang="ja-JP" altLang="en-US" sz="2000" dirty="0">
                  <a:latin typeface="HG明朝E" pitchFamily="17" charset="-128"/>
                  <a:ea typeface="HG明朝E" pitchFamily="17" charset="-128"/>
                </a:rPr>
                <a:t>事</a:t>
              </a:r>
              <a:r>
                <a:rPr kumimoji="1" lang="ja-JP" altLang="en-US" sz="2000" dirty="0" smtClean="0">
                  <a:latin typeface="HG明朝E" pitchFamily="17" charset="-128"/>
                  <a:ea typeface="HG明朝E" pitchFamily="17" charset="-128"/>
                </a:rPr>
                <a:t>により、</a:t>
              </a:r>
              <a:r>
                <a:rPr kumimoji="1" lang="ja-JP" altLang="en-US" sz="2000" dirty="0" smtClean="0">
                  <a:solidFill>
                    <a:srgbClr val="FF0000"/>
                  </a:solidFill>
                  <a:latin typeface="HG明朝E" pitchFamily="17" charset="-128"/>
                  <a:ea typeface="HG明朝E" pitchFamily="17" charset="-128"/>
                </a:rPr>
                <a:t>動的な視覚提示</a:t>
              </a:r>
              <a:r>
                <a:rPr kumimoji="1" lang="ja-JP" altLang="en-US" sz="2000" dirty="0" smtClean="0">
                  <a:latin typeface="HG明朝E" pitchFamily="17" charset="-128"/>
                  <a:ea typeface="HG明朝E" pitchFamily="17" charset="-128"/>
                </a:rPr>
                <a:t>が効果的かどうかを実験した。</a:t>
              </a:r>
              <a:endParaRPr kumimoji="1" lang="en-US" altLang="ja-JP" sz="2000" dirty="0" smtClean="0">
                <a:latin typeface="HG明朝E" pitchFamily="17" charset="-128"/>
                <a:ea typeface="HG明朝E" pitchFamily="17" charset="-128"/>
              </a:endParaRPr>
            </a:p>
            <a:p>
              <a:r>
                <a:rPr kumimoji="1" lang="ja-JP" altLang="en-US" sz="2000" dirty="0" smtClean="0">
                  <a:latin typeface="HG明朝E" pitchFamily="17" charset="-128"/>
                  <a:ea typeface="HG明朝E" pitchFamily="17" charset="-128"/>
                </a:rPr>
                <a:t>→結果は否定的なものであった。</a:t>
              </a:r>
              <a:endParaRPr kumimoji="1"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  理由：物理学的には不可能な運動も被験者には実際に起こりうるように見</a:t>
              </a:r>
              <a:endParaRPr lang="en-US" altLang="ja-JP" sz="2000" dirty="0" smtClean="0">
                <a:latin typeface="HG明朝E" pitchFamily="17" charset="-128"/>
                <a:ea typeface="HG明朝E" pitchFamily="17" charset="-128"/>
              </a:endParaRPr>
            </a:p>
            <a:p>
              <a:r>
                <a:rPr lang="en-US" altLang="ja-JP" sz="2000" dirty="0" smtClean="0">
                  <a:latin typeface="HG明朝E" pitchFamily="17" charset="-128"/>
                  <a:ea typeface="HG明朝E" pitchFamily="17" charset="-128"/>
                </a:rPr>
                <a:t>        </a:t>
              </a:r>
              <a:r>
                <a:rPr lang="ja-JP" altLang="en-US" sz="2000" dirty="0" smtClean="0">
                  <a:latin typeface="HG明朝E" pitchFamily="17" charset="-128"/>
                  <a:ea typeface="HG明朝E" pitchFamily="17" charset="-128"/>
                </a:rPr>
                <a:t>えてしまったため</a:t>
              </a:r>
              <a:endParaRPr kumimoji="1" lang="en-US" altLang="ja-JP" sz="2000" dirty="0" smtClean="0">
                <a:latin typeface="HG明朝E" pitchFamily="17" charset="-128"/>
                <a:ea typeface="HG明朝E" pitchFamily="17" charset="-128"/>
              </a:endParaRPr>
            </a:p>
            <a:p>
              <a:endParaRPr kumimoji="1" lang="ja-JP" altLang="en-US" sz="2000" dirty="0">
                <a:latin typeface="HG明朝E" pitchFamily="17" charset="-128"/>
                <a:ea typeface="HG明朝E" pitchFamily="17" charset="-128"/>
              </a:endParaRPr>
            </a:p>
          </p:txBody>
        </p:sp>
      </p:grpSp>
      <p:grpSp>
        <p:nvGrpSpPr>
          <p:cNvPr id="2" name="グループ化 16"/>
          <p:cNvGrpSpPr>
            <a:grpSpLocks/>
          </p:cNvGrpSpPr>
          <p:nvPr/>
        </p:nvGrpSpPr>
        <p:grpSpPr bwMode="auto">
          <a:xfrm>
            <a:off x="73933" y="15875"/>
            <a:ext cx="2625859" cy="465138"/>
            <a:chOff x="5076056" y="-27384"/>
            <a:chExt cx="4292636" cy="465956"/>
          </a:xfrm>
        </p:grpSpPr>
        <p:sp>
          <p:nvSpPr>
            <p:cNvPr id="3" name="正方形/長方形 2"/>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5134416" y="-27384"/>
              <a:ext cx="4071938" cy="465956"/>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1. </a:t>
              </a:r>
              <a:r>
                <a:rPr kumimoji="0" lang="ja-JP" altLang="en-US" sz="2400" dirty="0" smtClean="0">
                  <a:solidFill>
                    <a:schemeClr val="bg1"/>
                  </a:solidFill>
                  <a:latin typeface="HG明朝E" pitchFamily="17" charset="-128"/>
                  <a:ea typeface="HG明朝E" pitchFamily="17" charset="-128"/>
                </a:rPr>
                <a:t>問題と目的</a:t>
              </a:r>
              <a:endParaRPr kumimoji="0" lang="ja-JP" altLang="en-US" sz="2400" dirty="0">
                <a:solidFill>
                  <a:schemeClr val="bg1"/>
                </a:solidFill>
                <a:latin typeface="HG明朝E" pitchFamily="17" charset="-128"/>
                <a:ea typeface="HG明朝E" pitchFamily="17" charset="-128"/>
              </a:endParaRPr>
            </a:p>
          </p:txBody>
        </p:sp>
      </p:grpSp>
      <p:sp>
        <p:nvSpPr>
          <p:cNvPr id="5" name="テキスト ボックス 4"/>
          <p:cNvSpPr txBox="1"/>
          <p:nvPr/>
        </p:nvSpPr>
        <p:spPr>
          <a:xfrm>
            <a:off x="3635896" y="117793"/>
            <a:ext cx="1313180" cy="430887"/>
          </a:xfrm>
          <a:prstGeom prst="rect">
            <a:avLst/>
          </a:prstGeom>
          <a:noFill/>
          <a:ln w="38100">
            <a:solidFill>
              <a:schemeClr val="tx1"/>
            </a:solidFill>
          </a:ln>
        </p:spPr>
        <p:txBody>
          <a:bodyPr wrap="none" rtlCol="0">
            <a:spAutoFit/>
          </a:bodyPr>
          <a:lstStyle/>
          <a:p>
            <a:r>
              <a:rPr lang="ja-JP" altLang="en-US" sz="2200" dirty="0">
                <a:latin typeface="HG明朝E" pitchFamily="17" charset="-128"/>
                <a:ea typeface="HG明朝E" pitchFamily="17" charset="-128"/>
              </a:rPr>
              <a:t>素朴</a:t>
            </a:r>
            <a:r>
              <a:rPr lang="ja-JP" altLang="en-US" sz="2200" dirty="0" smtClean="0">
                <a:latin typeface="HG明朝E" pitchFamily="17" charset="-128"/>
                <a:ea typeface="HG明朝E" pitchFamily="17" charset="-128"/>
              </a:rPr>
              <a:t>概念</a:t>
            </a:r>
            <a:endParaRPr kumimoji="1" lang="ja-JP" altLang="en-US" sz="2200" dirty="0">
              <a:latin typeface="HG明朝E" pitchFamily="17" charset="-128"/>
              <a:ea typeface="HG明朝E" pitchFamily="17" charset="-128"/>
            </a:endParaRPr>
          </a:p>
        </p:txBody>
      </p:sp>
      <p:sp>
        <p:nvSpPr>
          <p:cNvPr id="6" name="テキスト ボックス 5"/>
          <p:cNvSpPr txBox="1"/>
          <p:nvPr/>
        </p:nvSpPr>
        <p:spPr>
          <a:xfrm>
            <a:off x="383237" y="621849"/>
            <a:ext cx="4980851" cy="430887"/>
          </a:xfrm>
          <a:prstGeom prst="rect">
            <a:avLst/>
          </a:prstGeom>
          <a:noFill/>
          <a:ln w="38100">
            <a:noFill/>
          </a:ln>
        </p:spPr>
        <p:txBody>
          <a:bodyPr wrap="none" rtlCol="0">
            <a:spAutoFit/>
          </a:bodyPr>
          <a:lstStyle/>
          <a:p>
            <a:r>
              <a:rPr lang="en-US" altLang="ja-JP" sz="2200" u="sng" dirty="0" smtClean="0">
                <a:latin typeface="HG明朝E" pitchFamily="17" charset="-128"/>
                <a:ea typeface="HG明朝E" pitchFamily="17" charset="-128"/>
              </a:rPr>
              <a:t>Green, McCloskey &amp; </a:t>
            </a:r>
            <a:r>
              <a:rPr lang="en-US" altLang="ja-JP" sz="2200" u="sng" dirty="0" err="1" smtClean="0">
                <a:latin typeface="HG明朝E" pitchFamily="17" charset="-128"/>
                <a:ea typeface="HG明朝E" pitchFamily="17" charset="-128"/>
              </a:rPr>
              <a:t>Caramazza</a:t>
            </a:r>
            <a:r>
              <a:rPr lang="en-US" altLang="ja-JP" sz="2200" u="sng" dirty="0" smtClean="0">
                <a:latin typeface="HG明朝E" pitchFamily="17" charset="-128"/>
                <a:ea typeface="HG明朝E" pitchFamily="17" charset="-128"/>
              </a:rPr>
              <a:t>(1985)</a:t>
            </a:r>
            <a:endParaRPr kumimoji="1" lang="ja-JP" altLang="en-US" sz="2200" u="sng" dirty="0">
              <a:latin typeface="HG明朝E" pitchFamily="17" charset="-128"/>
              <a:ea typeface="HG明朝E" pitchFamily="17" charset="-128"/>
            </a:endParaRPr>
          </a:p>
        </p:txBody>
      </p:sp>
      <p:sp>
        <p:nvSpPr>
          <p:cNvPr id="8" name="ストライプ矢印 7"/>
          <p:cNvSpPr/>
          <p:nvPr/>
        </p:nvSpPr>
        <p:spPr>
          <a:xfrm>
            <a:off x="5154796" y="189801"/>
            <a:ext cx="792088" cy="288032"/>
          </a:xfrm>
          <a:prstGeom prst="stripedRightArrow">
            <a:avLst/>
          </a:prstGeom>
          <a:solidFill>
            <a:schemeClr val="accent1"/>
          </a:solidFill>
          <a:ln w="31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9" name="テキスト ボックス 8"/>
          <p:cNvSpPr txBox="1"/>
          <p:nvPr/>
        </p:nvSpPr>
        <p:spPr>
          <a:xfrm>
            <a:off x="6145872" y="117793"/>
            <a:ext cx="2159566" cy="430887"/>
          </a:xfrm>
          <a:prstGeom prst="rect">
            <a:avLst/>
          </a:prstGeom>
          <a:noFill/>
          <a:ln w="38100">
            <a:solidFill>
              <a:schemeClr val="tx1"/>
            </a:solidFill>
          </a:ln>
        </p:spPr>
        <p:txBody>
          <a:bodyPr wrap="none" rtlCol="0">
            <a:spAutoFit/>
          </a:bodyPr>
          <a:lstStyle/>
          <a:p>
            <a:r>
              <a:rPr lang="ja-JP" altLang="en-US" sz="2200" dirty="0" smtClean="0">
                <a:solidFill>
                  <a:srgbClr val="FF0000"/>
                </a:solidFill>
                <a:latin typeface="HG明朝E" pitchFamily="17" charset="-128"/>
                <a:ea typeface="HG明朝E" pitchFamily="17" charset="-128"/>
              </a:rPr>
              <a:t>妥当な科学概念</a:t>
            </a:r>
            <a:endParaRPr kumimoji="1" lang="ja-JP" altLang="en-US" sz="2200" dirty="0">
              <a:solidFill>
                <a:srgbClr val="FF0000"/>
              </a:solidFill>
              <a:latin typeface="HG明朝E" pitchFamily="17" charset="-128"/>
              <a:ea typeface="HG明朝E" pitchFamily="17" charset="-128"/>
            </a:endParaRPr>
          </a:p>
        </p:txBody>
      </p:sp>
      <p:sp>
        <p:nvSpPr>
          <p:cNvPr id="12" name="テキスト ボックス 11"/>
          <p:cNvSpPr txBox="1"/>
          <p:nvPr/>
        </p:nvSpPr>
        <p:spPr>
          <a:xfrm>
            <a:off x="383237" y="3284984"/>
            <a:ext cx="4839786" cy="430887"/>
          </a:xfrm>
          <a:prstGeom prst="rect">
            <a:avLst/>
          </a:prstGeom>
          <a:noFill/>
          <a:ln w="38100">
            <a:noFill/>
          </a:ln>
        </p:spPr>
        <p:txBody>
          <a:bodyPr wrap="none" rtlCol="0">
            <a:spAutoFit/>
          </a:bodyPr>
          <a:lstStyle/>
          <a:p>
            <a:r>
              <a:rPr lang="en-US" altLang="ja-JP" sz="2200" u="sng" dirty="0" smtClean="0">
                <a:latin typeface="HG明朝E" pitchFamily="17" charset="-128"/>
                <a:ea typeface="HG明朝E" pitchFamily="17" charset="-128"/>
              </a:rPr>
              <a:t>Kaiser, </a:t>
            </a:r>
            <a:r>
              <a:rPr lang="en-US" altLang="ja-JP" sz="2200" u="sng" dirty="0" err="1" smtClean="0">
                <a:latin typeface="HG明朝E" pitchFamily="17" charset="-128"/>
                <a:ea typeface="HG明朝E" pitchFamily="17" charset="-128"/>
              </a:rPr>
              <a:t>Proffitt</a:t>
            </a:r>
            <a:r>
              <a:rPr lang="en-US" altLang="ja-JP" sz="2200" u="sng" dirty="0" smtClean="0">
                <a:latin typeface="HG明朝E" pitchFamily="17" charset="-128"/>
                <a:ea typeface="HG明朝E" pitchFamily="17" charset="-128"/>
              </a:rPr>
              <a:t> </a:t>
            </a:r>
            <a:r>
              <a:rPr lang="en-US" altLang="ja-JP" sz="2200" u="sng" dirty="0">
                <a:latin typeface="HG明朝E" pitchFamily="17" charset="-128"/>
                <a:ea typeface="HG明朝E" pitchFamily="17" charset="-128"/>
              </a:rPr>
              <a:t>&amp; Anderson</a:t>
            </a:r>
            <a:r>
              <a:rPr lang="en-US" altLang="ja-JP" sz="2200" u="sng" dirty="0" smtClean="0">
                <a:latin typeface="HG明朝E" pitchFamily="17" charset="-128"/>
                <a:ea typeface="HG明朝E" pitchFamily="17" charset="-128"/>
              </a:rPr>
              <a:t>(1985)</a:t>
            </a:r>
            <a:endParaRPr kumimoji="1" lang="ja-JP" altLang="en-US" sz="2200" u="sng" dirty="0">
              <a:latin typeface="HG明朝E" pitchFamily="17" charset="-128"/>
              <a:ea typeface="HG明朝E" pitchFamily="17" charset="-128"/>
            </a:endParaRPr>
          </a:p>
        </p:txBody>
      </p:sp>
      <p:grpSp>
        <p:nvGrpSpPr>
          <p:cNvPr id="14" name="グループ化 13"/>
          <p:cNvGrpSpPr/>
          <p:nvPr/>
        </p:nvGrpSpPr>
        <p:grpSpPr>
          <a:xfrm>
            <a:off x="35496" y="3859887"/>
            <a:ext cx="9161482" cy="3555107"/>
            <a:chOff x="35496" y="1988840"/>
            <a:chExt cx="9161482" cy="3555107"/>
          </a:xfrm>
        </p:grpSpPr>
        <p:sp>
          <p:nvSpPr>
            <p:cNvPr id="15" name="角丸四角形 14"/>
            <p:cNvSpPr/>
            <p:nvPr/>
          </p:nvSpPr>
          <p:spPr>
            <a:xfrm>
              <a:off x="40944" y="1988840"/>
              <a:ext cx="9060024" cy="292494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35496" y="2066072"/>
              <a:ext cx="9161482" cy="3477875"/>
            </a:xfrm>
            <a:prstGeom prst="rect">
              <a:avLst/>
            </a:prstGeom>
            <a:noFill/>
            <a:ln w="38100">
              <a:noFill/>
            </a:ln>
          </p:spPr>
          <p:txBody>
            <a:bodyPr wrap="none" rtlCol="0">
              <a:spAutoFit/>
            </a:bodyPr>
            <a:lstStyle/>
            <a:p>
              <a:r>
                <a:rPr lang="ja-JP" altLang="en-US" sz="2000" dirty="0" smtClean="0">
                  <a:latin typeface="HG明朝E" pitchFamily="17" charset="-128"/>
                  <a:ea typeface="HG明朝E" pitchFamily="17" charset="-128"/>
                </a:rPr>
                <a:t>　ビデオを用いて、被験者に自然な軌道と不自然な軌道の弁別を行わせた。</a:t>
              </a:r>
              <a:endParaRPr kumimoji="1" lang="en-US" altLang="ja-JP" sz="2000" dirty="0" smtClean="0">
                <a:latin typeface="HG明朝E" pitchFamily="17" charset="-128"/>
                <a:ea typeface="HG明朝E" pitchFamily="17" charset="-128"/>
              </a:endParaRPr>
            </a:p>
            <a:p>
              <a:r>
                <a:rPr kumimoji="1" lang="ja-JP" altLang="en-US" sz="2000" dirty="0" smtClean="0">
                  <a:latin typeface="HG明朝E" pitchFamily="17" charset="-128"/>
                  <a:ea typeface="HG明朝E" pitchFamily="17" charset="-128"/>
                </a:rPr>
                <a:t>→結果、水平面</a:t>
              </a:r>
              <a:r>
                <a:rPr lang="ja-JP" altLang="en-US" sz="2000" dirty="0" smtClean="0">
                  <a:latin typeface="HG明朝E" pitchFamily="17" charset="-128"/>
                  <a:ea typeface="HG明朝E" pitchFamily="17" charset="-128"/>
                </a:rPr>
                <a:t>上</a:t>
              </a:r>
              <a:r>
                <a:rPr kumimoji="1" lang="ja-JP" altLang="en-US" sz="2000" dirty="0" smtClean="0">
                  <a:latin typeface="HG明朝E" pitchFamily="17" charset="-128"/>
                  <a:ea typeface="HG明朝E" pitchFamily="17" charset="-128"/>
                </a:rPr>
                <a:t>に置かれた螺旋状のチューブから投射されたボールは、外力</a:t>
              </a:r>
              <a:endParaRPr kumimoji="1" lang="en-US" altLang="ja-JP" sz="2000" dirty="0" smtClean="0">
                <a:latin typeface="HG明朝E" pitchFamily="17" charset="-128"/>
                <a:ea typeface="HG明朝E" pitchFamily="17" charset="-128"/>
              </a:endParaRPr>
            </a:p>
            <a:p>
              <a:r>
                <a:rPr lang="en-US" altLang="ja-JP" sz="2000" dirty="0" smtClean="0">
                  <a:latin typeface="HG明朝E" pitchFamily="17" charset="-128"/>
                  <a:ea typeface="HG明朝E" pitchFamily="17" charset="-128"/>
                </a:rPr>
                <a:t>  </a:t>
              </a:r>
              <a:r>
                <a:rPr kumimoji="1" lang="ja-JP" altLang="en-US" sz="2000" dirty="0" smtClean="0">
                  <a:latin typeface="HG明朝E" pitchFamily="17" charset="-128"/>
                  <a:ea typeface="HG明朝E" pitchFamily="17" charset="-128"/>
                </a:rPr>
                <a:t>が</a:t>
              </a:r>
              <a:r>
                <a:rPr lang="ja-JP" altLang="en-US" sz="2000" dirty="0" smtClean="0">
                  <a:latin typeface="HG明朝E" pitchFamily="17" charset="-128"/>
                  <a:ea typeface="HG明朝E" pitchFamily="17" charset="-128"/>
                </a:rPr>
                <a:t>働かないのにカーブした軌道を描くとする「曲線運動力」</a:t>
              </a:r>
              <a:r>
                <a:rPr lang="en-US" altLang="ja-JP" sz="2000" dirty="0" smtClean="0">
                  <a:latin typeface="HG明朝E" pitchFamily="17" charset="-128"/>
                  <a:ea typeface="HG明朝E" pitchFamily="17" charset="-128"/>
                </a:rPr>
                <a:t>(McCloskey, </a:t>
              </a:r>
            </a:p>
            <a:p>
              <a:r>
                <a:rPr lang="en-US" altLang="ja-JP" sz="2000" dirty="0" smtClean="0">
                  <a:latin typeface="HG明朝E" pitchFamily="17" charset="-128"/>
                  <a:ea typeface="HG明朝E" pitchFamily="17" charset="-128"/>
                </a:rPr>
                <a:t>  </a:t>
              </a:r>
              <a:r>
                <a:rPr lang="en-US" altLang="ja-JP" sz="2000" dirty="0" err="1" smtClean="0">
                  <a:latin typeface="HG明朝E" pitchFamily="17" charset="-128"/>
                  <a:ea typeface="HG明朝E" pitchFamily="17" charset="-128"/>
                </a:rPr>
                <a:t>Caramazza</a:t>
              </a:r>
              <a:r>
                <a:rPr lang="en-US" altLang="ja-JP" sz="2000" dirty="0" smtClean="0">
                  <a:latin typeface="HG明朝E" pitchFamily="17" charset="-128"/>
                  <a:ea typeface="HG明朝E" pitchFamily="17" charset="-128"/>
                </a:rPr>
                <a:t> &amp; Green, 1980)</a:t>
              </a:r>
              <a:r>
                <a:rPr lang="ja-JP" altLang="en-US" sz="2000" dirty="0" smtClean="0">
                  <a:latin typeface="HG明朝E" pitchFamily="17" charset="-128"/>
                  <a:ea typeface="HG明朝E" pitchFamily="17" charset="-128"/>
                </a:rPr>
                <a:t>に関する素朴概念の改善に効果があったと報告さ</a:t>
              </a:r>
              <a:endParaRPr lang="en-US" altLang="ja-JP" sz="2000" dirty="0" smtClean="0">
                <a:latin typeface="HG明朝E" pitchFamily="17" charset="-128"/>
                <a:ea typeface="HG明朝E" pitchFamily="17" charset="-128"/>
              </a:endParaRPr>
            </a:p>
            <a:p>
              <a:r>
                <a:rPr lang="en-US" altLang="ja-JP" sz="2000" dirty="0" smtClean="0">
                  <a:latin typeface="HG明朝E" pitchFamily="17" charset="-128"/>
                  <a:ea typeface="HG明朝E" pitchFamily="17" charset="-128"/>
                </a:rPr>
                <a:t>  </a:t>
              </a:r>
              <a:r>
                <a:rPr lang="ja-JP" altLang="en-US" sz="2000" dirty="0" smtClean="0">
                  <a:latin typeface="HG明朝E" pitchFamily="17" charset="-128"/>
                  <a:ea typeface="HG明朝E" pitchFamily="17" charset="-128"/>
                </a:rPr>
                <a:t>れている。</a:t>
              </a:r>
              <a:endParaRPr lang="en-US" altLang="ja-JP" sz="2000" dirty="0" smtClean="0">
                <a:latin typeface="HG明朝E" pitchFamily="17" charset="-128"/>
                <a:ea typeface="HG明朝E" pitchFamily="17" charset="-128"/>
              </a:endParaRPr>
            </a:p>
            <a:p>
              <a:r>
                <a:rPr lang="en-US" altLang="ja-JP" sz="2000" dirty="0">
                  <a:latin typeface="HG明朝E" pitchFamily="17" charset="-128"/>
                  <a:ea typeface="HG明朝E" pitchFamily="17" charset="-128"/>
                </a:rPr>
                <a:t> </a:t>
              </a:r>
              <a:r>
                <a:rPr lang="en-US" altLang="ja-JP" sz="2000" dirty="0" smtClean="0">
                  <a:latin typeface="HG明朝E" pitchFamily="17" charset="-128"/>
                  <a:ea typeface="HG明朝E" pitchFamily="17" charset="-128"/>
                </a:rPr>
                <a:t> </a:t>
              </a:r>
            </a:p>
            <a:p>
              <a:r>
                <a:rPr lang="ja-JP" altLang="en-US" sz="2000" dirty="0">
                  <a:latin typeface="HG明朝E" pitchFamily="17" charset="-128"/>
                  <a:ea typeface="HG明朝E" pitchFamily="17" charset="-128"/>
                </a:rPr>
                <a:t>　</a:t>
              </a:r>
              <a:r>
                <a:rPr lang="ja-JP" altLang="en-US" sz="2000" dirty="0" smtClean="0">
                  <a:latin typeface="HG明朝E" pitchFamily="17" charset="-128"/>
                  <a:ea typeface="HG明朝E" pitchFamily="17" charset="-128"/>
                </a:rPr>
                <a:t>廣瀬</a:t>
              </a:r>
              <a:r>
                <a:rPr lang="en-US" altLang="ja-JP" sz="2000" dirty="0" smtClean="0">
                  <a:latin typeface="HG明朝E" pitchFamily="17" charset="-128"/>
                  <a:ea typeface="HG明朝E" pitchFamily="17" charset="-128"/>
                </a:rPr>
                <a:t>(1995)</a:t>
              </a:r>
              <a:r>
                <a:rPr lang="ja-JP" altLang="en-US" sz="2000" dirty="0" smtClean="0">
                  <a:latin typeface="HG明朝E" pitchFamily="17" charset="-128"/>
                  <a:ea typeface="HG明朝E" pitchFamily="17" charset="-128"/>
                </a:rPr>
                <a:t>により、前述の「直落信念」において</a:t>
              </a:r>
              <a:r>
                <a:rPr lang="ja-JP" altLang="en-US" sz="2000" dirty="0" smtClean="0">
                  <a:solidFill>
                    <a:srgbClr val="FF0000"/>
                  </a:solidFill>
                  <a:latin typeface="HG明朝E" pitchFamily="17" charset="-128"/>
                  <a:ea typeface="HG明朝E" pitchFamily="17" charset="-128"/>
                </a:rPr>
                <a:t>動的提示</a:t>
              </a:r>
              <a:r>
                <a:rPr lang="ja-JP" altLang="en-US" sz="2000" dirty="0" smtClean="0">
                  <a:latin typeface="HG明朝E" pitchFamily="17" charset="-128"/>
                  <a:ea typeface="HG明朝E" pitchFamily="17" charset="-128"/>
                </a:rPr>
                <a:t>の効果に関する実</a:t>
              </a:r>
              <a:endParaRPr lang="en-US" altLang="ja-JP" sz="2000" dirty="0" smtClean="0">
                <a:latin typeface="HG明朝E" pitchFamily="17" charset="-128"/>
                <a:ea typeface="HG明朝E" pitchFamily="17" charset="-128"/>
              </a:endParaRPr>
            </a:p>
            <a:p>
              <a:r>
                <a:rPr lang="en-US" altLang="ja-JP" sz="2000" dirty="0" smtClean="0">
                  <a:latin typeface="HG明朝E" pitchFamily="17" charset="-128"/>
                  <a:ea typeface="HG明朝E" pitchFamily="17" charset="-128"/>
                </a:rPr>
                <a:t>  </a:t>
              </a:r>
              <a:r>
                <a:rPr lang="ja-JP" altLang="en-US" sz="2000" dirty="0" smtClean="0">
                  <a:latin typeface="HG明朝E" pitchFamily="17" charset="-128"/>
                  <a:ea typeface="HG明朝E" pitchFamily="17" charset="-128"/>
                </a:rPr>
                <a:t>験が行われ、大学生から小学</a:t>
              </a:r>
              <a:r>
                <a:rPr lang="en-US" altLang="ja-JP" sz="2000" dirty="0" smtClean="0">
                  <a:latin typeface="HG明朝E" pitchFamily="17" charset="-128"/>
                  <a:ea typeface="HG明朝E" pitchFamily="17" charset="-128"/>
                </a:rPr>
                <a:t>6</a:t>
              </a:r>
              <a:r>
                <a:rPr lang="ja-JP" altLang="en-US" sz="2000" dirty="0" smtClean="0">
                  <a:latin typeface="HG明朝E" pitchFamily="17" charset="-128"/>
                  <a:ea typeface="HG明朝E" pitchFamily="17" charset="-128"/>
                </a:rPr>
                <a:t>年生に動的効果が得られたという報告がなさ</a:t>
              </a:r>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　れている。</a:t>
              </a:r>
              <a:endParaRPr lang="en-US" altLang="ja-JP" sz="2000" dirty="0" smtClean="0">
                <a:latin typeface="HG明朝E" pitchFamily="17" charset="-128"/>
                <a:ea typeface="HG明朝E" pitchFamily="17" charset="-128"/>
              </a:endParaRPr>
            </a:p>
            <a:p>
              <a:endParaRPr kumimoji="1" lang="en-US" altLang="ja-JP" sz="2000" dirty="0" smtClean="0">
                <a:latin typeface="HG明朝E" pitchFamily="17" charset="-128"/>
                <a:ea typeface="HG明朝E" pitchFamily="17" charset="-128"/>
              </a:endParaRPr>
            </a:p>
            <a:p>
              <a:endParaRPr kumimoji="1" lang="ja-JP" altLang="en-US" sz="2000" dirty="0">
                <a:latin typeface="HG明朝E" pitchFamily="17" charset="-128"/>
                <a:ea typeface="HG明朝E" pitchFamily="17" charset="-128"/>
              </a:endParaRPr>
            </a:p>
          </p:txBody>
        </p:sp>
      </p:grpSp>
      <p:sp>
        <p:nvSpPr>
          <p:cNvPr id="17" name="ストライプ矢印 16"/>
          <p:cNvSpPr/>
          <p:nvPr/>
        </p:nvSpPr>
        <p:spPr>
          <a:xfrm rot="5400000">
            <a:off x="4355976" y="4869160"/>
            <a:ext cx="504056" cy="1368152"/>
          </a:xfrm>
          <a:prstGeom prst="striped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9144000" y="0"/>
            <a:ext cx="2204450" cy="646331"/>
          </a:xfrm>
          <a:prstGeom prst="rect">
            <a:avLst/>
          </a:prstGeom>
          <a:noFill/>
        </p:spPr>
        <p:txBody>
          <a:bodyPr wrap="none" rtlCol="0">
            <a:spAutoFit/>
          </a:bodyPr>
          <a:lstStyle/>
          <a:p>
            <a:r>
              <a:rPr lang="ja-JP" altLang="en-US" dirty="0" smtClean="0"/>
              <a:t>直落信念ではないが</a:t>
            </a:r>
            <a:endParaRPr lang="en-US" altLang="ja-JP" dirty="0" smtClean="0"/>
          </a:p>
          <a:p>
            <a:r>
              <a:rPr lang="ja-JP" altLang="en-US" dirty="0" smtClean="0"/>
              <a:t>コリオリの力</a:t>
            </a:r>
            <a:endParaRPr lang="en-US" altLang="ja-JP"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6"/>
          <p:cNvGrpSpPr>
            <a:grpSpLocks/>
          </p:cNvGrpSpPr>
          <p:nvPr/>
        </p:nvGrpSpPr>
        <p:grpSpPr bwMode="auto">
          <a:xfrm>
            <a:off x="73933" y="15875"/>
            <a:ext cx="2625859" cy="465138"/>
            <a:chOff x="5076056" y="-27384"/>
            <a:chExt cx="4292636" cy="465956"/>
          </a:xfrm>
        </p:grpSpPr>
        <p:sp>
          <p:nvSpPr>
            <p:cNvPr id="3" name="正方形/長方形 2"/>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5134416" y="-27384"/>
              <a:ext cx="4071938" cy="465956"/>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1. </a:t>
              </a:r>
              <a:r>
                <a:rPr kumimoji="0" lang="ja-JP" altLang="en-US" sz="2400" dirty="0" smtClean="0">
                  <a:solidFill>
                    <a:schemeClr val="bg1"/>
                  </a:solidFill>
                  <a:latin typeface="HG明朝E" pitchFamily="17" charset="-128"/>
                  <a:ea typeface="HG明朝E" pitchFamily="17" charset="-128"/>
                </a:rPr>
                <a:t>問題と目的</a:t>
              </a:r>
              <a:endParaRPr kumimoji="0" lang="ja-JP" altLang="en-US" sz="2400" dirty="0">
                <a:solidFill>
                  <a:schemeClr val="bg1"/>
                </a:solidFill>
                <a:latin typeface="HG明朝E" pitchFamily="17" charset="-128"/>
                <a:ea typeface="HG明朝E" pitchFamily="17" charset="-128"/>
              </a:endParaRPr>
            </a:p>
          </p:txBody>
        </p:sp>
      </p:grpSp>
      <p:sp>
        <p:nvSpPr>
          <p:cNvPr id="5" name="テキスト ボックス 4"/>
          <p:cNvSpPr txBox="1"/>
          <p:nvPr/>
        </p:nvSpPr>
        <p:spPr>
          <a:xfrm>
            <a:off x="383237" y="2276872"/>
            <a:ext cx="2018501" cy="430887"/>
          </a:xfrm>
          <a:prstGeom prst="rect">
            <a:avLst/>
          </a:prstGeom>
          <a:noFill/>
          <a:ln w="38100">
            <a:noFill/>
          </a:ln>
        </p:spPr>
        <p:txBody>
          <a:bodyPr wrap="none" rtlCol="0">
            <a:spAutoFit/>
          </a:bodyPr>
          <a:lstStyle/>
          <a:p>
            <a:r>
              <a:rPr lang="en-US" altLang="ja-JP" sz="2200" u="sng" dirty="0" smtClean="0">
                <a:latin typeface="HG明朝E" pitchFamily="17" charset="-128"/>
                <a:ea typeface="HG明朝E" pitchFamily="17" charset="-128"/>
              </a:rPr>
              <a:t>Clement(1982)</a:t>
            </a:r>
            <a:endParaRPr kumimoji="1" lang="ja-JP" altLang="en-US" sz="2200" u="sng" dirty="0">
              <a:latin typeface="HG明朝E" pitchFamily="17" charset="-128"/>
              <a:ea typeface="HG明朝E" pitchFamily="17" charset="-128"/>
            </a:endParaRPr>
          </a:p>
        </p:txBody>
      </p:sp>
      <p:sp>
        <p:nvSpPr>
          <p:cNvPr id="6" name="角丸四角形 5"/>
          <p:cNvSpPr/>
          <p:nvPr/>
        </p:nvSpPr>
        <p:spPr>
          <a:xfrm>
            <a:off x="40944" y="2904038"/>
            <a:ext cx="9060024" cy="3457546"/>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107504" y="3191485"/>
            <a:ext cx="9033242" cy="3477875"/>
          </a:xfrm>
          <a:prstGeom prst="rect">
            <a:avLst/>
          </a:prstGeom>
          <a:noFill/>
          <a:ln w="38100">
            <a:noFill/>
          </a:ln>
        </p:spPr>
        <p:txBody>
          <a:bodyPr wrap="none" rtlCol="0">
            <a:spAutoFit/>
          </a:bodyPr>
          <a:lstStyle/>
          <a:p>
            <a:r>
              <a:rPr lang="ja-JP" altLang="en-US" sz="2000" dirty="0">
                <a:latin typeface="HG明朝E" pitchFamily="17" charset="-128"/>
                <a:ea typeface="HG明朝E" pitchFamily="17" charset="-128"/>
              </a:rPr>
              <a:t>実際に</a:t>
            </a:r>
            <a:r>
              <a:rPr lang="ja-JP" altLang="en-US" sz="2000" dirty="0" smtClean="0">
                <a:latin typeface="HG明朝E" pitchFamily="17" charset="-128"/>
                <a:ea typeface="HG明朝E" pitchFamily="17" charset="-128"/>
              </a:rPr>
              <a:t>は存在しない力であるにも拘らず、振り子に関する問題において振り</a:t>
            </a:r>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子が振れていく向きへの力や、投げ上げ問題においてコインが上がっていく</a:t>
            </a:r>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向きへの力などが誤答として広くみられる事から、</a:t>
            </a:r>
            <a:endParaRPr lang="en-US" altLang="ja-JP" sz="2000" dirty="0" smtClean="0">
              <a:latin typeface="HG明朝E" pitchFamily="17" charset="-128"/>
              <a:ea typeface="HG明朝E" pitchFamily="17" charset="-128"/>
            </a:endParaRPr>
          </a:p>
          <a:p>
            <a:endParaRPr lang="en-US" altLang="ja-JP" sz="2000" dirty="0">
              <a:latin typeface="HG明朝E" pitchFamily="17" charset="-128"/>
              <a:ea typeface="HG明朝E" pitchFamily="17" charset="-128"/>
            </a:endParaRPr>
          </a:p>
          <a:p>
            <a:r>
              <a:rPr lang="ja-JP" altLang="en-US" sz="2000" dirty="0" smtClean="0">
                <a:solidFill>
                  <a:srgbClr val="FF0000"/>
                </a:solidFill>
                <a:latin typeface="HG明朝E" pitchFamily="17" charset="-128"/>
                <a:ea typeface="HG明朝E" pitchFamily="17" charset="-128"/>
              </a:rPr>
              <a:t>「運動は力を含意する」</a:t>
            </a:r>
            <a:r>
              <a:rPr lang="en-US" altLang="ja-JP" sz="2000" dirty="0" smtClean="0">
                <a:solidFill>
                  <a:srgbClr val="FF0000"/>
                </a:solidFill>
                <a:latin typeface="HG明朝E" pitchFamily="17" charset="-128"/>
                <a:ea typeface="HG明朝E" pitchFamily="17" charset="-128"/>
              </a:rPr>
              <a:t>(motion implies a force: </a:t>
            </a:r>
            <a:r>
              <a:rPr lang="ja-JP" altLang="en-US" sz="2000" dirty="0" smtClean="0">
                <a:solidFill>
                  <a:srgbClr val="FF0000"/>
                </a:solidFill>
                <a:latin typeface="HG明朝E" pitchFamily="17" charset="-128"/>
                <a:ea typeface="HG明朝E" pitchFamily="17" charset="-128"/>
              </a:rPr>
              <a:t>以下ＭＩＦ）</a:t>
            </a:r>
            <a:endParaRPr lang="en-US" altLang="ja-JP" sz="2000" dirty="0" smtClean="0">
              <a:solidFill>
                <a:srgbClr val="FF0000"/>
              </a:solidFill>
              <a:latin typeface="HG明朝E" pitchFamily="17" charset="-128"/>
              <a:ea typeface="HG明朝E" pitchFamily="17" charset="-128"/>
            </a:endParaRPr>
          </a:p>
          <a:p>
            <a:endParaRPr lang="en-US" altLang="ja-JP" sz="2000" dirty="0">
              <a:solidFill>
                <a:srgbClr val="FF0000"/>
              </a:solidFill>
              <a:latin typeface="HG明朝E" pitchFamily="17" charset="-128"/>
              <a:ea typeface="HG明朝E" pitchFamily="17" charset="-128"/>
            </a:endParaRPr>
          </a:p>
          <a:p>
            <a:r>
              <a:rPr lang="ja-JP" altLang="en-US" sz="2000" dirty="0" smtClean="0">
                <a:latin typeface="HG明朝E" pitchFamily="17" charset="-128"/>
                <a:ea typeface="HG明朝E" pitchFamily="17" charset="-128"/>
              </a:rPr>
              <a:t>という素朴概念が存在する事を明らかにした。</a:t>
            </a:r>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また、</a:t>
            </a:r>
            <a:r>
              <a:rPr lang="en-US" altLang="ja-JP" sz="2000" dirty="0" smtClean="0">
                <a:latin typeface="HG明朝E" pitchFamily="17" charset="-128"/>
                <a:ea typeface="HG明朝E" pitchFamily="17" charset="-128"/>
              </a:rPr>
              <a:t>Clement</a:t>
            </a:r>
            <a:r>
              <a:rPr lang="ja-JP" altLang="en-US" sz="2000" dirty="0" smtClean="0">
                <a:latin typeface="HG明朝E" pitchFamily="17" charset="-128"/>
                <a:ea typeface="HG明朝E" pitchFamily="17" charset="-128"/>
              </a:rPr>
              <a:t>はＭＩＦのような素朴概念は従来の理科教育では変え難い事も</a:t>
            </a:r>
            <a:endParaRPr lang="en-US" altLang="ja-JP" sz="2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示唆している。</a:t>
            </a:r>
            <a:endParaRPr lang="en-US" altLang="ja-JP" sz="2000" dirty="0" smtClean="0">
              <a:latin typeface="HG明朝E" pitchFamily="17" charset="-128"/>
              <a:ea typeface="HG明朝E" pitchFamily="17" charset="-128"/>
            </a:endParaRPr>
          </a:p>
          <a:p>
            <a:endParaRPr lang="en-US" altLang="ja-JP" sz="2000" dirty="0" smtClean="0">
              <a:latin typeface="HG明朝E" pitchFamily="17" charset="-128"/>
              <a:ea typeface="HG明朝E" pitchFamily="17" charset="-128"/>
            </a:endParaRPr>
          </a:p>
          <a:p>
            <a:endParaRPr lang="en-US" altLang="ja-JP" sz="2000" dirty="0" smtClean="0">
              <a:latin typeface="HG明朝E" pitchFamily="17" charset="-128"/>
              <a:ea typeface="HG明朝E" pitchFamily="17" charset="-128"/>
            </a:endParaRPr>
          </a:p>
        </p:txBody>
      </p:sp>
      <p:pic>
        <p:nvPicPr>
          <p:cNvPr id="29698" name="Picture 2" descr="http://www.google.co.jp/url?source=imglanding&amp;ct=img&amp;q=http://homepage3.nifty.com/rikei-index01/images/r139.gif&amp;sa=X&amp;ei=6daMTbqLOoGmuAO42cGjDQ&amp;ved=0CAQQ8wc4Dw&amp;usg=AFQjCNEbpQ4AbxVFX1u1WJYdZX6ngMLtBg"/>
          <p:cNvPicPr>
            <a:picLocks noChangeAspect="1" noChangeArrowheads="1"/>
          </p:cNvPicPr>
          <p:nvPr/>
        </p:nvPicPr>
        <p:blipFill>
          <a:blip r:embed="rId2" cstate="print"/>
          <a:srcRect/>
          <a:stretch>
            <a:fillRect/>
          </a:stretch>
        </p:blipFill>
        <p:spPr bwMode="auto">
          <a:xfrm>
            <a:off x="3419872" y="260648"/>
            <a:ext cx="2448272" cy="2448272"/>
          </a:xfrm>
          <a:prstGeom prst="rect">
            <a:avLst/>
          </a:prstGeom>
          <a:noFill/>
          <a:ln>
            <a:solidFill>
              <a:schemeClr val="tx1"/>
            </a:solidFill>
          </a:ln>
        </p:spPr>
      </p:pic>
      <p:grpSp>
        <p:nvGrpSpPr>
          <p:cNvPr id="15" name="グループ化 14"/>
          <p:cNvGrpSpPr/>
          <p:nvPr/>
        </p:nvGrpSpPr>
        <p:grpSpPr>
          <a:xfrm>
            <a:off x="6444208" y="188640"/>
            <a:ext cx="2171424" cy="2590800"/>
            <a:chOff x="6533632" y="260648"/>
            <a:chExt cx="2171424" cy="2590800"/>
          </a:xfrm>
        </p:grpSpPr>
        <p:pic>
          <p:nvPicPr>
            <p:cNvPr id="29699" name="Picture 3"/>
            <p:cNvPicPr>
              <a:picLocks noChangeAspect="1" noChangeArrowheads="1"/>
            </p:cNvPicPr>
            <p:nvPr/>
          </p:nvPicPr>
          <p:blipFill>
            <a:blip r:embed="rId3" cstate="print"/>
            <a:srcRect/>
            <a:stretch>
              <a:fillRect/>
            </a:stretch>
          </p:blipFill>
          <p:spPr bwMode="auto">
            <a:xfrm>
              <a:off x="6876256" y="260648"/>
              <a:ext cx="1828800" cy="2590800"/>
            </a:xfrm>
            <a:prstGeom prst="rect">
              <a:avLst/>
            </a:prstGeom>
            <a:noFill/>
            <a:ln w="9525">
              <a:noFill/>
              <a:miter lim="800000"/>
              <a:headEnd/>
              <a:tailEnd/>
            </a:ln>
          </p:spPr>
        </p:pic>
        <p:sp>
          <p:nvSpPr>
            <p:cNvPr id="10" name="正方形/長方形 9"/>
            <p:cNvSpPr/>
            <p:nvPr/>
          </p:nvSpPr>
          <p:spPr>
            <a:xfrm>
              <a:off x="7668344" y="260648"/>
              <a:ext cx="792088"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1" name="正方形/長方形 10"/>
            <p:cNvSpPr/>
            <p:nvPr/>
          </p:nvSpPr>
          <p:spPr>
            <a:xfrm>
              <a:off x="7820744" y="413048"/>
              <a:ext cx="792088"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2" name="正方形/長方形 11"/>
            <p:cNvSpPr/>
            <p:nvPr/>
          </p:nvSpPr>
          <p:spPr>
            <a:xfrm>
              <a:off x="6660232" y="287944"/>
              <a:ext cx="792088"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3" name="正方形/長方形 12"/>
            <p:cNvSpPr/>
            <p:nvPr/>
          </p:nvSpPr>
          <p:spPr>
            <a:xfrm>
              <a:off x="6543512" y="1471136"/>
              <a:ext cx="504056"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6533632" y="2492896"/>
              <a:ext cx="504056"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6" name="正方形/長方形 15"/>
          <p:cNvSpPr/>
          <p:nvPr/>
        </p:nvSpPr>
        <p:spPr>
          <a:xfrm>
            <a:off x="6444208" y="260648"/>
            <a:ext cx="2016224" cy="2448272"/>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グループ化 16"/>
          <p:cNvGrpSpPr>
            <a:grpSpLocks/>
          </p:cNvGrpSpPr>
          <p:nvPr/>
        </p:nvGrpSpPr>
        <p:grpSpPr bwMode="auto">
          <a:xfrm>
            <a:off x="73933" y="15875"/>
            <a:ext cx="4858107" cy="465138"/>
            <a:chOff x="5076056" y="-27384"/>
            <a:chExt cx="4292636" cy="465956"/>
          </a:xfrm>
        </p:grpSpPr>
        <p:sp>
          <p:nvSpPr>
            <p:cNvPr id="16" name="正方形/長方形 15"/>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7" name="Rectangle 5"/>
            <p:cNvSpPr>
              <a:spLocks noChangeArrowheads="1"/>
            </p:cNvSpPr>
            <p:nvPr/>
          </p:nvSpPr>
          <p:spPr bwMode="auto">
            <a:xfrm>
              <a:off x="5134417" y="-27384"/>
              <a:ext cx="4071938" cy="462477"/>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1. </a:t>
              </a:r>
              <a:r>
                <a:rPr kumimoji="0" lang="ja-JP" altLang="en-US" sz="2400" dirty="0" smtClean="0">
                  <a:solidFill>
                    <a:schemeClr val="bg1"/>
                  </a:solidFill>
                  <a:latin typeface="HG明朝E" pitchFamily="17" charset="-128"/>
                  <a:ea typeface="HG明朝E" pitchFamily="17" charset="-128"/>
                </a:rPr>
                <a:t>問題と目的　</a:t>
              </a:r>
              <a:r>
                <a:rPr kumimoji="0" lang="ja-JP" altLang="en-US" sz="2400" dirty="0" smtClean="0">
                  <a:solidFill>
                    <a:srgbClr val="FF0000"/>
                  </a:solidFill>
                  <a:latin typeface="HG明朝E" pitchFamily="17" charset="-128"/>
                  <a:ea typeface="HG明朝E" pitchFamily="17" charset="-128"/>
                </a:rPr>
                <a:t>～目的～</a:t>
              </a:r>
              <a:r>
                <a:rPr kumimoji="0" lang="ja-JP" altLang="en-US" sz="2400" dirty="0" smtClean="0">
                  <a:solidFill>
                    <a:schemeClr val="bg1"/>
                  </a:solidFill>
                  <a:latin typeface="HG明朝E" pitchFamily="17" charset="-128"/>
                  <a:ea typeface="HG明朝E" pitchFamily="17" charset="-128"/>
                </a:rPr>
                <a:t>　</a:t>
              </a:r>
              <a:endParaRPr kumimoji="0" lang="ja-JP" altLang="en-US" sz="2400" dirty="0">
                <a:solidFill>
                  <a:schemeClr val="bg1"/>
                </a:solidFill>
                <a:latin typeface="HG明朝E" pitchFamily="17" charset="-128"/>
                <a:ea typeface="HG明朝E" pitchFamily="17" charset="-128"/>
              </a:endParaRPr>
            </a:p>
          </p:txBody>
        </p:sp>
      </p:grpSp>
      <p:sp>
        <p:nvSpPr>
          <p:cNvPr id="13" name="テキスト ボックス 12"/>
          <p:cNvSpPr txBox="1"/>
          <p:nvPr/>
        </p:nvSpPr>
        <p:spPr>
          <a:xfrm>
            <a:off x="60453" y="4581128"/>
            <a:ext cx="9417963" cy="1938992"/>
          </a:xfrm>
          <a:prstGeom prst="rect">
            <a:avLst/>
          </a:prstGeom>
          <a:noFill/>
        </p:spPr>
        <p:txBody>
          <a:bodyPr wrap="none" rtlCol="0">
            <a:spAutoFit/>
          </a:bodyPr>
          <a:lstStyle/>
          <a:p>
            <a:r>
              <a:rPr kumimoji="1" lang="ja-JP" altLang="en-US" sz="2400" b="1" dirty="0" smtClean="0">
                <a:solidFill>
                  <a:srgbClr val="FF0000"/>
                </a:solidFill>
                <a:effectLst>
                  <a:outerShdw blurRad="38100" dist="38100" dir="2700000" algn="tl">
                    <a:srgbClr val="000000">
                      <a:alpha val="43137"/>
                    </a:srgbClr>
                  </a:outerShdw>
                </a:effectLst>
                <a:latin typeface="HG明朝E" pitchFamily="17" charset="-128"/>
                <a:ea typeface="HG明朝E" pitchFamily="17" charset="-128"/>
              </a:rPr>
              <a:t>　　　　　　　　　　　</a:t>
            </a:r>
            <a:r>
              <a:rPr kumimoji="1" lang="ja-JP" altLang="en-US" sz="2400" b="1" u="sng" dirty="0" smtClean="0">
                <a:solidFill>
                  <a:srgbClr val="FF0000"/>
                </a:solidFill>
                <a:effectLst>
                  <a:outerShdw blurRad="38100" dist="38100" dir="2700000" algn="tl">
                    <a:srgbClr val="000000">
                      <a:alpha val="43137"/>
                    </a:srgbClr>
                  </a:outerShdw>
                </a:effectLst>
                <a:latin typeface="HG明朝E" pitchFamily="17" charset="-128"/>
                <a:ea typeface="HG明朝E" pitchFamily="17" charset="-128"/>
              </a:rPr>
              <a:t>オリジナリティー</a:t>
            </a:r>
            <a:endParaRPr kumimoji="1" lang="en-US" altLang="ja-JP" sz="2400" b="1" u="sng" dirty="0" smtClean="0">
              <a:solidFill>
                <a:srgbClr val="FF0000"/>
              </a:solidFill>
              <a:effectLst>
                <a:outerShdw blurRad="38100" dist="38100" dir="2700000" algn="tl">
                  <a:srgbClr val="000000">
                    <a:alpha val="43137"/>
                  </a:srgbClr>
                </a:outerShdw>
              </a:effectLst>
              <a:latin typeface="HG明朝E" pitchFamily="17" charset="-128"/>
              <a:ea typeface="HG明朝E" pitchFamily="17" charset="-128"/>
            </a:endParaRPr>
          </a:p>
          <a:p>
            <a:r>
              <a:rPr kumimoji="1" lang="ja-JP" altLang="en-US" sz="2400" dirty="0" smtClean="0">
                <a:latin typeface="HG明朝E" pitchFamily="17" charset="-128"/>
                <a:ea typeface="HG明朝E" pitchFamily="17" charset="-128"/>
              </a:rPr>
              <a:t>既に、「慣性力実験器」</a:t>
            </a:r>
            <a:r>
              <a:rPr lang="ja-JP" altLang="en-US" sz="2400" dirty="0" smtClean="0">
                <a:latin typeface="HG明朝E" pitchFamily="17" charset="-128"/>
                <a:ea typeface="HG明朝E" pitchFamily="17" charset="-128"/>
              </a:rPr>
              <a:t>による</a:t>
            </a:r>
            <a:r>
              <a:rPr kumimoji="1" lang="ja-JP" altLang="en-US" sz="2400" dirty="0" smtClean="0">
                <a:latin typeface="HG明朝E" pitchFamily="17" charset="-128"/>
                <a:ea typeface="HG明朝E" pitchFamily="17" charset="-128"/>
              </a:rPr>
              <a:t>効果は著者</a:t>
            </a:r>
            <a:r>
              <a:rPr kumimoji="1" lang="en-US" altLang="ja-JP" sz="2400" dirty="0" smtClean="0">
                <a:latin typeface="HG明朝E" pitchFamily="17" charset="-128"/>
                <a:ea typeface="HG明朝E" pitchFamily="17" charset="-128"/>
              </a:rPr>
              <a:t>(1996)</a:t>
            </a:r>
            <a:r>
              <a:rPr kumimoji="1" lang="ja-JP" altLang="en-US" sz="2400" dirty="0" smtClean="0">
                <a:latin typeface="HG明朝E" pitchFamily="17" charset="-128"/>
                <a:ea typeface="HG明朝E" pitchFamily="17" charset="-128"/>
              </a:rPr>
              <a:t>により報告され</a:t>
            </a:r>
            <a:endParaRPr kumimoji="1" lang="en-US" altLang="ja-JP" sz="2400" dirty="0" smtClean="0">
              <a:latin typeface="HG明朝E" pitchFamily="17" charset="-128"/>
              <a:ea typeface="HG明朝E" pitchFamily="17" charset="-128"/>
            </a:endParaRPr>
          </a:p>
          <a:p>
            <a:r>
              <a:rPr kumimoji="1" lang="ja-JP" altLang="en-US" sz="2400" dirty="0" smtClean="0">
                <a:latin typeface="HG明朝E" pitchFamily="17" charset="-128"/>
                <a:ea typeface="HG明朝E" pitchFamily="17" charset="-128"/>
              </a:rPr>
              <a:t>ているが、この結果は通常</a:t>
            </a:r>
            <a:r>
              <a:rPr lang="ja-JP" altLang="en-US" sz="2400" dirty="0" smtClean="0">
                <a:latin typeface="HG明朝E" pitchFamily="17" charset="-128"/>
                <a:ea typeface="HG明朝E" pitchFamily="17" charset="-128"/>
              </a:rPr>
              <a:t>より長い時間数をかけて行った結果で</a:t>
            </a:r>
            <a:endParaRPr lang="en-US" altLang="ja-JP" sz="2400" dirty="0" smtClean="0">
              <a:latin typeface="HG明朝E" pitchFamily="17" charset="-128"/>
              <a:ea typeface="HG明朝E" pitchFamily="17" charset="-128"/>
            </a:endParaRPr>
          </a:p>
          <a:p>
            <a:r>
              <a:rPr lang="ja-JP" altLang="en-US" sz="2400" dirty="0" smtClean="0">
                <a:latin typeface="HG明朝E" pitchFamily="17" charset="-128"/>
                <a:ea typeface="HG明朝E" pitchFamily="17" charset="-128"/>
              </a:rPr>
              <a:t>あった。</a:t>
            </a:r>
            <a:r>
              <a:rPr kumimoji="1" lang="ja-JP" altLang="en-US" sz="2400" dirty="0" smtClean="0">
                <a:latin typeface="HG明朝E" pitchFamily="17" charset="-128"/>
                <a:ea typeface="HG明朝E" pitchFamily="17" charset="-128"/>
              </a:rPr>
              <a:t>本論文では、本学習単元の授業を通常時間数と考えられ</a:t>
            </a:r>
            <a:endParaRPr kumimoji="1" lang="en-US" altLang="ja-JP" sz="2400" dirty="0" smtClean="0">
              <a:latin typeface="HG明朝E" pitchFamily="17" charset="-128"/>
              <a:ea typeface="HG明朝E" pitchFamily="17" charset="-128"/>
            </a:endParaRPr>
          </a:p>
          <a:p>
            <a:r>
              <a:rPr kumimoji="1" lang="ja-JP" altLang="en-US" sz="2400" dirty="0" smtClean="0">
                <a:latin typeface="HG明朝E" pitchFamily="17" charset="-128"/>
                <a:ea typeface="HG明朝E" pitchFamily="17" charset="-128"/>
              </a:rPr>
              <a:t>る</a:t>
            </a:r>
            <a:r>
              <a:rPr kumimoji="1" lang="en-US" altLang="ja-JP" sz="2400" dirty="0" smtClean="0">
                <a:solidFill>
                  <a:srgbClr val="FF0000"/>
                </a:solidFill>
                <a:latin typeface="HG明朝E" pitchFamily="17" charset="-128"/>
                <a:ea typeface="HG明朝E" pitchFamily="17" charset="-128"/>
              </a:rPr>
              <a:t>4</a:t>
            </a:r>
            <a:r>
              <a:rPr kumimoji="1" lang="ja-JP" altLang="en-US" sz="2400" dirty="0" smtClean="0">
                <a:solidFill>
                  <a:srgbClr val="FF0000"/>
                </a:solidFill>
                <a:latin typeface="HG明朝E" pitchFamily="17" charset="-128"/>
                <a:ea typeface="HG明朝E" pitchFamily="17" charset="-128"/>
              </a:rPr>
              <a:t>時間</a:t>
            </a:r>
            <a:r>
              <a:rPr lang="ja-JP" altLang="en-US" sz="2400" dirty="0" smtClean="0">
                <a:latin typeface="HG明朝E" pitchFamily="17" charset="-128"/>
                <a:ea typeface="HG明朝E" pitchFamily="17" charset="-128"/>
              </a:rPr>
              <a:t>で</a:t>
            </a:r>
            <a:r>
              <a:rPr kumimoji="1" lang="ja-JP" altLang="en-US" sz="2400" dirty="0" smtClean="0">
                <a:latin typeface="HG明朝E" pitchFamily="17" charset="-128"/>
                <a:ea typeface="HG明朝E" pitchFamily="17" charset="-128"/>
              </a:rPr>
              <a:t>行い「慣性力実験器」による実験演示の効果を調べた。</a:t>
            </a:r>
            <a:endParaRPr kumimoji="1" lang="ja-JP" altLang="en-US" sz="2400" dirty="0">
              <a:latin typeface="HG明朝E" pitchFamily="17" charset="-128"/>
              <a:ea typeface="HG明朝E" pitchFamily="17" charset="-128"/>
            </a:endParaRPr>
          </a:p>
        </p:txBody>
      </p:sp>
      <p:sp>
        <p:nvSpPr>
          <p:cNvPr id="5" name="テキスト ボックス 4"/>
          <p:cNvSpPr txBox="1"/>
          <p:nvPr/>
        </p:nvSpPr>
        <p:spPr>
          <a:xfrm>
            <a:off x="203502" y="332656"/>
            <a:ext cx="8905002" cy="1938992"/>
          </a:xfrm>
          <a:prstGeom prst="rect">
            <a:avLst/>
          </a:prstGeom>
          <a:noFill/>
        </p:spPr>
        <p:txBody>
          <a:bodyPr wrap="none" rtlCol="0">
            <a:spAutoFit/>
          </a:bodyPr>
          <a:lstStyle/>
          <a:p>
            <a:r>
              <a:rPr lang="ja-JP" altLang="en-US" sz="2400" dirty="0" smtClean="0">
                <a:effectLst>
                  <a:outerShdw blurRad="38100" dist="38100" dir="2700000" algn="tl">
                    <a:srgbClr val="000000">
                      <a:alpha val="43137"/>
                    </a:srgbClr>
                  </a:outerShdw>
                </a:effectLst>
                <a:latin typeface="HG明朝E" pitchFamily="17" charset="-128"/>
                <a:ea typeface="HG明朝E" pitchFamily="17" charset="-128"/>
              </a:rPr>
              <a:t>　　　　　　　　　　　　　</a:t>
            </a:r>
            <a:r>
              <a:rPr lang="en-US" altLang="ja-JP" sz="2400" dirty="0" smtClean="0">
                <a:effectLst>
                  <a:outerShdw blurRad="38100" dist="38100" dir="2700000" algn="tl">
                    <a:srgbClr val="000000">
                      <a:alpha val="43137"/>
                    </a:srgbClr>
                  </a:outerShdw>
                </a:effectLst>
                <a:latin typeface="HG明朝E" pitchFamily="17" charset="-128"/>
                <a:ea typeface="HG明朝E" pitchFamily="17" charset="-128"/>
              </a:rPr>
              <a:t/>
            </a:r>
            <a:br>
              <a:rPr lang="en-US" altLang="ja-JP" sz="2400" dirty="0" smtClean="0">
                <a:effectLst>
                  <a:outerShdw blurRad="38100" dist="38100" dir="2700000" algn="tl">
                    <a:srgbClr val="000000">
                      <a:alpha val="43137"/>
                    </a:srgbClr>
                  </a:outerShdw>
                </a:effectLst>
                <a:latin typeface="HG明朝E" pitchFamily="17" charset="-128"/>
                <a:ea typeface="HG明朝E" pitchFamily="17" charset="-128"/>
              </a:rPr>
            </a:br>
            <a:r>
              <a:rPr lang="ja-JP" altLang="en-US" sz="2400" dirty="0" smtClean="0">
                <a:latin typeface="HG明朝E" pitchFamily="17" charset="-128"/>
                <a:ea typeface="HG明朝E" pitchFamily="17" charset="-128"/>
              </a:rPr>
              <a:t>第一著者が開発した「慣性力実験器</a:t>
            </a:r>
            <a:r>
              <a:rPr lang="en-US" altLang="ja-JP" sz="2400" baseline="30000" dirty="0" smtClean="0">
                <a:latin typeface="HG明朝E" pitchFamily="17" charset="-128"/>
                <a:ea typeface="HG明朝E" pitchFamily="17" charset="-128"/>
              </a:rPr>
              <a:t>*</a:t>
            </a:r>
            <a:r>
              <a:rPr lang="ja-JP" altLang="en-US" sz="2400" dirty="0" smtClean="0">
                <a:latin typeface="HG明朝E" pitchFamily="17" charset="-128"/>
                <a:ea typeface="HG明朝E" pitchFamily="17" charset="-128"/>
              </a:rPr>
              <a:t>」を用いて、学習者に非日</a:t>
            </a:r>
            <a:endParaRPr lang="en-US" altLang="ja-JP" sz="2400" dirty="0" smtClean="0">
              <a:latin typeface="HG明朝E" pitchFamily="17" charset="-128"/>
              <a:ea typeface="HG明朝E" pitchFamily="17" charset="-128"/>
            </a:endParaRPr>
          </a:p>
          <a:p>
            <a:r>
              <a:rPr lang="ja-JP" altLang="en-US" sz="2400" dirty="0" smtClean="0">
                <a:latin typeface="HG明朝E" pitchFamily="17" charset="-128"/>
                <a:ea typeface="HG明朝E" pitchFamily="17" charset="-128"/>
              </a:rPr>
              <a:t>常的な経験を与え、既に持っている素朴概念との間で認知葛藤</a:t>
            </a:r>
            <a:endParaRPr lang="en-US" altLang="ja-JP" sz="2400" dirty="0" smtClean="0">
              <a:latin typeface="HG明朝E" pitchFamily="17" charset="-128"/>
              <a:ea typeface="HG明朝E" pitchFamily="17" charset="-128"/>
            </a:endParaRPr>
          </a:p>
          <a:p>
            <a:r>
              <a:rPr lang="ja-JP" altLang="en-US" sz="2400" dirty="0" smtClean="0">
                <a:latin typeface="HG明朝E" pitchFamily="17" charset="-128"/>
                <a:ea typeface="HG明朝E" pitchFamily="17" charset="-128"/>
              </a:rPr>
              <a:t>を引き起こす事により、</a:t>
            </a:r>
            <a:r>
              <a:rPr kumimoji="1" lang="ja-JP" altLang="en-US" sz="2400" dirty="0" smtClean="0">
                <a:latin typeface="HG明朝E" pitchFamily="17" charset="-128"/>
                <a:ea typeface="HG明朝E" pitchFamily="17" charset="-128"/>
              </a:rPr>
              <a:t>素朴概念を妥当な科学概念に変容させ</a:t>
            </a:r>
            <a:endParaRPr kumimoji="1" lang="en-US" altLang="ja-JP" sz="2400" dirty="0" smtClean="0">
              <a:latin typeface="HG明朝E" pitchFamily="17" charset="-128"/>
              <a:ea typeface="HG明朝E" pitchFamily="17" charset="-128"/>
            </a:endParaRPr>
          </a:p>
          <a:p>
            <a:r>
              <a:rPr kumimoji="1" lang="ja-JP" altLang="en-US" sz="2400" dirty="0" smtClean="0">
                <a:latin typeface="HG明朝E" pitchFamily="17" charset="-128"/>
                <a:ea typeface="HG明朝E" pitchFamily="17" charset="-128"/>
              </a:rPr>
              <a:t>る効果を検証する。</a:t>
            </a:r>
            <a:endParaRPr kumimoji="1" lang="en-US" altLang="ja-JP" sz="2400" dirty="0" smtClean="0">
              <a:latin typeface="HG明朝E" pitchFamily="17" charset="-128"/>
              <a:ea typeface="HG明朝E" pitchFamily="17" charset="-128"/>
            </a:endParaRPr>
          </a:p>
        </p:txBody>
      </p:sp>
      <p:sp>
        <p:nvSpPr>
          <p:cNvPr id="6" name="テキスト ボックス 5"/>
          <p:cNvSpPr txBox="1"/>
          <p:nvPr/>
        </p:nvSpPr>
        <p:spPr>
          <a:xfrm>
            <a:off x="179512" y="2492896"/>
            <a:ext cx="8712968" cy="1785104"/>
          </a:xfrm>
          <a:prstGeom prst="rect">
            <a:avLst/>
          </a:prstGeom>
          <a:noFill/>
        </p:spPr>
        <p:txBody>
          <a:bodyPr wrap="square" rtlCol="0">
            <a:spAutoFit/>
          </a:bodyPr>
          <a:lstStyle/>
          <a:p>
            <a:r>
              <a:rPr lang="ja-JP" altLang="en-US" sz="2200" dirty="0" smtClean="0">
                <a:latin typeface="HG明朝E" pitchFamily="17" charset="-128"/>
                <a:ea typeface="HG明朝E" pitchFamily="17" charset="-128"/>
              </a:rPr>
              <a:t>「慣性力実験器</a:t>
            </a:r>
            <a:r>
              <a:rPr lang="en-US" altLang="ja-JP" sz="2200" baseline="30000" dirty="0" smtClean="0">
                <a:latin typeface="HG明朝E" pitchFamily="17" charset="-128"/>
                <a:ea typeface="HG明朝E" pitchFamily="17" charset="-128"/>
              </a:rPr>
              <a:t>*</a:t>
            </a:r>
            <a:r>
              <a:rPr lang="ja-JP" altLang="en-US" sz="2200" dirty="0" smtClean="0">
                <a:latin typeface="HG明朝E" pitchFamily="17" charset="-128"/>
                <a:ea typeface="HG明朝E" pitchFamily="17" charset="-128"/>
              </a:rPr>
              <a:t>」</a:t>
            </a:r>
            <a:endParaRPr lang="en-US" altLang="ja-JP" sz="2200" dirty="0">
              <a:latin typeface="HG明朝E" pitchFamily="17" charset="-128"/>
              <a:ea typeface="HG明朝E" pitchFamily="17" charset="-128"/>
            </a:endParaRPr>
          </a:p>
          <a:p>
            <a:r>
              <a:rPr lang="en-US" altLang="ja-JP" sz="2200" dirty="0" smtClean="0">
                <a:latin typeface="HG明朝E" pitchFamily="17" charset="-128"/>
                <a:ea typeface="HG明朝E" pitchFamily="17" charset="-128"/>
              </a:rPr>
              <a:t>…</a:t>
            </a:r>
            <a:r>
              <a:rPr lang="ja-JP" altLang="en-US" sz="2200" dirty="0" smtClean="0">
                <a:latin typeface="HG明朝E" pitchFamily="17" charset="-128"/>
                <a:ea typeface="HG明朝E" pitchFamily="17" charset="-128"/>
              </a:rPr>
              <a:t>慣性系・非慣性系内での落下運動の実験を</a:t>
            </a:r>
            <a:r>
              <a:rPr lang="en-US" altLang="ja-JP" sz="2200" dirty="0" smtClean="0">
                <a:latin typeface="HG明朝E" pitchFamily="17" charset="-128"/>
                <a:ea typeface="HG明朝E" pitchFamily="17" charset="-128"/>
              </a:rPr>
              <a:t>4</a:t>
            </a:r>
            <a:r>
              <a:rPr lang="ja-JP" altLang="en-US" sz="2200" dirty="0" smtClean="0">
                <a:latin typeface="HG明朝E" pitchFamily="17" charset="-128"/>
                <a:ea typeface="HG明朝E" pitchFamily="17" charset="-128"/>
              </a:rPr>
              <a:t>つの方法で提示する事　　</a:t>
            </a:r>
            <a:endParaRPr lang="en-US" altLang="ja-JP" sz="2200" dirty="0" smtClean="0">
              <a:latin typeface="HG明朝E" pitchFamily="17" charset="-128"/>
              <a:ea typeface="HG明朝E" pitchFamily="17" charset="-128"/>
            </a:endParaRPr>
          </a:p>
          <a:p>
            <a:r>
              <a:rPr lang="ja-JP" altLang="en-US" sz="2200" dirty="0">
                <a:latin typeface="HG明朝E" pitchFamily="17" charset="-128"/>
                <a:ea typeface="HG明朝E" pitchFamily="17" charset="-128"/>
              </a:rPr>
              <a:t>　</a:t>
            </a:r>
            <a:r>
              <a:rPr lang="ja-JP" altLang="en-US" sz="2200" dirty="0" smtClean="0">
                <a:latin typeface="HG明朝E" pitchFamily="17" charset="-128"/>
                <a:ea typeface="HG明朝E" pitchFamily="17" charset="-128"/>
              </a:rPr>
              <a:t>ができる。故に、これらの提示法を用いて、素朴概念が脱却され</a:t>
            </a:r>
            <a:endParaRPr lang="en-US" altLang="ja-JP" sz="2200" dirty="0" smtClean="0">
              <a:latin typeface="HG明朝E" pitchFamily="17" charset="-128"/>
              <a:ea typeface="HG明朝E" pitchFamily="17" charset="-128"/>
            </a:endParaRPr>
          </a:p>
          <a:p>
            <a:r>
              <a:rPr lang="ja-JP" altLang="en-US" sz="2200" dirty="0">
                <a:latin typeface="HG明朝E" pitchFamily="17" charset="-128"/>
                <a:ea typeface="HG明朝E" pitchFamily="17" charset="-128"/>
              </a:rPr>
              <a:t>　</a:t>
            </a:r>
            <a:r>
              <a:rPr lang="ja-JP" altLang="en-US" sz="2200" dirty="0" smtClean="0">
                <a:latin typeface="HG明朝E" pitchFamily="17" charset="-128"/>
                <a:ea typeface="HG明朝E" pitchFamily="17" charset="-128"/>
              </a:rPr>
              <a:t>るまで、葛藤の場面を繰り返し与える事により、妥当な科学概念</a:t>
            </a:r>
            <a:endParaRPr lang="en-US" altLang="ja-JP" sz="2200" dirty="0" smtClean="0">
              <a:latin typeface="HG明朝E" pitchFamily="17" charset="-128"/>
              <a:ea typeface="HG明朝E" pitchFamily="17" charset="-128"/>
            </a:endParaRPr>
          </a:p>
          <a:p>
            <a:r>
              <a:rPr lang="ja-JP" altLang="en-US" sz="2200" dirty="0">
                <a:latin typeface="HG明朝E" pitchFamily="17" charset="-128"/>
                <a:ea typeface="HG明朝E" pitchFamily="17" charset="-128"/>
              </a:rPr>
              <a:t>　</a:t>
            </a:r>
            <a:r>
              <a:rPr lang="ja-JP" altLang="en-US" sz="2200" dirty="0" smtClean="0">
                <a:latin typeface="HG明朝E" pitchFamily="17" charset="-128"/>
                <a:ea typeface="HG明朝E" pitchFamily="17" charset="-128"/>
              </a:rPr>
              <a:t>への変容を期待する事が出来る。</a:t>
            </a:r>
            <a:endParaRPr lang="en-US" altLang="ja-JP" sz="2200" dirty="0" smtClean="0">
              <a:latin typeface="HG明朝E" pitchFamily="17" charset="-128"/>
              <a:ea typeface="HG明朝E" pitchFamily="17" charset="-128"/>
            </a:endParaRPr>
          </a:p>
        </p:txBody>
      </p:sp>
      <p:sp>
        <p:nvSpPr>
          <p:cNvPr id="7" name="左大かっこ 6"/>
          <p:cNvSpPr/>
          <p:nvPr/>
        </p:nvSpPr>
        <p:spPr>
          <a:xfrm>
            <a:off x="179512" y="2348880"/>
            <a:ext cx="72008" cy="2016224"/>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 name="左大かっこ 7"/>
          <p:cNvSpPr/>
          <p:nvPr/>
        </p:nvSpPr>
        <p:spPr>
          <a:xfrm flipH="1">
            <a:off x="8878832" y="2348880"/>
            <a:ext cx="72008" cy="2016224"/>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4" name="正方形/長方形 13"/>
          <p:cNvSpPr/>
          <p:nvPr/>
        </p:nvSpPr>
        <p:spPr>
          <a:xfrm>
            <a:off x="83976" y="4840440"/>
            <a:ext cx="8964488" cy="168490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9144000" y="0"/>
            <a:ext cx="1534394" cy="369332"/>
          </a:xfrm>
          <a:prstGeom prst="rect">
            <a:avLst/>
          </a:prstGeom>
          <a:noFill/>
        </p:spPr>
        <p:txBody>
          <a:bodyPr wrap="none" rtlCol="0">
            <a:spAutoFit/>
          </a:bodyPr>
          <a:lstStyle/>
          <a:p>
            <a:r>
              <a:rPr lang="ja-JP" altLang="en-US" dirty="0" smtClean="0"/>
              <a:t>目的の書き方</a:t>
            </a:r>
            <a:endParaRPr lang="en-US" altLang="ja-JP" dirty="0" smtClean="0"/>
          </a:p>
        </p:txBody>
      </p:sp>
      <p:sp>
        <p:nvSpPr>
          <p:cNvPr id="12" name="正方形/長方形 11"/>
          <p:cNvSpPr/>
          <p:nvPr/>
        </p:nvSpPr>
        <p:spPr>
          <a:xfrm>
            <a:off x="2447764" y="4594776"/>
            <a:ext cx="4248472" cy="4320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rgbClr val="FF0000"/>
                </a:solidFill>
                <a:latin typeface="HG明朝E" pitchFamily="17" charset="-128"/>
                <a:ea typeface="HG明朝E" pitchFamily="17" charset="-128"/>
              </a:rPr>
              <a:t>本論文のオリジナリティー</a:t>
            </a:r>
            <a:endParaRPr kumimoji="1" lang="ja-JP" altLang="en-US" sz="2400" dirty="0">
              <a:solidFill>
                <a:srgbClr val="FF0000"/>
              </a:solidFill>
              <a:latin typeface="HG明朝E" pitchFamily="17" charset="-128"/>
              <a:ea typeface="HG明朝E" pitchFamily="17"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雲 21"/>
          <p:cNvSpPr/>
          <p:nvPr/>
        </p:nvSpPr>
        <p:spPr>
          <a:xfrm>
            <a:off x="0" y="4941168"/>
            <a:ext cx="2664296" cy="864096"/>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21" name="雲 20"/>
          <p:cNvSpPr/>
          <p:nvPr/>
        </p:nvSpPr>
        <p:spPr>
          <a:xfrm>
            <a:off x="0" y="620688"/>
            <a:ext cx="3347864" cy="864096"/>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grpSp>
        <p:nvGrpSpPr>
          <p:cNvPr id="2" name="グループ化 16"/>
          <p:cNvGrpSpPr>
            <a:grpSpLocks/>
          </p:cNvGrpSpPr>
          <p:nvPr/>
        </p:nvGrpSpPr>
        <p:grpSpPr bwMode="auto">
          <a:xfrm>
            <a:off x="73933" y="15875"/>
            <a:ext cx="2625859" cy="465138"/>
            <a:chOff x="5076056" y="-27384"/>
            <a:chExt cx="4292636" cy="465956"/>
          </a:xfrm>
        </p:grpSpPr>
        <p:sp>
          <p:nvSpPr>
            <p:cNvPr id="3" name="正方形/長方形 2"/>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5134416" y="-27384"/>
              <a:ext cx="4071938" cy="465956"/>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2. </a:t>
              </a:r>
              <a:r>
                <a:rPr kumimoji="0" lang="ja-JP" altLang="en-US" sz="2400" dirty="0" smtClean="0">
                  <a:solidFill>
                    <a:schemeClr val="bg1"/>
                  </a:solidFill>
                  <a:latin typeface="HG明朝E" pitchFamily="17" charset="-128"/>
                  <a:ea typeface="HG明朝E" pitchFamily="17" charset="-128"/>
                </a:rPr>
                <a:t>方法</a:t>
              </a:r>
              <a:endParaRPr kumimoji="0" lang="ja-JP" altLang="en-US" sz="2400" dirty="0">
                <a:solidFill>
                  <a:schemeClr val="bg1"/>
                </a:solidFill>
                <a:latin typeface="HG明朝E" pitchFamily="17" charset="-128"/>
                <a:ea typeface="HG明朝E" pitchFamily="17" charset="-128"/>
              </a:endParaRPr>
            </a:p>
          </p:txBody>
        </p:sp>
      </p:grpSp>
      <p:sp>
        <p:nvSpPr>
          <p:cNvPr id="5" name="テキスト ボックス 4"/>
          <p:cNvSpPr txBox="1"/>
          <p:nvPr/>
        </p:nvSpPr>
        <p:spPr>
          <a:xfrm>
            <a:off x="410533" y="820457"/>
            <a:ext cx="2339102" cy="461665"/>
          </a:xfrm>
          <a:prstGeom prst="rect">
            <a:avLst/>
          </a:prstGeom>
          <a:noFill/>
          <a:ln>
            <a:noFill/>
          </a:ln>
        </p:spPr>
        <p:style>
          <a:lnRef idx="2">
            <a:schemeClr val="dk1"/>
          </a:lnRef>
          <a:fillRef idx="1">
            <a:schemeClr val="lt1"/>
          </a:fillRef>
          <a:effectRef idx="0">
            <a:schemeClr val="dk1"/>
          </a:effectRef>
          <a:fontRef idx="minor">
            <a:schemeClr val="dk1"/>
          </a:fontRef>
        </p:style>
        <p:txBody>
          <a:bodyPr wrap="none" rtlCol="0">
            <a:spAutoFit/>
          </a:bodyPr>
          <a:lstStyle/>
          <a:p>
            <a:r>
              <a:rPr lang="ja-JP" altLang="en-US" sz="2400" dirty="0" smtClean="0">
                <a:latin typeface="HG明朝E" pitchFamily="17" charset="-128"/>
                <a:ea typeface="HG明朝E" pitchFamily="17" charset="-128"/>
              </a:rPr>
              <a:t>被験者と指導者</a:t>
            </a:r>
            <a:endParaRPr lang="en-US" altLang="ja-JP" sz="2400" dirty="0" smtClean="0">
              <a:latin typeface="HG明朝E" pitchFamily="17" charset="-128"/>
              <a:ea typeface="HG明朝E" pitchFamily="17" charset="-128"/>
            </a:endParaRPr>
          </a:p>
        </p:txBody>
      </p:sp>
      <p:grpSp>
        <p:nvGrpSpPr>
          <p:cNvPr id="11" name="グループ化 10"/>
          <p:cNvGrpSpPr/>
          <p:nvPr/>
        </p:nvGrpSpPr>
        <p:grpSpPr>
          <a:xfrm>
            <a:off x="571480" y="1506488"/>
            <a:ext cx="8032968" cy="1346448"/>
            <a:chOff x="3103964" y="620688"/>
            <a:chExt cx="8032968" cy="1346448"/>
          </a:xfrm>
        </p:grpSpPr>
        <p:sp>
          <p:nvSpPr>
            <p:cNvPr id="6" name="テキスト ボックス 5"/>
            <p:cNvSpPr txBox="1"/>
            <p:nvPr/>
          </p:nvSpPr>
          <p:spPr>
            <a:xfrm>
              <a:off x="3103964" y="620688"/>
              <a:ext cx="8032968" cy="1200329"/>
            </a:xfrm>
            <a:prstGeom prst="rect">
              <a:avLst/>
            </a:prstGeom>
            <a:noFill/>
            <a:ln w="38100">
              <a:noFill/>
            </a:ln>
          </p:spPr>
          <p:txBody>
            <a:bodyPr wrap="none" rtlCol="0">
              <a:spAutoFit/>
            </a:bodyPr>
            <a:lstStyle/>
            <a:p>
              <a:pPr>
                <a:buFont typeface="Arial" pitchFamily="34" charset="0"/>
                <a:buChar char="•"/>
              </a:pPr>
              <a:r>
                <a:rPr lang="ja-JP" altLang="en-US" sz="2400" dirty="0" smtClean="0">
                  <a:latin typeface="HG明朝E" pitchFamily="17" charset="-128"/>
                  <a:ea typeface="HG明朝E" pitchFamily="17" charset="-128"/>
                </a:rPr>
                <a:t>被験者</a:t>
              </a:r>
              <a:r>
                <a:rPr lang="en-US" altLang="ja-JP" sz="2400" dirty="0" smtClean="0">
                  <a:latin typeface="HG明朝E" pitchFamily="17" charset="-128"/>
                  <a:ea typeface="HG明朝E" pitchFamily="17" charset="-128"/>
                </a:rPr>
                <a:t>:K</a:t>
              </a:r>
              <a:r>
                <a:rPr lang="ja-JP" altLang="en-US" sz="2400" dirty="0" smtClean="0">
                  <a:latin typeface="HG明朝E" pitchFamily="17" charset="-128"/>
                  <a:ea typeface="HG明朝E" pitchFamily="17" charset="-128"/>
                </a:rPr>
                <a:t>市の普通科高校</a:t>
              </a:r>
              <a:r>
                <a:rPr lang="en-US" altLang="ja-JP" sz="2400" dirty="0" smtClean="0">
                  <a:latin typeface="HG明朝E" pitchFamily="17" charset="-128"/>
                  <a:ea typeface="HG明朝E" pitchFamily="17" charset="-128"/>
                </a:rPr>
                <a:t>2</a:t>
              </a:r>
              <a:r>
                <a:rPr lang="ja-JP" altLang="en-US" sz="2400" dirty="0" smtClean="0">
                  <a:latin typeface="HG明朝E" pitchFamily="17" charset="-128"/>
                  <a:ea typeface="HG明朝E" pitchFamily="17" charset="-128"/>
                </a:rPr>
                <a:t>年生、</a:t>
              </a:r>
              <a:r>
                <a:rPr lang="en-US" altLang="ja-JP" sz="2400" dirty="0" smtClean="0">
                  <a:latin typeface="HG明朝E" pitchFamily="17" charset="-128"/>
                  <a:ea typeface="HG明朝E" pitchFamily="17" charset="-128"/>
                </a:rPr>
                <a:t>2</a:t>
              </a:r>
              <a:r>
                <a:rPr lang="ja-JP" altLang="en-US" sz="2400" dirty="0" smtClean="0">
                  <a:latin typeface="HG明朝E" pitchFamily="17" charset="-128"/>
                  <a:ea typeface="HG明朝E" pitchFamily="17" charset="-128"/>
                </a:rPr>
                <a:t>クラス分の生徒</a:t>
              </a:r>
              <a:endParaRPr lang="en-US" altLang="ja-JP" sz="2400" dirty="0" smtClean="0">
                <a:latin typeface="HG明朝E" pitchFamily="17" charset="-128"/>
                <a:ea typeface="HG明朝E" pitchFamily="17" charset="-128"/>
              </a:endParaRPr>
            </a:p>
            <a:p>
              <a:r>
                <a:rPr lang="ja-JP" altLang="en-US" sz="2400" dirty="0" smtClean="0">
                  <a:latin typeface="HG明朝E" pitchFamily="17" charset="-128"/>
                  <a:ea typeface="HG明朝E" pitchFamily="17" charset="-128"/>
                </a:rPr>
                <a:t>  理科系学部への大学進学希望者の中で物理履修者から</a:t>
              </a:r>
              <a:endParaRPr lang="en-US" altLang="ja-JP" sz="2400" dirty="0" smtClean="0">
                <a:latin typeface="HG明朝E" pitchFamily="17" charset="-128"/>
                <a:ea typeface="HG明朝E" pitchFamily="17" charset="-128"/>
              </a:endParaRPr>
            </a:p>
            <a:p>
              <a:r>
                <a:rPr lang="ja-JP" altLang="en-US" sz="2400" dirty="0" smtClean="0">
                  <a:latin typeface="HG明朝E" pitchFamily="17" charset="-128"/>
                  <a:ea typeface="HG明朝E" pitchFamily="17" charset="-128"/>
                </a:rPr>
                <a:t>　なる</a:t>
              </a:r>
              <a:r>
                <a:rPr lang="en-US" altLang="ja-JP" sz="2400" dirty="0" smtClean="0">
                  <a:latin typeface="HG明朝E" pitchFamily="17" charset="-128"/>
                  <a:ea typeface="HG明朝E" pitchFamily="17" charset="-128"/>
                </a:rPr>
                <a:t>2</a:t>
              </a:r>
              <a:r>
                <a:rPr lang="ja-JP" altLang="en-US" sz="2400" dirty="0" smtClean="0">
                  <a:latin typeface="HG明朝E" pitchFamily="17" charset="-128"/>
                  <a:ea typeface="HG明朝E" pitchFamily="17" charset="-128"/>
                </a:rPr>
                <a:t>クラスの生徒合計</a:t>
              </a:r>
              <a:r>
                <a:rPr lang="en-US" altLang="ja-JP" sz="2400" dirty="0" smtClean="0">
                  <a:latin typeface="HG明朝E" pitchFamily="17" charset="-128"/>
                  <a:ea typeface="HG明朝E" pitchFamily="17" charset="-128"/>
                </a:rPr>
                <a:t>70</a:t>
              </a:r>
              <a:r>
                <a:rPr lang="ja-JP" altLang="en-US" sz="2400" dirty="0" smtClean="0">
                  <a:latin typeface="HG明朝E" pitchFamily="17" charset="-128"/>
                  <a:ea typeface="HG明朝E" pitchFamily="17" charset="-128"/>
                </a:rPr>
                <a:t>人</a:t>
              </a:r>
              <a:r>
                <a:rPr lang="en-US" altLang="ja-JP" sz="2400" dirty="0" smtClean="0">
                  <a:latin typeface="HG明朝E" pitchFamily="17" charset="-128"/>
                  <a:ea typeface="HG明朝E" pitchFamily="17" charset="-128"/>
                </a:rPr>
                <a:t>(</a:t>
              </a:r>
              <a:r>
                <a:rPr lang="ja-JP" altLang="en-US" sz="2400" dirty="0" smtClean="0">
                  <a:latin typeface="HG明朝E" pitchFamily="17" charset="-128"/>
                  <a:ea typeface="HG明朝E" pitchFamily="17" charset="-128"/>
                </a:rPr>
                <a:t>男子、女子共に</a:t>
              </a:r>
              <a:r>
                <a:rPr lang="en-US" altLang="ja-JP" sz="2400" dirty="0" smtClean="0">
                  <a:latin typeface="HG明朝E" pitchFamily="17" charset="-128"/>
                  <a:ea typeface="HG明朝E" pitchFamily="17" charset="-128"/>
                </a:rPr>
                <a:t>35</a:t>
              </a:r>
              <a:r>
                <a:rPr lang="ja-JP" altLang="en-US" sz="2400" dirty="0" smtClean="0">
                  <a:latin typeface="HG明朝E" pitchFamily="17" charset="-128"/>
                  <a:ea typeface="HG明朝E" pitchFamily="17" charset="-128"/>
                </a:rPr>
                <a:t>人ずつ</a:t>
              </a:r>
              <a:r>
                <a:rPr lang="en-US" altLang="ja-JP" sz="2400" dirty="0" smtClean="0">
                  <a:latin typeface="HG明朝E" pitchFamily="17" charset="-128"/>
                  <a:ea typeface="HG明朝E" pitchFamily="17" charset="-128"/>
                </a:rPr>
                <a:t>)</a:t>
              </a:r>
            </a:p>
          </p:txBody>
        </p:sp>
        <p:sp>
          <p:nvSpPr>
            <p:cNvPr id="9" name="大かっこ 8"/>
            <p:cNvSpPr/>
            <p:nvPr/>
          </p:nvSpPr>
          <p:spPr>
            <a:xfrm>
              <a:off x="3347863" y="1052736"/>
              <a:ext cx="7687443" cy="9144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grpSp>
        <p:nvGrpSpPr>
          <p:cNvPr id="14" name="グループ化 13"/>
          <p:cNvGrpSpPr/>
          <p:nvPr/>
        </p:nvGrpSpPr>
        <p:grpSpPr>
          <a:xfrm>
            <a:off x="3916691" y="2849318"/>
            <a:ext cx="1087357" cy="720080"/>
            <a:chOff x="3848301" y="2633294"/>
            <a:chExt cx="1087357" cy="720080"/>
          </a:xfrm>
        </p:grpSpPr>
        <p:sp>
          <p:nvSpPr>
            <p:cNvPr id="12" name="下矢印 11"/>
            <p:cNvSpPr/>
            <p:nvPr/>
          </p:nvSpPr>
          <p:spPr>
            <a:xfrm rot="2700000">
              <a:off x="4064325" y="2633294"/>
              <a:ext cx="288032" cy="72008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3" name="下矢印 12"/>
            <p:cNvSpPr/>
            <p:nvPr/>
          </p:nvSpPr>
          <p:spPr>
            <a:xfrm rot="18900000" flipH="1">
              <a:off x="4647626" y="2633294"/>
              <a:ext cx="288032" cy="72008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sp>
        <p:nvSpPr>
          <p:cNvPr id="15" name="テキスト ボックス 14"/>
          <p:cNvSpPr txBox="1"/>
          <p:nvPr/>
        </p:nvSpPr>
        <p:spPr>
          <a:xfrm>
            <a:off x="395536" y="3426679"/>
            <a:ext cx="3877985" cy="830997"/>
          </a:xfrm>
          <a:prstGeom prst="rect">
            <a:avLst/>
          </a:prstGeom>
          <a:noFill/>
          <a:ln w="38100">
            <a:noFill/>
          </a:ln>
        </p:spPr>
        <p:txBody>
          <a:bodyPr wrap="none" rtlCol="0">
            <a:spAutoFit/>
          </a:bodyPr>
          <a:lstStyle/>
          <a:p>
            <a:pPr algn="ctr"/>
            <a:r>
              <a:rPr lang="ja-JP" altLang="en-US" sz="2400" u="sng" dirty="0" smtClean="0">
                <a:latin typeface="HG明朝E" pitchFamily="17" charset="-128"/>
                <a:ea typeface="HG明朝E" pitchFamily="17" charset="-128"/>
              </a:rPr>
              <a:t>実験群</a:t>
            </a:r>
            <a:endParaRPr lang="en-US" altLang="ja-JP" sz="2400" u="sng" dirty="0" smtClean="0">
              <a:latin typeface="HG明朝E" pitchFamily="17" charset="-128"/>
              <a:ea typeface="HG明朝E" pitchFamily="17" charset="-128"/>
            </a:endParaRPr>
          </a:p>
          <a:p>
            <a:r>
              <a:rPr kumimoji="1" lang="en-US" altLang="ja-JP" sz="2400" u="sng" dirty="0" smtClean="0">
                <a:latin typeface="HG明朝E" pitchFamily="17" charset="-128"/>
                <a:ea typeface="HG明朝E" pitchFamily="17" charset="-128"/>
              </a:rPr>
              <a:t>43</a:t>
            </a:r>
            <a:r>
              <a:rPr kumimoji="1" lang="ja-JP" altLang="en-US" sz="2400" u="sng" dirty="0" smtClean="0">
                <a:latin typeface="HG明朝E" pitchFamily="17" charset="-128"/>
                <a:ea typeface="HG明朝E" pitchFamily="17" charset="-128"/>
              </a:rPr>
              <a:t>人</a:t>
            </a:r>
            <a:r>
              <a:rPr kumimoji="1" lang="en-US" altLang="ja-JP" sz="2400" u="sng" dirty="0" smtClean="0">
                <a:latin typeface="HG明朝E" pitchFamily="17" charset="-128"/>
                <a:ea typeface="HG明朝E" pitchFamily="17" charset="-128"/>
              </a:rPr>
              <a:t>(</a:t>
            </a:r>
            <a:r>
              <a:rPr lang="ja-JP" altLang="en-US" sz="2400" u="sng" dirty="0" smtClean="0">
                <a:latin typeface="HG明朝E" pitchFamily="17" charset="-128"/>
                <a:ea typeface="HG明朝E" pitchFamily="17" charset="-128"/>
              </a:rPr>
              <a:t>男子</a:t>
            </a:r>
            <a:r>
              <a:rPr lang="en-US" altLang="ja-JP" sz="2400" u="sng" dirty="0" smtClean="0">
                <a:latin typeface="HG明朝E" pitchFamily="17" charset="-128"/>
                <a:ea typeface="HG明朝E" pitchFamily="17" charset="-128"/>
              </a:rPr>
              <a:t>20</a:t>
            </a:r>
            <a:r>
              <a:rPr lang="ja-JP" altLang="en-US" sz="2400" u="sng" dirty="0" smtClean="0">
                <a:latin typeface="HG明朝E" pitchFamily="17" charset="-128"/>
                <a:ea typeface="HG明朝E" pitchFamily="17" charset="-128"/>
              </a:rPr>
              <a:t>人、女子</a:t>
            </a:r>
            <a:r>
              <a:rPr lang="en-US" altLang="ja-JP" sz="2400" u="sng" dirty="0" smtClean="0">
                <a:latin typeface="HG明朝E" pitchFamily="17" charset="-128"/>
                <a:ea typeface="HG明朝E" pitchFamily="17" charset="-128"/>
              </a:rPr>
              <a:t>23</a:t>
            </a:r>
            <a:r>
              <a:rPr lang="ja-JP" altLang="en-US" sz="2400" u="sng" dirty="0" smtClean="0">
                <a:latin typeface="HG明朝E" pitchFamily="17" charset="-128"/>
                <a:ea typeface="HG明朝E" pitchFamily="17" charset="-128"/>
              </a:rPr>
              <a:t>人</a:t>
            </a:r>
            <a:r>
              <a:rPr lang="en-US" altLang="ja-JP" sz="2400" u="sng" dirty="0" smtClean="0">
                <a:latin typeface="HG明朝E" pitchFamily="17" charset="-128"/>
                <a:ea typeface="HG明朝E" pitchFamily="17" charset="-128"/>
              </a:rPr>
              <a:t>)</a:t>
            </a:r>
            <a:endParaRPr kumimoji="1" lang="en-US" altLang="ja-JP" sz="2400" u="sng" dirty="0" smtClean="0">
              <a:latin typeface="HG明朝E" pitchFamily="17" charset="-128"/>
              <a:ea typeface="HG明朝E" pitchFamily="17" charset="-128"/>
            </a:endParaRPr>
          </a:p>
        </p:txBody>
      </p:sp>
      <p:sp>
        <p:nvSpPr>
          <p:cNvPr id="16" name="テキスト ボックス 15"/>
          <p:cNvSpPr txBox="1"/>
          <p:nvPr/>
        </p:nvSpPr>
        <p:spPr>
          <a:xfrm>
            <a:off x="4942487" y="3429000"/>
            <a:ext cx="3877985" cy="830997"/>
          </a:xfrm>
          <a:prstGeom prst="rect">
            <a:avLst/>
          </a:prstGeom>
          <a:noFill/>
          <a:ln w="38100">
            <a:noFill/>
          </a:ln>
        </p:spPr>
        <p:txBody>
          <a:bodyPr wrap="none" rtlCol="0">
            <a:spAutoFit/>
          </a:bodyPr>
          <a:lstStyle/>
          <a:p>
            <a:pPr algn="ctr"/>
            <a:r>
              <a:rPr lang="ja-JP" altLang="en-US" sz="2400" u="sng" dirty="0" smtClean="0">
                <a:latin typeface="HG明朝E" pitchFamily="17" charset="-128"/>
                <a:ea typeface="HG明朝E" pitchFamily="17" charset="-128"/>
              </a:rPr>
              <a:t>統制群</a:t>
            </a:r>
            <a:endParaRPr lang="en-US" altLang="ja-JP" sz="2400" u="sng" dirty="0" smtClean="0">
              <a:latin typeface="HG明朝E" pitchFamily="17" charset="-128"/>
              <a:ea typeface="HG明朝E" pitchFamily="17" charset="-128"/>
            </a:endParaRPr>
          </a:p>
          <a:p>
            <a:r>
              <a:rPr lang="en-US" altLang="ja-JP" sz="2400" u="sng" dirty="0" smtClean="0">
                <a:latin typeface="HG明朝E" pitchFamily="17" charset="-128"/>
                <a:ea typeface="HG明朝E" pitchFamily="17" charset="-128"/>
              </a:rPr>
              <a:t>27</a:t>
            </a:r>
            <a:r>
              <a:rPr lang="ja-JP" altLang="en-US" sz="2400" u="sng" dirty="0" smtClean="0">
                <a:latin typeface="HG明朝E" pitchFamily="17" charset="-128"/>
                <a:ea typeface="HG明朝E" pitchFamily="17" charset="-128"/>
              </a:rPr>
              <a:t>人</a:t>
            </a:r>
            <a:r>
              <a:rPr lang="en-US" altLang="ja-JP" sz="2400" u="sng" dirty="0" smtClean="0">
                <a:latin typeface="HG明朝E" pitchFamily="17" charset="-128"/>
                <a:ea typeface="HG明朝E" pitchFamily="17" charset="-128"/>
              </a:rPr>
              <a:t>(</a:t>
            </a:r>
            <a:r>
              <a:rPr lang="ja-JP" altLang="en-US" sz="2400" u="sng" dirty="0" smtClean="0">
                <a:latin typeface="HG明朝E" pitchFamily="17" charset="-128"/>
                <a:ea typeface="HG明朝E" pitchFamily="17" charset="-128"/>
              </a:rPr>
              <a:t>男子</a:t>
            </a:r>
            <a:r>
              <a:rPr lang="en-US" altLang="ja-JP" sz="2400" u="sng" dirty="0" smtClean="0">
                <a:latin typeface="HG明朝E" pitchFamily="17" charset="-128"/>
                <a:ea typeface="HG明朝E" pitchFamily="17" charset="-128"/>
              </a:rPr>
              <a:t>15</a:t>
            </a:r>
            <a:r>
              <a:rPr lang="ja-JP" altLang="en-US" sz="2400" u="sng" dirty="0" smtClean="0">
                <a:latin typeface="HG明朝E" pitchFamily="17" charset="-128"/>
                <a:ea typeface="HG明朝E" pitchFamily="17" charset="-128"/>
              </a:rPr>
              <a:t>人、女子</a:t>
            </a:r>
            <a:r>
              <a:rPr lang="en-US" altLang="ja-JP" sz="2400" u="sng" dirty="0" smtClean="0">
                <a:latin typeface="HG明朝E" pitchFamily="17" charset="-128"/>
                <a:ea typeface="HG明朝E" pitchFamily="17" charset="-128"/>
              </a:rPr>
              <a:t>12</a:t>
            </a:r>
            <a:r>
              <a:rPr lang="ja-JP" altLang="en-US" sz="2400" u="sng" dirty="0" smtClean="0">
                <a:latin typeface="HG明朝E" pitchFamily="17" charset="-128"/>
                <a:ea typeface="HG明朝E" pitchFamily="17" charset="-128"/>
              </a:rPr>
              <a:t>人</a:t>
            </a:r>
            <a:r>
              <a:rPr lang="en-US" altLang="ja-JP" sz="2400" u="sng" dirty="0" smtClean="0">
                <a:latin typeface="HG明朝E" pitchFamily="17" charset="-128"/>
                <a:ea typeface="HG明朝E" pitchFamily="17" charset="-128"/>
              </a:rPr>
              <a:t>)</a:t>
            </a:r>
          </a:p>
        </p:txBody>
      </p:sp>
      <p:cxnSp>
        <p:nvCxnSpPr>
          <p:cNvPr id="18" name="直線コネクタ 17"/>
          <p:cNvCxnSpPr/>
          <p:nvPr/>
        </p:nvCxnSpPr>
        <p:spPr>
          <a:xfrm rot="5400000">
            <a:off x="3887924" y="3753036"/>
            <a:ext cx="1368152" cy="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4753205" y="4695527"/>
            <a:ext cx="4139275" cy="461665"/>
          </a:xfrm>
          <a:prstGeom prst="rect">
            <a:avLst/>
          </a:prstGeom>
          <a:noFill/>
          <a:ln w="38100">
            <a:noFill/>
          </a:ln>
        </p:spPr>
        <p:txBody>
          <a:bodyPr wrap="none" rtlCol="0">
            <a:spAutoFit/>
          </a:bodyPr>
          <a:lstStyle/>
          <a:p>
            <a:pPr>
              <a:buFont typeface="Arial" pitchFamily="34" charset="0"/>
              <a:buChar char="•"/>
            </a:pPr>
            <a:r>
              <a:rPr lang="ja-JP" altLang="en-US" sz="2400" dirty="0" smtClean="0">
                <a:latin typeface="HG明朝E" pitchFamily="17" charset="-128"/>
                <a:ea typeface="HG明朝E" pitchFamily="17" charset="-128"/>
              </a:rPr>
              <a:t>物理学習の指導者</a:t>
            </a:r>
            <a:r>
              <a:rPr lang="en-US" altLang="ja-JP" sz="2400" dirty="0" smtClean="0">
                <a:latin typeface="HG明朝E" pitchFamily="17" charset="-128"/>
                <a:ea typeface="HG明朝E" pitchFamily="17" charset="-128"/>
              </a:rPr>
              <a:t>:</a:t>
            </a:r>
            <a:r>
              <a:rPr lang="ja-JP" altLang="en-US" sz="2400" dirty="0" smtClean="0">
                <a:latin typeface="HG明朝E" pitchFamily="17" charset="-128"/>
                <a:ea typeface="HG明朝E" pitchFamily="17" charset="-128"/>
              </a:rPr>
              <a:t>第一著者</a:t>
            </a:r>
            <a:endParaRPr lang="en-US" altLang="ja-JP" sz="2400" dirty="0" smtClean="0">
              <a:latin typeface="HG明朝E" pitchFamily="17" charset="-128"/>
              <a:ea typeface="HG明朝E" pitchFamily="17" charset="-128"/>
            </a:endParaRPr>
          </a:p>
        </p:txBody>
      </p:sp>
      <p:sp>
        <p:nvSpPr>
          <p:cNvPr id="25" name="角丸四角形 24"/>
          <p:cNvSpPr/>
          <p:nvPr/>
        </p:nvSpPr>
        <p:spPr>
          <a:xfrm>
            <a:off x="323528" y="3501008"/>
            <a:ext cx="3960440" cy="792088"/>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角丸四角形 25"/>
          <p:cNvSpPr/>
          <p:nvPr/>
        </p:nvSpPr>
        <p:spPr>
          <a:xfrm>
            <a:off x="4860032" y="3501008"/>
            <a:ext cx="3960440" cy="792088"/>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p:cNvSpPr txBox="1"/>
          <p:nvPr/>
        </p:nvSpPr>
        <p:spPr>
          <a:xfrm>
            <a:off x="381888" y="5127575"/>
            <a:ext cx="1723549" cy="461665"/>
          </a:xfrm>
          <a:prstGeom prst="rect">
            <a:avLst/>
          </a:prstGeom>
          <a:noFill/>
          <a:ln>
            <a:noFill/>
          </a:ln>
        </p:spPr>
        <p:style>
          <a:lnRef idx="2">
            <a:schemeClr val="dk1"/>
          </a:lnRef>
          <a:fillRef idx="1">
            <a:schemeClr val="lt1"/>
          </a:fillRef>
          <a:effectRef idx="0">
            <a:schemeClr val="dk1"/>
          </a:effectRef>
          <a:fontRef idx="minor">
            <a:schemeClr val="dk1"/>
          </a:fontRef>
        </p:style>
        <p:txBody>
          <a:bodyPr wrap="none" rtlCol="0">
            <a:spAutoFit/>
          </a:bodyPr>
          <a:lstStyle/>
          <a:p>
            <a:r>
              <a:rPr lang="ja-JP" altLang="en-US" sz="2400" dirty="0" smtClean="0">
                <a:latin typeface="HG明朝E" pitchFamily="17" charset="-128"/>
                <a:ea typeface="HG明朝E" pitchFamily="17" charset="-128"/>
              </a:rPr>
              <a:t>装置と材料</a:t>
            </a:r>
            <a:endParaRPr lang="en-US" altLang="ja-JP" sz="2400" dirty="0" smtClean="0">
              <a:latin typeface="HG明朝E" pitchFamily="17" charset="-128"/>
              <a:ea typeface="HG明朝E" pitchFamily="17" charset="-128"/>
            </a:endParaRPr>
          </a:p>
        </p:txBody>
      </p:sp>
      <p:sp>
        <p:nvSpPr>
          <p:cNvPr id="29" name="テキスト ボックス 28"/>
          <p:cNvSpPr txBox="1"/>
          <p:nvPr/>
        </p:nvSpPr>
        <p:spPr>
          <a:xfrm>
            <a:off x="580496" y="5805264"/>
            <a:ext cx="7370929" cy="830997"/>
          </a:xfrm>
          <a:prstGeom prst="rect">
            <a:avLst/>
          </a:prstGeom>
          <a:noFill/>
          <a:ln w="38100">
            <a:noFill/>
          </a:ln>
        </p:spPr>
        <p:txBody>
          <a:bodyPr wrap="none" rtlCol="0">
            <a:spAutoFit/>
          </a:bodyPr>
          <a:lstStyle/>
          <a:p>
            <a:pPr>
              <a:buFont typeface="Arial" pitchFamily="34" charset="0"/>
              <a:buChar char="•"/>
            </a:pPr>
            <a:r>
              <a:rPr lang="ja-JP" altLang="en-US" sz="2400" dirty="0" smtClean="0">
                <a:latin typeface="HG明朝E" pitchFamily="17" charset="-128"/>
                <a:ea typeface="HG明朝E" pitchFamily="17" charset="-128"/>
              </a:rPr>
              <a:t>学習内容：高等学校物理</a:t>
            </a:r>
            <a:r>
              <a:rPr lang="en-US" altLang="ja-JP" sz="2400" dirty="0" smtClean="0">
                <a:latin typeface="HG明朝E" pitchFamily="17" charset="-128"/>
                <a:ea typeface="HG明朝E" pitchFamily="17" charset="-128"/>
              </a:rPr>
              <a:t>Ⅰ</a:t>
            </a:r>
            <a:r>
              <a:rPr lang="ja-JP" altLang="en-US" sz="2400" dirty="0" smtClean="0">
                <a:latin typeface="HG明朝E" pitchFamily="17" charset="-128"/>
                <a:ea typeface="HG明朝E" pitchFamily="17" charset="-128"/>
              </a:rPr>
              <a:t>Ｂの学習単元「慣性力」</a:t>
            </a:r>
            <a:endParaRPr lang="en-US" altLang="ja-JP" sz="2400" dirty="0" smtClean="0">
              <a:latin typeface="HG明朝E" pitchFamily="17" charset="-128"/>
              <a:ea typeface="HG明朝E" pitchFamily="17" charset="-128"/>
            </a:endParaRPr>
          </a:p>
          <a:p>
            <a:pPr>
              <a:buFont typeface="Arial" pitchFamily="34" charset="0"/>
              <a:buChar char="•"/>
            </a:pPr>
            <a:r>
              <a:rPr lang="ja-JP" altLang="en-US" sz="2400" dirty="0" smtClean="0">
                <a:latin typeface="HG明朝E" pitchFamily="17" charset="-128"/>
                <a:ea typeface="HG明朝E" pitchFamily="17" charset="-128"/>
              </a:rPr>
              <a:t>授業計画：全体で</a:t>
            </a:r>
            <a:r>
              <a:rPr lang="en-US" altLang="ja-JP" sz="2400" dirty="0" smtClean="0">
                <a:latin typeface="HG明朝E" pitchFamily="17" charset="-128"/>
                <a:ea typeface="HG明朝E" pitchFamily="17" charset="-128"/>
              </a:rPr>
              <a:t>4</a:t>
            </a:r>
            <a:r>
              <a:rPr lang="ja-JP" altLang="en-US" sz="2400" dirty="0" smtClean="0">
                <a:latin typeface="HG明朝E" pitchFamily="17" charset="-128"/>
                <a:ea typeface="HG明朝E" pitchFamily="17" charset="-128"/>
              </a:rPr>
              <a:t>時間で構成</a:t>
            </a:r>
            <a:r>
              <a:rPr lang="en-US" altLang="ja-JP" sz="2400" dirty="0" smtClean="0">
                <a:latin typeface="HG明朝E" pitchFamily="17" charset="-128"/>
                <a:ea typeface="HG明朝E" pitchFamily="17" charset="-128"/>
              </a:rPr>
              <a:t>(1</a:t>
            </a:r>
            <a:r>
              <a:rPr lang="ja-JP" altLang="en-US" sz="2400" dirty="0" smtClean="0">
                <a:latin typeface="HG明朝E" pitchFamily="17" charset="-128"/>
                <a:ea typeface="HG明朝E" pitchFamily="17" charset="-128"/>
              </a:rPr>
              <a:t>時間授業</a:t>
            </a:r>
            <a:r>
              <a:rPr lang="en-US" altLang="ja-JP" sz="2400" dirty="0" smtClean="0">
                <a:latin typeface="HG明朝E" pitchFamily="17" charset="-128"/>
                <a:ea typeface="HG明朝E" pitchFamily="17" charset="-128"/>
              </a:rPr>
              <a:t>=50</a:t>
            </a:r>
            <a:r>
              <a:rPr lang="ja-JP" altLang="en-US" sz="2400" dirty="0" smtClean="0">
                <a:latin typeface="HG明朝E" pitchFamily="17" charset="-128"/>
                <a:ea typeface="HG明朝E" pitchFamily="17" charset="-128"/>
              </a:rPr>
              <a:t>分</a:t>
            </a:r>
            <a:r>
              <a:rPr lang="en-US" altLang="ja-JP" sz="2400" dirty="0" smtClean="0">
                <a:latin typeface="HG明朝E" pitchFamily="17" charset="-128"/>
                <a:ea typeface="HG明朝E" pitchFamily="17" charset="-128"/>
              </a:rPr>
              <a:t>)</a:t>
            </a:r>
          </a:p>
        </p:txBody>
      </p:sp>
      <p:sp>
        <p:nvSpPr>
          <p:cNvPr id="20" name="下矢印 19"/>
          <p:cNvSpPr/>
          <p:nvPr/>
        </p:nvSpPr>
        <p:spPr>
          <a:xfrm>
            <a:off x="6619288" y="4365104"/>
            <a:ext cx="432048" cy="360040"/>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4112656" y="188640"/>
            <a:ext cx="4968552" cy="6517885"/>
          </a:xfrm>
          <a:prstGeom prst="rect">
            <a:avLst/>
          </a:prstGeom>
          <a:noFill/>
          <a:ln w="9525">
            <a:solidFill>
              <a:schemeClr val="accent1"/>
            </a:solidFill>
            <a:miter lim="800000"/>
            <a:headEnd/>
            <a:tailEnd/>
          </a:ln>
        </p:spPr>
      </p:pic>
      <p:grpSp>
        <p:nvGrpSpPr>
          <p:cNvPr id="5" name="グループ化 16"/>
          <p:cNvGrpSpPr>
            <a:grpSpLocks/>
          </p:cNvGrpSpPr>
          <p:nvPr/>
        </p:nvGrpSpPr>
        <p:grpSpPr bwMode="auto">
          <a:xfrm>
            <a:off x="73933" y="15875"/>
            <a:ext cx="2625859" cy="465138"/>
            <a:chOff x="5076056" y="-27384"/>
            <a:chExt cx="4292636" cy="465956"/>
          </a:xfrm>
        </p:grpSpPr>
        <p:sp>
          <p:nvSpPr>
            <p:cNvPr id="6" name="正方形/長方形 5"/>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Rectangle 5"/>
            <p:cNvSpPr>
              <a:spLocks noChangeArrowheads="1"/>
            </p:cNvSpPr>
            <p:nvPr/>
          </p:nvSpPr>
          <p:spPr bwMode="auto">
            <a:xfrm>
              <a:off x="5134416" y="-27384"/>
              <a:ext cx="4071938" cy="465956"/>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2. </a:t>
              </a:r>
              <a:r>
                <a:rPr kumimoji="0" lang="ja-JP" altLang="en-US" sz="2400" dirty="0" smtClean="0">
                  <a:solidFill>
                    <a:schemeClr val="bg1"/>
                  </a:solidFill>
                  <a:latin typeface="HG明朝E" pitchFamily="17" charset="-128"/>
                  <a:ea typeface="HG明朝E" pitchFamily="17" charset="-128"/>
                </a:rPr>
                <a:t>方法</a:t>
              </a:r>
              <a:endParaRPr kumimoji="0" lang="ja-JP" altLang="en-US" sz="2400" dirty="0">
                <a:solidFill>
                  <a:schemeClr val="bg1"/>
                </a:solidFill>
                <a:latin typeface="HG明朝E" pitchFamily="17" charset="-128"/>
                <a:ea typeface="HG明朝E" pitchFamily="17" charset="-128"/>
              </a:endParaRPr>
            </a:p>
          </p:txBody>
        </p:sp>
      </p:grpSp>
      <p:sp>
        <p:nvSpPr>
          <p:cNvPr id="8" name="テキスト ボックス 7"/>
          <p:cNvSpPr txBox="1"/>
          <p:nvPr/>
        </p:nvSpPr>
        <p:spPr>
          <a:xfrm>
            <a:off x="745698" y="621849"/>
            <a:ext cx="2646878" cy="461665"/>
          </a:xfrm>
          <a:prstGeom prst="rect">
            <a:avLst/>
          </a:prstGeom>
          <a:ln/>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ja-JP" altLang="en-US" sz="2400" dirty="0" smtClean="0">
                <a:latin typeface="HG明朝E" pitchFamily="17" charset="-128"/>
                <a:ea typeface="HG明朝E" pitchFamily="17" charset="-128"/>
              </a:rPr>
              <a:t>＜慣性力実験器＞</a:t>
            </a:r>
            <a:endParaRPr lang="en-US" altLang="ja-JP" sz="2400" dirty="0" smtClean="0">
              <a:latin typeface="HG明朝E" pitchFamily="17" charset="-128"/>
              <a:ea typeface="HG明朝E" pitchFamily="17" charset="-128"/>
            </a:endParaRPr>
          </a:p>
        </p:txBody>
      </p:sp>
      <p:cxnSp>
        <p:nvCxnSpPr>
          <p:cNvPr id="10" name="曲線コネクタ 9"/>
          <p:cNvCxnSpPr/>
          <p:nvPr/>
        </p:nvCxnSpPr>
        <p:spPr>
          <a:xfrm rot="16200000" flipV="1">
            <a:off x="5012756" y="2888940"/>
            <a:ext cx="1512168" cy="432048"/>
          </a:xfrm>
          <a:prstGeom prst="curvedConnector3">
            <a:avLst>
              <a:gd name="adj1" fmla="val 50000"/>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曲線コネクタ 13"/>
          <p:cNvCxnSpPr/>
          <p:nvPr/>
        </p:nvCxnSpPr>
        <p:spPr>
          <a:xfrm rot="10800000">
            <a:off x="5624824" y="3573016"/>
            <a:ext cx="360040" cy="288032"/>
          </a:xfrm>
          <a:prstGeom prst="curvedConnector3">
            <a:avLst>
              <a:gd name="adj1" fmla="val 50000"/>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5048760" y="3933056"/>
            <a:ext cx="1877437" cy="430887"/>
          </a:xfrm>
          <a:prstGeom prst="rect">
            <a:avLst/>
          </a:prstGeom>
          <a:solidFill>
            <a:schemeClr val="bg1"/>
          </a:solidFill>
        </p:spPr>
        <p:txBody>
          <a:bodyPr wrap="none" rtlCol="0">
            <a:spAutoFit/>
          </a:bodyPr>
          <a:lstStyle/>
          <a:p>
            <a:r>
              <a:rPr kumimoji="1" lang="ja-JP" altLang="en-US" sz="2200" u="sng" dirty="0" smtClean="0">
                <a:solidFill>
                  <a:srgbClr val="FF0000"/>
                </a:solidFill>
                <a:latin typeface="HG明朝E" pitchFamily="17" charset="-128"/>
                <a:ea typeface="HG明朝E" pitchFamily="17" charset="-128"/>
              </a:rPr>
              <a:t>取り外し可能</a:t>
            </a:r>
            <a:endParaRPr kumimoji="1" lang="ja-JP" altLang="en-US" sz="2200" u="sng" dirty="0">
              <a:solidFill>
                <a:srgbClr val="FF0000"/>
              </a:solidFill>
              <a:latin typeface="HG明朝E" pitchFamily="17" charset="-128"/>
              <a:ea typeface="HG明朝E" pitchFamily="17" charset="-128"/>
            </a:endParaRPr>
          </a:p>
        </p:txBody>
      </p:sp>
      <p:sp>
        <p:nvSpPr>
          <p:cNvPr id="16" name="テキスト ボックス 15"/>
          <p:cNvSpPr txBox="1"/>
          <p:nvPr/>
        </p:nvSpPr>
        <p:spPr>
          <a:xfrm>
            <a:off x="4290932" y="2636912"/>
            <a:ext cx="1261884" cy="523220"/>
          </a:xfrm>
          <a:prstGeom prst="rect">
            <a:avLst/>
          </a:prstGeom>
          <a:noFill/>
        </p:spPr>
        <p:txBody>
          <a:bodyPr wrap="none" rtlCol="0">
            <a:spAutoFit/>
          </a:bodyPr>
          <a:lstStyle/>
          <a:p>
            <a:r>
              <a:rPr kumimoji="1" lang="ja-JP" altLang="en-US" sz="2800" dirty="0" smtClean="0">
                <a:solidFill>
                  <a:srgbClr val="FF0000"/>
                </a:solidFill>
                <a:latin typeface="HG明朝E" pitchFamily="17" charset="-128"/>
                <a:ea typeface="HG明朝E" pitchFamily="17" charset="-128"/>
              </a:rPr>
              <a:t>コン</a:t>
            </a:r>
            <a:r>
              <a:rPr kumimoji="1" lang="en-US" altLang="ja-JP" sz="2800" dirty="0" smtClean="0">
                <a:solidFill>
                  <a:srgbClr val="FF0000"/>
                </a:solidFill>
                <a:latin typeface="HG明朝E" pitchFamily="17" charset="-128"/>
                <a:ea typeface="HG明朝E" pitchFamily="17" charset="-128"/>
              </a:rPr>
              <a:t>!!</a:t>
            </a:r>
            <a:endParaRPr kumimoji="1" lang="ja-JP" altLang="en-US" sz="2800" dirty="0">
              <a:solidFill>
                <a:srgbClr val="FF0000"/>
              </a:solidFill>
              <a:latin typeface="HG明朝E" pitchFamily="17" charset="-128"/>
              <a:ea typeface="HG明朝E" pitchFamily="17" charset="-128"/>
            </a:endParaRPr>
          </a:p>
        </p:txBody>
      </p:sp>
      <p:sp>
        <p:nvSpPr>
          <p:cNvPr id="17" name="円/楕円 16"/>
          <p:cNvSpPr/>
          <p:nvPr/>
        </p:nvSpPr>
        <p:spPr>
          <a:xfrm>
            <a:off x="5467160" y="215936"/>
            <a:ext cx="720080" cy="21602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円/楕円 17"/>
          <p:cNvSpPr/>
          <p:nvPr/>
        </p:nvSpPr>
        <p:spPr>
          <a:xfrm>
            <a:off x="8289120" y="2537608"/>
            <a:ext cx="720080" cy="21602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円/楕円 18"/>
          <p:cNvSpPr/>
          <p:nvPr/>
        </p:nvSpPr>
        <p:spPr>
          <a:xfrm>
            <a:off x="7353016" y="692696"/>
            <a:ext cx="720080" cy="21602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雲 19"/>
          <p:cNvSpPr/>
          <p:nvPr/>
        </p:nvSpPr>
        <p:spPr>
          <a:xfrm>
            <a:off x="296232" y="1196752"/>
            <a:ext cx="1152128" cy="792088"/>
          </a:xfrm>
          <a:prstGeom prst="cloud">
            <a:avLst/>
          </a:prstGeom>
          <a:ln/>
        </p:spPr>
        <p:style>
          <a:lnRef idx="1">
            <a:schemeClr val="dk1"/>
          </a:lnRef>
          <a:fillRef idx="2">
            <a:schemeClr val="dk1"/>
          </a:fillRef>
          <a:effectRef idx="1">
            <a:schemeClr val="dk1"/>
          </a:effectRef>
          <a:fontRef idx="minor">
            <a:schemeClr val="dk1"/>
          </a:fontRef>
        </p:style>
        <p:txBody>
          <a:bodyPr rtlCol="0" anchor="ctr"/>
          <a:lstStyle/>
          <a:p>
            <a:pPr algn="ctr"/>
            <a:r>
              <a:rPr kumimoji="1" lang="ja-JP" altLang="en-US" sz="2200" dirty="0" smtClean="0">
                <a:solidFill>
                  <a:schemeClr val="tx1"/>
                </a:solidFill>
                <a:latin typeface="HG明朝E" pitchFamily="17" charset="-128"/>
                <a:ea typeface="HG明朝E" pitchFamily="17" charset="-128"/>
              </a:rPr>
              <a:t>設計</a:t>
            </a:r>
            <a:endParaRPr kumimoji="1" lang="ja-JP" altLang="en-US" sz="2200" dirty="0">
              <a:solidFill>
                <a:schemeClr val="tx1"/>
              </a:solidFill>
              <a:latin typeface="HG明朝E" pitchFamily="17" charset="-128"/>
              <a:ea typeface="HG明朝E" pitchFamily="17" charset="-128"/>
            </a:endParaRPr>
          </a:p>
        </p:txBody>
      </p:sp>
      <p:sp>
        <p:nvSpPr>
          <p:cNvPr id="21" name="テキスト ボックス 20"/>
          <p:cNvSpPr txBox="1"/>
          <p:nvPr/>
        </p:nvSpPr>
        <p:spPr>
          <a:xfrm>
            <a:off x="1855627" y="1340768"/>
            <a:ext cx="1595309" cy="430887"/>
          </a:xfrm>
          <a:prstGeom prst="rect">
            <a:avLst/>
          </a:prstGeom>
          <a:noFill/>
        </p:spPr>
        <p:txBody>
          <a:bodyPr wrap="none" rtlCol="0">
            <a:spAutoFit/>
          </a:bodyPr>
          <a:lstStyle/>
          <a:p>
            <a:r>
              <a:rPr kumimoji="1" lang="ja-JP" altLang="en-US" sz="2200" u="sng" dirty="0" smtClean="0">
                <a:solidFill>
                  <a:srgbClr val="FF0000"/>
                </a:solidFill>
                <a:latin typeface="HG明朝E" pitchFamily="17" charset="-128"/>
                <a:ea typeface="HG明朝E" pitchFamily="17" charset="-128"/>
              </a:rPr>
              <a:t>心的な感動</a:t>
            </a:r>
            <a:endParaRPr kumimoji="1" lang="ja-JP" altLang="en-US" sz="2200" u="sng" dirty="0">
              <a:solidFill>
                <a:srgbClr val="FF0000"/>
              </a:solidFill>
              <a:latin typeface="HG明朝E" pitchFamily="17" charset="-128"/>
              <a:ea typeface="HG明朝E" pitchFamily="17" charset="-128"/>
            </a:endParaRPr>
          </a:p>
        </p:txBody>
      </p:sp>
      <p:sp>
        <p:nvSpPr>
          <p:cNvPr id="22" name="円/楕円 21"/>
          <p:cNvSpPr/>
          <p:nvPr/>
        </p:nvSpPr>
        <p:spPr>
          <a:xfrm>
            <a:off x="1448360" y="1844824"/>
            <a:ext cx="1296144" cy="792088"/>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200" dirty="0" smtClean="0">
                <a:solidFill>
                  <a:schemeClr val="tx1"/>
                </a:solidFill>
                <a:latin typeface="HG明朝E" pitchFamily="17" charset="-128"/>
                <a:ea typeface="HG明朝E" pitchFamily="17" charset="-128"/>
              </a:rPr>
              <a:t>迫力</a:t>
            </a:r>
            <a:endParaRPr kumimoji="1" lang="ja-JP" altLang="en-US" sz="2200" dirty="0">
              <a:solidFill>
                <a:schemeClr val="tx1"/>
              </a:solidFill>
              <a:latin typeface="HG明朝E" pitchFamily="17" charset="-128"/>
              <a:ea typeface="HG明朝E" pitchFamily="17" charset="-128"/>
            </a:endParaRPr>
          </a:p>
        </p:txBody>
      </p:sp>
      <p:sp>
        <p:nvSpPr>
          <p:cNvPr id="23" name="円/楕円 22"/>
          <p:cNvSpPr/>
          <p:nvPr/>
        </p:nvSpPr>
        <p:spPr>
          <a:xfrm>
            <a:off x="800288" y="2551256"/>
            <a:ext cx="1296144" cy="792088"/>
          </a:xfrm>
          <a:prstGeom prst="ellipse">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200" dirty="0" smtClean="0">
                <a:solidFill>
                  <a:schemeClr val="tx1"/>
                </a:solidFill>
                <a:latin typeface="HG明朝E" pitchFamily="17" charset="-128"/>
                <a:ea typeface="HG明朝E" pitchFamily="17" charset="-128"/>
              </a:rPr>
              <a:t>視覚</a:t>
            </a:r>
            <a:endParaRPr kumimoji="1" lang="ja-JP" altLang="en-US" sz="2200" dirty="0">
              <a:solidFill>
                <a:schemeClr val="tx1"/>
              </a:solidFill>
              <a:latin typeface="HG明朝E" pitchFamily="17" charset="-128"/>
              <a:ea typeface="HG明朝E" pitchFamily="17" charset="-128"/>
            </a:endParaRPr>
          </a:p>
        </p:txBody>
      </p:sp>
      <p:sp>
        <p:nvSpPr>
          <p:cNvPr id="24" name="円/楕円 23"/>
          <p:cNvSpPr/>
          <p:nvPr/>
        </p:nvSpPr>
        <p:spPr>
          <a:xfrm>
            <a:off x="2110080" y="2551256"/>
            <a:ext cx="1296144" cy="792088"/>
          </a:xfrm>
          <a:prstGeom prst="ellipse">
            <a:avLst/>
          </a:prstGeom>
          <a:solidFill>
            <a:schemeClr val="accent3">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200" dirty="0" smtClean="0">
                <a:solidFill>
                  <a:schemeClr val="tx1"/>
                </a:solidFill>
                <a:latin typeface="HG明朝E" pitchFamily="17" charset="-128"/>
                <a:ea typeface="HG明朝E" pitchFamily="17" charset="-128"/>
              </a:rPr>
              <a:t>聴覚</a:t>
            </a:r>
            <a:endParaRPr kumimoji="1" lang="ja-JP" altLang="en-US" sz="2200" dirty="0">
              <a:solidFill>
                <a:schemeClr val="tx1"/>
              </a:solidFill>
              <a:latin typeface="HG明朝E" pitchFamily="17" charset="-128"/>
              <a:ea typeface="HG明朝E" pitchFamily="17" charset="-128"/>
            </a:endParaRPr>
          </a:p>
        </p:txBody>
      </p:sp>
      <p:sp>
        <p:nvSpPr>
          <p:cNvPr id="25" name="テキスト ボックス 24"/>
          <p:cNvSpPr txBox="1"/>
          <p:nvPr/>
        </p:nvSpPr>
        <p:spPr>
          <a:xfrm>
            <a:off x="129951" y="3429000"/>
            <a:ext cx="3852337" cy="769441"/>
          </a:xfrm>
          <a:prstGeom prst="rect">
            <a:avLst/>
          </a:prstGeom>
          <a:noFill/>
        </p:spPr>
        <p:txBody>
          <a:bodyPr wrap="none" rtlCol="0">
            <a:spAutoFit/>
          </a:bodyPr>
          <a:lstStyle/>
          <a:p>
            <a:pPr algn="ctr"/>
            <a:r>
              <a:rPr lang="ja-JP" altLang="en-US" sz="2200" u="sng" dirty="0" smtClean="0">
                <a:latin typeface="HG明朝E" pitchFamily="17" charset="-128"/>
                <a:ea typeface="HG明朝E" pitchFamily="17" charset="-128"/>
              </a:rPr>
              <a:t>「慣性力実験器」は</a:t>
            </a:r>
            <a:r>
              <a:rPr kumimoji="1" lang="ja-JP" altLang="en-US" sz="2200" u="sng" dirty="0" smtClean="0">
                <a:latin typeface="HG明朝E" pitchFamily="17" charset="-128"/>
                <a:ea typeface="HG明朝E" pitchFamily="17" charset="-128"/>
              </a:rPr>
              <a:t>おもりに</a:t>
            </a:r>
            <a:endParaRPr kumimoji="1" lang="en-US" altLang="ja-JP" sz="2200" u="sng" dirty="0" smtClean="0">
              <a:latin typeface="HG明朝E" pitchFamily="17" charset="-128"/>
              <a:ea typeface="HG明朝E" pitchFamily="17" charset="-128"/>
            </a:endParaRPr>
          </a:p>
          <a:p>
            <a:pPr algn="ctr"/>
            <a:r>
              <a:rPr kumimoji="1" lang="ja-JP" altLang="en-US" sz="2200" u="sng" dirty="0" smtClean="0">
                <a:latin typeface="HG明朝E" pitchFamily="17" charset="-128"/>
                <a:ea typeface="HG明朝E" pitchFamily="17" charset="-128"/>
              </a:rPr>
              <a:t>作用する重力に</a:t>
            </a:r>
            <a:r>
              <a:rPr lang="ja-JP" altLang="en-US" sz="2200" u="sng" dirty="0" smtClean="0">
                <a:latin typeface="HG明朝E" pitchFamily="17" charset="-128"/>
                <a:ea typeface="HG明朝E" pitchFamily="17" charset="-128"/>
              </a:rPr>
              <a:t>よって駆動</a:t>
            </a:r>
            <a:endParaRPr kumimoji="1" lang="ja-JP" altLang="en-US" sz="2200" u="sng" dirty="0">
              <a:latin typeface="HG明朝E" pitchFamily="17" charset="-128"/>
              <a:ea typeface="HG明朝E" pitchFamily="17" charset="-128"/>
            </a:endParaRPr>
          </a:p>
        </p:txBody>
      </p:sp>
      <p:sp>
        <p:nvSpPr>
          <p:cNvPr id="28" name="下矢印 27"/>
          <p:cNvSpPr/>
          <p:nvPr/>
        </p:nvSpPr>
        <p:spPr>
          <a:xfrm>
            <a:off x="1907704" y="4221088"/>
            <a:ext cx="288032" cy="216024"/>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9" name="雲 28"/>
          <p:cNvSpPr/>
          <p:nvPr/>
        </p:nvSpPr>
        <p:spPr>
          <a:xfrm>
            <a:off x="251520" y="5661248"/>
            <a:ext cx="1152128" cy="792088"/>
          </a:xfrm>
          <a:prstGeom prst="cloud">
            <a:avLst/>
          </a:prstGeom>
          <a:ln/>
        </p:spPr>
        <p:style>
          <a:lnRef idx="1">
            <a:schemeClr val="dk1"/>
          </a:lnRef>
          <a:fillRef idx="2">
            <a:schemeClr val="dk1"/>
          </a:fillRef>
          <a:effectRef idx="1">
            <a:schemeClr val="dk1"/>
          </a:effectRef>
          <a:fontRef idx="minor">
            <a:schemeClr val="dk1"/>
          </a:fontRef>
        </p:style>
        <p:txBody>
          <a:bodyPr rtlCol="0" anchor="ctr"/>
          <a:lstStyle/>
          <a:p>
            <a:pPr algn="ctr"/>
            <a:r>
              <a:rPr kumimoji="1" lang="ja-JP" altLang="en-US" sz="2200" dirty="0" smtClean="0">
                <a:solidFill>
                  <a:schemeClr val="tx1"/>
                </a:solidFill>
                <a:latin typeface="HG明朝E" pitchFamily="17" charset="-128"/>
                <a:ea typeface="HG明朝E" pitchFamily="17" charset="-128"/>
              </a:rPr>
              <a:t>材料</a:t>
            </a:r>
            <a:endParaRPr kumimoji="1" lang="ja-JP" altLang="en-US" sz="2200" dirty="0">
              <a:solidFill>
                <a:schemeClr val="tx1"/>
              </a:solidFill>
              <a:latin typeface="HG明朝E" pitchFamily="17" charset="-128"/>
              <a:ea typeface="HG明朝E" pitchFamily="17" charset="-128"/>
            </a:endParaRPr>
          </a:p>
        </p:txBody>
      </p:sp>
      <p:sp>
        <p:nvSpPr>
          <p:cNvPr id="30" name="テキスト ボックス 29"/>
          <p:cNvSpPr txBox="1"/>
          <p:nvPr/>
        </p:nvSpPr>
        <p:spPr>
          <a:xfrm>
            <a:off x="1448360" y="5234424"/>
            <a:ext cx="2582758" cy="1938992"/>
          </a:xfrm>
          <a:prstGeom prst="rect">
            <a:avLst/>
          </a:prstGeom>
          <a:noFill/>
        </p:spPr>
        <p:txBody>
          <a:bodyPr wrap="none" rtlCol="0">
            <a:spAutoFit/>
          </a:bodyPr>
          <a:lstStyle/>
          <a:p>
            <a:pPr>
              <a:buFont typeface="Arial" pitchFamily="34" charset="0"/>
              <a:buChar char="•"/>
            </a:pPr>
            <a:r>
              <a:rPr lang="ja-JP" altLang="en-US" sz="2000" u="sng" dirty="0" smtClean="0">
                <a:latin typeface="HG明朝E" pitchFamily="17" charset="-128"/>
                <a:ea typeface="HG明朝E" pitchFamily="17" charset="-128"/>
              </a:rPr>
              <a:t>アングル</a:t>
            </a:r>
            <a:endParaRPr lang="en-US" altLang="ja-JP" sz="2000" u="sng" dirty="0" smtClean="0">
              <a:latin typeface="HG明朝E" pitchFamily="17" charset="-128"/>
              <a:ea typeface="HG明朝E" pitchFamily="17" charset="-128"/>
            </a:endParaRPr>
          </a:p>
          <a:p>
            <a:pPr>
              <a:buFont typeface="Arial" pitchFamily="34" charset="0"/>
              <a:buChar char="•"/>
            </a:pPr>
            <a:r>
              <a:rPr kumimoji="1" lang="ja-JP" altLang="en-US" sz="2000" u="sng" dirty="0" smtClean="0">
                <a:latin typeface="HG明朝E" pitchFamily="17" charset="-128"/>
                <a:ea typeface="HG明朝E" pitchFamily="17" charset="-128"/>
              </a:rPr>
              <a:t>溝付き車輪</a:t>
            </a:r>
            <a:endParaRPr kumimoji="1" lang="en-US" altLang="ja-JP" sz="2000" u="sng" dirty="0" smtClean="0">
              <a:latin typeface="HG明朝E" pitchFamily="17" charset="-128"/>
              <a:ea typeface="HG明朝E" pitchFamily="17" charset="-128"/>
            </a:endParaRPr>
          </a:p>
          <a:p>
            <a:pPr>
              <a:buFont typeface="Arial" pitchFamily="34" charset="0"/>
              <a:buChar char="•"/>
            </a:pPr>
            <a:r>
              <a:rPr lang="ja-JP" altLang="en-US" sz="2000" u="sng" dirty="0" smtClean="0">
                <a:latin typeface="HG明朝E" pitchFamily="17" charset="-128"/>
                <a:ea typeface="HG明朝E" pitchFamily="17" charset="-128"/>
              </a:rPr>
              <a:t>滑車</a:t>
            </a:r>
            <a:endParaRPr lang="en-US" altLang="ja-JP" sz="2000" u="sng" dirty="0" smtClean="0">
              <a:latin typeface="HG明朝E" pitchFamily="17" charset="-128"/>
              <a:ea typeface="HG明朝E" pitchFamily="17" charset="-128"/>
            </a:endParaRPr>
          </a:p>
          <a:p>
            <a:pPr>
              <a:buFont typeface="Arial" pitchFamily="34" charset="0"/>
              <a:buChar char="•"/>
            </a:pPr>
            <a:r>
              <a:rPr lang="ja-JP" altLang="en-US" sz="2000" u="sng" dirty="0" smtClean="0">
                <a:latin typeface="HG明朝E" pitchFamily="17" charset="-128"/>
                <a:ea typeface="HG明朝E" pitchFamily="17" charset="-128"/>
              </a:rPr>
              <a:t>飛行機のプラモデル</a:t>
            </a:r>
            <a:endParaRPr lang="en-US" altLang="ja-JP" sz="2000" u="sng" dirty="0" smtClean="0">
              <a:latin typeface="HG明朝E" pitchFamily="17" charset="-128"/>
              <a:ea typeface="HG明朝E" pitchFamily="17" charset="-128"/>
            </a:endParaRPr>
          </a:p>
          <a:p>
            <a:pPr>
              <a:buFont typeface="Arial" pitchFamily="34" charset="0"/>
              <a:buChar char="•"/>
            </a:pPr>
            <a:r>
              <a:rPr kumimoji="1" lang="ja-JP" altLang="en-US" sz="2000" u="sng" dirty="0" smtClean="0">
                <a:latin typeface="HG明朝E" pitchFamily="17" charset="-128"/>
                <a:ea typeface="HG明朝E" pitchFamily="17" charset="-128"/>
              </a:rPr>
              <a:t>モーター</a:t>
            </a:r>
            <a:endParaRPr kumimoji="1" lang="en-US" altLang="ja-JP" sz="2000" u="sng" dirty="0" smtClean="0">
              <a:latin typeface="HG明朝E" pitchFamily="17" charset="-128"/>
              <a:ea typeface="HG明朝E" pitchFamily="17" charset="-128"/>
            </a:endParaRPr>
          </a:p>
          <a:p>
            <a:pPr>
              <a:buFont typeface="Arial" pitchFamily="34" charset="0"/>
              <a:buChar char="•"/>
            </a:pPr>
            <a:endParaRPr kumimoji="1" lang="ja-JP" altLang="en-US" sz="2000" u="sng" dirty="0">
              <a:latin typeface="HG明朝E" pitchFamily="17" charset="-128"/>
              <a:ea typeface="HG明朝E" pitchFamily="17" charset="-128"/>
            </a:endParaRPr>
          </a:p>
        </p:txBody>
      </p:sp>
      <p:sp>
        <p:nvSpPr>
          <p:cNvPr id="31" name="テキスト ボックス 30"/>
          <p:cNvSpPr txBox="1"/>
          <p:nvPr/>
        </p:nvSpPr>
        <p:spPr>
          <a:xfrm>
            <a:off x="2888520" y="6408624"/>
            <a:ext cx="1031051" cy="430887"/>
          </a:xfrm>
          <a:prstGeom prst="rect">
            <a:avLst/>
          </a:prstGeom>
          <a:noFill/>
        </p:spPr>
        <p:txBody>
          <a:bodyPr wrap="none" rtlCol="0">
            <a:spAutoFit/>
          </a:bodyPr>
          <a:lstStyle/>
          <a:p>
            <a:r>
              <a:rPr lang="en-US" altLang="ja-JP" sz="2200" dirty="0" smtClean="0">
                <a:latin typeface="HG明朝E" pitchFamily="17" charset="-128"/>
                <a:ea typeface="HG明朝E" pitchFamily="17" charset="-128"/>
              </a:rPr>
              <a:t>e</a:t>
            </a:r>
            <a:r>
              <a:rPr kumimoji="1" lang="en-US" altLang="ja-JP" sz="2200" dirty="0" smtClean="0">
                <a:latin typeface="HG明朝E" pitchFamily="17" charset="-128"/>
                <a:ea typeface="HG明朝E" pitchFamily="17" charset="-128"/>
              </a:rPr>
              <a:t>tc.…</a:t>
            </a:r>
            <a:endParaRPr kumimoji="1" lang="ja-JP" altLang="en-US" sz="2200" dirty="0">
              <a:latin typeface="HG明朝E" pitchFamily="17" charset="-128"/>
              <a:ea typeface="HG明朝E" pitchFamily="17" charset="-128"/>
            </a:endParaRPr>
          </a:p>
        </p:txBody>
      </p:sp>
      <p:sp>
        <p:nvSpPr>
          <p:cNvPr id="32" name="テキスト ボックス 31"/>
          <p:cNvSpPr txBox="1"/>
          <p:nvPr/>
        </p:nvSpPr>
        <p:spPr>
          <a:xfrm>
            <a:off x="80208" y="4459759"/>
            <a:ext cx="4233851" cy="769441"/>
          </a:xfrm>
          <a:prstGeom prst="rect">
            <a:avLst/>
          </a:prstGeom>
          <a:noFill/>
        </p:spPr>
        <p:txBody>
          <a:bodyPr wrap="none" rtlCol="0">
            <a:spAutoFit/>
          </a:bodyPr>
          <a:lstStyle/>
          <a:p>
            <a:r>
              <a:rPr lang="ja-JP" altLang="en-US" sz="2200" dirty="0" smtClean="0">
                <a:latin typeface="HG明朝E" pitchFamily="17" charset="-128"/>
                <a:ea typeface="HG明朝E" pitchFamily="17" charset="-128"/>
              </a:rPr>
              <a:t>おもり</a:t>
            </a:r>
            <a:r>
              <a:rPr lang="en-US" altLang="ja-JP" sz="2200" dirty="0" smtClean="0">
                <a:latin typeface="HG明朝E" pitchFamily="17" charset="-128"/>
                <a:ea typeface="HG明朝E" pitchFamily="17" charset="-128"/>
              </a:rPr>
              <a:t>200 g</a:t>
            </a:r>
            <a:r>
              <a:rPr lang="ja-JP" altLang="en-US" sz="2200" dirty="0" smtClean="0">
                <a:latin typeface="HG明朝E" pitchFamily="17" charset="-128"/>
                <a:ea typeface="HG明朝E" pitchFamily="17" charset="-128"/>
              </a:rPr>
              <a:t>→等速直線運動</a:t>
            </a:r>
            <a:endParaRPr lang="en-US" altLang="ja-JP" sz="2200" dirty="0" smtClean="0">
              <a:latin typeface="HG明朝E" pitchFamily="17" charset="-128"/>
              <a:ea typeface="HG明朝E" pitchFamily="17" charset="-128"/>
            </a:endParaRPr>
          </a:p>
          <a:p>
            <a:r>
              <a:rPr kumimoji="1" lang="ja-JP" altLang="en-US" sz="2200" dirty="0" smtClean="0">
                <a:latin typeface="HG明朝E" pitchFamily="17" charset="-128"/>
                <a:ea typeface="HG明朝E" pitchFamily="17" charset="-128"/>
              </a:rPr>
              <a:t>おもり</a:t>
            </a:r>
            <a:r>
              <a:rPr kumimoji="1" lang="en-US" altLang="ja-JP" sz="2200" dirty="0" smtClean="0">
                <a:latin typeface="HG明朝E" pitchFamily="17" charset="-128"/>
                <a:ea typeface="HG明朝E" pitchFamily="17" charset="-128"/>
              </a:rPr>
              <a:t>1 kg</a:t>
            </a:r>
            <a:r>
              <a:rPr lang="ja-JP" altLang="en-US" sz="2200" dirty="0" smtClean="0">
                <a:latin typeface="HG明朝E" pitchFamily="17" charset="-128"/>
                <a:ea typeface="HG明朝E" pitchFamily="17" charset="-128"/>
              </a:rPr>
              <a:t>→等加速度直線運動</a:t>
            </a:r>
            <a:endParaRPr kumimoji="1" lang="en-US" altLang="ja-JP" sz="2200" dirty="0" smtClean="0">
              <a:latin typeface="HG明朝E" pitchFamily="17" charset="-128"/>
              <a:ea typeface="HG明朝E" pitchFamily="17" charset="-128"/>
            </a:endParaRPr>
          </a:p>
        </p:txBody>
      </p:sp>
      <p:sp>
        <p:nvSpPr>
          <p:cNvPr id="37" name="テキスト ボックス 36"/>
          <p:cNvSpPr txBox="1"/>
          <p:nvPr/>
        </p:nvSpPr>
        <p:spPr>
          <a:xfrm>
            <a:off x="9396536" y="3933056"/>
            <a:ext cx="1800493" cy="1200329"/>
          </a:xfrm>
          <a:prstGeom prst="rect">
            <a:avLst/>
          </a:prstGeom>
          <a:noFill/>
        </p:spPr>
        <p:txBody>
          <a:bodyPr wrap="none" rtlCol="0">
            <a:spAutoFit/>
          </a:bodyPr>
          <a:lstStyle/>
          <a:p>
            <a:r>
              <a:rPr lang="ja-JP" altLang="en-US" dirty="0" smtClean="0"/>
              <a:t>細かい説明</a:t>
            </a:r>
            <a:endParaRPr lang="en-US" altLang="ja-JP" dirty="0" smtClean="0"/>
          </a:p>
          <a:p>
            <a:r>
              <a:rPr kumimoji="1" lang="ja-JP" altLang="en-US" dirty="0" smtClean="0"/>
              <a:t>実験器の駆動法</a:t>
            </a:r>
            <a:endParaRPr kumimoji="1" lang="en-US" altLang="ja-JP" dirty="0" smtClean="0"/>
          </a:p>
          <a:p>
            <a:r>
              <a:rPr lang="ja-JP" altLang="en-US" dirty="0" smtClean="0"/>
              <a:t>（滑車をー）</a:t>
            </a:r>
            <a:endParaRPr lang="en-US" altLang="ja-JP" dirty="0" smtClean="0"/>
          </a:p>
          <a:p>
            <a:endParaRPr kumimoji="1" lang="ja-JP" altLang="en-US" dirty="0"/>
          </a:p>
        </p:txBody>
      </p:sp>
      <p:sp>
        <p:nvSpPr>
          <p:cNvPr id="38" name="角丸四角形 37"/>
          <p:cNvSpPr/>
          <p:nvPr/>
        </p:nvSpPr>
        <p:spPr>
          <a:xfrm>
            <a:off x="116720" y="4509120"/>
            <a:ext cx="3995936" cy="7200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2" name="グループ化 41"/>
          <p:cNvGrpSpPr/>
          <p:nvPr/>
        </p:nvGrpSpPr>
        <p:grpSpPr>
          <a:xfrm>
            <a:off x="4252904" y="4075576"/>
            <a:ext cx="1107996" cy="1655645"/>
            <a:chOff x="4136184" y="4075576"/>
            <a:chExt cx="1107996" cy="1655645"/>
          </a:xfrm>
        </p:grpSpPr>
        <p:sp>
          <p:nvSpPr>
            <p:cNvPr id="27" name="フレーム 26"/>
            <p:cNvSpPr/>
            <p:nvPr/>
          </p:nvSpPr>
          <p:spPr>
            <a:xfrm>
              <a:off x="4283968" y="4581128"/>
              <a:ext cx="792088" cy="360040"/>
            </a:xfrm>
            <a:prstGeom prst="fram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nvGrpSpPr>
            <p:cNvPr id="41" name="グループ化 40"/>
            <p:cNvGrpSpPr/>
            <p:nvPr/>
          </p:nvGrpSpPr>
          <p:grpSpPr>
            <a:xfrm>
              <a:off x="4136184" y="4075576"/>
              <a:ext cx="1107996" cy="1655645"/>
              <a:chOff x="4136184" y="4075576"/>
              <a:chExt cx="1107996" cy="1655645"/>
            </a:xfrm>
          </p:grpSpPr>
          <p:sp>
            <p:nvSpPr>
              <p:cNvPr id="33" name="正方形/長方形 32"/>
              <p:cNvSpPr/>
              <p:nvPr/>
            </p:nvSpPr>
            <p:spPr>
              <a:xfrm>
                <a:off x="4342328" y="4653136"/>
                <a:ext cx="675368"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5" name="直線矢印コネクタ 34"/>
              <p:cNvCxnSpPr/>
              <p:nvPr/>
            </p:nvCxnSpPr>
            <p:spPr>
              <a:xfrm rot="5400000" flipH="1" flipV="1">
                <a:off x="4211960" y="4221088"/>
                <a:ext cx="504056"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p:nvPr/>
            </p:nvCxnSpPr>
            <p:spPr>
              <a:xfrm rot="5400000" flipH="1" flipV="1">
                <a:off x="4405304" y="4219592"/>
                <a:ext cx="504056"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p:nvPr/>
            </p:nvCxnSpPr>
            <p:spPr>
              <a:xfrm rot="5400000" flipH="1" flipV="1">
                <a:off x="4585648" y="4221088"/>
                <a:ext cx="504056"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0" name="テキスト ボックス 39"/>
              <p:cNvSpPr txBox="1"/>
              <p:nvPr/>
            </p:nvSpPr>
            <p:spPr>
              <a:xfrm>
                <a:off x="4136184" y="4900224"/>
                <a:ext cx="1107996" cy="830997"/>
              </a:xfrm>
              <a:prstGeom prst="rect">
                <a:avLst/>
              </a:prstGeom>
              <a:noFill/>
            </p:spPr>
            <p:txBody>
              <a:bodyPr wrap="none" rtlCol="0">
                <a:spAutoFit/>
              </a:bodyPr>
              <a:lstStyle/>
              <a:p>
                <a:pPr algn="ctr"/>
                <a:r>
                  <a:rPr kumimoji="1" lang="ja-JP" altLang="en-US" sz="2400" dirty="0" smtClean="0">
                    <a:solidFill>
                      <a:srgbClr val="FF0000"/>
                    </a:solidFill>
                    <a:latin typeface="HG明朝E" pitchFamily="17" charset="-128"/>
                    <a:ea typeface="HG明朝E" pitchFamily="17" charset="-128"/>
                  </a:rPr>
                  <a:t>紫外線</a:t>
                </a:r>
                <a:endParaRPr kumimoji="1" lang="en-US" altLang="ja-JP" sz="2400" dirty="0" smtClean="0">
                  <a:solidFill>
                    <a:srgbClr val="FF0000"/>
                  </a:solidFill>
                  <a:latin typeface="HG明朝E" pitchFamily="17" charset="-128"/>
                  <a:ea typeface="HG明朝E" pitchFamily="17" charset="-128"/>
                </a:endParaRPr>
              </a:p>
              <a:p>
                <a:pPr algn="ctr"/>
                <a:r>
                  <a:rPr kumimoji="1" lang="ja-JP" altLang="en-US" sz="2400" dirty="0" smtClean="0">
                    <a:solidFill>
                      <a:srgbClr val="FF0000"/>
                    </a:solidFill>
                    <a:latin typeface="HG明朝E" pitchFamily="17" charset="-128"/>
                    <a:ea typeface="HG明朝E" pitchFamily="17" charset="-128"/>
                  </a:rPr>
                  <a:t>ランプ</a:t>
                </a:r>
                <a:endParaRPr kumimoji="1" lang="ja-JP" altLang="en-US" sz="2400" dirty="0">
                  <a:solidFill>
                    <a:srgbClr val="FF0000"/>
                  </a:solidFill>
                  <a:latin typeface="HG明朝E" pitchFamily="17" charset="-128"/>
                  <a:ea typeface="HG明朝E" pitchFamily="17" charset="-128"/>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2"/>
                                        </p:tgtEl>
                                        <p:attrNameLst>
                                          <p:attrName>style.visibility</p:attrName>
                                        </p:attrNameLst>
                                      </p:cBhvr>
                                      <p:to>
                                        <p:strVal val="visible"/>
                                      </p:to>
                                    </p:set>
                                    <p:animEffect transition="in" filter="dissolve">
                                      <p:cBhvr>
                                        <p:cTn id="12"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円/楕円 58"/>
          <p:cNvSpPr/>
          <p:nvPr/>
        </p:nvSpPr>
        <p:spPr>
          <a:xfrm>
            <a:off x="666238" y="908720"/>
            <a:ext cx="1584176" cy="1008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正方形/長方形 44"/>
          <p:cNvSpPr/>
          <p:nvPr/>
        </p:nvSpPr>
        <p:spPr>
          <a:xfrm>
            <a:off x="7380312" y="1628800"/>
            <a:ext cx="1763688" cy="57606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6948264" y="3501008"/>
            <a:ext cx="1008112" cy="1944216"/>
          </a:xfrm>
          <a:prstGeom prst="rect">
            <a:avLst/>
          </a:prstGeom>
          <a:solidFill>
            <a:srgbClr val="FFCC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 name="グループ化 16"/>
          <p:cNvGrpSpPr>
            <a:grpSpLocks/>
          </p:cNvGrpSpPr>
          <p:nvPr/>
        </p:nvGrpSpPr>
        <p:grpSpPr bwMode="auto">
          <a:xfrm>
            <a:off x="73933" y="15875"/>
            <a:ext cx="2625859" cy="465138"/>
            <a:chOff x="5076056" y="-27384"/>
            <a:chExt cx="4292636" cy="465956"/>
          </a:xfrm>
        </p:grpSpPr>
        <p:sp>
          <p:nvSpPr>
            <p:cNvPr id="6" name="正方形/長方形 5"/>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Rectangle 5"/>
            <p:cNvSpPr>
              <a:spLocks noChangeArrowheads="1"/>
            </p:cNvSpPr>
            <p:nvPr/>
          </p:nvSpPr>
          <p:spPr bwMode="auto">
            <a:xfrm>
              <a:off x="5134416" y="-27384"/>
              <a:ext cx="4071938" cy="465956"/>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2. </a:t>
              </a:r>
              <a:r>
                <a:rPr kumimoji="0" lang="ja-JP" altLang="en-US" sz="2400" dirty="0" smtClean="0">
                  <a:solidFill>
                    <a:schemeClr val="bg1"/>
                  </a:solidFill>
                  <a:latin typeface="HG明朝E" pitchFamily="17" charset="-128"/>
                  <a:ea typeface="HG明朝E" pitchFamily="17" charset="-128"/>
                </a:rPr>
                <a:t>方法</a:t>
              </a:r>
              <a:endParaRPr kumimoji="0" lang="ja-JP" altLang="en-US" sz="2400" dirty="0">
                <a:solidFill>
                  <a:schemeClr val="bg1"/>
                </a:solidFill>
                <a:latin typeface="HG明朝E" pitchFamily="17" charset="-128"/>
                <a:ea typeface="HG明朝E" pitchFamily="17" charset="-128"/>
              </a:endParaRPr>
            </a:p>
          </p:txBody>
        </p:sp>
      </p:grpSp>
      <p:sp>
        <p:nvSpPr>
          <p:cNvPr id="8" name="テキスト ボックス 7"/>
          <p:cNvSpPr txBox="1"/>
          <p:nvPr/>
        </p:nvSpPr>
        <p:spPr>
          <a:xfrm>
            <a:off x="3650692" y="58272"/>
            <a:ext cx="5416868" cy="830997"/>
          </a:xfrm>
          <a:prstGeom prst="rect">
            <a:avLst/>
          </a:prstGeom>
          <a:ln/>
        </p:spPr>
        <p:style>
          <a:lnRef idx="1">
            <a:schemeClr val="accent2"/>
          </a:lnRef>
          <a:fillRef idx="2">
            <a:schemeClr val="accent2"/>
          </a:fillRef>
          <a:effectRef idx="1">
            <a:schemeClr val="accent2"/>
          </a:effectRef>
          <a:fontRef idx="minor">
            <a:schemeClr val="dk1"/>
          </a:fontRef>
        </p:style>
        <p:txBody>
          <a:bodyPr wrap="none" rtlCol="0">
            <a:spAutoFit/>
          </a:bodyPr>
          <a:lstStyle/>
          <a:p>
            <a:pPr algn="ctr"/>
            <a:r>
              <a:rPr lang="ja-JP" altLang="en-US" sz="2400" u="sng" dirty="0" smtClean="0">
                <a:effectLst>
                  <a:outerShdw blurRad="38100" dist="38100" dir="2700000" algn="tl">
                    <a:srgbClr val="000000">
                      <a:alpha val="43137"/>
                    </a:srgbClr>
                  </a:outerShdw>
                </a:effectLst>
                <a:latin typeface="HG明朝E" pitchFamily="17" charset="-128"/>
                <a:ea typeface="HG明朝E" pitchFamily="17" charset="-128"/>
              </a:rPr>
              <a:t>「慣性力実験器」を用いた実験①</a:t>
            </a:r>
            <a:endParaRPr lang="en-US" altLang="ja-JP" sz="2400" u="sng" dirty="0" smtClean="0">
              <a:effectLst>
                <a:outerShdw blurRad="38100" dist="38100" dir="2700000" algn="tl">
                  <a:srgbClr val="000000">
                    <a:alpha val="43137"/>
                  </a:srgbClr>
                </a:outerShdw>
              </a:effectLst>
              <a:latin typeface="HG明朝E" pitchFamily="17" charset="-128"/>
              <a:ea typeface="HG明朝E" pitchFamily="17" charset="-128"/>
            </a:endParaRPr>
          </a:p>
          <a:p>
            <a:pPr algn="ctr"/>
            <a:r>
              <a:rPr lang="ja-JP" altLang="en-US" sz="2400" u="sng" dirty="0" smtClean="0">
                <a:solidFill>
                  <a:schemeClr val="tx1"/>
                </a:solidFill>
                <a:effectLst>
                  <a:outerShdw blurRad="38100" dist="38100" dir="2700000" algn="tl">
                    <a:srgbClr val="000000">
                      <a:alpha val="43137"/>
                    </a:srgbClr>
                  </a:outerShdw>
                </a:effectLst>
                <a:latin typeface="HG明朝E" pitchFamily="17" charset="-128"/>
                <a:ea typeface="HG明朝E" pitchFamily="17" charset="-128"/>
              </a:rPr>
              <a:t>「飛行機に運ばれた物体の落下運動」</a:t>
            </a:r>
            <a:endParaRPr lang="en-US" altLang="ja-JP" sz="2400" u="sng" dirty="0" smtClean="0">
              <a:solidFill>
                <a:schemeClr val="tx1"/>
              </a:solidFill>
              <a:effectLst>
                <a:outerShdw blurRad="38100" dist="38100" dir="2700000" algn="tl">
                  <a:srgbClr val="000000">
                    <a:alpha val="43137"/>
                  </a:srgbClr>
                </a:outerShdw>
              </a:effectLst>
              <a:latin typeface="HG明朝E" pitchFamily="17" charset="-128"/>
              <a:ea typeface="HG明朝E" pitchFamily="17" charset="-128"/>
            </a:endParaRPr>
          </a:p>
        </p:txBody>
      </p:sp>
      <p:pic>
        <p:nvPicPr>
          <p:cNvPr id="2051" name="Picture 3"/>
          <p:cNvPicPr>
            <a:picLocks noChangeAspect="1" noChangeArrowheads="1"/>
          </p:cNvPicPr>
          <p:nvPr/>
        </p:nvPicPr>
        <p:blipFill>
          <a:blip r:embed="rId2" cstate="print"/>
          <a:srcRect/>
          <a:stretch>
            <a:fillRect/>
          </a:stretch>
        </p:blipFill>
        <p:spPr bwMode="auto">
          <a:xfrm>
            <a:off x="179512" y="2224261"/>
            <a:ext cx="6312395" cy="3581003"/>
          </a:xfrm>
          <a:prstGeom prst="rect">
            <a:avLst/>
          </a:prstGeom>
          <a:noFill/>
          <a:ln w="9525">
            <a:noFill/>
            <a:miter lim="800000"/>
            <a:headEnd/>
            <a:tailEnd/>
          </a:ln>
        </p:spPr>
      </p:pic>
      <p:sp>
        <p:nvSpPr>
          <p:cNvPr id="10" name="円/楕円 9"/>
          <p:cNvSpPr/>
          <p:nvPr/>
        </p:nvSpPr>
        <p:spPr>
          <a:xfrm>
            <a:off x="7956376" y="2224261"/>
            <a:ext cx="576064" cy="576064"/>
          </a:xfrm>
          <a:prstGeom prst="ellipse">
            <a:avLst/>
          </a:prstGeom>
          <a:solidFill>
            <a:srgbClr val="99663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円/楕円 10"/>
          <p:cNvSpPr/>
          <p:nvPr/>
        </p:nvSpPr>
        <p:spPr>
          <a:xfrm flipH="1">
            <a:off x="8059448" y="2340981"/>
            <a:ext cx="360040" cy="360040"/>
          </a:xfrm>
          <a:prstGeom prst="ellipse">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2" name="円/楕円 11"/>
          <p:cNvSpPr/>
          <p:nvPr/>
        </p:nvSpPr>
        <p:spPr>
          <a:xfrm>
            <a:off x="7380312" y="4840077"/>
            <a:ext cx="576064" cy="576064"/>
          </a:xfrm>
          <a:prstGeom prst="ellipse">
            <a:avLst/>
          </a:prstGeom>
          <a:solidFill>
            <a:srgbClr val="99663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円/楕円 12"/>
          <p:cNvSpPr/>
          <p:nvPr/>
        </p:nvSpPr>
        <p:spPr>
          <a:xfrm flipH="1">
            <a:off x="7497032" y="4956797"/>
            <a:ext cx="360040" cy="360040"/>
          </a:xfrm>
          <a:prstGeom prst="ellipse">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cxnSp>
        <p:nvCxnSpPr>
          <p:cNvPr id="15" name="直線コネクタ 14"/>
          <p:cNvCxnSpPr/>
          <p:nvPr/>
        </p:nvCxnSpPr>
        <p:spPr>
          <a:xfrm>
            <a:off x="7452320" y="2204864"/>
            <a:ext cx="16916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7862589" y="1700808"/>
            <a:ext cx="748923" cy="430887"/>
          </a:xfrm>
          <a:prstGeom prst="rect">
            <a:avLst/>
          </a:prstGeom>
          <a:noFill/>
        </p:spPr>
        <p:txBody>
          <a:bodyPr wrap="none" rtlCol="0">
            <a:spAutoFit/>
          </a:bodyPr>
          <a:lstStyle/>
          <a:p>
            <a:r>
              <a:rPr kumimoji="1" lang="ja-JP" altLang="en-US" sz="2200" dirty="0" smtClean="0">
                <a:latin typeface="HG明朝E" pitchFamily="17" charset="-128"/>
                <a:ea typeface="HG明朝E" pitchFamily="17" charset="-128"/>
              </a:rPr>
              <a:t>天井</a:t>
            </a:r>
            <a:endParaRPr kumimoji="1" lang="ja-JP" altLang="en-US" sz="2200" dirty="0">
              <a:latin typeface="HG明朝E" pitchFamily="17" charset="-128"/>
              <a:ea typeface="HG明朝E" pitchFamily="17" charset="-128"/>
            </a:endParaRPr>
          </a:p>
        </p:txBody>
      </p:sp>
      <p:sp>
        <p:nvSpPr>
          <p:cNvPr id="18" name="テキスト ボックス 17"/>
          <p:cNvSpPr txBox="1"/>
          <p:nvPr/>
        </p:nvSpPr>
        <p:spPr>
          <a:xfrm>
            <a:off x="7061216" y="3687415"/>
            <a:ext cx="800219" cy="461665"/>
          </a:xfrm>
          <a:prstGeom prst="rect">
            <a:avLst/>
          </a:prstGeom>
          <a:noFill/>
        </p:spPr>
        <p:txBody>
          <a:bodyPr wrap="none" rtlCol="0">
            <a:spAutoFit/>
          </a:bodyPr>
          <a:lstStyle/>
          <a:p>
            <a:r>
              <a:rPr lang="ja-JP" altLang="en-US" sz="2400" dirty="0" smtClean="0">
                <a:latin typeface="HG明朝E" pitchFamily="17" charset="-128"/>
                <a:ea typeface="HG明朝E" pitchFamily="17" charset="-128"/>
              </a:rPr>
              <a:t>教卓</a:t>
            </a:r>
            <a:endParaRPr kumimoji="1" lang="ja-JP" altLang="en-US" sz="2400" dirty="0">
              <a:latin typeface="HG明朝E" pitchFamily="17" charset="-128"/>
              <a:ea typeface="HG明朝E" pitchFamily="17" charset="-128"/>
            </a:endParaRPr>
          </a:p>
        </p:txBody>
      </p:sp>
      <p:sp>
        <p:nvSpPr>
          <p:cNvPr id="19" name="正方形/長方形 18"/>
          <p:cNvSpPr/>
          <p:nvPr/>
        </p:nvSpPr>
        <p:spPr>
          <a:xfrm>
            <a:off x="6948264" y="5445224"/>
            <a:ext cx="72008" cy="21602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0" name="正方形/長方形 19"/>
          <p:cNvSpPr/>
          <p:nvPr/>
        </p:nvSpPr>
        <p:spPr>
          <a:xfrm>
            <a:off x="7884368" y="5445224"/>
            <a:ext cx="72008" cy="21602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cxnSp>
        <p:nvCxnSpPr>
          <p:cNvPr id="22" name="直線コネクタ 21"/>
          <p:cNvCxnSpPr>
            <a:endCxn id="26" idx="0"/>
          </p:cNvCxnSpPr>
          <p:nvPr/>
        </p:nvCxnSpPr>
        <p:spPr>
          <a:xfrm>
            <a:off x="6012160" y="5445224"/>
            <a:ext cx="165618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円弧 25"/>
          <p:cNvSpPr/>
          <p:nvPr/>
        </p:nvSpPr>
        <p:spPr>
          <a:xfrm flipV="1">
            <a:off x="7380312" y="4797152"/>
            <a:ext cx="576064" cy="648072"/>
          </a:xfrm>
          <a:prstGeom prst="arc">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9" name="直線コネクタ 28"/>
          <p:cNvCxnSpPr>
            <a:stCxn id="10" idx="2"/>
            <a:endCxn id="12" idx="6"/>
          </p:cNvCxnSpPr>
          <p:nvPr/>
        </p:nvCxnSpPr>
        <p:spPr>
          <a:xfrm rot="10800000" flipV="1">
            <a:off x="7956376" y="2512293"/>
            <a:ext cx="0" cy="261581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0" name="円弧 29"/>
          <p:cNvSpPr/>
          <p:nvPr/>
        </p:nvSpPr>
        <p:spPr>
          <a:xfrm flipH="1">
            <a:off x="7956376" y="2204864"/>
            <a:ext cx="576064" cy="648072"/>
          </a:xfrm>
          <a:prstGeom prst="arc">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1" name="円弧 30"/>
          <p:cNvSpPr/>
          <p:nvPr/>
        </p:nvSpPr>
        <p:spPr>
          <a:xfrm>
            <a:off x="7956376" y="2204864"/>
            <a:ext cx="576064" cy="648072"/>
          </a:xfrm>
          <a:prstGeom prst="arc">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2" name="直線コネクタ 31"/>
          <p:cNvCxnSpPr/>
          <p:nvPr/>
        </p:nvCxnSpPr>
        <p:spPr>
          <a:xfrm rot="10800000" flipV="1">
            <a:off x="8532440" y="2492896"/>
            <a:ext cx="0" cy="261581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35" name="グループ化 34"/>
          <p:cNvGrpSpPr/>
          <p:nvPr/>
        </p:nvGrpSpPr>
        <p:grpSpPr>
          <a:xfrm>
            <a:off x="8289120" y="5055544"/>
            <a:ext cx="504056" cy="607128"/>
            <a:chOff x="8042032" y="5661248"/>
            <a:chExt cx="504056" cy="607128"/>
          </a:xfrm>
        </p:grpSpPr>
        <p:sp>
          <p:nvSpPr>
            <p:cNvPr id="33" name="フローチャート : 磁気ディスク 32"/>
            <p:cNvSpPr/>
            <p:nvPr/>
          </p:nvSpPr>
          <p:spPr>
            <a:xfrm>
              <a:off x="8042032" y="5764320"/>
              <a:ext cx="504056" cy="504056"/>
            </a:xfrm>
            <a:prstGeom prst="flowChartMagneticDisk">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フローチャート : 磁気ディスク 33"/>
            <p:cNvSpPr/>
            <p:nvPr/>
          </p:nvSpPr>
          <p:spPr>
            <a:xfrm>
              <a:off x="8180784" y="5661248"/>
              <a:ext cx="207640" cy="207640"/>
            </a:xfrm>
            <a:prstGeom prst="flowChartMagneticDisk">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7" name="テキスト ボックス 36"/>
          <p:cNvSpPr txBox="1"/>
          <p:nvPr/>
        </p:nvSpPr>
        <p:spPr>
          <a:xfrm>
            <a:off x="8019093" y="5594455"/>
            <a:ext cx="1031051" cy="430887"/>
          </a:xfrm>
          <a:prstGeom prst="rect">
            <a:avLst/>
          </a:prstGeom>
          <a:noFill/>
        </p:spPr>
        <p:txBody>
          <a:bodyPr wrap="none" rtlCol="0">
            <a:spAutoFit/>
          </a:bodyPr>
          <a:lstStyle/>
          <a:p>
            <a:r>
              <a:rPr lang="ja-JP" altLang="en-US" sz="2200" dirty="0" smtClean="0">
                <a:latin typeface="HG明朝E" pitchFamily="17" charset="-128"/>
                <a:ea typeface="HG明朝E" pitchFamily="17" charset="-128"/>
              </a:rPr>
              <a:t>おもり</a:t>
            </a:r>
            <a:endParaRPr lang="en-US" altLang="ja-JP" sz="2200" dirty="0" smtClean="0">
              <a:latin typeface="HG明朝E" pitchFamily="17" charset="-128"/>
              <a:ea typeface="HG明朝E" pitchFamily="17" charset="-128"/>
            </a:endParaRPr>
          </a:p>
        </p:txBody>
      </p:sp>
      <p:sp>
        <p:nvSpPr>
          <p:cNvPr id="38" name="テキスト ボックス 37"/>
          <p:cNvSpPr txBox="1"/>
          <p:nvPr/>
        </p:nvSpPr>
        <p:spPr>
          <a:xfrm>
            <a:off x="6588224" y="2492896"/>
            <a:ext cx="646331" cy="461665"/>
          </a:xfrm>
          <a:prstGeom prst="rect">
            <a:avLst/>
          </a:prstGeom>
          <a:noFill/>
        </p:spPr>
        <p:txBody>
          <a:bodyPr wrap="none" rtlCol="0">
            <a:spAutoFit/>
          </a:bodyPr>
          <a:lstStyle/>
          <a:p>
            <a:r>
              <a:rPr lang="en-US" altLang="ja-JP" sz="2400" u="sng" dirty="0" smtClean="0">
                <a:latin typeface="HG明朝E" pitchFamily="17" charset="-128"/>
                <a:ea typeface="HG明朝E" pitchFamily="17" charset="-128"/>
              </a:rPr>
              <a:t>300</a:t>
            </a:r>
            <a:endParaRPr kumimoji="1" lang="ja-JP" altLang="en-US" sz="2400" u="sng" dirty="0">
              <a:latin typeface="HG明朝E" pitchFamily="17" charset="-128"/>
              <a:ea typeface="HG明朝E" pitchFamily="17" charset="-128"/>
            </a:endParaRPr>
          </a:p>
        </p:txBody>
      </p:sp>
      <p:sp>
        <p:nvSpPr>
          <p:cNvPr id="40" name="右中かっこ 39"/>
          <p:cNvSpPr/>
          <p:nvPr/>
        </p:nvSpPr>
        <p:spPr>
          <a:xfrm>
            <a:off x="6228184" y="2204864"/>
            <a:ext cx="360040" cy="1152128"/>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42" name="直線コネクタ 41"/>
          <p:cNvCxnSpPr/>
          <p:nvPr/>
        </p:nvCxnSpPr>
        <p:spPr>
          <a:xfrm rot="5400000">
            <a:off x="971600" y="4365104"/>
            <a:ext cx="2016224" cy="0"/>
          </a:xfrm>
          <a:prstGeom prst="line">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7" name="曲線コネクタ 46"/>
          <p:cNvCxnSpPr/>
          <p:nvPr/>
        </p:nvCxnSpPr>
        <p:spPr>
          <a:xfrm rot="5400000" flipH="1" flipV="1">
            <a:off x="1439652" y="2312876"/>
            <a:ext cx="1152128" cy="360040"/>
          </a:xfrm>
          <a:prstGeom prst="curvedConnector3">
            <a:avLst>
              <a:gd name="adj1" fmla="val 50000"/>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8" name="フローチャート : 代替処理 47"/>
          <p:cNvSpPr/>
          <p:nvPr/>
        </p:nvSpPr>
        <p:spPr>
          <a:xfrm>
            <a:off x="419150" y="764704"/>
            <a:ext cx="2088232" cy="1368152"/>
          </a:xfrm>
          <a:prstGeom prst="flowChartAlternateProcess">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p:cNvSpPr txBox="1"/>
          <p:nvPr/>
        </p:nvSpPr>
        <p:spPr>
          <a:xfrm>
            <a:off x="908978" y="549841"/>
            <a:ext cx="1031051" cy="430887"/>
          </a:xfrm>
          <a:prstGeom prst="rect">
            <a:avLst/>
          </a:prstGeom>
          <a:solidFill>
            <a:schemeClr val="bg1"/>
          </a:solidFill>
        </p:spPr>
        <p:txBody>
          <a:bodyPr wrap="none" rtlCol="0">
            <a:spAutoFit/>
          </a:bodyPr>
          <a:lstStyle/>
          <a:p>
            <a:r>
              <a:rPr lang="ja-JP" altLang="en-US" sz="2200" dirty="0" smtClean="0">
                <a:latin typeface="HG明朝E" pitchFamily="17" charset="-128"/>
                <a:ea typeface="HG明朝E" pitchFamily="17" charset="-128"/>
              </a:rPr>
              <a:t>拡大図</a:t>
            </a:r>
            <a:endParaRPr kumimoji="1" lang="ja-JP" altLang="en-US" sz="2200" dirty="0">
              <a:latin typeface="HG明朝E" pitchFamily="17" charset="-128"/>
              <a:ea typeface="HG明朝E" pitchFamily="17" charset="-128"/>
            </a:endParaRPr>
          </a:p>
        </p:txBody>
      </p:sp>
      <p:sp>
        <p:nvSpPr>
          <p:cNvPr id="54" name="フローチャート: 処理 53"/>
          <p:cNvSpPr/>
          <p:nvPr/>
        </p:nvSpPr>
        <p:spPr>
          <a:xfrm>
            <a:off x="635174" y="908720"/>
            <a:ext cx="1728192" cy="432048"/>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二等辺三角形 64"/>
          <p:cNvSpPr/>
          <p:nvPr/>
        </p:nvSpPr>
        <p:spPr>
          <a:xfrm>
            <a:off x="131118" y="1124744"/>
            <a:ext cx="2664296" cy="216024"/>
          </a:xfrm>
          <a:prstGeom prst="triangl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円/楕円 59"/>
          <p:cNvSpPr/>
          <p:nvPr/>
        </p:nvSpPr>
        <p:spPr>
          <a:xfrm>
            <a:off x="967918" y="980728"/>
            <a:ext cx="1008112" cy="864096"/>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円/楕円 54"/>
          <p:cNvSpPr/>
          <p:nvPr/>
        </p:nvSpPr>
        <p:spPr>
          <a:xfrm>
            <a:off x="1211238" y="1412776"/>
            <a:ext cx="504056" cy="504056"/>
          </a:xfrm>
          <a:prstGeom prst="ellipse">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7" name="直線矢印コネクタ 56"/>
          <p:cNvCxnSpPr/>
          <p:nvPr/>
        </p:nvCxnSpPr>
        <p:spPr>
          <a:xfrm>
            <a:off x="1571278" y="1556792"/>
            <a:ext cx="1512168"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8" name="テキスト ボックス 57"/>
          <p:cNvSpPr txBox="1"/>
          <p:nvPr/>
        </p:nvSpPr>
        <p:spPr>
          <a:xfrm>
            <a:off x="3011438" y="1340768"/>
            <a:ext cx="3570208" cy="430887"/>
          </a:xfrm>
          <a:prstGeom prst="rect">
            <a:avLst/>
          </a:prstGeom>
          <a:noFill/>
        </p:spPr>
        <p:txBody>
          <a:bodyPr wrap="none" rtlCol="0">
            <a:spAutoFit/>
          </a:bodyPr>
          <a:lstStyle/>
          <a:p>
            <a:r>
              <a:rPr lang="ja-JP" altLang="en-US" sz="2200" u="sng" dirty="0" smtClean="0">
                <a:latin typeface="HG明朝E" pitchFamily="17" charset="-128"/>
                <a:ea typeface="HG明朝E" pitchFamily="17" charset="-128"/>
              </a:rPr>
              <a:t>パチンコ玉</a:t>
            </a:r>
            <a:r>
              <a:rPr lang="en-US" altLang="ja-JP" sz="2200" u="sng" dirty="0" smtClean="0">
                <a:latin typeface="HG明朝E" pitchFamily="17" charset="-128"/>
                <a:ea typeface="HG明朝E" pitchFamily="17" charset="-128"/>
              </a:rPr>
              <a:t>(</a:t>
            </a:r>
            <a:r>
              <a:rPr lang="ja-JP" altLang="en-US" sz="2200" u="sng" dirty="0" smtClean="0">
                <a:latin typeface="HG明朝E" pitchFamily="17" charset="-128"/>
                <a:ea typeface="HG明朝E" pitchFamily="17" charset="-128"/>
              </a:rPr>
              <a:t>蛍光塗料付き</a:t>
            </a:r>
            <a:r>
              <a:rPr lang="en-US" altLang="ja-JP" sz="2200" u="sng" dirty="0" smtClean="0">
                <a:latin typeface="HG明朝E" pitchFamily="17" charset="-128"/>
                <a:ea typeface="HG明朝E" pitchFamily="17" charset="-128"/>
              </a:rPr>
              <a:t>)</a:t>
            </a:r>
            <a:endParaRPr kumimoji="1" lang="ja-JP" altLang="en-US" sz="2200" u="sng" dirty="0">
              <a:latin typeface="HG明朝E" pitchFamily="17" charset="-128"/>
              <a:ea typeface="HG明朝E" pitchFamily="17" charset="-128"/>
            </a:endParaRPr>
          </a:p>
        </p:txBody>
      </p:sp>
      <p:sp>
        <p:nvSpPr>
          <p:cNvPr id="64" name="フローチャート: 処理 63"/>
          <p:cNvSpPr/>
          <p:nvPr/>
        </p:nvSpPr>
        <p:spPr>
          <a:xfrm>
            <a:off x="1211238" y="1196752"/>
            <a:ext cx="504056" cy="144016"/>
          </a:xfrm>
          <a:prstGeom prst="flowChartProcess">
            <a:avLst/>
          </a:prstGeom>
          <a:solidFill>
            <a:schemeClr val="tx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円/楕円 65"/>
          <p:cNvSpPr/>
          <p:nvPr/>
        </p:nvSpPr>
        <p:spPr>
          <a:xfrm>
            <a:off x="347142" y="1340768"/>
            <a:ext cx="216024" cy="216024"/>
          </a:xfrm>
          <a:prstGeom prst="ellipse">
            <a:avLst/>
          </a:prstGeom>
          <a:solidFill>
            <a:schemeClr val="tx2">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円/楕円 66"/>
          <p:cNvSpPr/>
          <p:nvPr/>
        </p:nvSpPr>
        <p:spPr>
          <a:xfrm>
            <a:off x="635174" y="1340768"/>
            <a:ext cx="216024" cy="216024"/>
          </a:xfrm>
          <a:prstGeom prst="ellipse">
            <a:avLst/>
          </a:prstGeom>
          <a:solidFill>
            <a:schemeClr val="tx2">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円/楕円 67"/>
          <p:cNvSpPr/>
          <p:nvPr/>
        </p:nvSpPr>
        <p:spPr>
          <a:xfrm>
            <a:off x="2075334" y="1340768"/>
            <a:ext cx="216024" cy="216024"/>
          </a:xfrm>
          <a:prstGeom prst="ellipse">
            <a:avLst/>
          </a:prstGeom>
          <a:solidFill>
            <a:schemeClr val="tx2">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円/楕円 68"/>
          <p:cNvSpPr/>
          <p:nvPr/>
        </p:nvSpPr>
        <p:spPr>
          <a:xfrm>
            <a:off x="2363366" y="1340768"/>
            <a:ext cx="216024" cy="216024"/>
          </a:xfrm>
          <a:prstGeom prst="ellipse">
            <a:avLst/>
          </a:prstGeom>
          <a:solidFill>
            <a:schemeClr val="tx2">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0" name="直線矢印コネクタ 69"/>
          <p:cNvCxnSpPr/>
          <p:nvPr/>
        </p:nvCxnSpPr>
        <p:spPr>
          <a:xfrm>
            <a:off x="1859310" y="1195164"/>
            <a:ext cx="1512168"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1" name="テキスト ボックス 70"/>
          <p:cNvSpPr txBox="1"/>
          <p:nvPr/>
        </p:nvSpPr>
        <p:spPr>
          <a:xfrm>
            <a:off x="3329662" y="980728"/>
            <a:ext cx="4698722" cy="430887"/>
          </a:xfrm>
          <a:prstGeom prst="rect">
            <a:avLst/>
          </a:prstGeom>
          <a:noFill/>
        </p:spPr>
        <p:txBody>
          <a:bodyPr wrap="none" rtlCol="0">
            <a:spAutoFit/>
          </a:bodyPr>
          <a:lstStyle/>
          <a:p>
            <a:r>
              <a:rPr lang="ja-JP" altLang="en-US" sz="2200" u="sng" dirty="0" smtClean="0">
                <a:latin typeface="HG明朝E" pitchFamily="17" charset="-128"/>
                <a:ea typeface="HG明朝E" pitchFamily="17" charset="-128"/>
              </a:rPr>
              <a:t>飛行機のプラモデル</a:t>
            </a:r>
            <a:r>
              <a:rPr lang="en-US" altLang="ja-JP" sz="2200" u="sng" dirty="0" smtClean="0">
                <a:latin typeface="HG明朝E" pitchFamily="17" charset="-128"/>
                <a:ea typeface="HG明朝E" pitchFamily="17" charset="-128"/>
              </a:rPr>
              <a:t>(</a:t>
            </a:r>
            <a:r>
              <a:rPr lang="ja-JP" altLang="en-US" sz="2200" u="sng" dirty="0" smtClean="0">
                <a:latin typeface="HG明朝E" pitchFamily="17" charset="-128"/>
                <a:ea typeface="HG明朝E" pitchFamily="17" charset="-128"/>
              </a:rPr>
              <a:t>蛍光塗料付き</a:t>
            </a:r>
            <a:r>
              <a:rPr lang="en-US" altLang="ja-JP" sz="2200" u="sng" dirty="0" smtClean="0">
                <a:latin typeface="HG明朝E" pitchFamily="17" charset="-128"/>
                <a:ea typeface="HG明朝E" pitchFamily="17" charset="-128"/>
              </a:rPr>
              <a:t>)</a:t>
            </a:r>
            <a:endParaRPr kumimoji="1" lang="ja-JP" altLang="en-US" sz="2200" u="sng" dirty="0">
              <a:latin typeface="HG明朝E" pitchFamily="17" charset="-128"/>
              <a:ea typeface="HG明朝E" pitchFamily="17" charset="-128"/>
            </a:endParaRPr>
          </a:p>
        </p:txBody>
      </p:sp>
      <p:cxnSp>
        <p:nvCxnSpPr>
          <p:cNvPr id="73" name="直線矢印コネクタ 72"/>
          <p:cNvCxnSpPr/>
          <p:nvPr/>
        </p:nvCxnSpPr>
        <p:spPr>
          <a:xfrm>
            <a:off x="1787302" y="1772816"/>
            <a:ext cx="1224136" cy="2160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4" name="テキスト ボックス 73"/>
          <p:cNvSpPr txBox="1"/>
          <p:nvPr/>
        </p:nvSpPr>
        <p:spPr>
          <a:xfrm>
            <a:off x="2969622" y="1700808"/>
            <a:ext cx="3429144" cy="430887"/>
          </a:xfrm>
          <a:prstGeom prst="rect">
            <a:avLst/>
          </a:prstGeom>
          <a:noFill/>
        </p:spPr>
        <p:txBody>
          <a:bodyPr wrap="none" rtlCol="0">
            <a:spAutoFit/>
          </a:bodyPr>
          <a:lstStyle/>
          <a:p>
            <a:r>
              <a:rPr lang="ja-JP" altLang="en-US" sz="2200" u="sng" dirty="0" smtClean="0">
                <a:latin typeface="HG明朝E" pitchFamily="17" charset="-128"/>
                <a:ea typeface="HG明朝E" pitchFamily="17" charset="-128"/>
              </a:rPr>
              <a:t>雨樋状レール</a:t>
            </a:r>
            <a:r>
              <a:rPr lang="en-US" altLang="ja-JP" sz="2200" u="sng" dirty="0" smtClean="0">
                <a:latin typeface="HG明朝E" pitchFamily="17" charset="-128"/>
                <a:ea typeface="HG明朝E" pitchFamily="17" charset="-128"/>
              </a:rPr>
              <a:t>(70 cm</a:t>
            </a:r>
            <a:r>
              <a:rPr lang="ja-JP" altLang="en-US" sz="2200" u="sng" dirty="0" smtClean="0">
                <a:latin typeface="HG明朝E" pitchFamily="17" charset="-128"/>
                <a:ea typeface="HG明朝E" pitchFamily="17" charset="-128"/>
              </a:rPr>
              <a:t>のみ</a:t>
            </a:r>
            <a:r>
              <a:rPr lang="en-US" altLang="ja-JP" sz="2200" u="sng" dirty="0" smtClean="0">
                <a:latin typeface="HG明朝E" pitchFamily="17" charset="-128"/>
                <a:ea typeface="HG明朝E" pitchFamily="17" charset="-128"/>
              </a:rPr>
              <a:t>)</a:t>
            </a:r>
            <a:endParaRPr kumimoji="1" lang="ja-JP" altLang="en-US" sz="2200" u="sng" dirty="0">
              <a:latin typeface="HG明朝E" pitchFamily="17" charset="-128"/>
              <a:ea typeface="HG明朝E" pitchFamily="17" charset="-128"/>
            </a:endParaRPr>
          </a:p>
        </p:txBody>
      </p:sp>
      <p:cxnSp>
        <p:nvCxnSpPr>
          <p:cNvPr id="76" name="直線コネクタ 75"/>
          <p:cNvCxnSpPr/>
          <p:nvPr/>
        </p:nvCxnSpPr>
        <p:spPr>
          <a:xfrm rot="5400000">
            <a:off x="1403648" y="4869160"/>
            <a:ext cx="3024336" cy="0"/>
          </a:xfrm>
          <a:prstGeom prst="line">
            <a:avLst/>
          </a:prstGeom>
          <a:ln w="38100">
            <a:solidFill>
              <a:srgbClr val="00B050"/>
            </a:solidFill>
            <a:prstDash val="sysDash"/>
          </a:ln>
        </p:spPr>
        <p:style>
          <a:lnRef idx="1">
            <a:schemeClr val="accent1"/>
          </a:lnRef>
          <a:fillRef idx="0">
            <a:schemeClr val="accent1"/>
          </a:fillRef>
          <a:effectRef idx="0">
            <a:schemeClr val="accent1"/>
          </a:effectRef>
          <a:fontRef idx="minor">
            <a:schemeClr val="tx1"/>
          </a:fontRef>
        </p:style>
      </p:cxnSp>
      <p:cxnSp>
        <p:nvCxnSpPr>
          <p:cNvPr id="78" name="直線矢印コネクタ 77"/>
          <p:cNvCxnSpPr/>
          <p:nvPr/>
        </p:nvCxnSpPr>
        <p:spPr>
          <a:xfrm>
            <a:off x="2195736" y="5877272"/>
            <a:ext cx="72008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p:nvPr/>
        </p:nvCxnSpPr>
        <p:spPr>
          <a:xfrm flipH="1">
            <a:off x="251520" y="5877272"/>
            <a:ext cx="72008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1" name="直線矢印コネクタ 80"/>
          <p:cNvCxnSpPr/>
          <p:nvPr/>
        </p:nvCxnSpPr>
        <p:spPr>
          <a:xfrm>
            <a:off x="4139952" y="5877272"/>
            <a:ext cx="36004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直線矢印コネクタ 82"/>
          <p:cNvCxnSpPr/>
          <p:nvPr/>
        </p:nvCxnSpPr>
        <p:spPr>
          <a:xfrm flipH="1">
            <a:off x="2915816" y="5877272"/>
            <a:ext cx="36004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テキスト ボックス 83"/>
          <p:cNvSpPr txBox="1"/>
          <p:nvPr/>
        </p:nvSpPr>
        <p:spPr>
          <a:xfrm>
            <a:off x="878880" y="5661248"/>
            <a:ext cx="1313180" cy="769441"/>
          </a:xfrm>
          <a:prstGeom prst="rect">
            <a:avLst/>
          </a:prstGeom>
          <a:noFill/>
        </p:spPr>
        <p:txBody>
          <a:bodyPr wrap="none" rtlCol="0">
            <a:spAutoFit/>
          </a:bodyPr>
          <a:lstStyle/>
          <a:p>
            <a:pPr algn="ctr"/>
            <a:r>
              <a:rPr lang="en-US" altLang="ja-JP" sz="2200" dirty="0" smtClean="0">
                <a:latin typeface="HG明朝E" pitchFamily="17" charset="-128"/>
                <a:ea typeface="HG明朝E" pitchFamily="17" charset="-128"/>
              </a:rPr>
              <a:t>70 cm</a:t>
            </a:r>
          </a:p>
          <a:p>
            <a:pPr algn="ctr"/>
            <a:r>
              <a:rPr kumimoji="1" lang="en-US" altLang="ja-JP" sz="2200" dirty="0" smtClean="0">
                <a:latin typeface="HG明朝E" pitchFamily="17" charset="-128"/>
                <a:ea typeface="HG明朝E" pitchFamily="17" charset="-128"/>
              </a:rPr>
              <a:t>(</a:t>
            </a:r>
            <a:r>
              <a:rPr kumimoji="1" lang="ja-JP" altLang="en-US" sz="2200" dirty="0" smtClean="0">
                <a:latin typeface="HG明朝E" pitchFamily="17" charset="-128"/>
                <a:ea typeface="HG明朝E" pitchFamily="17" charset="-128"/>
              </a:rPr>
              <a:t>雨樋状</a:t>
            </a:r>
            <a:r>
              <a:rPr kumimoji="1" lang="en-US" altLang="ja-JP" sz="2200" dirty="0" smtClean="0">
                <a:latin typeface="HG明朝E" pitchFamily="17" charset="-128"/>
                <a:ea typeface="HG明朝E" pitchFamily="17" charset="-128"/>
              </a:rPr>
              <a:t>)</a:t>
            </a:r>
            <a:endParaRPr kumimoji="1" lang="ja-JP" altLang="en-US" sz="2200" dirty="0">
              <a:latin typeface="HG明朝E" pitchFamily="17" charset="-128"/>
              <a:ea typeface="HG明朝E" pitchFamily="17" charset="-128"/>
            </a:endParaRPr>
          </a:p>
        </p:txBody>
      </p:sp>
      <p:sp>
        <p:nvSpPr>
          <p:cNvPr id="85" name="テキスト ボックス 84"/>
          <p:cNvSpPr txBox="1"/>
          <p:nvPr/>
        </p:nvSpPr>
        <p:spPr>
          <a:xfrm>
            <a:off x="3063508" y="5643832"/>
            <a:ext cx="1313180" cy="769441"/>
          </a:xfrm>
          <a:prstGeom prst="rect">
            <a:avLst/>
          </a:prstGeom>
          <a:noFill/>
        </p:spPr>
        <p:txBody>
          <a:bodyPr wrap="none" rtlCol="0">
            <a:spAutoFit/>
          </a:bodyPr>
          <a:lstStyle/>
          <a:p>
            <a:pPr algn="ctr"/>
            <a:r>
              <a:rPr lang="en-US" altLang="ja-JP" sz="2200" dirty="0" smtClean="0">
                <a:latin typeface="HG明朝E" pitchFamily="17" charset="-128"/>
                <a:ea typeface="HG明朝E" pitchFamily="17" charset="-128"/>
              </a:rPr>
              <a:t>50 cm</a:t>
            </a:r>
          </a:p>
          <a:p>
            <a:pPr algn="ctr"/>
            <a:r>
              <a:rPr kumimoji="1" lang="en-US" altLang="ja-JP" sz="2200" dirty="0" smtClean="0">
                <a:latin typeface="HG明朝E" pitchFamily="17" charset="-128"/>
                <a:ea typeface="HG明朝E" pitchFamily="17" charset="-128"/>
              </a:rPr>
              <a:t>(</a:t>
            </a:r>
            <a:r>
              <a:rPr lang="ja-JP" altLang="en-US" sz="2200" dirty="0" smtClean="0">
                <a:latin typeface="HG明朝E" pitchFamily="17" charset="-128"/>
                <a:ea typeface="HG明朝E" pitchFamily="17" charset="-128"/>
              </a:rPr>
              <a:t>底なし</a:t>
            </a:r>
            <a:r>
              <a:rPr kumimoji="1" lang="en-US" altLang="ja-JP" sz="2200" dirty="0" smtClean="0">
                <a:latin typeface="HG明朝E" pitchFamily="17" charset="-128"/>
                <a:ea typeface="HG明朝E" pitchFamily="17" charset="-128"/>
              </a:rPr>
              <a:t>)</a:t>
            </a:r>
            <a:endParaRPr kumimoji="1" lang="ja-JP" altLang="en-US" sz="2200" dirty="0">
              <a:latin typeface="HG明朝E" pitchFamily="17" charset="-128"/>
              <a:ea typeface="HG明朝E" pitchFamily="17" charset="-128"/>
            </a:endParaRPr>
          </a:p>
        </p:txBody>
      </p:sp>
      <p:cxnSp>
        <p:nvCxnSpPr>
          <p:cNvPr id="87" name="曲線コネクタ 86"/>
          <p:cNvCxnSpPr/>
          <p:nvPr/>
        </p:nvCxnSpPr>
        <p:spPr>
          <a:xfrm rot="16200000" flipH="1">
            <a:off x="4427984" y="5373216"/>
            <a:ext cx="504056" cy="504056"/>
          </a:xfrm>
          <a:prstGeom prst="curvedConnector3">
            <a:avLst>
              <a:gd name="adj1" fmla="val 50000"/>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9" name="直線矢印コネクタ 88"/>
          <p:cNvCxnSpPr/>
          <p:nvPr/>
        </p:nvCxnSpPr>
        <p:spPr>
          <a:xfrm rot="16200000" flipV="1">
            <a:off x="7632340" y="3753036"/>
            <a:ext cx="2088232"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0" name="直線矢印コネクタ 89"/>
          <p:cNvCxnSpPr/>
          <p:nvPr/>
        </p:nvCxnSpPr>
        <p:spPr>
          <a:xfrm rot="16200000" flipH="1">
            <a:off x="7343514" y="2889734"/>
            <a:ext cx="945282" cy="759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2" name="直線矢印コネクタ 91"/>
          <p:cNvCxnSpPr/>
          <p:nvPr/>
        </p:nvCxnSpPr>
        <p:spPr>
          <a:xfrm flipH="1">
            <a:off x="6444208" y="5301208"/>
            <a:ext cx="945282" cy="759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4" name="テキスト ボックス 93"/>
          <p:cNvSpPr txBox="1"/>
          <p:nvPr/>
        </p:nvSpPr>
        <p:spPr>
          <a:xfrm>
            <a:off x="1187624" y="3861048"/>
            <a:ext cx="748923" cy="430887"/>
          </a:xfrm>
          <a:prstGeom prst="rect">
            <a:avLst/>
          </a:prstGeom>
          <a:noFill/>
        </p:spPr>
        <p:txBody>
          <a:bodyPr wrap="none" rtlCol="0">
            <a:spAutoFit/>
          </a:bodyPr>
          <a:lstStyle/>
          <a:p>
            <a:r>
              <a:rPr lang="ja-JP" altLang="en-US" sz="2200" dirty="0" smtClean="0">
                <a:solidFill>
                  <a:srgbClr val="FF0000"/>
                </a:solidFill>
                <a:latin typeface="HG明朝E" pitchFamily="17" charset="-128"/>
                <a:ea typeface="HG明朝E" pitchFamily="17" charset="-128"/>
              </a:rPr>
              <a:t>真上</a:t>
            </a:r>
            <a:endParaRPr lang="en-US" altLang="ja-JP" sz="2200" dirty="0" smtClean="0">
              <a:solidFill>
                <a:srgbClr val="FF0000"/>
              </a:solidFill>
              <a:latin typeface="HG明朝E" pitchFamily="17" charset="-128"/>
              <a:ea typeface="HG明朝E" pitchFamily="17" charset="-128"/>
            </a:endParaRPr>
          </a:p>
        </p:txBody>
      </p:sp>
      <p:sp>
        <p:nvSpPr>
          <p:cNvPr id="95" name="テキスト ボックス 94"/>
          <p:cNvSpPr txBox="1"/>
          <p:nvPr/>
        </p:nvSpPr>
        <p:spPr>
          <a:xfrm>
            <a:off x="4355976" y="5962054"/>
            <a:ext cx="4339650" cy="923330"/>
          </a:xfrm>
          <a:prstGeom prst="rect">
            <a:avLst/>
          </a:prstGeom>
          <a:noFill/>
        </p:spPr>
        <p:txBody>
          <a:bodyPr wrap="none" rtlCol="0">
            <a:spAutoFit/>
          </a:bodyPr>
          <a:lstStyle/>
          <a:p>
            <a:r>
              <a:rPr lang="ja-JP" altLang="en-US" dirty="0" smtClean="0">
                <a:latin typeface="HG明朝E" pitchFamily="17" charset="-128"/>
                <a:ea typeface="HG明朝E" pitchFamily="17" charset="-128"/>
              </a:rPr>
              <a:t>実験器内部では、飛行機が空き缶の真上</a:t>
            </a:r>
            <a:endParaRPr lang="en-US" altLang="ja-JP" dirty="0" smtClean="0">
              <a:latin typeface="HG明朝E" pitchFamily="17" charset="-128"/>
              <a:ea typeface="HG明朝E" pitchFamily="17" charset="-128"/>
            </a:endParaRPr>
          </a:p>
          <a:p>
            <a:r>
              <a:rPr lang="ja-JP" altLang="en-US" dirty="0" smtClean="0">
                <a:latin typeface="HG明朝E" pitchFamily="17" charset="-128"/>
                <a:ea typeface="HG明朝E" pitchFamily="17" charset="-128"/>
              </a:rPr>
              <a:t>に常にあるように、一定の回転数のモー</a:t>
            </a:r>
            <a:r>
              <a:rPr lang="en-US" altLang="ja-JP" dirty="0" smtClean="0">
                <a:latin typeface="HG明朝E" pitchFamily="17" charset="-128"/>
                <a:ea typeface="HG明朝E" pitchFamily="17" charset="-128"/>
              </a:rPr>
              <a:t/>
            </a:r>
            <a:br>
              <a:rPr lang="en-US" altLang="ja-JP" dirty="0" smtClean="0">
                <a:latin typeface="HG明朝E" pitchFamily="17" charset="-128"/>
                <a:ea typeface="HG明朝E" pitchFamily="17" charset="-128"/>
              </a:rPr>
            </a:br>
            <a:r>
              <a:rPr lang="ja-JP" altLang="en-US" dirty="0" smtClean="0">
                <a:latin typeface="HG明朝E" pitchFamily="17" charset="-128"/>
                <a:ea typeface="HG明朝E" pitchFamily="17" charset="-128"/>
              </a:rPr>
              <a:t>ターで引いた。</a:t>
            </a:r>
            <a:r>
              <a:rPr lang="en-US" altLang="ja-JP" dirty="0" smtClean="0">
                <a:latin typeface="HG明朝E" pitchFamily="17" charset="-128"/>
                <a:ea typeface="HG明朝E" pitchFamily="17" charset="-128"/>
              </a:rPr>
              <a:t>(</a:t>
            </a:r>
            <a:r>
              <a:rPr lang="ja-JP" altLang="en-US" dirty="0" smtClean="0">
                <a:latin typeface="HG明朝E" pitchFamily="17" charset="-128"/>
                <a:ea typeface="HG明朝E" pitchFamily="17" charset="-128"/>
              </a:rPr>
              <a:t>常に等速直線運動</a:t>
            </a:r>
            <a:r>
              <a:rPr lang="en-US" altLang="ja-JP" dirty="0" smtClean="0">
                <a:latin typeface="HG明朝E" pitchFamily="17" charset="-128"/>
                <a:ea typeface="HG明朝E" pitchFamily="17" charset="-128"/>
              </a:rPr>
              <a:t>)</a:t>
            </a:r>
          </a:p>
        </p:txBody>
      </p:sp>
      <p:sp>
        <p:nvSpPr>
          <p:cNvPr id="96" name="角丸四角形 95"/>
          <p:cNvSpPr/>
          <p:nvPr/>
        </p:nvSpPr>
        <p:spPr>
          <a:xfrm>
            <a:off x="4355976" y="5949280"/>
            <a:ext cx="4320480" cy="90872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6"/>
          <p:cNvGrpSpPr>
            <a:grpSpLocks/>
          </p:cNvGrpSpPr>
          <p:nvPr/>
        </p:nvGrpSpPr>
        <p:grpSpPr bwMode="auto">
          <a:xfrm>
            <a:off x="73933" y="15875"/>
            <a:ext cx="2625859" cy="465138"/>
            <a:chOff x="5076056" y="-27384"/>
            <a:chExt cx="4292636" cy="465956"/>
          </a:xfrm>
        </p:grpSpPr>
        <p:sp>
          <p:nvSpPr>
            <p:cNvPr id="6" name="正方形/長方形 5"/>
            <p:cNvSpPr/>
            <p:nvPr/>
          </p:nvSpPr>
          <p:spPr>
            <a:xfrm>
              <a:off x="5076056" y="20260"/>
              <a:ext cx="4292636" cy="418312"/>
            </a:xfrm>
            <a:prstGeom prst="rect">
              <a:avLst/>
            </a:prstGeom>
            <a:solidFill>
              <a:schemeClr val="tx2"/>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Rectangle 5"/>
            <p:cNvSpPr>
              <a:spLocks noChangeArrowheads="1"/>
            </p:cNvSpPr>
            <p:nvPr/>
          </p:nvSpPr>
          <p:spPr bwMode="auto">
            <a:xfrm>
              <a:off x="5134416" y="-27384"/>
              <a:ext cx="4071938" cy="465956"/>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2. </a:t>
              </a:r>
              <a:r>
                <a:rPr kumimoji="0" lang="ja-JP" altLang="en-US" sz="2400" dirty="0" smtClean="0">
                  <a:solidFill>
                    <a:schemeClr val="bg1"/>
                  </a:solidFill>
                  <a:latin typeface="HG明朝E" pitchFamily="17" charset="-128"/>
                  <a:ea typeface="HG明朝E" pitchFamily="17" charset="-128"/>
                </a:rPr>
                <a:t>方法</a:t>
              </a:r>
              <a:endParaRPr kumimoji="0" lang="ja-JP" altLang="en-US" sz="2400" dirty="0">
                <a:solidFill>
                  <a:schemeClr val="bg1"/>
                </a:solidFill>
                <a:latin typeface="HG明朝E" pitchFamily="17" charset="-128"/>
                <a:ea typeface="HG明朝E" pitchFamily="17" charset="-128"/>
              </a:endParaRPr>
            </a:p>
          </p:txBody>
        </p:sp>
      </p:grpSp>
      <p:pic>
        <p:nvPicPr>
          <p:cNvPr id="3074" name="Picture 2"/>
          <p:cNvPicPr>
            <a:picLocks noChangeAspect="1" noChangeArrowheads="1"/>
          </p:cNvPicPr>
          <p:nvPr/>
        </p:nvPicPr>
        <p:blipFill>
          <a:blip r:embed="rId2" cstate="print"/>
          <a:srcRect/>
          <a:stretch>
            <a:fillRect/>
          </a:stretch>
        </p:blipFill>
        <p:spPr bwMode="auto">
          <a:xfrm>
            <a:off x="179512" y="764704"/>
            <a:ext cx="4968552" cy="5013046"/>
          </a:xfrm>
          <a:prstGeom prst="rect">
            <a:avLst/>
          </a:prstGeom>
          <a:noFill/>
          <a:ln w="9525">
            <a:noFill/>
            <a:miter lim="800000"/>
            <a:headEnd/>
            <a:tailEnd/>
          </a:ln>
        </p:spPr>
      </p:pic>
      <p:pic>
        <p:nvPicPr>
          <p:cNvPr id="3075" name="Picture 3"/>
          <p:cNvPicPr>
            <a:picLocks noChangeAspect="1" noChangeArrowheads="1"/>
          </p:cNvPicPr>
          <p:nvPr/>
        </p:nvPicPr>
        <p:blipFill>
          <a:blip r:embed="rId3" cstate="print"/>
          <a:srcRect/>
          <a:stretch>
            <a:fillRect/>
          </a:stretch>
        </p:blipFill>
        <p:spPr bwMode="auto">
          <a:xfrm>
            <a:off x="6300192" y="1052736"/>
            <a:ext cx="2562225" cy="3400425"/>
          </a:xfrm>
          <a:prstGeom prst="rect">
            <a:avLst/>
          </a:prstGeom>
          <a:noFill/>
          <a:ln w="9525">
            <a:noFill/>
            <a:miter lim="800000"/>
            <a:headEnd/>
            <a:tailEnd/>
          </a:ln>
        </p:spPr>
      </p:pic>
      <p:grpSp>
        <p:nvGrpSpPr>
          <p:cNvPr id="157" name="グループ化 156"/>
          <p:cNvGrpSpPr/>
          <p:nvPr/>
        </p:nvGrpSpPr>
        <p:grpSpPr>
          <a:xfrm>
            <a:off x="736406" y="5517232"/>
            <a:ext cx="4339650" cy="1258228"/>
            <a:chOff x="4716016" y="5832560"/>
            <a:chExt cx="4339650" cy="908720"/>
          </a:xfrm>
        </p:grpSpPr>
        <p:sp>
          <p:nvSpPr>
            <p:cNvPr id="154" name="角丸四角形 153"/>
            <p:cNvSpPr/>
            <p:nvPr/>
          </p:nvSpPr>
          <p:spPr>
            <a:xfrm>
              <a:off x="4716016" y="5832560"/>
              <a:ext cx="4320480" cy="90872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6" name="テキスト ボックス 155"/>
            <p:cNvSpPr txBox="1"/>
            <p:nvPr/>
          </p:nvSpPr>
          <p:spPr>
            <a:xfrm>
              <a:off x="4716016" y="5849754"/>
              <a:ext cx="4339650" cy="866904"/>
            </a:xfrm>
            <a:prstGeom prst="rect">
              <a:avLst/>
            </a:prstGeom>
            <a:noFill/>
          </p:spPr>
          <p:txBody>
            <a:bodyPr wrap="none" rtlCol="0">
              <a:spAutoFit/>
            </a:bodyPr>
            <a:lstStyle/>
            <a:p>
              <a:r>
                <a:rPr lang="ja-JP" altLang="en-US" dirty="0" smtClean="0">
                  <a:latin typeface="HG明朝E" pitchFamily="17" charset="-128"/>
                  <a:ea typeface="HG明朝E" pitchFamily="17" charset="-128"/>
                </a:rPr>
                <a:t>実験器内部の駆動力：</a:t>
              </a:r>
              <a:endParaRPr lang="en-US" altLang="ja-JP" dirty="0" smtClean="0">
                <a:latin typeface="HG明朝E" pitchFamily="17" charset="-128"/>
                <a:ea typeface="HG明朝E" pitchFamily="17" charset="-128"/>
              </a:endParaRPr>
            </a:p>
            <a:p>
              <a:r>
                <a:rPr lang="ja-JP" altLang="en-US" dirty="0" smtClean="0">
                  <a:latin typeface="HG明朝E" pitchFamily="17" charset="-128"/>
                  <a:ea typeface="HG明朝E" pitchFamily="17" charset="-128"/>
                </a:rPr>
                <a:t>実験器内部では、飛行機が空き缶の真上</a:t>
              </a:r>
              <a:endParaRPr lang="en-US" altLang="ja-JP" dirty="0" smtClean="0">
                <a:latin typeface="HG明朝E" pitchFamily="17" charset="-128"/>
                <a:ea typeface="HG明朝E" pitchFamily="17" charset="-128"/>
              </a:endParaRPr>
            </a:p>
            <a:p>
              <a:r>
                <a:rPr lang="ja-JP" altLang="en-US" dirty="0" smtClean="0">
                  <a:latin typeface="HG明朝E" pitchFamily="17" charset="-128"/>
                  <a:ea typeface="HG明朝E" pitchFamily="17" charset="-128"/>
                </a:rPr>
                <a:t>に常にあるように、一定の回転数のモー</a:t>
              </a:r>
              <a:r>
                <a:rPr lang="en-US" altLang="ja-JP" dirty="0" smtClean="0">
                  <a:latin typeface="HG明朝E" pitchFamily="17" charset="-128"/>
                  <a:ea typeface="HG明朝E" pitchFamily="17" charset="-128"/>
                </a:rPr>
                <a:t/>
              </a:r>
              <a:br>
                <a:rPr lang="en-US" altLang="ja-JP" dirty="0" smtClean="0">
                  <a:latin typeface="HG明朝E" pitchFamily="17" charset="-128"/>
                  <a:ea typeface="HG明朝E" pitchFamily="17" charset="-128"/>
                </a:rPr>
              </a:br>
              <a:r>
                <a:rPr lang="ja-JP" altLang="en-US" dirty="0" smtClean="0">
                  <a:latin typeface="HG明朝E" pitchFamily="17" charset="-128"/>
                  <a:ea typeface="HG明朝E" pitchFamily="17" charset="-128"/>
                </a:rPr>
                <a:t>ターで引いた。</a:t>
              </a:r>
              <a:r>
                <a:rPr lang="en-US" altLang="ja-JP" dirty="0" smtClean="0">
                  <a:latin typeface="HG明朝E" pitchFamily="17" charset="-128"/>
                  <a:ea typeface="HG明朝E" pitchFamily="17" charset="-128"/>
                </a:rPr>
                <a:t>(</a:t>
              </a:r>
              <a:r>
                <a:rPr lang="ja-JP" altLang="en-US" dirty="0" smtClean="0">
                  <a:latin typeface="HG明朝E" pitchFamily="17" charset="-128"/>
                  <a:ea typeface="HG明朝E" pitchFamily="17" charset="-128"/>
                </a:rPr>
                <a:t>常に等速直線運動</a:t>
              </a:r>
              <a:r>
                <a:rPr lang="en-US" altLang="ja-JP" dirty="0" smtClean="0">
                  <a:latin typeface="HG明朝E" pitchFamily="17" charset="-128"/>
                  <a:ea typeface="HG明朝E" pitchFamily="17" charset="-128"/>
                </a:rPr>
                <a:t>)</a:t>
              </a:r>
            </a:p>
          </p:txBody>
        </p:sp>
      </p:grpSp>
      <p:sp>
        <p:nvSpPr>
          <p:cNvPr id="8" name="テキスト ボックス 7"/>
          <p:cNvSpPr txBox="1"/>
          <p:nvPr/>
        </p:nvSpPr>
        <p:spPr>
          <a:xfrm>
            <a:off x="3646924" y="58272"/>
            <a:ext cx="5416868" cy="830997"/>
          </a:xfrm>
          <a:prstGeom prst="rect">
            <a:avLst/>
          </a:prstGeom>
          <a:ln/>
        </p:spPr>
        <p:style>
          <a:lnRef idx="1">
            <a:schemeClr val="accent2"/>
          </a:lnRef>
          <a:fillRef idx="2">
            <a:schemeClr val="accent2"/>
          </a:fillRef>
          <a:effectRef idx="1">
            <a:schemeClr val="accent2"/>
          </a:effectRef>
          <a:fontRef idx="minor">
            <a:schemeClr val="dk1"/>
          </a:fontRef>
        </p:style>
        <p:txBody>
          <a:bodyPr wrap="none" rtlCol="0">
            <a:spAutoFit/>
          </a:bodyPr>
          <a:lstStyle/>
          <a:p>
            <a:pPr algn="ctr"/>
            <a:r>
              <a:rPr lang="ja-JP" altLang="en-US" sz="2400" u="sng" dirty="0" smtClean="0">
                <a:effectLst>
                  <a:outerShdw blurRad="38100" dist="38100" dir="2700000" algn="tl">
                    <a:srgbClr val="000000">
                      <a:alpha val="43137"/>
                    </a:srgbClr>
                  </a:outerShdw>
                </a:effectLst>
                <a:latin typeface="HG明朝E" pitchFamily="17" charset="-128"/>
                <a:ea typeface="HG明朝E" pitchFamily="17" charset="-128"/>
              </a:rPr>
              <a:t>「慣性力実験器」を用いた実験①</a:t>
            </a:r>
            <a:endParaRPr lang="en-US" altLang="ja-JP" sz="2400" u="sng" dirty="0" smtClean="0">
              <a:effectLst>
                <a:outerShdw blurRad="38100" dist="38100" dir="2700000" algn="tl">
                  <a:srgbClr val="000000">
                    <a:alpha val="43137"/>
                  </a:srgbClr>
                </a:outerShdw>
              </a:effectLst>
              <a:latin typeface="HG明朝E" pitchFamily="17" charset="-128"/>
              <a:ea typeface="HG明朝E" pitchFamily="17" charset="-128"/>
            </a:endParaRPr>
          </a:p>
          <a:p>
            <a:pPr algn="ctr"/>
            <a:r>
              <a:rPr lang="ja-JP" altLang="en-US" sz="2400" u="sng" dirty="0" smtClean="0">
                <a:solidFill>
                  <a:schemeClr val="tx1"/>
                </a:solidFill>
                <a:effectLst>
                  <a:outerShdw blurRad="38100" dist="38100" dir="2700000" algn="tl">
                    <a:srgbClr val="000000">
                      <a:alpha val="43137"/>
                    </a:srgbClr>
                  </a:outerShdw>
                </a:effectLst>
                <a:latin typeface="HG明朝E" pitchFamily="17" charset="-128"/>
                <a:ea typeface="HG明朝E" pitchFamily="17" charset="-128"/>
              </a:rPr>
              <a:t>「飛行機に運ばれた物体の落下運動」</a:t>
            </a:r>
            <a:endParaRPr lang="en-US" altLang="ja-JP" sz="2400" u="sng" dirty="0" smtClean="0">
              <a:solidFill>
                <a:schemeClr val="tx1"/>
              </a:solidFill>
              <a:effectLst>
                <a:outerShdw blurRad="38100" dist="38100" dir="2700000" algn="tl">
                  <a:srgbClr val="000000">
                    <a:alpha val="43137"/>
                  </a:srgbClr>
                </a:outerShdw>
              </a:effectLst>
              <a:latin typeface="HG明朝E" pitchFamily="17" charset="-128"/>
              <a:ea typeface="HG明朝E" pitchFamily="17" charset="-128"/>
            </a:endParaRPr>
          </a:p>
        </p:txBody>
      </p:sp>
      <p:sp>
        <p:nvSpPr>
          <p:cNvPr id="158" name="左カーブ矢印 157"/>
          <p:cNvSpPr/>
          <p:nvPr/>
        </p:nvSpPr>
        <p:spPr>
          <a:xfrm>
            <a:off x="5076056" y="4221088"/>
            <a:ext cx="720080" cy="1656184"/>
          </a:xfrm>
          <a:prstGeom prst="curvedLeftArrow">
            <a:avLst>
              <a:gd name="adj1" fmla="val 36555"/>
              <a:gd name="adj2" fmla="val 72926"/>
              <a:gd name="adj3" fmla="val 25000"/>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9" name="角丸四角形 158"/>
          <p:cNvSpPr/>
          <p:nvPr/>
        </p:nvSpPr>
        <p:spPr>
          <a:xfrm>
            <a:off x="6228184" y="4437112"/>
            <a:ext cx="2736304" cy="2232248"/>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1" name="テキスト ボックス 160"/>
          <p:cNvSpPr txBox="1"/>
          <p:nvPr/>
        </p:nvSpPr>
        <p:spPr>
          <a:xfrm>
            <a:off x="6372200" y="4509120"/>
            <a:ext cx="2492990" cy="369332"/>
          </a:xfrm>
          <a:prstGeom prst="rect">
            <a:avLst/>
          </a:prstGeom>
          <a:noFill/>
        </p:spPr>
        <p:txBody>
          <a:bodyPr wrap="none" rtlCol="0">
            <a:spAutoFit/>
          </a:bodyPr>
          <a:lstStyle/>
          <a:p>
            <a:r>
              <a:rPr lang="ja-JP" altLang="en-US" dirty="0" smtClean="0">
                <a:latin typeface="HG明朝E" pitchFamily="17" charset="-128"/>
                <a:ea typeface="HG明朝E" pitchFamily="17" charset="-128"/>
              </a:rPr>
              <a:t>実験器自体の駆動力：</a:t>
            </a:r>
            <a:endParaRPr lang="en-US" altLang="ja-JP" dirty="0" smtClean="0">
              <a:latin typeface="HG明朝E" pitchFamily="17" charset="-128"/>
              <a:ea typeface="HG明朝E" pitchFamily="17" charset="-128"/>
            </a:endParaRPr>
          </a:p>
        </p:txBody>
      </p:sp>
      <p:sp>
        <p:nvSpPr>
          <p:cNvPr id="162" name="テキスト ボックス 161"/>
          <p:cNvSpPr txBox="1"/>
          <p:nvPr/>
        </p:nvSpPr>
        <p:spPr>
          <a:xfrm>
            <a:off x="6372200" y="4942909"/>
            <a:ext cx="1800493" cy="923330"/>
          </a:xfrm>
          <a:prstGeom prst="rect">
            <a:avLst/>
          </a:prstGeom>
          <a:noFill/>
        </p:spPr>
        <p:txBody>
          <a:bodyPr wrap="none" rtlCol="0">
            <a:spAutoFit/>
          </a:bodyPr>
          <a:lstStyle/>
          <a:p>
            <a:r>
              <a:rPr lang="ja-JP" altLang="en-US" dirty="0" smtClean="0">
                <a:latin typeface="HG明朝E" pitchFamily="17" charset="-128"/>
                <a:ea typeface="HG明朝E" pitchFamily="17" charset="-128"/>
              </a:rPr>
              <a:t>おもり</a:t>
            </a:r>
            <a:r>
              <a:rPr lang="en-US" altLang="ja-JP" dirty="0" smtClean="0">
                <a:latin typeface="HG明朝E" pitchFamily="17" charset="-128"/>
                <a:ea typeface="HG明朝E" pitchFamily="17" charset="-128"/>
              </a:rPr>
              <a:t>200 g</a:t>
            </a:r>
          </a:p>
          <a:p>
            <a:r>
              <a:rPr lang="ja-JP" altLang="en-US" dirty="0" smtClean="0">
                <a:latin typeface="HG明朝E" pitchFamily="17" charset="-128"/>
                <a:ea typeface="HG明朝E" pitchFamily="17" charset="-128"/>
              </a:rPr>
              <a:t>→等速直線運動</a:t>
            </a:r>
            <a:endParaRPr lang="en-US" altLang="ja-JP" dirty="0" smtClean="0">
              <a:latin typeface="HG明朝E" pitchFamily="17" charset="-128"/>
              <a:ea typeface="HG明朝E" pitchFamily="17" charset="-128"/>
            </a:endParaRPr>
          </a:p>
          <a:p>
            <a:endParaRPr lang="en-US" altLang="ja-JP" dirty="0" smtClean="0">
              <a:latin typeface="HG明朝E" pitchFamily="17" charset="-128"/>
              <a:ea typeface="HG明朝E" pitchFamily="17" charset="-128"/>
            </a:endParaRPr>
          </a:p>
        </p:txBody>
      </p:sp>
      <p:sp>
        <p:nvSpPr>
          <p:cNvPr id="163" name="テキスト ボックス 162"/>
          <p:cNvSpPr txBox="1"/>
          <p:nvPr/>
        </p:nvSpPr>
        <p:spPr>
          <a:xfrm>
            <a:off x="6371907" y="5734997"/>
            <a:ext cx="2492990" cy="923330"/>
          </a:xfrm>
          <a:prstGeom prst="rect">
            <a:avLst/>
          </a:prstGeom>
          <a:noFill/>
        </p:spPr>
        <p:txBody>
          <a:bodyPr wrap="none" rtlCol="0">
            <a:spAutoFit/>
          </a:bodyPr>
          <a:lstStyle/>
          <a:p>
            <a:r>
              <a:rPr lang="ja-JP" altLang="en-US" dirty="0" smtClean="0">
                <a:latin typeface="HG明朝E" pitchFamily="17" charset="-128"/>
                <a:ea typeface="HG明朝E" pitchFamily="17" charset="-128"/>
              </a:rPr>
              <a:t>おもり</a:t>
            </a:r>
            <a:r>
              <a:rPr lang="en-US" altLang="ja-JP" dirty="0" smtClean="0">
                <a:latin typeface="HG明朝E" pitchFamily="17" charset="-128"/>
                <a:ea typeface="HG明朝E" pitchFamily="17" charset="-128"/>
              </a:rPr>
              <a:t>1 kg</a:t>
            </a:r>
          </a:p>
          <a:p>
            <a:r>
              <a:rPr lang="ja-JP" altLang="en-US" dirty="0" smtClean="0">
                <a:latin typeface="HG明朝E" pitchFamily="17" charset="-128"/>
                <a:ea typeface="HG明朝E" pitchFamily="17" charset="-128"/>
              </a:rPr>
              <a:t>→等速加速度直線運動</a:t>
            </a:r>
            <a:endParaRPr lang="en-US" altLang="ja-JP" dirty="0" smtClean="0">
              <a:latin typeface="HG明朝E" pitchFamily="17" charset="-128"/>
              <a:ea typeface="HG明朝E" pitchFamily="17" charset="-128"/>
            </a:endParaRPr>
          </a:p>
          <a:p>
            <a:endParaRPr lang="en-US" altLang="ja-JP" dirty="0" smtClean="0">
              <a:latin typeface="HG明朝E" pitchFamily="17" charset="-128"/>
              <a:ea typeface="HG明朝E" pitchFamily="17" charset="-128"/>
            </a:endParaRPr>
          </a:p>
        </p:txBody>
      </p:sp>
      <p:sp>
        <p:nvSpPr>
          <p:cNvPr id="169" name="正方形/長方形 168"/>
          <p:cNvSpPr/>
          <p:nvPr/>
        </p:nvSpPr>
        <p:spPr>
          <a:xfrm>
            <a:off x="2857456" y="4797152"/>
            <a:ext cx="288032" cy="2880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1" name="直線矢印コネクタ 170"/>
          <p:cNvCxnSpPr/>
          <p:nvPr/>
        </p:nvCxnSpPr>
        <p:spPr>
          <a:xfrm>
            <a:off x="2727088" y="4941168"/>
            <a:ext cx="50405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72" name="テキスト ボックス 171"/>
          <p:cNvSpPr txBox="1"/>
          <p:nvPr/>
        </p:nvSpPr>
        <p:spPr>
          <a:xfrm>
            <a:off x="5758388" y="1268760"/>
            <a:ext cx="1261884" cy="523220"/>
          </a:xfrm>
          <a:prstGeom prst="rect">
            <a:avLst/>
          </a:prstGeom>
          <a:noFill/>
        </p:spPr>
        <p:txBody>
          <a:bodyPr wrap="none" rtlCol="0">
            <a:spAutoFit/>
          </a:bodyPr>
          <a:lstStyle/>
          <a:p>
            <a:r>
              <a:rPr lang="ja-JP" altLang="en-US" sz="2800" dirty="0" smtClean="0">
                <a:solidFill>
                  <a:srgbClr val="FF0000"/>
                </a:solidFill>
                <a:latin typeface="HG明朝E" pitchFamily="17" charset="-128"/>
                <a:ea typeface="HG明朝E" pitchFamily="17" charset="-128"/>
              </a:rPr>
              <a:t>慣性系</a:t>
            </a:r>
            <a:endParaRPr kumimoji="1" lang="ja-JP" altLang="en-US" sz="2800" dirty="0">
              <a:solidFill>
                <a:srgbClr val="FF0000"/>
              </a:solidFill>
              <a:latin typeface="HG明朝E" pitchFamily="17" charset="-128"/>
              <a:ea typeface="HG明朝E" pitchFamily="17" charset="-128"/>
            </a:endParaRPr>
          </a:p>
        </p:txBody>
      </p:sp>
      <p:sp>
        <p:nvSpPr>
          <p:cNvPr id="174" name="線吹き出し 1 (枠付き) 173"/>
          <p:cNvSpPr/>
          <p:nvPr/>
        </p:nvSpPr>
        <p:spPr>
          <a:xfrm>
            <a:off x="5580112" y="1196752"/>
            <a:ext cx="1656184" cy="720080"/>
          </a:xfrm>
          <a:prstGeom prst="borderCallout1">
            <a:avLst>
              <a:gd name="adj1" fmla="val 48127"/>
              <a:gd name="adj2" fmla="val -1700"/>
              <a:gd name="adj3" fmla="val 79332"/>
              <a:gd name="adj4" fmla="val -69922"/>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077" name="Picture 5"/>
          <p:cNvPicPr>
            <a:picLocks noChangeAspect="1" noChangeArrowheads="1"/>
          </p:cNvPicPr>
          <p:nvPr/>
        </p:nvPicPr>
        <p:blipFill>
          <a:blip r:embed="rId4" cstate="print"/>
          <a:srcRect/>
          <a:stretch>
            <a:fillRect/>
          </a:stretch>
        </p:blipFill>
        <p:spPr bwMode="auto">
          <a:xfrm>
            <a:off x="323528" y="1772816"/>
            <a:ext cx="609600" cy="314325"/>
          </a:xfrm>
          <a:prstGeom prst="rect">
            <a:avLst/>
          </a:prstGeom>
          <a:noFill/>
          <a:ln w="9525">
            <a:noFill/>
            <a:miter lim="800000"/>
            <a:headEnd/>
            <a:tailEnd/>
          </a:ln>
        </p:spPr>
      </p:pic>
      <p:sp>
        <p:nvSpPr>
          <p:cNvPr id="175" name="フローチャート : 磁気ディスク 174"/>
          <p:cNvSpPr/>
          <p:nvPr/>
        </p:nvSpPr>
        <p:spPr>
          <a:xfrm>
            <a:off x="899592" y="4049776"/>
            <a:ext cx="216024" cy="288032"/>
          </a:xfrm>
          <a:prstGeom prst="flowChartMagneticDisk">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6" name="円/楕円 175"/>
          <p:cNvSpPr/>
          <p:nvPr/>
        </p:nvSpPr>
        <p:spPr>
          <a:xfrm>
            <a:off x="899592" y="1844824"/>
            <a:ext cx="216024" cy="216024"/>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7" name="テキスト ボックス 176"/>
          <p:cNvSpPr txBox="1"/>
          <p:nvPr/>
        </p:nvSpPr>
        <p:spPr>
          <a:xfrm>
            <a:off x="5615339" y="1268760"/>
            <a:ext cx="1620957" cy="523220"/>
          </a:xfrm>
          <a:prstGeom prst="rect">
            <a:avLst/>
          </a:prstGeom>
          <a:noFill/>
        </p:spPr>
        <p:txBody>
          <a:bodyPr wrap="none" rtlCol="0">
            <a:spAutoFit/>
          </a:bodyPr>
          <a:lstStyle/>
          <a:p>
            <a:r>
              <a:rPr lang="ja-JP" altLang="en-US" sz="2800" dirty="0" smtClean="0">
                <a:solidFill>
                  <a:srgbClr val="FF0000"/>
                </a:solidFill>
                <a:latin typeface="HG明朝E" pitchFamily="17" charset="-128"/>
                <a:ea typeface="HG明朝E" pitchFamily="17" charset="-128"/>
              </a:rPr>
              <a:t>非慣性系</a:t>
            </a:r>
            <a:endParaRPr kumimoji="1" lang="ja-JP" altLang="en-US" sz="2800" dirty="0">
              <a:solidFill>
                <a:srgbClr val="FF0000"/>
              </a:solidFill>
              <a:latin typeface="HG明朝E" pitchFamily="17" charset="-128"/>
              <a:ea typeface="HG明朝E" pitchFamily="17"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xit" presetSubtype="0" fill="hold" grpId="0" nodeType="clickEffect">
                                  <p:stCondLst>
                                    <p:cond delay="0"/>
                                  </p:stCondLst>
                                  <p:childTnLst>
                                    <p:animEffect transition="out" filter="dissolve">
                                      <p:cBhvr>
                                        <p:cTn id="6" dur="500"/>
                                        <p:tgtEl>
                                          <p:spTgt spid="163"/>
                                        </p:tgtEl>
                                      </p:cBhvr>
                                    </p:animEffect>
                                    <p:set>
                                      <p:cBhvr>
                                        <p:cTn id="7" dur="1" fill="hold">
                                          <p:stCondLst>
                                            <p:cond delay="499"/>
                                          </p:stCondLst>
                                        </p:cTn>
                                        <p:tgtEl>
                                          <p:spTgt spid="16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2"/>
                                        </p:tgtEl>
                                        <p:attrNameLst>
                                          <p:attrName>style.visibility</p:attrName>
                                        </p:attrNameLst>
                                      </p:cBhvr>
                                      <p:to>
                                        <p:strVal val="visible"/>
                                      </p:to>
                                    </p:set>
                                    <p:animEffect transition="in" filter="dissolve">
                                      <p:cBhvr>
                                        <p:cTn id="12" dur="500"/>
                                        <p:tgtEl>
                                          <p:spTgt spid="17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xit" presetSubtype="0" fill="hold" grpId="0" nodeType="clickEffect">
                                  <p:stCondLst>
                                    <p:cond delay="0"/>
                                  </p:stCondLst>
                                  <p:childTnLst>
                                    <p:animEffect transition="out" filter="dissolve">
                                      <p:cBhvr>
                                        <p:cTn id="16" dur="500"/>
                                        <p:tgtEl>
                                          <p:spTgt spid="162"/>
                                        </p:tgtEl>
                                      </p:cBhvr>
                                    </p:animEffect>
                                    <p:set>
                                      <p:cBhvr>
                                        <p:cTn id="17" dur="1" fill="hold">
                                          <p:stCondLst>
                                            <p:cond delay="499"/>
                                          </p:stCondLst>
                                        </p:cTn>
                                        <p:tgtEl>
                                          <p:spTgt spid="162"/>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1" nodeType="clickEffect">
                                  <p:stCondLst>
                                    <p:cond delay="0"/>
                                  </p:stCondLst>
                                  <p:childTnLst>
                                    <p:set>
                                      <p:cBhvr>
                                        <p:cTn id="21" dur="1" fill="hold">
                                          <p:stCondLst>
                                            <p:cond delay="0"/>
                                          </p:stCondLst>
                                        </p:cTn>
                                        <p:tgtEl>
                                          <p:spTgt spid="163"/>
                                        </p:tgtEl>
                                        <p:attrNameLst>
                                          <p:attrName>style.visibility</p:attrName>
                                        </p:attrNameLst>
                                      </p:cBhvr>
                                      <p:to>
                                        <p:strVal val="visible"/>
                                      </p:to>
                                    </p:set>
                                    <p:animEffect transition="in" filter="dissolve">
                                      <p:cBhvr>
                                        <p:cTn id="22" dur="500"/>
                                        <p:tgtEl>
                                          <p:spTgt spid="163"/>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xit" presetSubtype="0" fill="hold" grpId="1" nodeType="clickEffect">
                                  <p:stCondLst>
                                    <p:cond delay="0"/>
                                  </p:stCondLst>
                                  <p:childTnLst>
                                    <p:animEffect transition="out" filter="dissolve">
                                      <p:cBhvr>
                                        <p:cTn id="26" dur="500"/>
                                        <p:tgtEl>
                                          <p:spTgt spid="172"/>
                                        </p:tgtEl>
                                      </p:cBhvr>
                                    </p:animEffect>
                                    <p:set>
                                      <p:cBhvr>
                                        <p:cTn id="27" dur="1" fill="hold">
                                          <p:stCondLst>
                                            <p:cond delay="499"/>
                                          </p:stCondLst>
                                        </p:cTn>
                                        <p:tgtEl>
                                          <p:spTgt spid="172"/>
                                        </p:tgtEl>
                                        <p:attrNameLst>
                                          <p:attrName>style.visibility</p:attrName>
                                        </p:attrNameLst>
                                      </p:cBhvr>
                                      <p:to>
                                        <p:strVal val="hidden"/>
                                      </p:to>
                                    </p:set>
                                  </p:childTnLst>
                                </p:cTn>
                              </p:par>
                              <p:par>
                                <p:cTn id="28" presetID="9" presetClass="entr" presetSubtype="0" fill="hold" grpId="0" nodeType="withEffect">
                                  <p:stCondLst>
                                    <p:cond delay="0"/>
                                  </p:stCondLst>
                                  <p:childTnLst>
                                    <p:set>
                                      <p:cBhvr>
                                        <p:cTn id="29" dur="1" fill="hold">
                                          <p:stCondLst>
                                            <p:cond delay="0"/>
                                          </p:stCondLst>
                                        </p:cTn>
                                        <p:tgtEl>
                                          <p:spTgt spid="177"/>
                                        </p:tgtEl>
                                        <p:attrNameLst>
                                          <p:attrName>style.visibility</p:attrName>
                                        </p:attrNameLst>
                                      </p:cBhvr>
                                      <p:to>
                                        <p:strVal val="visible"/>
                                      </p:to>
                                    </p:set>
                                    <p:animEffect transition="in" filter="dissolve">
                                      <p:cBhvr>
                                        <p:cTn id="30" dur="500"/>
                                        <p:tgtEl>
                                          <p:spTgt spid="1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 grpId="0"/>
      <p:bldP spid="163" grpId="0"/>
      <p:bldP spid="163" grpId="1"/>
      <p:bldP spid="172" grpId="0"/>
      <p:bldP spid="172" grpId="1"/>
      <p:bldP spid="177" grpId="0"/>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1637</TotalTime>
  <Words>2349</Words>
  <Application>Microsoft Office PowerPoint</Application>
  <PresentationFormat>画面に合わせる (4:3)</PresentationFormat>
  <Paragraphs>435</Paragraphs>
  <Slides>28</Slides>
  <Notes>0</Notes>
  <HiddenSlides>0</HiddenSlides>
  <MMClips>0</MMClips>
  <ScaleCrop>false</ScaleCrop>
  <HeadingPairs>
    <vt:vector size="4" baseType="variant">
      <vt:variant>
        <vt:lpstr>テーマ</vt:lpstr>
      </vt:variant>
      <vt:variant>
        <vt:i4>1</vt:i4>
      </vt:variant>
      <vt:variant>
        <vt:lpstr>スライド タイトル</vt:lpstr>
      </vt:variant>
      <vt:variant>
        <vt:i4>28</vt:i4>
      </vt:variant>
    </vt:vector>
  </HeadingPairs>
  <TitlesOfParts>
    <vt:vector size="29" baseType="lpstr">
      <vt:lpstr>Office テーマ</vt:lpstr>
      <vt:lpstr>スライド 1</vt:lpstr>
      <vt:lpstr>スライド 2</vt:lpstr>
      <vt:lpstr>スライド 3</vt:lpstr>
      <vt:lpstr>スライド 4</vt:lpstr>
      <vt:lpstr>スライド 5</vt:lpstr>
      <vt:lpstr>スライド 6</vt:lpstr>
      <vt:lpstr>スライド 7</vt:lpstr>
      <vt:lpstr>スライド 8</vt:lpstr>
      <vt:lpstr>スライド 9</vt:lpstr>
      <vt:lpstr>スライド 10</vt:lpstr>
      <vt:lpstr>スライド 11</vt:lpstr>
      <vt:lpstr>スライド 12</vt:lpstr>
      <vt:lpstr>スライド 13</vt:lpstr>
      <vt:lpstr>スライド 14</vt:lpstr>
      <vt:lpstr>スライド 15</vt:lpstr>
      <vt:lpstr>スライド 16</vt:lpstr>
      <vt:lpstr>スライド 17</vt:lpstr>
      <vt:lpstr>スライド 18</vt:lpstr>
      <vt:lpstr>スライド 19</vt:lpstr>
      <vt:lpstr>スライド 20</vt:lpstr>
      <vt:lpstr>スライド 21</vt:lpstr>
      <vt:lpstr>スライド 22</vt:lpstr>
      <vt:lpstr>スライド 23</vt:lpstr>
      <vt:lpstr>スライド 24</vt:lpstr>
      <vt:lpstr>スライド 25</vt:lpstr>
      <vt:lpstr>スライド 26</vt:lpstr>
      <vt:lpstr>スライド 27</vt:lpstr>
      <vt:lpstr>スライド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watanabe</dc:creator>
  <cp:lastModifiedBy>watanabe</cp:lastModifiedBy>
  <cp:revision>129</cp:revision>
  <dcterms:created xsi:type="dcterms:W3CDTF">2011-03-25T15:32:30Z</dcterms:created>
  <dcterms:modified xsi:type="dcterms:W3CDTF">2011-04-03T15:36:38Z</dcterms:modified>
</cp:coreProperties>
</file>