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4" r:id="rId9"/>
    <p:sldId id="263" r:id="rId10"/>
    <p:sldId id="266" r:id="rId11"/>
    <p:sldId id="267" r:id="rId12"/>
    <p:sldId id="268" r:id="rId13"/>
    <p:sldId id="272" r:id="rId14"/>
    <p:sldId id="273" r:id="rId15"/>
    <p:sldId id="269" r:id="rId16"/>
    <p:sldId id="270" r:id="rId17"/>
    <p:sldId id="271" r:id="rId1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849" autoAdjust="0"/>
    <p:restoredTop sz="94660"/>
  </p:normalViewPr>
  <p:slideViewPr>
    <p:cSldViewPr>
      <p:cViewPr varScale="1">
        <p:scale>
          <a:sx n="75" d="100"/>
          <a:sy n="75" d="100"/>
        </p:scale>
        <p:origin x="-5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CDF2B335-E395-4D2D-BF51-BE4A9CD77234}" type="datetimeFigureOut">
              <a:rPr kumimoji="1" lang="ja-JP" altLang="en-US" smtClean="0"/>
              <a:pPr/>
              <a:t>2011/4/6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51643BB-706E-41F1-8EDA-7B20F62B95D3}"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F2B335-E395-4D2D-BF51-BE4A9CD77234}" type="datetimeFigureOut">
              <a:rPr kumimoji="1" lang="ja-JP" altLang="en-US" smtClean="0"/>
              <a:pPr/>
              <a:t>2011/4/6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1643BB-706E-41F1-8EDA-7B20F62B95D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l="1064"/>
          <a:stretch>
            <a:fillRect/>
          </a:stretch>
        </p:blipFill>
        <p:spPr bwMode="auto">
          <a:xfrm>
            <a:off x="0" y="5074121"/>
            <a:ext cx="7086600" cy="1019175"/>
          </a:xfrm>
          <a:prstGeom prst="rect">
            <a:avLst/>
          </a:prstGeom>
          <a:noFill/>
          <a:ln w="9525">
            <a:noFill/>
            <a:miter lim="800000"/>
            <a:headEnd/>
            <a:tailEnd/>
          </a:ln>
        </p:spPr>
      </p:pic>
      <p:pic>
        <p:nvPicPr>
          <p:cNvPr id="7" name="Picture 2"/>
          <p:cNvPicPr>
            <a:picLocks noChangeAspect="1" noChangeArrowheads="1"/>
          </p:cNvPicPr>
          <p:nvPr/>
        </p:nvPicPr>
        <p:blipFill>
          <a:blip r:embed="rId2" cstate="print"/>
          <a:srcRect l="1064"/>
          <a:stretch>
            <a:fillRect/>
          </a:stretch>
        </p:blipFill>
        <p:spPr bwMode="auto">
          <a:xfrm flipH="1" flipV="1">
            <a:off x="2052968" y="764704"/>
            <a:ext cx="7086600" cy="1019175"/>
          </a:xfrm>
          <a:prstGeom prst="rect">
            <a:avLst/>
          </a:prstGeom>
          <a:noFill/>
          <a:ln w="9525">
            <a:noFill/>
            <a:miter lim="800000"/>
            <a:headEnd/>
            <a:tailEnd/>
          </a:ln>
        </p:spPr>
      </p:pic>
      <p:pic>
        <p:nvPicPr>
          <p:cNvPr id="1026" name="Picture 2"/>
          <p:cNvPicPr>
            <a:picLocks noChangeAspect="1" noChangeArrowheads="1"/>
          </p:cNvPicPr>
          <p:nvPr/>
        </p:nvPicPr>
        <p:blipFill>
          <a:blip r:embed="rId3" cstate="print"/>
          <a:srcRect/>
          <a:stretch>
            <a:fillRect/>
          </a:stretch>
        </p:blipFill>
        <p:spPr bwMode="auto">
          <a:xfrm>
            <a:off x="871538" y="1462088"/>
            <a:ext cx="7400925" cy="3933825"/>
          </a:xfrm>
          <a:prstGeom prst="rect">
            <a:avLst/>
          </a:prstGeom>
          <a:noFill/>
          <a:ln w="9525">
            <a:solidFill>
              <a:schemeClr val="tx1"/>
            </a:solidFill>
            <a:miter lim="800000"/>
            <a:headEnd/>
            <a:tailEnd/>
          </a:ln>
        </p:spPr>
      </p:pic>
      <p:sp>
        <p:nvSpPr>
          <p:cNvPr id="5" name="テキスト ボックス 4"/>
          <p:cNvSpPr txBox="1"/>
          <p:nvPr/>
        </p:nvSpPr>
        <p:spPr>
          <a:xfrm>
            <a:off x="4626592" y="6138008"/>
            <a:ext cx="4493538" cy="461665"/>
          </a:xfrm>
          <a:prstGeom prst="rect">
            <a:avLst/>
          </a:prstGeom>
          <a:noFill/>
        </p:spPr>
        <p:txBody>
          <a:bodyPr wrap="none" rtlCol="0">
            <a:spAutoFit/>
          </a:bodyPr>
          <a:lstStyle/>
          <a:p>
            <a:r>
              <a:rPr kumimoji="1" lang="en-US" altLang="ja-JP" sz="2400" u="sng" dirty="0" smtClean="0">
                <a:latin typeface="HG明朝E" pitchFamily="17" charset="-128"/>
                <a:ea typeface="HG明朝E" pitchFamily="17" charset="-128"/>
                <a:cs typeface="Times New Roman" pitchFamily="18" charset="0"/>
              </a:rPr>
              <a:t>2011/04/06 </a:t>
            </a:r>
            <a:r>
              <a:rPr kumimoji="1" lang="ja-JP" altLang="en-US" sz="2400" u="sng" dirty="0" smtClean="0">
                <a:latin typeface="HG明朝E" pitchFamily="17" charset="-128"/>
                <a:ea typeface="HG明朝E" pitchFamily="17" charset="-128"/>
                <a:cs typeface="Times New Roman" pitchFamily="18" charset="0"/>
              </a:rPr>
              <a:t>全ゼミ </a:t>
            </a:r>
            <a:r>
              <a:rPr lang="ja-JP" altLang="en-US" sz="2400" u="sng" dirty="0" smtClean="0">
                <a:latin typeface="HG明朝E" pitchFamily="17" charset="-128"/>
                <a:ea typeface="HG明朝E" pitchFamily="17" charset="-128"/>
                <a:cs typeface="Times New Roman" pitchFamily="18" charset="0"/>
              </a:rPr>
              <a:t>Ｍ</a:t>
            </a:r>
            <a:r>
              <a:rPr kumimoji="1" lang="en-US" altLang="ja-JP" sz="2400" u="sng" dirty="0" smtClean="0">
                <a:latin typeface="HG明朝E" pitchFamily="17" charset="-128"/>
                <a:ea typeface="HG明朝E" pitchFamily="17" charset="-128"/>
                <a:cs typeface="Times New Roman" pitchFamily="18" charset="0"/>
              </a:rPr>
              <a:t>1</a:t>
            </a:r>
            <a:r>
              <a:rPr lang="ja-JP" altLang="en-US" sz="2400" u="sng" dirty="0" smtClean="0">
                <a:latin typeface="HG明朝E" pitchFamily="17" charset="-128"/>
                <a:ea typeface="HG明朝E" pitchFamily="17" charset="-128"/>
                <a:cs typeface="Times New Roman" pitchFamily="18" charset="0"/>
              </a:rPr>
              <a:t> 渡部温</a:t>
            </a:r>
            <a:endParaRPr kumimoji="1" lang="ja-JP" altLang="en-US" sz="2400" u="sng" dirty="0">
              <a:latin typeface="HG明朝E" pitchFamily="17" charset="-128"/>
              <a:ea typeface="HG明朝E" pitchFamily="17" charset="-128"/>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sp>
        <p:nvSpPr>
          <p:cNvPr id="5" name="横巻き 4"/>
          <p:cNvSpPr/>
          <p:nvPr/>
        </p:nvSpPr>
        <p:spPr>
          <a:xfrm>
            <a:off x="2556605" y="476672"/>
            <a:ext cx="3528392" cy="1152128"/>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公式：</a:t>
            </a:r>
            <a:r>
              <a:rPr lang="ja-JP" altLang="en-US" sz="2400" i="1" dirty="0" smtClean="0">
                <a:solidFill>
                  <a:schemeClr val="tx1"/>
                </a:solidFill>
                <a:latin typeface="HG明朝E" pitchFamily="17" charset="-128"/>
                <a:ea typeface="HG明朝E" pitchFamily="17" charset="-128"/>
              </a:rPr>
              <a:t>Ｆ</a:t>
            </a:r>
            <a:r>
              <a:rPr lang="en-US" altLang="ja-JP" sz="2400" i="1" dirty="0" smtClean="0">
                <a:solidFill>
                  <a:schemeClr val="tx1"/>
                </a:solidFill>
                <a:latin typeface="HG明朝E" pitchFamily="17" charset="-128"/>
                <a:ea typeface="HG明朝E" pitchFamily="17" charset="-128"/>
              </a:rPr>
              <a:t> = </a:t>
            </a:r>
            <a:r>
              <a:rPr lang="ja-JP" altLang="en-US" sz="2400" i="1" dirty="0" smtClean="0">
                <a:solidFill>
                  <a:schemeClr val="tx1"/>
                </a:solidFill>
                <a:latin typeface="HG明朝E" pitchFamily="17" charset="-128"/>
                <a:ea typeface="HG明朝E" pitchFamily="17" charset="-128"/>
              </a:rPr>
              <a:t>ｍｒ</a:t>
            </a:r>
            <a:r>
              <a:rPr lang="en-US" altLang="ja-JP" sz="2400" i="1" dirty="0" smtClean="0">
                <a:solidFill>
                  <a:schemeClr val="tx1"/>
                </a:solidFill>
                <a:latin typeface="HG明朝E" pitchFamily="17" charset="-128"/>
                <a:ea typeface="HG明朝E" pitchFamily="17" charset="-128"/>
              </a:rPr>
              <a:t>ω</a:t>
            </a:r>
            <a:r>
              <a:rPr lang="en-US" altLang="ja-JP" sz="2400" i="1" baseline="30000" dirty="0" smtClean="0">
                <a:solidFill>
                  <a:schemeClr val="tx1"/>
                </a:solidFill>
                <a:latin typeface="HG明朝E" pitchFamily="17" charset="-128"/>
                <a:ea typeface="HG明朝E" pitchFamily="17" charset="-128"/>
              </a:rPr>
              <a:t>2 </a:t>
            </a:r>
            <a:r>
              <a:rPr lang="en-US" altLang="ja-JP" sz="2400" i="1" dirty="0" smtClean="0">
                <a:solidFill>
                  <a:schemeClr val="tx1"/>
                </a:solidFill>
                <a:latin typeface="HG明朝E" pitchFamily="17" charset="-128"/>
                <a:ea typeface="HG明朝E" pitchFamily="17" charset="-128"/>
              </a:rPr>
              <a:t> </a:t>
            </a:r>
          </a:p>
          <a:p>
            <a:pPr algn="ctr"/>
            <a:r>
              <a:rPr lang="ja-JP" altLang="en-US" sz="2400" dirty="0" smtClean="0">
                <a:solidFill>
                  <a:schemeClr val="tx1"/>
                </a:solidFill>
                <a:latin typeface="HG明朝E" pitchFamily="17" charset="-128"/>
                <a:ea typeface="HG明朝E" pitchFamily="17" charset="-128"/>
              </a:rPr>
              <a:t>の発見学習</a:t>
            </a:r>
            <a:endParaRPr kumimoji="1" lang="ja-JP" altLang="en-US" sz="2400" dirty="0"/>
          </a:p>
        </p:txBody>
      </p:sp>
      <p:sp>
        <p:nvSpPr>
          <p:cNvPr id="6" name="円/楕円 5"/>
          <p:cNvSpPr/>
          <p:nvPr/>
        </p:nvSpPr>
        <p:spPr>
          <a:xfrm>
            <a:off x="6372200" y="836712"/>
            <a:ext cx="720080" cy="7200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T</a:t>
            </a:r>
            <a:endParaRPr kumimoji="1" lang="ja-JP" altLang="en-US" sz="3600" i="1" dirty="0">
              <a:latin typeface="HG明朝E" pitchFamily="17" charset="-128"/>
              <a:ea typeface="HG明朝E" pitchFamily="17" charset="-128"/>
            </a:endParaRPr>
          </a:p>
        </p:txBody>
      </p:sp>
      <p:sp>
        <p:nvSpPr>
          <p:cNvPr id="7" name="円/楕円 6"/>
          <p:cNvSpPr/>
          <p:nvPr/>
        </p:nvSpPr>
        <p:spPr>
          <a:xfrm>
            <a:off x="7956376" y="332656"/>
            <a:ext cx="720080" cy="69269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r</a:t>
            </a:r>
            <a:endParaRPr kumimoji="1" lang="ja-JP" altLang="en-US" sz="3600" i="1" dirty="0">
              <a:latin typeface="HG明朝E" pitchFamily="17" charset="-128"/>
              <a:ea typeface="HG明朝E" pitchFamily="17" charset="-128"/>
            </a:endParaRPr>
          </a:p>
        </p:txBody>
      </p:sp>
      <p:sp>
        <p:nvSpPr>
          <p:cNvPr id="8" name="円/楕円 7"/>
          <p:cNvSpPr/>
          <p:nvPr/>
        </p:nvSpPr>
        <p:spPr>
          <a:xfrm>
            <a:off x="7164288" y="620688"/>
            <a:ext cx="720080" cy="697433"/>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a</a:t>
            </a:r>
            <a:endParaRPr kumimoji="1" lang="ja-JP" altLang="en-US" sz="3600" i="1" dirty="0">
              <a:latin typeface="HG明朝E" pitchFamily="17" charset="-128"/>
              <a:ea typeface="HG明朝E" pitchFamily="17" charset="-128"/>
            </a:endParaRPr>
          </a:p>
        </p:txBody>
      </p:sp>
      <p:sp>
        <p:nvSpPr>
          <p:cNvPr id="14" name="テキスト ボックス 13"/>
          <p:cNvSpPr txBox="1"/>
          <p:nvPr/>
        </p:nvSpPr>
        <p:spPr>
          <a:xfrm>
            <a:off x="106675" y="1700808"/>
            <a:ext cx="8930650" cy="430887"/>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得られたグラフにより、加速度</a:t>
            </a:r>
            <a:r>
              <a:rPr lang="en-US" altLang="ja-JP" sz="2200" dirty="0" smtClean="0">
                <a:latin typeface="HG明朝E" pitchFamily="17" charset="-128"/>
                <a:ea typeface="HG明朝E" pitchFamily="17" charset="-128"/>
              </a:rPr>
              <a:t>(</a:t>
            </a:r>
            <a:r>
              <a:rPr lang="en-US" altLang="ja-JP" sz="2200" i="1" dirty="0" smtClean="0">
                <a:latin typeface="HG明朝E" pitchFamily="17" charset="-128"/>
                <a:ea typeface="HG明朝E" pitchFamily="17" charset="-128"/>
              </a:rPr>
              <a:t>a</a:t>
            </a:r>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と回転半径</a:t>
            </a:r>
            <a:r>
              <a:rPr lang="en-US" altLang="ja-JP" sz="2200" dirty="0" smtClean="0">
                <a:latin typeface="HG明朝E" pitchFamily="17" charset="-128"/>
                <a:ea typeface="HG明朝E" pitchFamily="17" charset="-128"/>
              </a:rPr>
              <a:t>(</a:t>
            </a:r>
            <a:r>
              <a:rPr lang="en-US" altLang="ja-JP" sz="2200" i="1" dirty="0" smtClean="0">
                <a:latin typeface="HG明朝E" pitchFamily="17" charset="-128"/>
                <a:ea typeface="HG明朝E" pitchFamily="17" charset="-128"/>
              </a:rPr>
              <a:t>r</a:t>
            </a:r>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との関係式を導出</a:t>
            </a:r>
            <a:endParaRPr lang="en-US" altLang="ja-JP" sz="2200" dirty="0" smtClean="0">
              <a:latin typeface="HG明朝E" pitchFamily="17" charset="-128"/>
              <a:ea typeface="HG明朝E" pitchFamily="17" charset="-128"/>
            </a:endParaRPr>
          </a:p>
        </p:txBody>
      </p:sp>
      <p:sp>
        <p:nvSpPr>
          <p:cNvPr id="15" name="V 字形矢印 14"/>
          <p:cNvSpPr/>
          <p:nvPr/>
        </p:nvSpPr>
        <p:spPr>
          <a:xfrm rot="5400000">
            <a:off x="4247964" y="2312876"/>
            <a:ext cx="648072" cy="576064"/>
          </a:xfrm>
          <a:prstGeom prst="notched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178031" y="5734417"/>
            <a:ext cx="8789586" cy="769441"/>
          </a:xfrm>
          <a:prstGeom prst="rect">
            <a:avLst/>
          </a:prstGeom>
          <a:noFill/>
        </p:spPr>
        <p:txBody>
          <a:bodyPr wrap="none" rtlCol="0">
            <a:spAutoFit/>
          </a:bodyPr>
          <a:lstStyle/>
          <a:p>
            <a:pPr algn="ctr"/>
            <a:r>
              <a:rPr lang="ja-JP" altLang="en-US" sz="2200" dirty="0" smtClean="0">
                <a:solidFill>
                  <a:srgbClr val="FF0000"/>
                </a:solidFill>
                <a:latin typeface="HG明朝E" pitchFamily="17" charset="-128"/>
                <a:ea typeface="HG明朝E" pitchFamily="17" charset="-128"/>
              </a:rPr>
              <a:t>得られたグラフの関数式は、ほぼ原点を通る</a:t>
            </a:r>
            <a:r>
              <a:rPr lang="en-US" altLang="ja-JP" sz="2200" dirty="0" smtClean="0">
                <a:solidFill>
                  <a:srgbClr val="FF0000"/>
                </a:solidFill>
                <a:latin typeface="HG明朝E" pitchFamily="17" charset="-128"/>
                <a:ea typeface="HG明朝E" pitchFamily="17" charset="-128"/>
              </a:rPr>
              <a:t>1</a:t>
            </a:r>
            <a:r>
              <a:rPr lang="ja-JP" altLang="en-US" sz="2200" dirty="0" smtClean="0">
                <a:solidFill>
                  <a:srgbClr val="FF0000"/>
                </a:solidFill>
                <a:latin typeface="HG明朝E" pitchFamily="17" charset="-128"/>
                <a:ea typeface="HG明朝E" pitchFamily="17" charset="-128"/>
              </a:rPr>
              <a:t>次式と考えられるので</a:t>
            </a:r>
            <a:endParaRPr lang="en-US" altLang="ja-JP" sz="2200" dirty="0" smtClean="0">
              <a:solidFill>
                <a:srgbClr val="FF0000"/>
              </a:solidFill>
              <a:latin typeface="HG明朝E" pitchFamily="17" charset="-128"/>
              <a:ea typeface="HG明朝E" pitchFamily="17" charset="-128"/>
            </a:endParaRPr>
          </a:p>
          <a:p>
            <a:pPr algn="ctr"/>
            <a:r>
              <a:rPr lang="ja-JP" altLang="en-US" sz="2200" dirty="0" smtClean="0">
                <a:solidFill>
                  <a:srgbClr val="FF0000"/>
                </a:solidFill>
                <a:latin typeface="HG明朝E" pitchFamily="17" charset="-128"/>
                <a:ea typeface="HG明朝E" pitchFamily="17" charset="-128"/>
              </a:rPr>
              <a:t>それぞれの周期</a:t>
            </a:r>
            <a:r>
              <a:rPr lang="en-US" altLang="ja-JP" sz="2200" dirty="0" smtClean="0">
                <a:solidFill>
                  <a:srgbClr val="FF0000"/>
                </a:solidFill>
                <a:latin typeface="HG明朝E" pitchFamily="17" charset="-128"/>
                <a:ea typeface="HG明朝E" pitchFamily="17" charset="-128"/>
              </a:rPr>
              <a:t>(</a:t>
            </a:r>
            <a:r>
              <a:rPr lang="en-US" altLang="ja-JP" sz="2200" i="1" dirty="0" smtClean="0">
                <a:solidFill>
                  <a:srgbClr val="FF0000"/>
                </a:solidFill>
                <a:latin typeface="HG明朝E" pitchFamily="17" charset="-128"/>
                <a:ea typeface="HG明朝E" pitchFamily="17" charset="-128"/>
              </a:rPr>
              <a:t>T</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における</a:t>
            </a:r>
            <a:r>
              <a:rPr lang="en-US" altLang="ja-JP" sz="2200" i="1" dirty="0" smtClean="0">
                <a:solidFill>
                  <a:srgbClr val="FF0000"/>
                </a:solidFill>
                <a:latin typeface="HG明朝E" pitchFamily="17" charset="-128"/>
                <a:ea typeface="HG明朝E" pitchFamily="17" charset="-128"/>
              </a:rPr>
              <a:t>a</a:t>
            </a:r>
            <a:r>
              <a:rPr lang="en-US" altLang="ja-JP" sz="2200" dirty="0" smtClean="0">
                <a:solidFill>
                  <a:srgbClr val="FF0000"/>
                </a:solidFill>
                <a:latin typeface="HG明朝E" pitchFamily="17" charset="-128"/>
                <a:ea typeface="HG明朝E" pitchFamily="17" charset="-128"/>
              </a:rPr>
              <a:t>-</a:t>
            </a:r>
            <a:r>
              <a:rPr lang="en-US" altLang="ja-JP" sz="2200" i="1" dirty="0" smtClean="0">
                <a:solidFill>
                  <a:srgbClr val="FF0000"/>
                </a:solidFill>
                <a:latin typeface="HG明朝E" pitchFamily="17" charset="-128"/>
                <a:ea typeface="HG明朝E" pitchFamily="17" charset="-128"/>
              </a:rPr>
              <a:t>r</a:t>
            </a:r>
            <a:r>
              <a:rPr lang="ja-JP" altLang="en-US" sz="2200" dirty="0" smtClean="0">
                <a:solidFill>
                  <a:srgbClr val="FF0000"/>
                </a:solidFill>
                <a:latin typeface="HG明朝E" pitchFamily="17" charset="-128"/>
                <a:ea typeface="HG明朝E" pitchFamily="17" charset="-128"/>
              </a:rPr>
              <a:t>グラフの勾配</a:t>
            </a:r>
            <a:r>
              <a:rPr lang="en-US" altLang="ja-JP" sz="2200" dirty="0"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a</a:t>
            </a:r>
            <a:r>
              <a:rPr lang="en-US" altLang="ja-JP" sz="2200" dirty="0" err="1"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r</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を読み取る</a:t>
            </a:r>
            <a:endParaRPr lang="en-US" altLang="ja-JP" sz="2200" dirty="0" smtClean="0">
              <a:solidFill>
                <a:srgbClr val="FF0000"/>
              </a:solidFill>
              <a:latin typeface="HG明朝E" pitchFamily="17" charset="-128"/>
              <a:ea typeface="HG明朝E" pitchFamily="17" charset="-128"/>
            </a:endParaRPr>
          </a:p>
        </p:txBody>
      </p:sp>
      <p:pic>
        <p:nvPicPr>
          <p:cNvPr id="1027" name="Picture 3"/>
          <p:cNvPicPr>
            <a:picLocks noChangeAspect="1" noChangeArrowheads="1"/>
          </p:cNvPicPr>
          <p:nvPr/>
        </p:nvPicPr>
        <p:blipFill>
          <a:blip r:embed="rId2" cstate="print"/>
          <a:srcRect/>
          <a:stretch>
            <a:fillRect/>
          </a:stretch>
        </p:blipFill>
        <p:spPr bwMode="auto">
          <a:xfrm>
            <a:off x="251520" y="3140968"/>
            <a:ext cx="4176464" cy="2152817"/>
          </a:xfrm>
          <a:prstGeom prst="rect">
            <a:avLst/>
          </a:prstGeom>
          <a:noFill/>
          <a:ln w="9525">
            <a:solidFill>
              <a:schemeClr val="tx1"/>
            </a:solid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4709362" y="3140968"/>
            <a:ext cx="4179036" cy="216024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sp>
        <p:nvSpPr>
          <p:cNvPr id="5" name="横巻き 4"/>
          <p:cNvSpPr/>
          <p:nvPr/>
        </p:nvSpPr>
        <p:spPr>
          <a:xfrm>
            <a:off x="2556605" y="476672"/>
            <a:ext cx="3528392" cy="1152128"/>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公式：</a:t>
            </a:r>
            <a:r>
              <a:rPr lang="ja-JP" altLang="en-US" sz="2400" i="1" dirty="0" smtClean="0">
                <a:solidFill>
                  <a:schemeClr val="tx1"/>
                </a:solidFill>
                <a:latin typeface="HG明朝E" pitchFamily="17" charset="-128"/>
                <a:ea typeface="HG明朝E" pitchFamily="17" charset="-128"/>
              </a:rPr>
              <a:t>Ｆ</a:t>
            </a:r>
            <a:r>
              <a:rPr lang="en-US" altLang="ja-JP" sz="2400" i="1" dirty="0" smtClean="0">
                <a:solidFill>
                  <a:schemeClr val="tx1"/>
                </a:solidFill>
                <a:latin typeface="HG明朝E" pitchFamily="17" charset="-128"/>
                <a:ea typeface="HG明朝E" pitchFamily="17" charset="-128"/>
              </a:rPr>
              <a:t> = </a:t>
            </a:r>
            <a:r>
              <a:rPr lang="ja-JP" altLang="en-US" sz="2400" i="1" dirty="0" smtClean="0">
                <a:solidFill>
                  <a:schemeClr val="tx1"/>
                </a:solidFill>
                <a:latin typeface="HG明朝E" pitchFamily="17" charset="-128"/>
                <a:ea typeface="HG明朝E" pitchFamily="17" charset="-128"/>
              </a:rPr>
              <a:t>ｍｒ</a:t>
            </a:r>
            <a:r>
              <a:rPr lang="en-US" altLang="ja-JP" sz="2400" i="1" dirty="0" smtClean="0">
                <a:solidFill>
                  <a:schemeClr val="tx1"/>
                </a:solidFill>
                <a:latin typeface="HG明朝E" pitchFamily="17" charset="-128"/>
                <a:ea typeface="HG明朝E" pitchFamily="17" charset="-128"/>
              </a:rPr>
              <a:t>ω</a:t>
            </a:r>
            <a:r>
              <a:rPr lang="en-US" altLang="ja-JP" sz="2400" i="1" baseline="30000" dirty="0" smtClean="0">
                <a:solidFill>
                  <a:schemeClr val="tx1"/>
                </a:solidFill>
                <a:latin typeface="HG明朝E" pitchFamily="17" charset="-128"/>
                <a:ea typeface="HG明朝E" pitchFamily="17" charset="-128"/>
              </a:rPr>
              <a:t>2 </a:t>
            </a:r>
            <a:r>
              <a:rPr lang="en-US" altLang="ja-JP" sz="2400" i="1" dirty="0" smtClean="0">
                <a:solidFill>
                  <a:schemeClr val="tx1"/>
                </a:solidFill>
                <a:latin typeface="HG明朝E" pitchFamily="17" charset="-128"/>
                <a:ea typeface="HG明朝E" pitchFamily="17" charset="-128"/>
              </a:rPr>
              <a:t> </a:t>
            </a:r>
          </a:p>
          <a:p>
            <a:pPr algn="ctr"/>
            <a:r>
              <a:rPr lang="ja-JP" altLang="en-US" sz="2400" dirty="0" smtClean="0">
                <a:solidFill>
                  <a:schemeClr val="tx1"/>
                </a:solidFill>
                <a:latin typeface="HG明朝E" pitchFamily="17" charset="-128"/>
                <a:ea typeface="HG明朝E" pitchFamily="17" charset="-128"/>
              </a:rPr>
              <a:t>の発見学習</a:t>
            </a:r>
            <a:endParaRPr kumimoji="1" lang="ja-JP" altLang="en-US" sz="2400" dirty="0"/>
          </a:p>
        </p:txBody>
      </p:sp>
      <p:sp>
        <p:nvSpPr>
          <p:cNvPr id="6" name="円/楕円 5"/>
          <p:cNvSpPr/>
          <p:nvPr/>
        </p:nvSpPr>
        <p:spPr>
          <a:xfrm>
            <a:off x="6300192" y="404664"/>
            <a:ext cx="720080" cy="7200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T</a:t>
            </a:r>
            <a:endParaRPr kumimoji="1" lang="ja-JP" altLang="en-US" sz="3600" i="1" dirty="0">
              <a:latin typeface="HG明朝E" pitchFamily="17" charset="-128"/>
              <a:ea typeface="HG明朝E" pitchFamily="17" charset="-128"/>
            </a:endParaRPr>
          </a:p>
        </p:txBody>
      </p:sp>
      <p:sp>
        <p:nvSpPr>
          <p:cNvPr id="7" name="円/楕円 6"/>
          <p:cNvSpPr/>
          <p:nvPr/>
        </p:nvSpPr>
        <p:spPr>
          <a:xfrm>
            <a:off x="7380312" y="332656"/>
            <a:ext cx="720080" cy="69269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r</a:t>
            </a:r>
            <a:endParaRPr kumimoji="1" lang="ja-JP" altLang="en-US" sz="3600" i="1" dirty="0">
              <a:latin typeface="HG明朝E" pitchFamily="17" charset="-128"/>
              <a:ea typeface="HG明朝E" pitchFamily="17" charset="-128"/>
            </a:endParaRPr>
          </a:p>
        </p:txBody>
      </p:sp>
      <p:sp>
        <p:nvSpPr>
          <p:cNvPr id="8" name="円/楕円 7"/>
          <p:cNvSpPr/>
          <p:nvPr/>
        </p:nvSpPr>
        <p:spPr>
          <a:xfrm>
            <a:off x="6876256" y="980728"/>
            <a:ext cx="720080" cy="697433"/>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a</a:t>
            </a:r>
            <a:endParaRPr kumimoji="1" lang="ja-JP" altLang="en-US" sz="3600" i="1" dirty="0">
              <a:latin typeface="HG明朝E" pitchFamily="17" charset="-128"/>
              <a:ea typeface="HG明朝E" pitchFamily="17" charset="-128"/>
            </a:endParaRPr>
          </a:p>
        </p:txBody>
      </p:sp>
      <p:sp>
        <p:nvSpPr>
          <p:cNvPr id="14" name="テキスト ボックス 13"/>
          <p:cNvSpPr txBox="1"/>
          <p:nvPr/>
        </p:nvSpPr>
        <p:spPr>
          <a:xfrm>
            <a:off x="1235189" y="1700808"/>
            <a:ext cx="6673623" cy="430887"/>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得られた勾配</a:t>
            </a:r>
            <a:r>
              <a:rPr lang="en-US" altLang="ja-JP" sz="2200" dirty="0" smtClean="0">
                <a:latin typeface="HG明朝E" pitchFamily="17" charset="-128"/>
                <a:ea typeface="HG明朝E" pitchFamily="17" charset="-128"/>
              </a:rPr>
              <a:t>(</a:t>
            </a:r>
            <a:r>
              <a:rPr lang="en-US" altLang="ja-JP" sz="2200" i="1" dirty="0" err="1" smtClean="0">
                <a:latin typeface="HG明朝E" pitchFamily="17" charset="-128"/>
                <a:ea typeface="HG明朝E" pitchFamily="17" charset="-128"/>
              </a:rPr>
              <a:t>a</a:t>
            </a:r>
            <a:r>
              <a:rPr lang="en-US" altLang="ja-JP" sz="2200" dirty="0" err="1" smtClean="0">
                <a:latin typeface="HG明朝E" pitchFamily="17" charset="-128"/>
                <a:ea typeface="HG明朝E" pitchFamily="17" charset="-128"/>
              </a:rPr>
              <a:t>/</a:t>
            </a:r>
            <a:r>
              <a:rPr lang="en-US" altLang="ja-JP" sz="2200" i="1" dirty="0" err="1" smtClean="0">
                <a:latin typeface="HG明朝E" pitchFamily="17" charset="-128"/>
                <a:ea typeface="HG明朝E" pitchFamily="17" charset="-128"/>
              </a:rPr>
              <a:t>r</a:t>
            </a:r>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と周期</a:t>
            </a:r>
            <a:r>
              <a:rPr lang="en-US" altLang="ja-JP" sz="2200" dirty="0" smtClean="0">
                <a:latin typeface="HG明朝E" pitchFamily="17" charset="-128"/>
                <a:ea typeface="HG明朝E" pitchFamily="17" charset="-128"/>
              </a:rPr>
              <a:t>(</a:t>
            </a:r>
            <a:r>
              <a:rPr lang="en-US" altLang="ja-JP" sz="2200" i="1" dirty="0" smtClean="0">
                <a:latin typeface="HG明朝E" pitchFamily="17" charset="-128"/>
                <a:ea typeface="HG明朝E" pitchFamily="17" charset="-128"/>
              </a:rPr>
              <a:t>T</a:t>
            </a:r>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の関係をグラフ化する</a:t>
            </a:r>
            <a:endParaRPr lang="en-US" altLang="ja-JP" sz="2200" dirty="0" smtClean="0">
              <a:latin typeface="HG明朝E" pitchFamily="17" charset="-128"/>
              <a:ea typeface="HG明朝E" pitchFamily="17" charset="-128"/>
            </a:endParaRPr>
          </a:p>
        </p:txBody>
      </p:sp>
      <p:sp>
        <p:nvSpPr>
          <p:cNvPr id="15" name="V 字形矢印 14"/>
          <p:cNvSpPr/>
          <p:nvPr/>
        </p:nvSpPr>
        <p:spPr>
          <a:xfrm rot="5400000">
            <a:off x="4247964" y="2168860"/>
            <a:ext cx="648072" cy="576064"/>
          </a:xfrm>
          <a:prstGeom prst="notched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971600" y="5971927"/>
            <a:ext cx="7200800" cy="769441"/>
          </a:xfrm>
          <a:prstGeom prst="rect">
            <a:avLst/>
          </a:prstGeom>
          <a:noFill/>
        </p:spPr>
        <p:txBody>
          <a:bodyPr wrap="square" rtlCol="0">
            <a:spAutoFit/>
          </a:bodyPr>
          <a:lstStyle/>
          <a:p>
            <a:pPr algn="ctr"/>
            <a:r>
              <a:rPr lang="ja-JP" altLang="en-US" sz="2200" dirty="0" smtClean="0">
                <a:solidFill>
                  <a:srgbClr val="FF0000"/>
                </a:solidFill>
                <a:latin typeface="HG明朝E" pitchFamily="17" charset="-128"/>
                <a:ea typeface="HG明朝E" pitchFamily="17" charset="-128"/>
              </a:rPr>
              <a:t>上記のグラフから</a:t>
            </a:r>
            <a:r>
              <a:rPr lang="ja-JP" altLang="en-US" sz="2200" dirty="0" smtClean="0">
                <a:solidFill>
                  <a:srgbClr val="FF0000"/>
                </a:solidFill>
                <a:latin typeface="HG明朝E" pitchFamily="17" charset="-128"/>
                <a:ea typeface="HG明朝E" pitchFamily="17" charset="-128"/>
              </a:rPr>
              <a:t>、</a:t>
            </a:r>
            <a:endParaRPr lang="en-US" altLang="ja-JP" sz="2200" dirty="0" smtClean="0">
              <a:solidFill>
                <a:srgbClr val="FF0000"/>
              </a:solidFill>
              <a:latin typeface="HG明朝E" pitchFamily="17" charset="-128"/>
              <a:ea typeface="HG明朝E" pitchFamily="17" charset="-128"/>
            </a:endParaRPr>
          </a:p>
          <a:p>
            <a:pPr algn="ctr"/>
            <a:r>
              <a:rPr lang="ja-JP" altLang="en-US" sz="2200" dirty="0" smtClean="0">
                <a:solidFill>
                  <a:srgbClr val="FF0000"/>
                </a:solidFill>
                <a:latin typeface="HG明朝E" pitchFamily="17" charset="-128"/>
                <a:ea typeface="HG明朝E" pitchFamily="17" charset="-128"/>
              </a:rPr>
              <a:t>さらに</a:t>
            </a:r>
            <a:r>
              <a:rPr lang="ja-JP" altLang="en-US" sz="2200" dirty="0" smtClean="0">
                <a:solidFill>
                  <a:srgbClr val="FF0000"/>
                </a:solidFill>
                <a:latin typeface="HG明朝E" pitchFamily="17" charset="-128"/>
                <a:ea typeface="HG明朝E" pitchFamily="17" charset="-128"/>
              </a:rPr>
              <a:t>得られた勾配</a:t>
            </a:r>
            <a:r>
              <a:rPr lang="en-US" altLang="ja-JP" sz="2200" dirty="0"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a</a:t>
            </a:r>
            <a:r>
              <a:rPr lang="en-US" altLang="ja-JP" sz="2200" dirty="0" err="1"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r</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と周期</a:t>
            </a:r>
            <a:r>
              <a:rPr lang="en-US" altLang="ja-JP" sz="2200" dirty="0" smtClean="0">
                <a:solidFill>
                  <a:srgbClr val="FF0000"/>
                </a:solidFill>
                <a:latin typeface="HG明朝E" pitchFamily="17" charset="-128"/>
                <a:ea typeface="HG明朝E" pitchFamily="17" charset="-128"/>
              </a:rPr>
              <a:t>(</a:t>
            </a:r>
            <a:r>
              <a:rPr lang="en-US" altLang="ja-JP" sz="2200" i="1" dirty="0" smtClean="0">
                <a:solidFill>
                  <a:srgbClr val="FF0000"/>
                </a:solidFill>
                <a:latin typeface="HG明朝E" pitchFamily="17" charset="-128"/>
                <a:ea typeface="HG明朝E" pitchFamily="17" charset="-128"/>
              </a:rPr>
              <a:t>T</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の関係を考えさせる</a:t>
            </a:r>
            <a:endParaRPr lang="en-US" altLang="ja-JP" sz="2200" dirty="0" smtClean="0">
              <a:solidFill>
                <a:srgbClr val="FF0000"/>
              </a:solidFill>
              <a:latin typeface="HG明朝E" pitchFamily="17" charset="-128"/>
              <a:ea typeface="HG明朝E" pitchFamily="17" charset="-128"/>
            </a:endParaRPr>
          </a:p>
        </p:txBody>
      </p:sp>
      <p:pic>
        <p:nvPicPr>
          <p:cNvPr id="3074" name="Picture 2"/>
          <p:cNvPicPr>
            <a:picLocks noChangeAspect="1" noChangeArrowheads="1"/>
          </p:cNvPicPr>
          <p:nvPr/>
        </p:nvPicPr>
        <p:blipFill>
          <a:blip r:embed="rId2" cstate="print"/>
          <a:srcRect/>
          <a:stretch>
            <a:fillRect/>
          </a:stretch>
        </p:blipFill>
        <p:spPr bwMode="auto">
          <a:xfrm>
            <a:off x="2419350" y="2852936"/>
            <a:ext cx="4305300" cy="30861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sp>
        <p:nvSpPr>
          <p:cNvPr id="5" name="横巻き 4"/>
          <p:cNvSpPr/>
          <p:nvPr/>
        </p:nvSpPr>
        <p:spPr>
          <a:xfrm>
            <a:off x="2556605" y="476672"/>
            <a:ext cx="3528392" cy="1152128"/>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公式：</a:t>
            </a:r>
            <a:r>
              <a:rPr lang="ja-JP" altLang="en-US" sz="2400" i="1" dirty="0" smtClean="0">
                <a:solidFill>
                  <a:schemeClr val="tx1"/>
                </a:solidFill>
                <a:latin typeface="HG明朝E" pitchFamily="17" charset="-128"/>
                <a:ea typeface="HG明朝E" pitchFamily="17" charset="-128"/>
              </a:rPr>
              <a:t>Ｆ</a:t>
            </a:r>
            <a:r>
              <a:rPr lang="en-US" altLang="ja-JP" sz="2400" i="1" dirty="0" smtClean="0">
                <a:solidFill>
                  <a:schemeClr val="tx1"/>
                </a:solidFill>
                <a:latin typeface="HG明朝E" pitchFamily="17" charset="-128"/>
                <a:ea typeface="HG明朝E" pitchFamily="17" charset="-128"/>
              </a:rPr>
              <a:t> = </a:t>
            </a:r>
            <a:r>
              <a:rPr lang="ja-JP" altLang="en-US" sz="2400" i="1" dirty="0" smtClean="0">
                <a:solidFill>
                  <a:schemeClr val="tx1"/>
                </a:solidFill>
                <a:latin typeface="HG明朝E" pitchFamily="17" charset="-128"/>
                <a:ea typeface="HG明朝E" pitchFamily="17" charset="-128"/>
              </a:rPr>
              <a:t>ｍｒ</a:t>
            </a:r>
            <a:r>
              <a:rPr lang="en-US" altLang="ja-JP" sz="2400" i="1" dirty="0" smtClean="0">
                <a:solidFill>
                  <a:schemeClr val="tx1"/>
                </a:solidFill>
                <a:latin typeface="HG明朝E" pitchFamily="17" charset="-128"/>
                <a:ea typeface="HG明朝E" pitchFamily="17" charset="-128"/>
              </a:rPr>
              <a:t>ω</a:t>
            </a:r>
            <a:r>
              <a:rPr lang="en-US" altLang="ja-JP" sz="2400" i="1" baseline="30000" dirty="0" smtClean="0">
                <a:solidFill>
                  <a:schemeClr val="tx1"/>
                </a:solidFill>
                <a:latin typeface="HG明朝E" pitchFamily="17" charset="-128"/>
                <a:ea typeface="HG明朝E" pitchFamily="17" charset="-128"/>
              </a:rPr>
              <a:t>2 </a:t>
            </a:r>
            <a:r>
              <a:rPr lang="en-US" altLang="ja-JP" sz="2400" i="1" dirty="0" smtClean="0">
                <a:solidFill>
                  <a:schemeClr val="tx1"/>
                </a:solidFill>
                <a:latin typeface="HG明朝E" pitchFamily="17" charset="-128"/>
                <a:ea typeface="HG明朝E" pitchFamily="17" charset="-128"/>
              </a:rPr>
              <a:t> </a:t>
            </a:r>
          </a:p>
          <a:p>
            <a:pPr algn="ctr"/>
            <a:r>
              <a:rPr lang="ja-JP" altLang="en-US" sz="2400" dirty="0" smtClean="0">
                <a:solidFill>
                  <a:schemeClr val="tx1"/>
                </a:solidFill>
                <a:latin typeface="HG明朝E" pitchFamily="17" charset="-128"/>
                <a:ea typeface="HG明朝E" pitchFamily="17" charset="-128"/>
              </a:rPr>
              <a:t>の発見学習</a:t>
            </a:r>
            <a:endParaRPr kumimoji="1" lang="ja-JP" altLang="en-US" sz="2400" dirty="0"/>
          </a:p>
        </p:txBody>
      </p:sp>
      <p:sp>
        <p:nvSpPr>
          <p:cNvPr id="6" name="円/楕円 5"/>
          <p:cNvSpPr/>
          <p:nvPr/>
        </p:nvSpPr>
        <p:spPr>
          <a:xfrm>
            <a:off x="6156176" y="0"/>
            <a:ext cx="720080" cy="7200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T</a:t>
            </a:r>
            <a:endParaRPr kumimoji="1" lang="ja-JP" altLang="en-US" sz="3600" i="1" dirty="0">
              <a:latin typeface="HG明朝E" pitchFamily="17" charset="-128"/>
              <a:ea typeface="HG明朝E" pitchFamily="17" charset="-128"/>
            </a:endParaRPr>
          </a:p>
        </p:txBody>
      </p:sp>
      <p:sp>
        <p:nvSpPr>
          <p:cNvPr id="7" name="円/楕円 6"/>
          <p:cNvSpPr/>
          <p:nvPr/>
        </p:nvSpPr>
        <p:spPr>
          <a:xfrm>
            <a:off x="6156176" y="548680"/>
            <a:ext cx="720080" cy="69269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r</a:t>
            </a:r>
            <a:endParaRPr kumimoji="1" lang="ja-JP" altLang="en-US" sz="3600" i="1" dirty="0">
              <a:latin typeface="HG明朝E" pitchFamily="17" charset="-128"/>
              <a:ea typeface="HG明朝E" pitchFamily="17" charset="-128"/>
            </a:endParaRPr>
          </a:p>
        </p:txBody>
      </p:sp>
      <p:sp>
        <p:nvSpPr>
          <p:cNvPr id="8" name="円/楕円 7"/>
          <p:cNvSpPr/>
          <p:nvPr/>
        </p:nvSpPr>
        <p:spPr>
          <a:xfrm>
            <a:off x="6156176" y="1052736"/>
            <a:ext cx="720080" cy="697433"/>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a</a:t>
            </a:r>
            <a:endParaRPr kumimoji="1" lang="ja-JP" altLang="en-US" sz="3600" i="1" dirty="0">
              <a:latin typeface="HG明朝E" pitchFamily="17" charset="-128"/>
              <a:ea typeface="HG明朝E" pitchFamily="17" charset="-128"/>
            </a:endParaRPr>
          </a:p>
        </p:txBody>
      </p:sp>
      <p:sp>
        <p:nvSpPr>
          <p:cNvPr id="11" name="テキスト ボックス 10"/>
          <p:cNvSpPr txBox="1"/>
          <p:nvPr/>
        </p:nvSpPr>
        <p:spPr>
          <a:xfrm>
            <a:off x="1376253" y="1773977"/>
            <a:ext cx="6391494" cy="430887"/>
          </a:xfrm>
          <a:prstGeom prst="rect">
            <a:avLst/>
          </a:prstGeom>
          <a:noFill/>
        </p:spPr>
        <p:txBody>
          <a:bodyPr wrap="none" rtlCol="0">
            <a:spAutoFit/>
          </a:bodyPr>
          <a:lstStyle/>
          <a:p>
            <a:pPr algn="ctr"/>
            <a:r>
              <a:rPr lang="ja-JP" altLang="en-US" sz="2200" dirty="0" smtClean="0">
                <a:solidFill>
                  <a:srgbClr val="FF0000"/>
                </a:solidFill>
                <a:latin typeface="HG明朝E" pitchFamily="17" charset="-128"/>
                <a:ea typeface="HG明朝E" pitchFamily="17" charset="-128"/>
              </a:rPr>
              <a:t>得られた</a:t>
            </a:r>
            <a:r>
              <a:rPr lang="ja-JP" altLang="en-US" sz="2200" dirty="0" smtClean="0">
                <a:solidFill>
                  <a:srgbClr val="FF0000"/>
                </a:solidFill>
                <a:latin typeface="HG明朝E" pitchFamily="17" charset="-128"/>
                <a:ea typeface="HG明朝E" pitchFamily="17" charset="-128"/>
              </a:rPr>
              <a:t>勾配</a:t>
            </a:r>
            <a:r>
              <a:rPr lang="en-US" altLang="ja-JP" sz="2200" dirty="0"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a</a:t>
            </a:r>
            <a:r>
              <a:rPr lang="en-US" altLang="ja-JP" sz="2200" dirty="0" err="1"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r</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と周期</a:t>
            </a:r>
            <a:r>
              <a:rPr lang="en-US" altLang="ja-JP" sz="2200" dirty="0" smtClean="0">
                <a:solidFill>
                  <a:srgbClr val="FF0000"/>
                </a:solidFill>
                <a:latin typeface="HG明朝E" pitchFamily="17" charset="-128"/>
                <a:ea typeface="HG明朝E" pitchFamily="17" charset="-128"/>
              </a:rPr>
              <a:t>(</a:t>
            </a:r>
            <a:r>
              <a:rPr lang="en-US" altLang="ja-JP" sz="2200" i="1" dirty="0" smtClean="0">
                <a:solidFill>
                  <a:srgbClr val="FF0000"/>
                </a:solidFill>
                <a:latin typeface="HG明朝E" pitchFamily="17" charset="-128"/>
                <a:ea typeface="HG明朝E" pitchFamily="17" charset="-128"/>
              </a:rPr>
              <a:t>T</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の関係を考えさせる</a:t>
            </a:r>
            <a:endParaRPr lang="en-US" altLang="ja-JP" sz="2200" dirty="0" smtClean="0">
              <a:solidFill>
                <a:srgbClr val="FF0000"/>
              </a:solidFill>
              <a:latin typeface="HG明朝E" pitchFamily="17" charset="-128"/>
              <a:ea typeface="HG明朝E" pitchFamily="17" charset="-128"/>
            </a:endParaRPr>
          </a:p>
        </p:txBody>
      </p:sp>
      <p:sp>
        <p:nvSpPr>
          <p:cNvPr id="12" name="V 字形矢印 11"/>
          <p:cNvSpPr/>
          <p:nvPr/>
        </p:nvSpPr>
        <p:spPr>
          <a:xfrm rot="5400000">
            <a:off x="4247964" y="2240868"/>
            <a:ext cx="648072" cy="576064"/>
          </a:xfrm>
          <a:prstGeom prst="notched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098" name="Picture 2"/>
          <p:cNvPicPr>
            <a:picLocks noChangeAspect="1" noChangeArrowheads="1"/>
          </p:cNvPicPr>
          <p:nvPr/>
        </p:nvPicPr>
        <p:blipFill>
          <a:blip r:embed="rId2" cstate="print"/>
          <a:srcRect/>
          <a:stretch>
            <a:fillRect/>
          </a:stretch>
        </p:blipFill>
        <p:spPr bwMode="auto">
          <a:xfrm>
            <a:off x="1958956" y="2852936"/>
            <a:ext cx="5205332" cy="2485429"/>
          </a:xfrm>
          <a:prstGeom prst="rect">
            <a:avLst/>
          </a:prstGeom>
          <a:noFill/>
          <a:ln w="9525">
            <a:solidFill>
              <a:schemeClr val="tx1"/>
            </a:solidFill>
            <a:miter lim="800000"/>
            <a:headEnd/>
            <a:tailEnd/>
          </a:ln>
        </p:spPr>
      </p:pic>
      <p:cxnSp>
        <p:nvCxnSpPr>
          <p:cNvPr id="14" name="直線コネクタ 13"/>
          <p:cNvCxnSpPr/>
          <p:nvPr/>
        </p:nvCxnSpPr>
        <p:spPr>
          <a:xfrm rot="5400000" flipH="1" flipV="1">
            <a:off x="2555776" y="3212976"/>
            <a:ext cx="1296144" cy="1296144"/>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3707904" y="2852936"/>
            <a:ext cx="364202" cy="523220"/>
          </a:xfrm>
          <a:prstGeom prst="rect">
            <a:avLst/>
          </a:prstGeom>
          <a:noFill/>
        </p:spPr>
        <p:txBody>
          <a:bodyPr wrap="none" rtlCol="0">
            <a:spAutoFit/>
          </a:bodyPr>
          <a:lstStyle/>
          <a:p>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sp>
        <p:nvSpPr>
          <p:cNvPr id="17" name="円弧 16"/>
          <p:cNvSpPr/>
          <p:nvPr/>
        </p:nvSpPr>
        <p:spPr>
          <a:xfrm>
            <a:off x="2267744" y="2204864"/>
            <a:ext cx="864096" cy="2304256"/>
          </a:xfrm>
          <a:prstGeom prst="arc">
            <a:avLst>
              <a:gd name="adj1" fmla="val 18392202"/>
              <a:gd name="adj2" fmla="val 5434816"/>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テキスト ボックス 17"/>
          <p:cNvSpPr txBox="1"/>
          <p:nvPr/>
        </p:nvSpPr>
        <p:spPr>
          <a:xfrm>
            <a:off x="2699792" y="2348880"/>
            <a:ext cx="364202" cy="523220"/>
          </a:xfrm>
          <a:prstGeom prst="rect">
            <a:avLst/>
          </a:prstGeom>
          <a:noFill/>
        </p:spPr>
        <p:txBody>
          <a:bodyPr wrap="none" rtlCol="0">
            <a:spAutoFit/>
          </a:bodyPr>
          <a:lstStyle/>
          <a:p>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sp>
        <p:nvSpPr>
          <p:cNvPr id="19" name="円弧 18"/>
          <p:cNvSpPr/>
          <p:nvPr/>
        </p:nvSpPr>
        <p:spPr>
          <a:xfrm rot="16200000" flipV="1">
            <a:off x="3239852" y="3248980"/>
            <a:ext cx="936104" cy="2304256"/>
          </a:xfrm>
          <a:prstGeom prst="arc">
            <a:avLst>
              <a:gd name="adj1" fmla="val 18303574"/>
              <a:gd name="adj2" fmla="val 5434816"/>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テキスト ボックス 19"/>
          <p:cNvSpPr txBox="1"/>
          <p:nvPr/>
        </p:nvSpPr>
        <p:spPr>
          <a:xfrm>
            <a:off x="4211960" y="3645024"/>
            <a:ext cx="364202" cy="523220"/>
          </a:xfrm>
          <a:prstGeom prst="rect">
            <a:avLst/>
          </a:prstGeom>
          <a:noFill/>
        </p:spPr>
        <p:txBody>
          <a:bodyPr wrap="none" rtlCol="0">
            <a:spAutoFit/>
          </a:bodyPr>
          <a:lstStyle/>
          <a:p>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sp>
        <p:nvSpPr>
          <p:cNvPr id="21" name="V 字形矢印 20"/>
          <p:cNvSpPr/>
          <p:nvPr/>
        </p:nvSpPr>
        <p:spPr>
          <a:xfrm rot="-2100000" flipH="1">
            <a:off x="3641481" y="5503443"/>
            <a:ext cx="864096" cy="504056"/>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 name="V 字形矢印 21"/>
          <p:cNvSpPr/>
          <p:nvPr/>
        </p:nvSpPr>
        <p:spPr>
          <a:xfrm rot="2100000">
            <a:off x="4649593" y="5503442"/>
            <a:ext cx="864096" cy="504056"/>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2086947" y="5949280"/>
            <a:ext cx="1620957" cy="523220"/>
          </a:xfrm>
          <a:prstGeom prst="rect">
            <a:avLst/>
          </a:prstGeom>
          <a:noFill/>
        </p:spPr>
        <p:txBody>
          <a:bodyPr wrap="none" rtlCol="0">
            <a:spAutoFit/>
          </a:bodyPr>
          <a:lstStyle/>
          <a:p>
            <a:r>
              <a:rPr kumimoji="1" lang="ja-JP" altLang="en-US" sz="2800" u="sng" dirty="0" smtClean="0">
                <a:solidFill>
                  <a:srgbClr val="FF0000"/>
                </a:solidFill>
                <a:latin typeface="HG明朝E" pitchFamily="17" charset="-128"/>
                <a:ea typeface="HG明朝E" pitchFamily="17" charset="-128"/>
              </a:rPr>
              <a:t>反比例？</a:t>
            </a:r>
            <a:endParaRPr kumimoji="1" lang="ja-JP" altLang="en-US" sz="2800" u="sng" dirty="0">
              <a:solidFill>
                <a:srgbClr val="FF0000"/>
              </a:solidFill>
              <a:latin typeface="HG明朝E" pitchFamily="17" charset="-128"/>
              <a:ea typeface="HG明朝E" pitchFamily="17" charset="-128"/>
            </a:endParaRPr>
          </a:p>
        </p:txBody>
      </p:sp>
      <p:sp>
        <p:nvSpPr>
          <p:cNvPr id="28" name="円/楕円 27"/>
          <p:cNvSpPr/>
          <p:nvPr/>
        </p:nvSpPr>
        <p:spPr>
          <a:xfrm>
            <a:off x="5580112" y="2852936"/>
            <a:ext cx="1224136"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カギ線コネクタ 29"/>
          <p:cNvCxnSpPr>
            <a:stCxn id="28" idx="6"/>
          </p:cNvCxnSpPr>
          <p:nvPr/>
        </p:nvCxnSpPr>
        <p:spPr>
          <a:xfrm>
            <a:off x="6804248" y="3212976"/>
            <a:ext cx="792088" cy="2232248"/>
          </a:xfrm>
          <a:prstGeom prst="bentConnector2">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6140786" y="5445224"/>
            <a:ext cx="2954655"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dirty="0" smtClean="0">
                <a:latin typeface="HG明朝E" pitchFamily="17" charset="-128"/>
                <a:ea typeface="HG明朝E" pitchFamily="17" charset="-128"/>
              </a:rPr>
              <a:t>論文中に</a:t>
            </a:r>
            <a:r>
              <a:rPr lang="ja-JP" altLang="en-US" dirty="0" smtClean="0">
                <a:latin typeface="HG明朝E" pitchFamily="17" charset="-128"/>
                <a:ea typeface="HG明朝E" pitchFamily="17" charset="-128"/>
              </a:rPr>
              <a:t>は明記してあるが</a:t>
            </a:r>
            <a:endParaRPr lang="en-US" altLang="ja-JP" dirty="0" smtClean="0">
              <a:latin typeface="HG明朝E" pitchFamily="17" charset="-128"/>
              <a:ea typeface="HG明朝E" pitchFamily="17" charset="-128"/>
            </a:endParaRPr>
          </a:p>
          <a:p>
            <a:r>
              <a:rPr kumimoji="1" lang="ja-JP" altLang="en-US" dirty="0" smtClean="0">
                <a:latin typeface="HG明朝E" pitchFamily="17" charset="-128"/>
                <a:ea typeface="HG明朝E" pitchFamily="17" charset="-128"/>
              </a:rPr>
              <a:t>実際</a:t>
            </a:r>
            <a:r>
              <a:rPr kumimoji="1" lang="ja-JP" altLang="en-US" dirty="0" smtClean="0">
                <a:latin typeface="HG明朝E" pitchFamily="17" charset="-128"/>
                <a:ea typeface="HG明朝E" pitchFamily="17" charset="-128"/>
              </a:rPr>
              <a:t>の実験ではプロットの</a:t>
            </a:r>
            <a:endParaRPr kumimoji="1" lang="en-US" altLang="ja-JP" dirty="0" smtClean="0">
              <a:latin typeface="HG明朝E" pitchFamily="17" charset="-128"/>
              <a:ea typeface="HG明朝E" pitchFamily="17" charset="-128"/>
            </a:endParaRPr>
          </a:p>
          <a:p>
            <a:r>
              <a:rPr kumimoji="1" lang="ja-JP" altLang="en-US" dirty="0" smtClean="0">
                <a:latin typeface="HG明朝E" pitchFamily="17" charset="-128"/>
                <a:ea typeface="HG明朝E" pitchFamily="17" charset="-128"/>
              </a:rPr>
              <a:t>み</a:t>
            </a:r>
            <a:r>
              <a:rPr lang="ja-JP" altLang="en-US" dirty="0" smtClean="0">
                <a:latin typeface="HG明朝E" pitchFamily="17" charset="-128"/>
                <a:ea typeface="HG明朝E" pitchFamily="17" charset="-128"/>
              </a:rPr>
              <a:t>表示した。</a:t>
            </a:r>
            <a:endParaRPr kumimoji="1" lang="ja-JP" altLang="en-US" dirty="0">
              <a:latin typeface="HG明朝E" pitchFamily="17" charset="-128"/>
              <a:ea typeface="HG明朝E" pitchFamily="17" charset="-128"/>
            </a:endParaRPr>
          </a:p>
        </p:txBody>
      </p:sp>
      <p:sp>
        <p:nvSpPr>
          <p:cNvPr id="34" name="テキスト ボックス 33"/>
          <p:cNvSpPr txBox="1"/>
          <p:nvPr/>
        </p:nvSpPr>
        <p:spPr>
          <a:xfrm>
            <a:off x="971600" y="5589240"/>
            <a:ext cx="1877437" cy="430887"/>
          </a:xfrm>
          <a:prstGeom prst="rect">
            <a:avLst/>
          </a:prstGeom>
          <a:noFill/>
        </p:spPr>
        <p:txBody>
          <a:bodyPr wrap="none" rtlCol="0">
            <a:spAutoFit/>
          </a:bodyPr>
          <a:lstStyle/>
          <a:p>
            <a:r>
              <a:rPr kumimoji="1" lang="ja-JP" altLang="en-US" sz="2200" u="sng" dirty="0" smtClean="0">
                <a:solidFill>
                  <a:srgbClr val="FF0000"/>
                </a:solidFill>
                <a:latin typeface="HG明朝E" pitchFamily="17" charset="-128"/>
                <a:ea typeface="HG明朝E" pitchFamily="17" charset="-128"/>
              </a:rPr>
              <a:t>多くの生徒が</a:t>
            </a:r>
            <a:endParaRPr kumimoji="1" lang="ja-JP" altLang="en-US" sz="2200" u="sng" dirty="0">
              <a:solidFill>
                <a:srgbClr val="FF0000"/>
              </a:solidFill>
              <a:latin typeface="HG明朝E" pitchFamily="17" charset="-128"/>
              <a:ea typeface="HG明朝E" pitchFamily="17"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1000"/>
                                        <p:tgtEl>
                                          <p:spTgt spid="1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dissolve">
                                      <p:cBhvr>
                                        <p:cTn id="10" dur="500"/>
                                        <p:tgtEl>
                                          <p:spTgt spid="16"/>
                                        </p:tgtEl>
                                      </p:cBhvr>
                                    </p:animEffect>
                                  </p:childTnLst>
                                </p:cTn>
                              </p:par>
                            </p:childTnLst>
                          </p:cTn>
                        </p:par>
                        <p:par>
                          <p:cTn id="11" fill="hold">
                            <p:stCondLst>
                              <p:cond delay="1000"/>
                            </p:stCondLst>
                            <p:childTnLst>
                              <p:par>
                                <p:cTn id="12" presetID="9" presetClass="entr" presetSubtype="0" fill="hold" grpId="0" nodeType="after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dissolve">
                                      <p:cBhvr>
                                        <p:cTn id="14" dur="1000"/>
                                        <p:tgtEl>
                                          <p:spTgt spid="18"/>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dissolve">
                                      <p:cBhvr>
                                        <p:cTn id="17" dur="500"/>
                                        <p:tgtEl>
                                          <p:spTgt spid="17"/>
                                        </p:tgtEl>
                                      </p:cBhvr>
                                    </p:animEffect>
                                  </p:childTnLst>
                                </p:cTn>
                              </p:par>
                            </p:childTnLst>
                          </p:cTn>
                        </p:par>
                        <p:par>
                          <p:cTn id="18" fill="hold">
                            <p:stCondLst>
                              <p:cond delay="2000"/>
                            </p:stCondLst>
                            <p:childTnLst>
                              <p:par>
                                <p:cTn id="19" presetID="9" presetClass="entr" presetSubtype="0"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dissolve">
                                      <p:cBhvr>
                                        <p:cTn id="21" dur="1000"/>
                                        <p:tgtEl>
                                          <p:spTgt spid="19"/>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dissolve">
                                      <p:cBhvr>
                                        <p:cTn id="2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animBg="1"/>
      <p:bldP spid="18" grpId="0"/>
      <p:bldP spid="19" grpId="0" animBg="1"/>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角丸四角形 30"/>
          <p:cNvSpPr/>
          <p:nvPr/>
        </p:nvSpPr>
        <p:spPr>
          <a:xfrm>
            <a:off x="395536" y="1124744"/>
            <a:ext cx="2160240" cy="151216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sp>
        <p:nvSpPr>
          <p:cNvPr id="11" name="テキスト ボックス 10"/>
          <p:cNvSpPr txBox="1"/>
          <p:nvPr/>
        </p:nvSpPr>
        <p:spPr>
          <a:xfrm>
            <a:off x="1376253" y="476672"/>
            <a:ext cx="6391494" cy="430887"/>
          </a:xfrm>
          <a:prstGeom prst="rect">
            <a:avLst/>
          </a:prstGeom>
          <a:noFill/>
        </p:spPr>
        <p:txBody>
          <a:bodyPr wrap="none" rtlCol="0">
            <a:spAutoFit/>
          </a:bodyPr>
          <a:lstStyle/>
          <a:p>
            <a:pPr algn="ctr"/>
            <a:r>
              <a:rPr lang="ja-JP" altLang="en-US" sz="2200" dirty="0" smtClean="0">
                <a:solidFill>
                  <a:srgbClr val="FF0000"/>
                </a:solidFill>
                <a:latin typeface="HG明朝E" pitchFamily="17" charset="-128"/>
                <a:ea typeface="HG明朝E" pitchFamily="17" charset="-128"/>
              </a:rPr>
              <a:t>得られた</a:t>
            </a:r>
            <a:r>
              <a:rPr lang="ja-JP" altLang="en-US" sz="2200" dirty="0" smtClean="0">
                <a:solidFill>
                  <a:srgbClr val="FF0000"/>
                </a:solidFill>
                <a:latin typeface="HG明朝E" pitchFamily="17" charset="-128"/>
                <a:ea typeface="HG明朝E" pitchFamily="17" charset="-128"/>
              </a:rPr>
              <a:t>勾配</a:t>
            </a:r>
            <a:r>
              <a:rPr lang="en-US" altLang="ja-JP" sz="2200" dirty="0"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a</a:t>
            </a:r>
            <a:r>
              <a:rPr lang="en-US" altLang="ja-JP" sz="2200" dirty="0" err="1"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r</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と周期</a:t>
            </a:r>
            <a:r>
              <a:rPr lang="en-US" altLang="ja-JP" sz="2200" dirty="0" smtClean="0">
                <a:solidFill>
                  <a:srgbClr val="FF0000"/>
                </a:solidFill>
                <a:latin typeface="HG明朝E" pitchFamily="17" charset="-128"/>
                <a:ea typeface="HG明朝E" pitchFamily="17" charset="-128"/>
              </a:rPr>
              <a:t>(</a:t>
            </a:r>
            <a:r>
              <a:rPr lang="en-US" altLang="ja-JP" sz="2200" i="1" dirty="0" smtClean="0">
                <a:solidFill>
                  <a:srgbClr val="FF0000"/>
                </a:solidFill>
                <a:latin typeface="HG明朝E" pitchFamily="17" charset="-128"/>
                <a:ea typeface="HG明朝E" pitchFamily="17" charset="-128"/>
              </a:rPr>
              <a:t>T</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の関係を考えさせる</a:t>
            </a:r>
            <a:endParaRPr lang="en-US" altLang="ja-JP" sz="2200" dirty="0" smtClean="0">
              <a:solidFill>
                <a:srgbClr val="FF0000"/>
              </a:solidFill>
              <a:latin typeface="HG明朝E" pitchFamily="17" charset="-128"/>
              <a:ea typeface="HG明朝E" pitchFamily="17" charset="-128"/>
            </a:endParaRPr>
          </a:p>
        </p:txBody>
      </p:sp>
      <p:pic>
        <p:nvPicPr>
          <p:cNvPr id="4098" name="Picture 2"/>
          <p:cNvPicPr>
            <a:picLocks noChangeAspect="1" noChangeArrowheads="1"/>
          </p:cNvPicPr>
          <p:nvPr/>
        </p:nvPicPr>
        <p:blipFill>
          <a:blip r:embed="rId2" cstate="print"/>
          <a:srcRect/>
          <a:stretch>
            <a:fillRect/>
          </a:stretch>
        </p:blipFill>
        <p:spPr bwMode="auto">
          <a:xfrm>
            <a:off x="2941442" y="908720"/>
            <a:ext cx="3261116" cy="1557110"/>
          </a:xfrm>
          <a:prstGeom prst="rect">
            <a:avLst/>
          </a:prstGeom>
          <a:noFill/>
          <a:ln w="9525">
            <a:solidFill>
              <a:schemeClr val="tx1"/>
            </a:solidFill>
            <a:miter lim="800000"/>
            <a:headEnd/>
            <a:tailEnd/>
          </a:ln>
        </p:spPr>
      </p:pic>
      <p:sp>
        <p:nvSpPr>
          <p:cNvPr id="21" name="V 字形矢印 20"/>
          <p:cNvSpPr/>
          <p:nvPr/>
        </p:nvSpPr>
        <p:spPr>
          <a:xfrm rot="-2100000" flipH="1">
            <a:off x="3791178" y="2647932"/>
            <a:ext cx="624456" cy="265994"/>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2086947" y="2780928"/>
            <a:ext cx="1620957" cy="523220"/>
          </a:xfrm>
          <a:prstGeom prst="rect">
            <a:avLst/>
          </a:prstGeom>
          <a:noFill/>
        </p:spPr>
        <p:txBody>
          <a:bodyPr wrap="none" rtlCol="0">
            <a:spAutoFit/>
          </a:bodyPr>
          <a:lstStyle/>
          <a:p>
            <a:r>
              <a:rPr kumimoji="1" lang="ja-JP" altLang="en-US" sz="2800" u="sng" dirty="0" smtClean="0">
                <a:solidFill>
                  <a:srgbClr val="FF0000"/>
                </a:solidFill>
                <a:latin typeface="HG明朝E" pitchFamily="17" charset="-128"/>
                <a:ea typeface="HG明朝E" pitchFamily="17" charset="-128"/>
              </a:rPr>
              <a:t>反比例？</a:t>
            </a:r>
            <a:endParaRPr kumimoji="1" lang="ja-JP" altLang="en-US" sz="2800" u="sng" dirty="0">
              <a:solidFill>
                <a:srgbClr val="FF0000"/>
              </a:solidFill>
              <a:latin typeface="HG明朝E" pitchFamily="17" charset="-128"/>
              <a:ea typeface="HG明朝E" pitchFamily="17" charset="-128"/>
            </a:endParaRPr>
          </a:p>
        </p:txBody>
      </p:sp>
      <p:sp>
        <p:nvSpPr>
          <p:cNvPr id="23" name="テキスト ボックス 22"/>
          <p:cNvSpPr txBox="1"/>
          <p:nvPr/>
        </p:nvSpPr>
        <p:spPr>
          <a:xfrm>
            <a:off x="191322" y="3356992"/>
            <a:ext cx="8629149" cy="3477875"/>
          </a:xfrm>
          <a:prstGeom prst="rect">
            <a:avLst/>
          </a:prstGeom>
          <a:noFill/>
        </p:spPr>
        <p:txBody>
          <a:bodyPr wrap="square" rtlCol="0">
            <a:spAutoFit/>
          </a:bodyPr>
          <a:lstStyle/>
          <a:p>
            <a:r>
              <a:rPr kumimoji="1" lang="ja-JP" altLang="en-US" sz="2200" dirty="0" smtClean="0">
                <a:latin typeface="HG明朝E" pitchFamily="17" charset="-128"/>
                <a:ea typeface="HG明朝E" pitchFamily="17" charset="-128"/>
              </a:rPr>
              <a:t>「もし、勾配</a:t>
            </a:r>
            <a:r>
              <a:rPr kumimoji="1" lang="en-US" altLang="ja-JP" sz="2200" dirty="0" smtClean="0">
                <a:latin typeface="HG明朝E" pitchFamily="17" charset="-128"/>
                <a:ea typeface="HG明朝E" pitchFamily="17" charset="-128"/>
              </a:rPr>
              <a:t>(</a:t>
            </a:r>
            <a:r>
              <a:rPr kumimoji="1" lang="en-US" altLang="ja-JP" sz="2200" i="1" dirty="0" err="1" smtClean="0">
                <a:latin typeface="HG明朝E" pitchFamily="17" charset="-128"/>
                <a:ea typeface="HG明朝E" pitchFamily="17" charset="-128"/>
              </a:rPr>
              <a:t>a</a:t>
            </a:r>
            <a:r>
              <a:rPr kumimoji="1" lang="en-US" altLang="ja-JP" sz="2200" dirty="0" err="1" smtClean="0">
                <a:latin typeface="HG明朝E" pitchFamily="17" charset="-128"/>
                <a:ea typeface="HG明朝E" pitchFamily="17" charset="-128"/>
              </a:rPr>
              <a:t>/</a:t>
            </a:r>
            <a:r>
              <a:rPr kumimoji="1" lang="en-US" altLang="ja-JP" sz="2200" i="1" dirty="0" err="1" smtClean="0">
                <a:latin typeface="HG明朝E" pitchFamily="17" charset="-128"/>
                <a:ea typeface="HG明朝E" pitchFamily="17" charset="-128"/>
              </a:rPr>
              <a:t>r</a:t>
            </a:r>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と周期</a:t>
            </a:r>
            <a:r>
              <a:rPr kumimoji="1" lang="en-US" altLang="ja-JP" sz="2200" dirty="0" smtClean="0">
                <a:latin typeface="HG明朝E" pitchFamily="17" charset="-128"/>
                <a:ea typeface="HG明朝E" pitchFamily="17" charset="-128"/>
              </a:rPr>
              <a:t>(</a:t>
            </a:r>
            <a:r>
              <a:rPr lang="en-US" altLang="ja-JP" sz="2200" i="1" dirty="0" smtClean="0">
                <a:latin typeface="HG明朝E" pitchFamily="17" charset="-128"/>
                <a:ea typeface="HG明朝E" pitchFamily="17" charset="-128"/>
              </a:rPr>
              <a:t>T</a:t>
            </a:r>
            <a:r>
              <a:rPr kumimoji="1"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が反比例関係ならば、</a:t>
            </a:r>
            <a:r>
              <a:rPr kumimoji="1" lang="ja-JP" altLang="en-US" sz="2200" dirty="0" smtClean="0">
                <a:latin typeface="HG明朝E" pitchFamily="17" charset="-128"/>
                <a:ea typeface="HG明朝E" pitchFamily="17" charset="-128"/>
              </a:rPr>
              <a:t>勾配</a:t>
            </a:r>
            <a:r>
              <a:rPr kumimoji="1" lang="en-US" altLang="ja-JP" sz="2200" dirty="0" smtClean="0">
                <a:latin typeface="HG明朝E" pitchFamily="17" charset="-128"/>
                <a:ea typeface="HG明朝E" pitchFamily="17" charset="-128"/>
              </a:rPr>
              <a:t>(</a:t>
            </a:r>
            <a:r>
              <a:rPr kumimoji="1" lang="en-US" altLang="ja-JP" sz="2200" i="1" dirty="0" err="1" smtClean="0">
                <a:latin typeface="HG明朝E" pitchFamily="17" charset="-128"/>
                <a:ea typeface="HG明朝E" pitchFamily="17" charset="-128"/>
              </a:rPr>
              <a:t>a</a:t>
            </a:r>
            <a:r>
              <a:rPr kumimoji="1" lang="en-US" altLang="ja-JP" sz="2200" dirty="0" err="1" smtClean="0">
                <a:latin typeface="HG明朝E" pitchFamily="17" charset="-128"/>
                <a:ea typeface="HG明朝E" pitchFamily="17" charset="-128"/>
              </a:rPr>
              <a:t>/</a:t>
            </a:r>
            <a:r>
              <a:rPr kumimoji="1" lang="en-US" altLang="ja-JP" sz="2200" i="1" dirty="0" err="1" smtClean="0">
                <a:latin typeface="HG明朝E" pitchFamily="17" charset="-128"/>
                <a:ea typeface="HG明朝E" pitchFamily="17" charset="-128"/>
              </a:rPr>
              <a:t>r</a:t>
            </a:r>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と周期</a:t>
            </a:r>
            <a:r>
              <a:rPr kumimoji="1" lang="en-US" altLang="ja-JP" sz="2200" dirty="0" smtClean="0">
                <a:latin typeface="HG明朝E" pitchFamily="17" charset="-128"/>
                <a:ea typeface="HG明朝E" pitchFamily="17" charset="-128"/>
              </a:rPr>
              <a:t>(</a:t>
            </a:r>
            <a:r>
              <a:rPr kumimoji="1" lang="en-US" altLang="ja-JP" sz="2200" i="1" dirty="0" smtClean="0">
                <a:latin typeface="HG明朝E" pitchFamily="17" charset="-128"/>
                <a:ea typeface="HG明朝E" pitchFamily="17" charset="-128"/>
              </a:rPr>
              <a:t>T</a:t>
            </a:r>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の逆数が原点を通る一次関数の関係にあるはずである。」という簡単かつ視覚的に判断がつきやすい方法にて証明をさせてみせる。</a:t>
            </a:r>
            <a:r>
              <a:rPr lang="ja-JP" altLang="en-US" sz="2200" dirty="0" smtClean="0">
                <a:latin typeface="HG明朝E" pitchFamily="17" charset="-128"/>
                <a:ea typeface="HG明朝E" pitchFamily="17" charset="-128"/>
              </a:rPr>
              <a:t>実際に、グラフを作成してみると、そのような関係にない事がわかり、生徒は再び関係性を再考する。</a:t>
            </a:r>
            <a:endParaRPr lang="en-US" altLang="ja-JP" sz="2200" dirty="0" smtClean="0">
              <a:latin typeface="HG明朝E" pitchFamily="17" charset="-128"/>
              <a:ea typeface="HG明朝E" pitchFamily="17" charset="-128"/>
            </a:endParaRPr>
          </a:p>
          <a:p>
            <a:endParaRPr kumimoji="1"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このような、比例・反比例の関係性などは、紙面のみでの分析手法として、運動の第</a:t>
            </a:r>
            <a:r>
              <a:rPr lang="en-US" altLang="ja-JP" sz="2200" dirty="0" smtClean="0">
                <a:latin typeface="HG明朝E" pitchFamily="17" charset="-128"/>
                <a:ea typeface="HG明朝E" pitchFamily="17" charset="-128"/>
              </a:rPr>
              <a:t>2</a:t>
            </a:r>
            <a:r>
              <a:rPr lang="ja-JP" altLang="en-US" sz="2200" dirty="0" smtClean="0">
                <a:latin typeface="HG明朝E" pitchFamily="17" charset="-128"/>
                <a:ea typeface="HG明朝E" pitchFamily="17" charset="-128"/>
              </a:rPr>
              <a:t>法則の</a:t>
            </a:r>
            <a:r>
              <a:rPr lang="ja-JP" altLang="en-US" sz="2200" dirty="0" smtClean="0">
                <a:latin typeface="HG明朝E" pitchFamily="17" charset="-128"/>
                <a:ea typeface="HG明朝E" pitchFamily="17" charset="-128"/>
              </a:rPr>
              <a:t>単元</a:t>
            </a:r>
            <a:r>
              <a:rPr lang="ja-JP" altLang="en-US" sz="2200" dirty="0" smtClean="0">
                <a:latin typeface="HG明朝E" pitchFamily="17" charset="-128"/>
                <a:ea typeface="HG明朝E" pitchFamily="17" charset="-128"/>
              </a:rPr>
              <a:t>などで経験、学習をしておけると良いと考えられる。</a:t>
            </a:r>
            <a:endParaRPr kumimoji="1" lang="en-US" altLang="ja-JP" sz="2200" dirty="0" smtClean="0">
              <a:latin typeface="HG明朝E" pitchFamily="17" charset="-128"/>
              <a:ea typeface="HG明朝E" pitchFamily="17" charset="-128"/>
            </a:endParaRPr>
          </a:p>
          <a:p>
            <a:endParaRPr kumimoji="1" lang="ja-JP" altLang="en-US" sz="2200" dirty="0">
              <a:latin typeface="HG明朝E" pitchFamily="17" charset="-128"/>
              <a:ea typeface="HG明朝E" pitchFamily="17" charset="-128"/>
            </a:endParaRPr>
          </a:p>
        </p:txBody>
      </p:sp>
      <p:sp>
        <p:nvSpPr>
          <p:cNvPr id="24" name="V 字形矢印 23"/>
          <p:cNvSpPr/>
          <p:nvPr/>
        </p:nvSpPr>
        <p:spPr>
          <a:xfrm rot="2100000">
            <a:off x="4663827" y="2647930"/>
            <a:ext cx="624456" cy="265994"/>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5" name="大かっこ 24"/>
          <p:cNvSpPr/>
          <p:nvPr/>
        </p:nvSpPr>
        <p:spPr>
          <a:xfrm>
            <a:off x="179512" y="5301208"/>
            <a:ext cx="8640960" cy="1224136"/>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6" name="テキスト ボックス 25"/>
          <p:cNvSpPr txBox="1"/>
          <p:nvPr/>
        </p:nvSpPr>
        <p:spPr>
          <a:xfrm>
            <a:off x="611560" y="1268760"/>
            <a:ext cx="1723549" cy="1200329"/>
          </a:xfrm>
          <a:prstGeom prst="rect">
            <a:avLst/>
          </a:prstGeom>
          <a:noFill/>
        </p:spPr>
        <p:txBody>
          <a:bodyPr wrap="none" rtlCol="0">
            <a:spAutoFit/>
          </a:bodyPr>
          <a:lstStyle/>
          <a:p>
            <a:pPr algn="ctr"/>
            <a:r>
              <a:rPr kumimoji="1" lang="en-US" altLang="ja-JP" sz="2400" dirty="0" smtClean="0">
                <a:latin typeface="HG明朝E" pitchFamily="17" charset="-128"/>
                <a:ea typeface="HG明朝E" pitchFamily="17" charset="-128"/>
              </a:rPr>
              <a:t>Y = a/X</a:t>
            </a:r>
          </a:p>
          <a:p>
            <a:pPr algn="ctr"/>
            <a:endParaRPr lang="en-US" altLang="ja-JP" sz="2400" dirty="0" smtClean="0">
              <a:latin typeface="HG明朝E" pitchFamily="17" charset="-128"/>
              <a:ea typeface="HG明朝E" pitchFamily="17" charset="-128"/>
            </a:endParaRPr>
          </a:p>
          <a:p>
            <a:pPr algn="ctr"/>
            <a:r>
              <a:rPr kumimoji="1" lang="en-US" altLang="ja-JP" sz="2400" dirty="0" smtClean="0">
                <a:latin typeface="HG明朝E" pitchFamily="17" charset="-128"/>
                <a:ea typeface="HG明朝E" pitchFamily="17" charset="-128"/>
              </a:rPr>
              <a:t>Y = a</a:t>
            </a:r>
            <a:r>
              <a:rPr kumimoji="1" lang="ja-JP" altLang="en-US" sz="2400" dirty="0" smtClean="0">
                <a:latin typeface="HG明朝E" pitchFamily="17" charset="-128"/>
                <a:ea typeface="HG明朝E" pitchFamily="17" charset="-128"/>
              </a:rPr>
              <a:t>・</a:t>
            </a:r>
            <a:r>
              <a:rPr kumimoji="1" lang="en-US" altLang="ja-JP" sz="2400" dirty="0" smtClean="0">
                <a:latin typeface="HG明朝E" pitchFamily="17" charset="-128"/>
                <a:ea typeface="HG明朝E" pitchFamily="17" charset="-128"/>
              </a:rPr>
              <a:t>1/X</a:t>
            </a:r>
          </a:p>
        </p:txBody>
      </p:sp>
      <p:cxnSp>
        <p:nvCxnSpPr>
          <p:cNvPr id="29" name="直線矢印コネクタ 28"/>
          <p:cNvCxnSpPr/>
          <p:nvPr/>
        </p:nvCxnSpPr>
        <p:spPr>
          <a:xfrm rot="5400000">
            <a:off x="1151620" y="1880828"/>
            <a:ext cx="360040" cy="1588"/>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30" name="直線矢印コネクタ 29"/>
          <p:cNvCxnSpPr/>
          <p:nvPr/>
        </p:nvCxnSpPr>
        <p:spPr>
          <a:xfrm rot="16200000" flipV="1">
            <a:off x="1304020" y="1880034"/>
            <a:ext cx="360040" cy="1588"/>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sp>
        <p:nvSpPr>
          <p:cNvPr id="5" name="横巻き 4"/>
          <p:cNvSpPr/>
          <p:nvPr/>
        </p:nvSpPr>
        <p:spPr>
          <a:xfrm>
            <a:off x="2556605" y="476672"/>
            <a:ext cx="3528392" cy="1152128"/>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公式：</a:t>
            </a:r>
            <a:r>
              <a:rPr lang="ja-JP" altLang="en-US" sz="2400" i="1" dirty="0" smtClean="0">
                <a:solidFill>
                  <a:schemeClr val="tx1"/>
                </a:solidFill>
                <a:latin typeface="HG明朝E" pitchFamily="17" charset="-128"/>
                <a:ea typeface="HG明朝E" pitchFamily="17" charset="-128"/>
              </a:rPr>
              <a:t>Ｆ</a:t>
            </a:r>
            <a:r>
              <a:rPr lang="en-US" altLang="ja-JP" sz="2400" i="1" dirty="0" smtClean="0">
                <a:solidFill>
                  <a:schemeClr val="tx1"/>
                </a:solidFill>
                <a:latin typeface="HG明朝E" pitchFamily="17" charset="-128"/>
                <a:ea typeface="HG明朝E" pitchFamily="17" charset="-128"/>
              </a:rPr>
              <a:t> = </a:t>
            </a:r>
            <a:r>
              <a:rPr lang="ja-JP" altLang="en-US" sz="2400" i="1" dirty="0" smtClean="0">
                <a:solidFill>
                  <a:schemeClr val="tx1"/>
                </a:solidFill>
                <a:latin typeface="HG明朝E" pitchFamily="17" charset="-128"/>
                <a:ea typeface="HG明朝E" pitchFamily="17" charset="-128"/>
              </a:rPr>
              <a:t>ｍｒ</a:t>
            </a:r>
            <a:r>
              <a:rPr lang="en-US" altLang="ja-JP" sz="2400" i="1" dirty="0" smtClean="0">
                <a:solidFill>
                  <a:schemeClr val="tx1"/>
                </a:solidFill>
                <a:latin typeface="HG明朝E" pitchFamily="17" charset="-128"/>
                <a:ea typeface="HG明朝E" pitchFamily="17" charset="-128"/>
              </a:rPr>
              <a:t>ω</a:t>
            </a:r>
            <a:r>
              <a:rPr lang="en-US" altLang="ja-JP" sz="2400" i="1" baseline="30000" dirty="0" smtClean="0">
                <a:solidFill>
                  <a:schemeClr val="tx1"/>
                </a:solidFill>
                <a:latin typeface="HG明朝E" pitchFamily="17" charset="-128"/>
                <a:ea typeface="HG明朝E" pitchFamily="17" charset="-128"/>
              </a:rPr>
              <a:t>2 </a:t>
            </a:r>
            <a:r>
              <a:rPr lang="en-US" altLang="ja-JP" sz="2400" i="1" dirty="0" smtClean="0">
                <a:solidFill>
                  <a:schemeClr val="tx1"/>
                </a:solidFill>
                <a:latin typeface="HG明朝E" pitchFamily="17" charset="-128"/>
                <a:ea typeface="HG明朝E" pitchFamily="17" charset="-128"/>
              </a:rPr>
              <a:t> </a:t>
            </a:r>
          </a:p>
          <a:p>
            <a:pPr algn="ctr"/>
            <a:r>
              <a:rPr lang="ja-JP" altLang="en-US" sz="2400" dirty="0" smtClean="0">
                <a:solidFill>
                  <a:schemeClr val="tx1"/>
                </a:solidFill>
                <a:latin typeface="HG明朝E" pitchFamily="17" charset="-128"/>
                <a:ea typeface="HG明朝E" pitchFamily="17" charset="-128"/>
              </a:rPr>
              <a:t>の発見学習</a:t>
            </a:r>
            <a:endParaRPr kumimoji="1" lang="ja-JP" altLang="en-US" sz="2400" dirty="0"/>
          </a:p>
        </p:txBody>
      </p:sp>
      <p:sp>
        <p:nvSpPr>
          <p:cNvPr id="6" name="円/楕円 5"/>
          <p:cNvSpPr/>
          <p:nvPr/>
        </p:nvSpPr>
        <p:spPr>
          <a:xfrm>
            <a:off x="6156176" y="332656"/>
            <a:ext cx="720080" cy="7200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T</a:t>
            </a:r>
            <a:endParaRPr kumimoji="1" lang="ja-JP" altLang="en-US" sz="3600" i="1" dirty="0">
              <a:latin typeface="HG明朝E" pitchFamily="17" charset="-128"/>
              <a:ea typeface="HG明朝E" pitchFamily="17" charset="-128"/>
            </a:endParaRPr>
          </a:p>
        </p:txBody>
      </p:sp>
      <p:sp>
        <p:nvSpPr>
          <p:cNvPr id="7" name="円/楕円 6"/>
          <p:cNvSpPr/>
          <p:nvPr/>
        </p:nvSpPr>
        <p:spPr>
          <a:xfrm>
            <a:off x="7596336" y="332656"/>
            <a:ext cx="720080" cy="69269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r</a:t>
            </a:r>
            <a:endParaRPr kumimoji="1" lang="ja-JP" altLang="en-US" sz="3600" i="1" dirty="0">
              <a:latin typeface="HG明朝E" pitchFamily="17" charset="-128"/>
              <a:ea typeface="HG明朝E" pitchFamily="17" charset="-128"/>
            </a:endParaRPr>
          </a:p>
        </p:txBody>
      </p:sp>
      <p:sp>
        <p:nvSpPr>
          <p:cNvPr id="8" name="円/楕円 7"/>
          <p:cNvSpPr/>
          <p:nvPr/>
        </p:nvSpPr>
        <p:spPr>
          <a:xfrm>
            <a:off x="6876256" y="332656"/>
            <a:ext cx="720080" cy="697433"/>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a</a:t>
            </a:r>
            <a:endParaRPr kumimoji="1" lang="ja-JP" altLang="en-US" sz="3600" i="1" dirty="0">
              <a:latin typeface="HG明朝E" pitchFamily="17" charset="-128"/>
              <a:ea typeface="HG明朝E" pitchFamily="17" charset="-128"/>
            </a:endParaRPr>
          </a:p>
        </p:txBody>
      </p:sp>
      <p:sp>
        <p:nvSpPr>
          <p:cNvPr id="11" name="テキスト ボックス 10"/>
          <p:cNvSpPr txBox="1"/>
          <p:nvPr/>
        </p:nvSpPr>
        <p:spPr>
          <a:xfrm>
            <a:off x="1094125" y="1773977"/>
            <a:ext cx="6955751" cy="430887"/>
          </a:xfrm>
          <a:prstGeom prst="rect">
            <a:avLst/>
          </a:prstGeom>
          <a:noFill/>
        </p:spPr>
        <p:txBody>
          <a:bodyPr wrap="none" rtlCol="0">
            <a:spAutoFit/>
          </a:bodyPr>
          <a:lstStyle/>
          <a:p>
            <a:pPr algn="ctr"/>
            <a:r>
              <a:rPr lang="ja-JP" altLang="en-US" sz="2200" dirty="0" smtClean="0">
                <a:solidFill>
                  <a:srgbClr val="FF0000"/>
                </a:solidFill>
                <a:latin typeface="HG明朝E" pitchFamily="17" charset="-128"/>
                <a:ea typeface="HG明朝E" pitchFamily="17" charset="-128"/>
              </a:rPr>
              <a:t>得られた</a:t>
            </a:r>
            <a:r>
              <a:rPr lang="ja-JP" altLang="en-US" sz="2200" dirty="0" smtClean="0">
                <a:solidFill>
                  <a:srgbClr val="FF0000"/>
                </a:solidFill>
                <a:latin typeface="HG明朝E" pitchFamily="17" charset="-128"/>
                <a:ea typeface="HG明朝E" pitchFamily="17" charset="-128"/>
              </a:rPr>
              <a:t>勾配</a:t>
            </a:r>
            <a:r>
              <a:rPr lang="en-US" altLang="ja-JP" sz="2200" dirty="0"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a</a:t>
            </a:r>
            <a:r>
              <a:rPr lang="en-US" altLang="ja-JP" sz="2200" dirty="0" err="1" smtClean="0">
                <a:solidFill>
                  <a:srgbClr val="FF0000"/>
                </a:solidFill>
                <a:latin typeface="HG明朝E" pitchFamily="17" charset="-128"/>
                <a:ea typeface="HG明朝E" pitchFamily="17" charset="-128"/>
              </a:rPr>
              <a:t>/</a:t>
            </a:r>
            <a:r>
              <a:rPr lang="en-US" altLang="ja-JP" sz="2200" i="1" dirty="0" err="1" smtClean="0">
                <a:solidFill>
                  <a:srgbClr val="FF0000"/>
                </a:solidFill>
                <a:latin typeface="HG明朝E" pitchFamily="17" charset="-128"/>
                <a:ea typeface="HG明朝E" pitchFamily="17" charset="-128"/>
              </a:rPr>
              <a:t>r</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と周期</a:t>
            </a:r>
            <a:r>
              <a:rPr lang="en-US" altLang="ja-JP" sz="2200" dirty="0" smtClean="0">
                <a:solidFill>
                  <a:srgbClr val="FF0000"/>
                </a:solidFill>
                <a:latin typeface="HG明朝E" pitchFamily="17" charset="-128"/>
                <a:ea typeface="HG明朝E" pitchFamily="17" charset="-128"/>
              </a:rPr>
              <a:t>(</a:t>
            </a:r>
            <a:r>
              <a:rPr lang="en-US" altLang="ja-JP" sz="2200" i="1" dirty="0" smtClean="0">
                <a:solidFill>
                  <a:srgbClr val="FF0000"/>
                </a:solidFill>
                <a:latin typeface="HG明朝E" pitchFamily="17" charset="-128"/>
                <a:ea typeface="HG明朝E" pitchFamily="17" charset="-128"/>
              </a:rPr>
              <a:t>T</a:t>
            </a:r>
            <a:r>
              <a:rPr lang="en-US" altLang="ja-JP" sz="2200" dirty="0" smtClean="0">
                <a:solidFill>
                  <a:srgbClr val="FF0000"/>
                </a:solidFill>
                <a:latin typeface="HG明朝E" pitchFamily="17" charset="-128"/>
                <a:ea typeface="HG明朝E" pitchFamily="17" charset="-128"/>
              </a:rPr>
              <a:t>)</a:t>
            </a:r>
            <a:r>
              <a:rPr lang="ja-JP" altLang="en-US" sz="2200" dirty="0" smtClean="0">
                <a:solidFill>
                  <a:srgbClr val="FF0000"/>
                </a:solidFill>
                <a:latin typeface="HG明朝E" pitchFamily="17" charset="-128"/>
                <a:ea typeface="HG明朝E" pitchFamily="17" charset="-128"/>
              </a:rPr>
              <a:t>の関係</a:t>
            </a:r>
            <a:r>
              <a:rPr lang="ja-JP" altLang="en-US" sz="2200" dirty="0" smtClean="0">
                <a:solidFill>
                  <a:srgbClr val="FF0000"/>
                </a:solidFill>
                <a:latin typeface="HG明朝E" pitchFamily="17" charset="-128"/>
                <a:ea typeface="HG明朝E" pitchFamily="17" charset="-128"/>
              </a:rPr>
              <a:t>を</a:t>
            </a:r>
            <a:r>
              <a:rPr lang="ja-JP" altLang="en-US" sz="2200" dirty="0" smtClean="0">
                <a:solidFill>
                  <a:srgbClr val="FF0000"/>
                </a:solidFill>
                <a:latin typeface="HG明朝E" pitchFamily="17" charset="-128"/>
                <a:ea typeface="HG明朝E" pitchFamily="17" charset="-128"/>
              </a:rPr>
              <a:t>再び</a:t>
            </a:r>
            <a:r>
              <a:rPr lang="ja-JP" altLang="en-US" sz="2200" dirty="0" smtClean="0">
                <a:solidFill>
                  <a:srgbClr val="FF0000"/>
                </a:solidFill>
                <a:latin typeface="HG明朝E" pitchFamily="17" charset="-128"/>
                <a:ea typeface="HG明朝E" pitchFamily="17" charset="-128"/>
              </a:rPr>
              <a:t>考えさせる</a:t>
            </a:r>
            <a:endParaRPr lang="en-US" altLang="ja-JP" sz="2200" dirty="0" smtClean="0">
              <a:solidFill>
                <a:srgbClr val="FF0000"/>
              </a:solidFill>
              <a:latin typeface="HG明朝E" pitchFamily="17" charset="-128"/>
              <a:ea typeface="HG明朝E" pitchFamily="17" charset="-128"/>
            </a:endParaRPr>
          </a:p>
        </p:txBody>
      </p:sp>
      <p:sp>
        <p:nvSpPr>
          <p:cNvPr id="12" name="V 字形矢印 11"/>
          <p:cNvSpPr/>
          <p:nvPr/>
        </p:nvSpPr>
        <p:spPr>
          <a:xfrm rot="5400000">
            <a:off x="4247964" y="2240868"/>
            <a:ext cx="648072" cy="576064"/>
          </a:xfrm>
          <a:prstGeom prst="notched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098" name="Picture 2"/>
          <p:cNvPicPr>
            <a:picLocks noChangeAspect="1" noChangeArrowheads="1"/>
          </p:cNvPicPr>
          <p:nvPr/>
        </p:nvPicPr>
        <p:blipFill>
          <a:blip r:embed="rId2" cstate="print"/>
          <a:srcRect/>
          <a:stretch>
            <a:fillRect/>
          </a:stretch>
        </p:blipFill>
        <p:spPr bwMode="auto">
          <a:xfrm>
            <a:off x="1958956" y="2852936"/>
            <a:ext cx="5205332" cy="2485429"/>
          </a:xfrm>
          <a:prstGeom prst="rect">
            <a:avLst/>
          </a:prstGeom>
          <a:noFill/>
          <a:ln w="9525">
            <a:solidFill>
              <a:schemeClr val="tx1"/>
            </a:solidFill>
            <a:miter lim="800000"/>
            <a:headEnd/>
            <a:tailEnd/>
          </a:ln>
        </p:spPr>
      </p:pic>
      <p:cxnSp>
        <p:nvCxnSpPr>
          <p:cNvPr id="14" name="直線コネクタ 13"/>
          <p:cNvCxnSpPr/>
          <p:nvPr/>
        </p:nvCxnSpPr>
        <p:spPr>
          <a:xfrm rot="5400000" flipH="1" flipV="1">
            <a:off x="2555776" y="3212976"/>
            <a:ext cx="1296144" cy="1296144"/>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3707904" y="2852936"/>
            <a:ext cx="364202" cy="523220"/>
          </a:xfrm>
          <a:prstGeom prst="rect">
            <a:avLst/>
          </a:prstGeom>
          <a:noFill/>
        </p:spPr>
        <p:txBody>
          <a:bodyPr wrap="none" rtlCol="0">
            <a:spAutoFit/>
          </a:bodyPr>
          <a:lstStyle/>
          <a:p>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sp>
        <p:nvSpPr>
          <p:cNvPr id="17" name="円弧 16"/>
          <p:cNvSpPr/>
          <p:nvPr/>
        </p:nvSpPr>
        <p:spPr>
          <a:xfrm>
            <a:off x="2267744" y="2204864"/>
            <a:ext cx="864096" cy="2304256"/>
          </a:xfrm>
          <a:prstGeom prst="arc">
            <a:avLst>
              <a:gd name="adj1" fmla="val 18392202"/>
              <a:gd name="adj2" fmla="val 5434816"/>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テキスト ボックス 17"/>
          <p:cNvSpPr txBox="1"/>
          <p:nvPr/>
        </p:nvSpPr>
        <p:spPr>
          <a:xfrm>
            <a:off x="2699792" y="2348880"/>
            <a:ext cx="364202" cy="523220"/>
          </a:xfrm>
          <a:prstGeom prst="rect">
            <a:avLst/>
          </a:prstGeom>
          <a:noFill/>
        </p:spPr>
        <p:txBody>
          <a:bodyPr wrap="none" rtlCol="0">
            <a:spAutoFit/>
          </a:bodyPr>
          <a:lstStyle/>
          <a:p>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sp>
        <p:nvSpPr>
          <p:cNvPr id="19" name="円弧 18"/>
          <p:cNvSpPr/>
          <p:nvPr/>
        </p:nvSpPr>
        <p:spPr>
          <a:xfrm rot="16200000" flipV="1">
            <a:off x="3239852" y="3248980"/>
            <a:ext cx="936104" cy="2304256"/>
          </a:xfrm>
          <a:prstGeom prst="arc">
            <a:avLst>
              <a:gd name="adj1" fmla="val 18303574"/>
              <a:gd name="adj2" fmla="val 5434816"/>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テキスト ボックス 19"/>
          <p:cNvSpPr txBox="1"/>
          <p:nvPr/>
        </p:nvSpPr>
        <p:spPr>
          <a:xfrm>
            <a:off x="4211960" y="3645024"/>
            <a:ext cx="364202" cy="523220"/>
          </a:xfrm>
          <a:prstGeom prst="rect">
            <a:avLst/>
          </a:prstGeom>
          <a:noFill/>
        </p:spPr>
        <p:txBody>
          <a:bodyPr wrap="none" rtlCol="0">
            <a:spAutoFit/>
          </a:bodyPr>
          <a:lstStyle/>
          <a:p>
            <a:r>
              <a:rPr kumimoji="1" lang="en-US" altLang="ja-JP" sz="2800" dirty="0" smtClean="0">
                <a:solidFill>
                  <a:srgbClr val="FF0000"/>
                </a:solidFill>
                <a:latin typeface="HG明朝E" pitchFamily="17" charset="-128"/>
                <a:ea typeface="HG明朝E" pitchFamily="17" charset="-128"/>
              </a:rPr>
              <a:t>?</a:t>
            </a:r>
            <a:endParaRPr kumimoji="1" lang="ja-JP" altLang="en-US" sz="2800" dirty="0">
              <a:solidFill>
                <a:srgbClr val="FF0000"/>
              </a:solidFill>
              <a:latin typeface="HG明朝E" pitchFamily="17" charset="-128"/>
              <a:ea typeface="HG明朝E" pitchFamily="17" charset="-128"/>
            </a:endParaRPr>
          </a:p>
        </p:txBody>
      </p:sp>
      <p:sp>
        <p:nvSpPr>
          <p:cNvPr id="21" name="V 字形矢印 20"/>
          <p:cNvSpPr/>
          <p:nvPr/>
        </p:nvSpPr>
        <p:spPr>
          <a:xfrm rot="-2100000" flipH="1">
            <a:off x="3641481" y="5503443"/>
            <a:ext cx="864096" cy="504056"/>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 name="V 字形矢印 21"/>
          <p:cNvSpPr/>
          <p:nvPr/>
        </p:nvSpPr>
        <p:spPr>
          <a:xfrm rot="2100000">
            <a:off x="4649593" y="5503442"/>
            <a:ext cx="864096" cy="504056"/>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2086947" y="5949280"/>
            <a:ext cx="1620957" cy="523220"/>
          </a:xfrm>
          <a:prstGeom prst="rect">
            <a:avLst/>
          </a:prstGeom>
          <a:noFill/>
        </p:spPr>
        <p:txBody>
          <a:bodyPr wrap="none" rtlCol="0">
            <a:spAutoFit/>
          </a:bodyPr>
          <a:lstStyle/>
          <a:p>
            <a:r>
              <a:rPr kumimoji="1" lang="ja-JP" altLang="en-US" sz="2800" u="sng" dirty="0" smtClean="0">
                <a:latin typeface="HG明朝E" pitchFamily="17" charset="-128"/>
                <a:ea typeface="HG明朝E" pitchFamily="17" charset="-128"/>
              </a:rPr>
              <a:t>反比例？</a:t>
            </a:r>
            <a:endParaRPr kumimoji="1" lang="ja-JP" altLang="en-US" sz="2800" u="sng" dirty="0">
              <a:latin typeface="HG明朝E" pitchFamily="17" charset="-128"/>
              <a:ea typeface="HG明朝E" pitchFamily="17" charset="-128"/>
            </a:endParaRPr>
          </a:p>
        </p:txBody>
      </p:sp>
      <p:sp>
        <p:nvSpPr>
          <p:cNvPr id="23" name="テキスト ボックス 22"/>
          <p:cNvSpPr txBox="1"/>
          <p:nvPr/>
        </p:nvSpPr>
        <p:spPr>
          <a:xfrm>
            <a:off x="5868144" y="5517232"/>
            <a:ext cx="3005951" cy="1569660"/>
          </a:xfrm>
          <a:prstGeom prst="rect">
            <a:avLst/>
          </a:prstGeom>
          <a:noFill/>
        </p:spPr>
        <p:txBody>
          <a:bodyPr wrap="none" rtlCol="0">
            <a:spAutoFit/>
          </a:bodyPr>
          <a:lstStyle/>
          <a:p>
            <a:r>
              <a:rPr kumimoji="1" lang="en-US" altLang="ja-JP" sz="2400" i="1" u="sng" dirty="0" err="1" smtClean="0">
                <a:solidFill>
                  <a:srgbClr val="FF0000"/>
                </a:solidFill>
                <a:latin typeface="HG明朝E" pitchFamily="17" charset="-128"/>
                <a:ea typeface="HG明朝E" pitchFamily="17" charset="-128"/>
              </a:rPr>
              <a:t>a</a:t>
            </a:r>
            <a:r>
              <a:rPr kumimoji="1" lang="en-US" altLang="ja-JP" sz="2400" u="sng" dirty="0" err="1" smtClean="0">
                <a:solidFill>
                  <a:srgbClr val="FF0000"/>
                </a:solidFill>
                <a:latin typeface="HG明朝E" pitchFamily="17" charset="-128"/>
                <a:ea typeface="HG明朝E" pitchFamily="17" charset="-128"/>
              </a:rPr>
              <a:t>/</a:t>
            </a:r>
            <a:r>
              <a:rPr kumimoji="1" lang="en-US" altLang="ja-JP" sz="2400" i="1" u="sng" dirty="0" err="1" smtClean="0">
                <a:solidFill>
                  <a:srgbClr val="FF0000"/>
                </a:solidFill>
                <a:latin typeface="HG明朝E" pitchFamily="17" charset="-128"/>
                <a:ea typeface="HG明朝E" pitchFamily="17" charset="-128"/>
              </a:rPr>
              <a:t>r</a:t>
            </a:r>
            <a:r>
              <a:rPr lang="ja-JP" altLang="en-US" sz="2400" u="sng" dirty="0" smtClean="0">
                <a:solidFill>
                  <a:srgbClr val="FF0000"/>
                </a:solidFill>
                <a:latin typeface="HG明朝E" pitchFamily="17" charset="-128"/>
                <a:ea typeface="HG明朝E" pitchFamily="17" charset="-128"/>
              </a:rPr>
              <a:t>と</a:t>
            </a:r>
            <a:r>
              <a:rPr lang="en-US" altLang="ja-JP" sz="2400" i="1" u="sng" dirty="0" smtClean="0">
                <a:solidFill>
                  <a:srgbClr val="FF0000"/>
                </a:solidFill>
                <a:latin typeface="HG明朝E" pitchFamily="17" charset="-128"/>
                <a:ea typeface="HG明朝E" pitchFamily="17" charset="-128"/>
              </a:rPr>
              <a:t>T</a:t>
            </a:r>
            <a:r>
              <a:rPr lang="en-US" altLang="ja-JP" sz="2400" i="1" u="sng" baseline="30000" dirty="0" smtClean="0">
                <a:solidFill>
                  <a:srgbClr val="FF0000"/>
                </a:solidFill>
                <a:latin typeface="HG明朝E" pitchFamily="17" charset="-128"/>
                <a:ea typeface="HG明朝E" pitchFamily="17" charset="-128"/>
              </a:rPr>
              <a:t>2</a:t>
            </a:r>
            <a:r>
              <a:rPr lang="ja-JP" altLang="en-US" sz="2400" i="1" u="sng" baseline="30000" dirty="0" smtClean="0">
                <a:solidFill>
                  <a:srgbClr val="FF0000"/>
                </a:solidFill>
                <a:latin typeface="HG明朝E" pitchFamily="17" charset="-128"/>
                <a:ea typeface="HG明朝E" pitchFamily="17" charset="-128"/>
              </a:rPr>
              <a:t>　</a:t>
            </a:r>
            <a:r>
              <a:rPr lang="ja-JP" altLang="en-US" sz="2400" u="sng" dirty="0" smtClean="0">
                <a:solidFill>
                  <a:srgbClr val="FF0000"/>
                </a:solidFill>
                <a:latin typeface="HG明朝E" pitchFamily="17" charset="-128"/>
                <a:ea typeface="HG明朝E" pitchFamily="17" charset="-128"/>
              </a:rPr>
              <a:t>が反比例？</a:t>
            </a:r>
            <a:endParaRPr lang="en-US" altLang="ja-JP" sz="2400" u="sng" dirty="0" smtClean="0">
              <a:solidFill>
                <a:srgbClr val="FF0000"/>
              </a:solidFill>
              <a:latin typeface="HG明朝E" pitchFamily="17" charset="-128"/>
              <a:ea typeface="HG明朝E" pitchFamily="17" charset="-128"/>
            </a:endParaRPr>
          </a:p>
          <a:p>
            <a:pPr algn="ctr"/>
            <a:r>
              <a:rPr lang="en-US" altLang="ja-JP" sz="2400" dirty="0" smtClean="0">
                <a:solidFill>
                  <a:srgbClr val="FF0000"/>
                </a:solidFill>
                <a:latin typeface="HG明朝E" pitchFamily="17" charset="-128"/>
                <a:ea typeface="HG明朝E" pitchFamily="17" charset="-128"/>
              </a:rPr>
              <a:t>o</a:t>
            </a:r>
            <a:r>
              <a:rPr lang="en-US" altLang="ja-JP" sz="2400" dirty="0" smtClean="0">
                <a:solidFill>
                  <a:srgbClr val="FF0000"/>
                </a:solidFill>
                <a:latin typeface="HG明朝E" pitchFamily="17" charset="-128"/>
                <a:ea typeface="HG明朝E" pitchFamily="17" charset="-128"/>
              </a:rPr>
              <a:t>r</a:t>
            </a:r>
          </a:p>
          <a:p>
            <a:r>
              <a:rPr lang="en-US" altLang="ja-JP" sz="2400" i="1" u="sng" dirty="0" err="1" smtClean="0">
                <a:solidFill>
                  <a:srgbClr val="FF0000"/>
                </a:solidFill>
                <a:latin typeface="HG明朝E" pitchFamily="17" charset="-128"/>
                <a:ea typeface="HG明朝E" pitchFamily="17" charset="-128"/>
              </a:rPr>
              <a:t>a</a:t>
            </a:r>
            <a:r>
              <a:rPr lang="en-US" altLang="ja-JP" sz="2400" u="sng" dirty="0" err="1" smtClean="0">
                <a:solidFill>
                  <a:srgbClr val="FF0000"/>
                </a:solidFill>
                <a:latin typeface="HG明朝E" pitchFamily="17" charset="-128"/>
                <a:ea typeface="HG明朝E" pitchFamily="17" charset="-128"/>
              </a:rPr>
              <a:t>/</a:t>
            </a:r>
            <a:r>
              <a:rPr lang="en-US" altLang="ja-JP" sz="2400" i="1" u="sng" dirty="0" err="1" smtClean="0">
                <a:solidFill>
                  <a:srgbClr val="FF0000"/>
                </a:solidFill>
                <a:latin typeface="HG明朝E" pitchFamily="17" charset="-128"/>
                <a:ea typeface="HG明朝E" pitchFamily="17" charset="-128"/>
              </a:rPr>
              <a:t>r</a:t>
            </a:r>
            <a:r>
              <a:rPr lang="ja-JP" altLang="en-US" sz="2400" u="sng" dirty="0" smtClean="0">
                <a:solidFill>
                  <a:srgbClr val="FF0000"/>
                </a:solidFill>
                <a:latin typeface="HG明朝E" pitchFamily="17" charset="-128"/>
                <a:ea typeface="HG明朝E" pitchFamily="17" charset="-128"/>
              </a:rPr>
              <a:t>と</a:t>
            </a:r>
            <a:r>
              <a:rPr lang="en-US" altLang="ja-JP" sz="2400" i="1" u="sng" dirty="0" err="1" smtClean="0">
                <a:solidFill>
                  <a:srgbClr val="FF0000"/>
                </a:solidFill>
                <a:latin typeface="HG明朝E" pitchFamily="17" charset="-128"/>
                <a:ea typeface="HG明朝E" pitchFamily="17" charset="-128"/>
              </a:rPr>
              <a:t>T</a:t>
            </a:r>
            <a:r>
              <a:rPr lang="en-US" altLang="ja-JP" sz="2400" i="1" u="sng" baseline="30000" dirty="0" err="1" smtClean="0">
                <a:solidFill>
                  <a:srgbClr val="FF0000"/>
                </a:solidFill>
                <a:latin typeface="HG明朝E" pitchFamily="17" charset="-128"/>
                <a:ea typeface="HG明朝E" pitchFamily="17" charset="-128"/>
              </a:rPr>
              <a:t>n</a:t>
            </a:r>
            <a:r>
              <a:rPr lang="ja-JP" altLang="en-US" sz="2400" i="1" u="sng" baseline="30000" dirty="0" smtClean="0">
                <a:solidFill>
                  <a:srgbClr val="FF0000"/>
                </a:solidFill>
                <a:latin typeface="HG明朝E" pitchFamily="17" charset="-128"/>
                <a:ea typeface="HG明朝E" pitchFamily="17" charset="-128"/>
              </a:rPr>
              <a:t>　</a:t>
            </a:r>
            <a:r>
              <a:rPr lang="ja-JP" altLang="en-US" sz="2400" u="sng" dirty="0" smtClean="0">
                <a:solidFill>
                  <a:srgbClr val="FF0000"/>
                </a:solidFill>
                <a:latin typeface="HG明朝E" pitchFamily="17" charset="-128"/>
                <a:ea typeface="HG明朝E" pitchFamily="17" charset="-128"/>
              </a:rPr>
              <a:t>が</a:t>
            </a:r>
            <a:r>
              <a:rPr lang="ja-JP" altLang="en-US" sz="2400" u="sng" dirty="0" smtClean="0">
                <a:solidFill>
                  <a:srgbClr val="FF0000"/>
                </a:solidFill>
                <a:latin typeface="HG明朝E" pitchFamily="17" charset="-128"/>
                <a:ea typeface="HG明朝E" pitchFamily="17" charset="-128"/>
              </a:rPr>
              <a:t>反比例？</a:t>
            </a:r>
            <a:endParaRPr lang="en-US" altLang="ja-JP" sz="2400" u="sng" baseline="30000" dirty="0" smtClean="0">
              <a:solidFill>
                <a:srgbClr val="FF0000"/>
              </a:solidFill>
              <a:latin typeface="HG明朝E" pitchFamily="17" charset="-128"/>
              <a:ea typeface="HG明朝E" pitchFamily="17" charset="-128"/>
            </a:endParaRPr>
          </a:p>
          <a:p>
            <a:endParaRPr lang="en-US" altLang="ja-JP" sz="2400" u="sng" dirty="0" smtClean="0">
              <a:solidFill>
                <a:srgbClr val="FF0000"/>
              </a:solidFill>
              <a:latin typeface="HG明朝E" pitchFamily="17" charset="-128"/>
              <a:ea typeface="HG明朝E" pitchFamily="17" charset="-128"/>
            </a:endParaRPr>
          </a:p>
        </p:txBody>
      </p:sp>
      <p:sp>
        <p:nvSpPr>
          <p:cNvPr id="24" name="下カーブ矢印 23"/>
          <p:cNvSpPr/>
          <p:nvPr/>
        </p:nvSpPr>
        <p:spPr>
          <a:xfrm>
            <a:off x="3851920" y="5661248"/>
            <a:ext cx="1584176" cy="936104"/>
          </a:xfrm>
          <a:prstGeom prst="curvedDownArrow">
            <a:avLst/>
          </a:prstGeom>
          <a:solidFill>
            <a:srgbClr val="FF0000"/>
          </a:solidFill>
          <a:ln>
            <a:solidFill>
              <a:srgbClr val="FF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solidFill>
                <a:schemeClr val="tx1"/>
              </a:solidFill>
            </a:endParaRPr>
          </a:p>
        </p:txBody>
      </p:sp>
      <p:sp>
        <p:nvSpPr>
          <p:cNvPr id="26" name="四角形吹き出し 25"/>
          <p:cNvSpPr/>
          <p:nvPr/>
        </p:nvSpPr>
        <p:spPr>
          <a:xfrm>
            <a:off x="5292080" y="3284984"/>
            <a:ext cx="3528392" cy="1584176"/>
          </a:xfrm>
          <a:prstGeom prst="wedgeRectCallout">
            <a:avLst>
              <a:gd name="adj1" fmla="val -4493"/>
              <a:gd name="adj2" fmla="val 8815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sz="2200" dirty="0" smtClean="0">
                <a:latin typeface="HG明朝E" pitchFamily="17" charset="-128"/>
                <a:ea typeface="HG明朝E" pitchFamily="17" charset="-128"/>
              </a:rPr>
              <a:t>じゃあ</a:t>
            </a:r>
            <a:r>
              <a:rPr lang="ja-JP" altLang="en-US" sz="2200" dirty="0" smtClean="0">
                <a:latin typeface="HG明朝E" pitchFamily="17" charset="-128"/>
                <a:ea typeface="HG明朝E" pitchFamily="17" charset="-128"/>
              </a:rPr>
              <a:t>、まず簡単な数字</a:t>
            </a:r>
            <a:endParaRPr lang="en-US" altLang="ja-JP" sz="2200" dirty="0" smtClean="0">
              <a:latin typeface="HG明朝E" pitchFamily="17" charset="-128"/>
              <a:ea typeface="HG明朝E" pitchFamily="17" charset="-128"/>
            </a:endParaRPr>
          </a:p>
          <a:p>
            <a:pPr algn="ctr"/>
            <a:r>
              <a:rPr lang="ja-JP" altLang="en-US" sz="2200" dirty="0" smtClean="0">
                <a:latin typeface="HG明朝E" pitchFamily="17" charset="-128"/>
                <a:ea typeface="HG明朝E" pitchFamily="17" charset="-128"/>
              </a:rPr>
              <a:t>から試してみよう</a:t>
            </a:r>
            <a:r>
              <a:rPr lang="en-US" altLang="ja-JP" sz="2200" dirty="0" smtClean="0">
                <a:latin typeface="HG明朝E" pitchFamily="17" charset="-128"/>
                <a:ea typeface="HG明朝E" pitchFamily="17" charset="-128"/>
              </a:rPr>
              <a:t>!!</a:t>
            </a:r>
            <a:endParaRPr kumimoji="1" lang="ja-JP" altLang="en-US" sz="2200" dirty="0">
              <a:latin typeface="HG明朝E" pitchFamily="17" charset="-128"/>
              <a:ea typeface="HG明朝E" pitchFamily="17" charset="-128"/>
            </a:endParaRPr>
          </a:p>
        </p:txBody>
      </p:sp>
      <p:sp>
        <p:nvSpPr>
          <p:cNvPr id="28" name="スマイル 27"/>
          <p:cNvSpPr/>
          <p:nvPr/>
        </p:nvSpPr>
        <p:spPr>
          <a:xfrm>
            <a:off x="6948264" y="4869160"/>
            <a:ext cx="792088" cy="720080"/>
          </a:xfrm>
          <a:prstGeom prst="smileyFace">
            <a:avLst/>
          </a:prstGeom>
          <a:solidFill>
            <a:srgbClr val="FFFF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checkerboard(across)">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dissolve">
                                      <p:cBhvr>
                                        <p:cTn id="12" dur="500"/>
                                        <p:tgtEl>
                                          <p:spTgt spid="26"/>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dissolve">
                                      <p:cBhvr>
                                        <p:cTn id="15"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6" grpId="0" animBg="1"/>
      <p:bldP spid="2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3. </a:t>
            </a:r>
            <a:r>
              <a:rPr kumimoji="0" lang="ja-JP" altLang="en-US" sz="2400" dirty="0" smtClean="0">
                <a:solidFill>
                  <a:schemeClr val="bg1"/>
                </a:solidFill>
                <a:latin typeface="HG明朝E" pitchFamily="17" charset="-128"/>
                <a:ea typeface="HG明朝E" pitchFamily="17" charset="-128"/>
              </a:rPr>
              <a:t>結果</a:t>
            </a:r>
            <a:endParaRPr kumimoji="0" lang="ja-JP" altLang="en-US" sz="2400" dirty="0">
              <a:solidFill>
                <a:schemeClr val="bg1"/>
              </a:solidFill>
              <a:latin typeface="HG明朝E" pitchFamily="17" charset="-128"/>
              <a:ea typeface="HG明朝E" pitchFamily="17" charset="-128"/>
            </a:endParaRPr>
          </a:p>
        </p:txBody>
      </p:sp>
      <p:sp>
        <p:nvSpPr>
          <p:cNvPr id="5" name="横巻き 4"/>
          <p:cNvSpPr/>
          <p:nvPr/>
        </p:nvSpPr>
        <p:spPr>
          <a:xfrm>
            <a:off x="3132669" y="-27384"/>
            <a:ext cx="3528392" cy="1152128"/>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公式：</a:t>
            </a:r>
            <a:r>
              <a:rPr lang="ja-JP" altLang="en-US" sz="2400" i="1" dirty="0" smtClean="0">
                <a:solidFill>
                  <a:schemeClr val="tx1"/>
                </a:solidFill>
                <a:latin typeface="HG明朝E" pitchFamily="17" charset="-128"/>
                <a:ea typeface="HG明朝E" pitchFamily="17" charset="-128"/>
              </a:rPr>
              <a:t>Ｆ</a:t>
            </a:r>
            <a:r>
              <a:rPr lang="en-US" altLang="ja-JP" sz="2400" i="1" dirty="0" smtClean="0">
                <a:solidFill>
                  <a:schemeClr val="tx1"/>
                </a:solidFill>
                <a:latin typeface="HG明朝E" pitchFamily="17" charset="-128"/>
                <a:ea typeface="HG明朝E" pitchFamily="17" charset="-128"/>
              </a:rPr>
              <a:t> = </a:t>
            </a:r>
            <a:r>
              <a:rPr lang="ja-JP" altLang="en-US" sz="2400" i="1" dirty="0" smtClean="0">
                <a:solidFill>
                  <a:schemeClr val="tx1"/>
                </a:solidFill>
                <a:latin typeface="HG明朝E" pitchFamily="17" charset="-128"/>
                <a:ea typeface="HG明朝E" pitchFamily="17" charset="-128"/>
              </a:rPr>
              <a:t>ｍｒ</a:t>
            </a:r>
            <a:r>
              <a:rPr lang="en-US" altLang="ja-JP" sz="2400" i="1" dirty="0" smtClean="0">
                <a:solidFill>
                  <a:schemeClr val="tx1"/>
                </a:solidFill>
                <a:latin typeface="HG明朝E" pitchFamily="17" charset="-128"/>
                <a:ea typeface="HG明朝E" pitchFamily="17" charset="-128"/>
              </a:rPr>
              <a:t>ω</a:t>
            </a:r>
            <a:r>
              <a:rPr lang="en-US" altLang="ja-JP" sz="2400" i="1" baseline="30000" dirty="0" smtClean="0">
                <a:solidFill>
                  <a:schemeClr val="tx1"/>
                </a:solidFill>
                <a:latin typeface="HG明朝E" pitchFamily="17" charset="-128"/>
                <a:ea typeface="HG明朝E" pitchFamily="17" charset="-128"/>
              </a:rPr>
              <a:t>2 </a:t>
            </a:r>
            <a:r>
              <a:rPr lang="en-US" altLang="ja-JP" sz="2400" i="1" dirty="0" smtClean="0">
                <a:solidFill>
                  <a:schemeClr val="tx1"/>
                </a:solidFill>
                <a:latin typeface="HG明朝E" pitchFamily="17" charset="-128"/>
                <a:ea typeface="HG明朝E" pitchFamily="17" charset="-128"/>
              </a:rPr>
              <a:t> </a:t>
            </a:r>
          </a:p>
          <a:p>
            <a:pPr algn="ctr"/>
            <a:r>
              <a:rPr lang="ja-JP" altLang="en-US" sz="2400" dirty="0" smtClean="0">
                <a:solidFill>
                  <a:schemeClr val="tx1"/>
                </a:solidFill>
                <a:latin typeface="HG明朝E" pitchFamily="17" charset="-128"/>
                <a:ea typeface="HG明朝E" pitchFamily="17" charset="-128"/>
              </a:rPr>
              <a:t>の発見学習</a:t>
            </a:r>
            <a:endParaRPr kumimoji="1" lang="ja-JP" altLang="en-US" sz="2400" dirty="0"/>
          </a:p>
        </p:txBody>
      </p:sp>
      <p:sp>
        <p:nvSpPr>
          <p:cNvPr id="6" name="円/楕円 5"/>
          <p:cNvSpPr/>
          <p:nvPr/>
        </p:nvSpPr>
        <p:spPr>
          <a:xfrm>
            <a:off x="6876256" y="116632"/>
            <a:ext cx="720080" cy="7200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T</a:t>
            </a:r>
            <a:endParaRPr kumimoji="1" lang="ja-JP" altLang="en-US" sz="3600" i="1" dirty="0">
              <a:latin typeface="HG明朝E" pitchFamily="17" charset="-128"/>
              <a:ea typeface="HG明朝E" pitchFamily="17" charset="-128"/>
            </a:endParaRPr>
          </a:p>
        </p:txBody>
      </p:sp>
      <p:sp>
        <p:nvSpPr>
          <p:cNvPr id="7" name="円/楕円 6"/>
          <p:cNvSpPr/>
          <p:nvPr/>
        </p:nvSpPr>
        <p:spPr>
          <a:xfrm>
            <a:off x="8028384" y="116632"/>
            <a:ext cx="720080" cy="69269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r</a:t>
            </a:r>
            <a:endParaRPr kumimoji="1" lang="ja-JP" altLang="en-US" sz="3600" i="1" dirty="0">
              <a:latin typeface="HG明朝E" pitchFamily="17" charset="-128"/>
              <a:ea typeface="HG明朝E" pitchFamily="17" charset="-128"/>
            </a:endParaRPr>
          </a:p>
        </p:txBody>
      </p:sp>
      <p:sp>
        <p:nvSpPr>
          <p:cNvPr id="8" name="円/楕円 7"/>
          <p:cNvSpPr/>
          <p:nvPr/>
        </p:nvSpPr>
        <p:spPr>
          <a:xfrm>
            <a:off x="7452320" y="188640"/>
            <a:ext cx="720080" cy="697433"/>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a</a:t>
            </a:r>
            <a:endParaRPr kumimoji="1" lang="ja-JP" altLang="en-US" sz="3600" i="1" dirty="0">
              <a:latin typeface="HG明朝E" pitchFamily="17" charset="-128"/>
              <a:ea typeface="HG明朝E" pitchFamily="17" charset="-128"/>
            </a:endParaRPr>
          </a:p>
        </p:txBody>
      </p:sp>
      <p:sp>
        <p:nvSpPr>
          <p:cNvPr id="9" name="テキスト ボックス 8"/>
          <p:cNvSpPr txBox="1"/>
          <p:nvPr/>
        </p:nvSpPr>
        <p:spPr>
          <a:xfrm>
            <a:off x="388804" y="1124744"/>
            <a:ext cx="8366393" cy="1107996"/>
          </a:xfrm>
          <a:prstGeom prst="rect">
            <a:avLst/>
          </a:prstGeom>
          <a:noFill/>
        </p:spPr>
        <p:txBody>
          <a:bodyPr wrap="none" rtlCol="0">
            <a:spAutoFit/>
          </a:bodyPr>
          <a:lstStyle/>
          <a:p>
            <a:r>
              <a:rPr lang="ja-JP" altLang="en-US" sz="2200" dirty="0" smtClean="0">
                <a:latin typeface="HG明朝E" pitchFamily="17" charset="-128"/>
                <a:ea typeface="HG明朝E" pitchFamily="17" charset="-128"/>
              </a:rPr>
              <a:t>最終的に要所、要所で教師がアドバイスをするものの生徒自身の</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手によって、</a:t>
            </a:r>
            <a:r>
              <a:rPr lang="en-US" altLang="ja-JP" sz="2200" i="1" dirty="0" err="1" smtClean="0">
                <a:latin typeface="HG明朝E" pitchFamily="17" charset="-128"/>
                <a:ea typeface="HG明朝E" pitchFamily="17" charset="-128"/>
              </a:rPr>
              <a:t>a</a:t>
            </a:r>
            <a:r>
              <a:rPr lang="en-US" altLang="ja-JP" sz="2200" dirty="0" err="1" smtClean="0">
                <a:latin typeface="HG明朝E" pitchFamily="17" charset="-128"/>
                <a:ea typeface="HG明朝E" pitchFamily="17" charset="-128"/>
              </a:rPr>
              <a:t>/</a:t>
            </a:r>
            <a:r>
              <a:rPr lang="en-US" altLang="ja-JP" sz="2200" i="1" dirty="0" err="1" smtClean="0">
                <a:latin typeface="HG明朝E" pitchFamily="17" charset="-128"/>
                <a:ea typeface="HG明朝E" pitchFamily="17" charset="-128"/>
              </a:rPr>
              <a:t>r</a:t>
            </a:r>
            <a:r>
              <a:rPr lang="en-US" altLang="ja-JP" sz="2200" dirty="0" smtClean="0">
                <a:latin typeface="HG明朝E" pitchFamily="17" charset="-128"/>
                <a:ea typeface="HG明朝E" pitchFamily="17" charset="-128"/>
              </a:rPr>
              <a:t>-1/</a:t>
            </a:r>
            <a:r>
              <a:rPr lang="en-US" altLang="ja-JP" sz="2200" i="1" dirty="0" smtClean="0">
                <a:latin typeface="HG明朝E" pitchFamily="17" charset="-128"/>
                <a:ea typeface="HG明朝E" pitchFamily="17" charset="-128"/>
              </a:rPr>
              <a:t>T</a:t>
            </a:r>
            <a:r>
              <a:rPr lang="en-US" altLang="ja-JP" sz="2200" i="1" baseline="30000" dirty="0" smtClean="0">
                <a:latin typeface="HG明朝E" pitchFamily="17" charset="-128"/>
                <a:ea typeface="HG明朝E" pitchFamily="17" charset="-128"/>
              </a:rPr>
              <a:t>2</a:t>
            </a:r>
            <a:r>
              <a:rPr lang="ja-JP" altLang="en-US" sz="2200" dirty="0" smtClean="0">
                <a:latin typeface="HG明朝E" pitchFamily="17" charset="-128"/>
                <a:ea typeface="HG明朝E" pitchFamily="17" charset="-128"/>
              </a:rPr>
              <a:t>グラフが作製され、</a:t>
            </a:r>
            <a:r>
              <a:rPr lang="en-US" altLang="ja-JP" sz="2200" i="1" dirty="0" err="1" smtClean="0">
                <a:latin typeface="HG明朝E" pitchFamily="17" charset="-128"/>
                <a:ea typeface="HG明朝E" pitchFamily="17" charset="-128"/>
              </a:rPr>
              <a:t>a</a:t>
            </a:r>
            <a:r>
              <a:rPr lang="en-US" altLang="ja-JP" sz="2200" dirty="0" err="1" smtClean="0">
                <a:latin typeface="HG明朝E" pitchFamily="17" charset="-128"/>
                <a:ea typeface="HG明朝E" pitchFamily="17" charset="-128"/>
              </a:rPr>
              <a:t>/</a:t>
            </a:r>
            <a:r>
              <a:rPr lang="en-US" altLang="ja-JP" sz="2200" i="1" dirty="0" err="1" smtClean="0">
                <a:latin typeface="HG明朝E" pitchFamily="17" charset="-128"/>
                <a:ea typeface="HG明朝E" pitchFamily="17" charset="-128"/>
              </a:rPr>
              <a:t>r</a:t>
            </a:r>
            <a:r>
              <a:rPr lang="en-US" altLang="ja-JP" sz="2200" dirty="0" smtClean="0">
                <a:latin typeface="HG明朝E" pitchFamily="17" charset="-128"/>
                <a:ea typeface="HG明朝E" pitchFamily="17" charset="-128"/>
              </a:rPr>
              <a:t>-1/</a:t>
            </a:r>
            <a:r>
              <a:rPr lang="en-US" altLang="ja-JP" sz="2200" i="1" dirty="0" smtClean="0">
                <a:latin typeface="HG明朝E" pitchFamily="17" charset="-128"/>
                <a:ea typeface="HG明朝E" pitchFamily="17" charset="-128"/>
              </a:rPr>
              <a:t>T</a:t>
            </a:r>
            <a:r>
              <a:rPr lang="en-US" altLang="ja-JP" sz="2200" i="1" baseline="30000" dirty="0" smtClean="0">
                <a:latin typeface="HG明朝E" pitchFamily="17" charset="-128"/>
                <a:ea typeface="HG明朝E" pitchFamily="17" charset="-128"/>
              </a:rPr>
              <a:t>2</a:t>
            </a:r>
            <a:r>
              <a:rPr lang="ja-JP" altLang="en-US" sz="2200" dirty="0" smtClean="0">
                <a:latin typeface="HG明朝E" pitchFamily="17" charset="-128"/>
                <a:ea typeface="HG明朝E" pitchFamily="17" charset="-128"/>
              </a:rPr>
              <a:t>の関係性が明</a:t>
            </a:r>
            <a:endParaRPr lang="en-US" altLang="ja-JP" sz="2200" dirty="0" smtClean="0">
              <a:latin typeface="HG明朝E" pitchFamily="17" charset="-128"/>
              <a:ea typeface="HG明朝E" pitchFamily="17" charset="-128"/>
            </a:endParaRPr>
          </a:p>
          <a:p>
            <a:r>
              <a:rPr lang="ja-JP" altLang="en-US" sz="2200" dirty="0" err="1" smtClean="0">
                <a:latin typeface="HG明朝E" pitchFamily="17" charset="-128"/>
                <a:ea typeface="HG明朝E" pitchFamily="17" charset="-128"/>
              </a:rPr>
              <a:t>らか</a:t>
            </a:r>
            <a:r>
              <a:rPr lang="ja-JP" altLang="en-US" sz="2200" dirty="0" smtClean="0">
                <a:latin typeface="HG明朝E" pitchFamily="17" charset="-128"/>
                <a:ea typeface="HG明朝E" pitchFamily="17" charset="-128"/>
              </a:rPr>
              <a:t>となる。</a:t>
            </a:r>
            <a:endParaRPr lang="en-US" altLang="ja-JP" sz="2200" baseline="30000" dirty="0" smtClean="0">
              <a:latin typeface="HG明朝E" pitchFamily="17" charset="-128"/>
              <a:ea typeface="HG明朝E" pitchFamily="17" charset="-128"/>
            </a:endParaRPr>
          </a:p>
        </p:txBody>
      </p:sp>
      <p:pic>
        <p:nvPicPr>
          <p:cNvPr id="5122" name="Picture 2"/>
          <p:cNvPicPr>
            <a:picLocks noChangeAspect="1" noChangeArrowheads="1"/>
          </p:cNvPicPr>
          <p:nvPr/>
        </p:nvPicPr>
        <p:blipFill>
          <a:blip r:embed="rId2" cstate="print"/>
          <a:srcRect/>
          <a:stretch>
            <a:fillRect/>
          </a:stretch>
        </p:blipFill>
        <p:spPr bwMode="auto">
          <a:xfrm>
            <a:off x="1809750" y="2278340"/>
            <a:ext cx="5524500" cy="2733675"/>
          </a:xfrm>
          <a:prstGeom prst="rect">
            <a:avLst/>
          </a:prstGeom>
          <a:noFill/>
          <a:ln w="9525">
            <a:solidFill>
              <a:schemeClr val="tx1"/>
            </a:solidFill>
            <a:miter lim="800000"/>
            <a:headEnd/>
            <a:tailEnd/>
          </a:ln>
        </p:spPr>
      </p:pic>
      <p:sp>
        <p:nvSpPr>
          <p:cNvPr id="10" name="円/楕円 9"/>
          <p:cNvSpPr/>
          <p:nvPr/>
        </p:nvSpPr>
        <p:spPr>
          <a:xfrm>
            <a:off x="2555776" y="2491735"/>
            <a:ext cx="20882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V 字形矢印 10"/>
          <p:cNvSpPr/>
          <p:nvPr/>
        </p:nvSpPr>
        <p:spPr>
          <a:xfrm rot="5400000">
            <a:off x="2627784" y="3931895"/>
            <a:ext cx="2340260" cy="180020"/>
          </a:xfrm>
          <a:prstGeom prst="notched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6512" y="5228039"/>
            <a:ext cx="9374682" cy="1015663"/>
          </a:xfrm>
          <a:prstGeom prst="rect">
            <a:avLst/>
          </a:prstGeom>
          <a:noFill/>
        </p:spPr>
        <p:txBody>
          <a:bodyPr wrap="none" rtlCol="0">
            <a:spAutoFit/>
          </a:bodyPr>
          <a:lstStyle/>
          <a:p>
            <a:r>
              <a:rPr kumimoji="1" lang="ja-JP" altLang="en-US" sz="2000" dirty="0" smtClean="0">
                <a:latin typeface="HG明朝E" pitchFamily="17" charset="-128"/>
                <a:ea typeface="HG明朝E" pitchFamily="17" charset="-128"/>
              </a:rPr>
              <a:t>切片部分の数値は誤差として、この結果より　　　　　</a:t>
            </a:r>
            <a:r>
              <a:rPr kumimoji="1" lang="en-US" altLang="ja-JP" sz="2000" i="1" dirty="0" err="1" smtClean="0">
                <a:latin typeface="HG明朝E" pitchFamily="17" charset="-128"/>
                <a:ea typeface="HG明朝E" pitchFamily="17" charset="-128"/>
              </a:rPr>
              <a:t>a</a:t>
            </a:r>
            <a:r>
              <a:rPr kumimoji="1" lang="en-US" altLang="ja-JP" sz="2000" dirty="0" err="1" smtClean="0">
                <a:latin typeface="HG明朝E" pitchFamily="17" charset="-128"/>
                <a:ea typeface="HG明朝E" pitchFamily="17" charset="-128"/>
              </a:rPr>
              <a:t>/</a:t>
            </a:r>
            <a:r>
              <a:rPr kumimoji="1" lang="en-US" altLang="ja-JP" sz="2000" i="1" dirty="0" err="1" smtClean="0">
                <a:latin typeface="HG明朝E" pitchFamily="17" charset="-128"/>
                <a:ea typeface="HG明朝E" pitchFamily="17" charset="-128"/>
              </a:rPr>
              <a:t>r</a:t>
            </a:r>
            <a:r>
              <a:rPr kumimoji="1" lang="en-US" altLang="ja-JP" sz="2000" dirty="0" smtClean="0">
                <a:latin typeface="HG明朝E" pitchFamily="17" charset="-128"/>
                <a:ea typeface="HG明朝E" pitchFamily="17" charset="-128"/>
              </a:rPr>
              <a:t> = 39.991 × (1/</a:t>
            </a:r>
            <a:r>
              <a:rPr kumimoji="1" lang="en-US" altLang="ja-JP" sz="2000" i="1" dirty="0" smtClean="0">
                <a:latin typeface="HG明朝E" pitchFamily="17" charset="-128"/>
                <a:ea typeface="HG明朝E" pitchFamily="17" charset="-128"/>
              </a:rPr>
              <a:t>T</a:t>
            </a:r>
            <a:r>
              <a:rPr kumimoji="1" lang="en-US" altLang="ja-JP" sz="2000" i="1" baseline="30000" dirty="0" smtClean="0">
                <a:latin typeface="HG明朝E" pitchFamily="17" charset="-128"/>
                <a:ea typeface="HG明朝E" pitchFamily="17" charset="-128"/>
              </a:rPr>
              <a:t>2</a:t>
            </a:r>
            <a:r>
              <a:rPr lang="en-US" altLang="ja-JP" sz="2000" dirty="0" smtClean="0">
                <a:latin typeface="HG明朝E" pitchFamily="17" charset="-128"/>
                <a:ea typeface="HG明朝E" pitchFamily="17" charset="-128"/>
              </a:rPr>
              <a:t>)</a:t>
            </a:r>
            <a:endParaRPr lang="en-US" altLang="ja-JP" sz="2000" baseline="30000" dirty="0" smtClean="0">
              <a:latin typeface="HG明朝E" pitchFamily="17" charset="-128"/>
              <a:ea typeface="HG明朝E" pitchFamily="17" charset="-128"/>
            </a:endParaRPr>
          </a:p>
          <a:p>
            <a:r>
              <a:rPr lang="ja-JP" altLang="en-US" sz="2000" dirty="0" smtClean="0">
                <a:latin typeface="HG明朝E" pitchFamily="17" charset="-128"/>
                <a:ea typeface="HG明朝E" pitchFamily="17" charset="-128"/>
              </a:rPr>
              <a:t>さらに、</a:t>
            </a:r>
            <a:r>
              <a:rPr lang="en-US" altLang="ja-JP" sz="2000" i="1" dirty="0" smtClean="0">
                <a:latin typeface="HG明朝E" pitchFamily="17" charset="-128"/>
                <a:ea typeface="HG明朝E" pitchFamily="17" charset="-128"/>
              </a:rPr>
              <a:t>ω</a:t>
            </a:r>
            <a:r>
              <a:rPr lang="en-US" altLang="ja-JP" sz="2000" dirty="0" smtClean="0">
                <a:latin typeface="HG明朝E" pitchFamily="17" charset="-128"/>
                <a:ea typeface="HG明朝E" pitchFamily="17" charset="-128"/>
              </a:rPr>
              <a:t> = 2π/</a:t>
            </a:r>
            <a:r>
              <a:rPr lang="en-US" altLang="ja-JP" sz="2000" i="1" dirty="0" smtClean="0">
                <a:latin typeface="HG明朝E" pitchFamily="17" charset="-128"/>
                <a:ea typeface="HG明朝E" pitchFamily="17" charset="-128"/>
              </a:rPr>
              <a:t>T</a:t>
            </a:r>
            <a:r>
              <a:rPr lang="ja-JP" altLang="en-US" sz="2000" dirty="0" smtClean="0">
                <a:latin typeface="HG明朝E" pitchFamily="17" charset="-128"/>
                <a:ea typeface="HG明朝E" pitchFamily="17" charset="-128"/>
              </a:rPr>
              <a:t>も利用し整理すると　　 　　　　　</a:t>
            </a:r>
            <a:r>
              <a:rPr lang="en-US" altLang="ja-JP" sz="2000" i="1" dirty="0" smtClean="0">
                <a:latin typeface="HG明朝E" pitchFamily="17" charset="-128"/>
                <a:ea typeface="HG明朝E" pitchFamily="17" charset="-128"/>
              </a:rPr>
              <a:t>a</a:t>
            </a:r>
            <a:r>
              <a:rPr lang="en-US" altLang="ja-JP" sz="2000" dirty="0" smtClean="0">
                <a:latin typeface="HG明朝E" pitchFamily="17" charset="-128"/>
                <a:ea typeface="HG明朝E" pitchFamily="17" charset="-128"/>
              </a:rPr>
              <a:t> = 1.01 ×</a:t>
            </a:r>
            <a:r>
              <a:rPr lang="ja-JP" altLang="en-US" sz="2000" dirty="0" smtClean="0">
                <a:latin typeface="HG明朝E" pitchFamily="17" charset="-128"/>
                <a:ea typeface="HG明朝E" pitchFamily="17" charset="-128"/>
              </a:rPr>
              <a:t> </a:t>
            </a:r>
            <a:r>
              <a:rPr lang="en-US" altLang="ja-JP" sz="2000" i="1" dirty="0" smtClean="0">
                <a:latin typeface="HG明朝E" pitchFamily="17" charset="-128"/>
                <a:ea typeface="HG明朝E" pitchFamily="17" charset="-128"/>
              </a:rPr>
              <a:t>r</a:t>
            </a:r>
            <a:r>
              <a:rPr lang="en-US" altLang="ja-JP" sz="2000" dirty="0" smtClean="0">
                <a:latin typeface="HG明朝E" pitchFamily="17" charset="-128"/>
                <a:ea typeface="HG明朝E" pitchFamily="17" charset="-128"/>
              </a:rPr>
              <a:t> ×</a:t>
            </a:r>
            <a:r>
              <a:rPr lang="ja-JP" altLang="en-US" sz="2000" dirty="0" smtClean="0">
                <a:latin typeface="HG明朝E" pitchFamily="17" charset="-128"/>
                <a:ea typeface="HG明朝E" pitchFamily="17" charset="-128"/>
              </a:rPr>
              <a:t> </a:t>
            </a:r>
            <a:r>
              <a:rPr lang="en-US" altLang="ja-JP" sz="2000" i="1" dirty="0" smtClean="0">
                <a:latin typeface="HG明朝E" pitchFamily="17" charset="-128"/>
                <a:ea typeface="HG明朝E" pitchFamily="17" charset="-128"/>
              </a:rPr>
              <a:t>ω</a:t>
            </a:r>
            <a:r>
              <a:rPr lang="en-US" altLang="ja-JP" sz="2000" i="1" baseline="30000" dirty="0" smtClean="0">
                <a:latin typeface="HG明朝E" pitchFamily="17" charset="-128"/>
                <a:ea typeface="HG明朝E" pitchFamily="17" charset="-128"/>
              </a:rPr>
              <a:t>2</a:t>
            </a:r>
          </a:p>
          <a:p>
            <a:r>
              <a:rPr lang="ja-JP" altLang="en-US" sz="2000" dirty="0" smtClean="0">
                <a:latin typeface="HG明朝E" pitchFamily="17" charset="-128"/>
                <a:ea typeface="HG明朝E" pitchFamily="17" charset="-128"/>
              </a:rPr>
              <a:t>この結果は</a:t>
            </a:r>
            <a:r>
              <a:rPr lang="en-US" altLang="ja-JP" sz="2000" dirty="0" smtClean="0">
                <a:solidFill>
                  <a:srgbClr val="FF0000"/>
                </a:solidFill>
                <a:latin typeface="HG明朝E" pitchFamily="17" charset="-128"/>
                <a:ea typeface="HG明朝E" pitchFamily="17" charset="-128"/>
              </a:rPr>
              <a:t>1%</a:t>
            </a:r>
            <a:r>
              <a:rPr lang="ja-JP" altLang="en-US" sz="2000" dirty="0" smtClean="0">
                <a:latin typeface="HG明朝E" pitchFamily="17" charset="-128"/>
                <a:ea typeface="HG明朝E" pitchFamily="17" charset="-128"/>
              </a:rPr>
              <a:t>の誤差で向心加速度が算出できた事を示す。</a:t>
            </a:r>
            <a:endParaRPr lang="en-US" altLang="ja-JP" sz="2000" dirty="0" smtClean="0">
              <a:latin typeface="HG明朝E" pitchFamily="17" charset="-128"/>
              <a:ea typeface="HG明朝E" pitchFamily="17" charset="-128"/>
            </a:endParaRPr>
          </a:p>
        </p:txBody>
      </p:sp>
      <p:cxnSp>
        <p:nvCxnSpPr>
          <p:cNvPr id="17" name="直線コネクタ 16"/>
          <p:cNvCxnSpPr/>
          <p:nvPr/>
        </p:nvCxnSpPr>
        <p:spPr>
          <a:xfrm>
            <a:off x="6372200" y="5576540"/>
            <a:ext cx="273630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6372200" y="5877272"/>
            <a:ext cx="273630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V 字形矢印 20"/>
          <p:cNvSpPr/>
          <p:nvPr/>
        </p:nvSpPr>
        <p:spPr>
          <a:xfrm rot="5400000">
            <a:off x="7618613" y="5949280"/>
            <a:ext cx="360040" cy="360040"/>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6804248" y="6341258"/>
            <a:ext cx="2021707" cy="400110"/>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ja-JP" altLang="en-US" sz="2000" i="1" dirty="0" smtClean="0">
                <a:solidFill>
                  <a:srgbClr val="FF0000"/>
                </a:solidFill>
                <a:latin typeface="HG明朝E" pitchFamily="17" charset="-128"/>
                <a:ea typeface="HG明朝E" pitchFamily="17" charset="-128"/>
              </a:rPr>
              <a:t>Ｆ</a:t>
            </a:r>
            <a:r>
              <a:rPr lang="en-US" altLang="ja-JP" sz="2000" i="1" dirty="0" smtClean="0">
                <a:solidFill>
                  <a:srgbClr val="FF0000"/>
                </a:solidFill>
                <a:latin typeface="HG明朝E" pitchFamily="17" charset="-128"/>
                <a:ea typeface="HG明朝E" pitchFamily="17" charset="-128"/>
              </a:rPr>
              <a:t> = </a:t>
            </a:r>
            <a:r>
              <a:rPr lang="ja-JP" altLang="en-US" sz="2000" i="1" dirty="0" smtClean="0">
                <a:solidFill>
                  <a:srgbClr val="FF0000"/>
                </a:solidFill>
                <a:latin typeface="HG明朝E" pitchFamily="17" charset="-128"/>
                <a:ea typeface="HG明朝E" pitchFamily="17" charset="-128"/>
              </a:rPr>
              <a:t>ｍｒ</a:t>
            </a:r>
            <a:r>
              <a:rPr lang="en-US" altLang="ja-JP" sz="2000" i="1" dirty="0" smtClean="0">
                <a:solidFill>
                  <a:srgbClr val="FF0000"/>
                </a:solidFill>
                <a:latin typeface="HG明朝E" pitchFamily="17" charset="-128"/>
                <a:ea typeface="HG明朝E" pitchFamily="17" charset="-128"/>
              </a:rPr>
              <a:t>ω</a:t>
            </a:r>
            <a:r>
              <a:rPr lang="en-US" altLang="ja-JP" sz="2000" i="1" baseline="30000" dirty="0" smtClean="0">
                <a:solidFill>
                  <a:srgbClr val="FF0000"/>
                </a:solidFill>
                <a:latin typeface="HG明朝E" pitchFamily="17" charset="-128"/>
                <a:ea typeface="HG明朝E" pitchFamily="17" charset="-128"/>
              </a:rPr>
              <a:t>2 </a:t>
            </a:r>
            <a:r>
              <a:rPr lang="en-US" altLang="ja-JP" sz="2000" dirty="0" smtClean="0">
                <a:solidFill>
                  <a:srgbClr val="FF0000"/>
                </a:solidFill>
                <a:latin typeface="HG明朝E" pitchFamily="17" charset="-128"/>
                <a:ea typeface="HG明朝E" pitchFamily="17" charset="-128"/>
              </a:rPr>
              <a:t>!!</a:t>
            </a:r>
            <a:endParaRPr lang="ja-JP" altLang="en-US" sz="2000"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4.</a:t>
            </a:r>
            <a:r>
              <a:rPr kumimoji="0" lang="ja-JP" altLang="en-US" sz="2400" dirty="0" smtClean="0">
                <a:solidFill>
                  <a:schemeClr val="bg1"/>
                </a:solidFill>
                <a:latin typeface="HG明朝E" pitchFamily="17" charset="-128"/>
                <a:ea typeface="HG明朝E" pitchFamily="17" charset="-128"/>
              </a:rPr>
              <a:t>考察</a:t>
            </a:r>
            <a:endParaRPr kumimoji="0" lang="ja-JP" altLang="en-US" sz="2400" dirty="0">
              <a:solidFill>
                <a:schemeClr val="bg1"/>
              </a:solidFill>
              <a:latin typeface="HG明朝E" pitchFamily="17" charset="-128"/>
              <a:ea typeface="HG明朝E" pitchFamily="17" charset="-128"/>
            </a:endParaRPr>
          </a:p>
        </p:txBody>
      </p:sp>
      <p:sp>
        <p:nvSpPr>
          <p:cNvPr id="9" name="テキスト ボックス 8"/>
          <p:cNvSpPr txBox="1"/>
          <p:nvPr/>
        </p:nvSpPr>
        <p:spPr>
          <a:xfrm>
            <a:off x="388804" y="1520786"/>
            <a:ext cx="8366393" cy="4154984"/>
          </a:xfrm>
          <a:prstGeom prst="rect">
            <a:avLst/>
          </a:prstGeom>
          <a:noFill/>
        </p:spPr>
        <p:txBody>
          <a:bodyPr wrap="none" rtlCol="0">
            <a:spAutoFit/>
          </a:bodyPr>
          <a:lstStyle/>
          <a:p>
            <a:r>
              <a:rPr lang="ja-JP" altLang="en-US" sz="2200" dirty="0" smtClean="0">
                <a:latin typeface="HG明朝E" pitchFamily="17" charset="-128"/>
                <a:ea typeface="HG明朝E" pitchFamily="17" charset="-128"/>
              </a:rPr>
              <a:t>・かなり高い精度の実験教材が</a:t>
            </a:r>
            <a:r>
              <a:rPr lang="ja-JP" altLang="en-US" sz="2200" dirty="0" smtClean="0">
                <a:solidFill>
                  <a:srgbClr val="FF0000"/>
                </a:solidFill>
                <a:latin typeface="HG明朝E" pitchFamily="17" charset="-128"/>
                <a:ea typeface="HG明朝E" pitchFamily="17" charset="-128"/>
              </a:rPr>
              <a:t>簡単な</a:t>
            </a:r>
            <a:r>
              <a:rPr lang="ja-JP" altLang="en-US" sz="2200" dirty="0" smtClean="0">
                <a:latin typeface="HG明朝E" pitchFamily="17" charset="-128"/>
                <a:ea typeface="HG明朝E" pitchFamily="17" charset="-128"/>
              </a:rPr>
              <a:t>実験装置で実現できた</a:t>
            </a:r>
            <a:endParaRPr lang="en-US" altLang="ja-JP" sz="2200" dirty="0" smtClean="0">
              <a:latin typeface="HG明朝E" pitchFamily="17" charset="-128"/>
              <a:ea typeface="HG明朝E" pitchFamily="17" charset="-128"/>
            </a:endParaRPr>
          </a:p>
          <a:p>
            <a:endParaRPr kumimoji="1"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・実験装置、実験操作共に簡単なものであるため、生徒の体験を</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重視できる実験となった</a:t>
            </a:r>
            <a:endParaRPr lang="en-US" altLang="ja-JP" sz="2200" dirty="0" smtClean="0">
              <a:latin typeface="HG明朝E" pitchFamily="17" charset="-128"/>
              <a:ea typeface="HG明朝E" pitchFamily="17" charset="-128"/>
            </a:endParaRPr>
          </a:p>
          <a:p>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課題研究の研究課題への活用の可能性</a:t>
            </a:r>
            <a:endParaRPr lang="en-US" altLang="ja-JP" sz="2200" dirty="0" smtClean="0">
              <a:latin typeface="HG明朝E" pitchFamily="17" charset="-128"/>
              <a:ea typeface="HG明朝E" pitchFamily="17" charset="-128"/>
            </a:endParaRPr>
          </a:p>
          <a:p>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・かなり高い精度の実験が</a:t>
            </a:r>
            <a:r>
              <a:rPr lang="ja-JP" altLang="en-US" sz="2200" dirty="0" smtClean="0">
                <a:solidFill>
                  <a:srgbClr val="FF0000"/>
                </a:solidFill>
                <a:latin typeface="HG明朝E" pitchFamily="17" charset="-128"/>
                <a:ea typeface="HG明朝E" pitchFamily="17" charset="-128"/>
              </a:rPr>
              <a:t>簡単な</a:t>
            </a:r>
            <a:r>
              <a:rPr lang="ja-JP" altLang="en-US" sz="2200" dirty="0" smtClean="0">
                <a:latin typeface="HG明朝E" pitchFamily="17" charset="-128"/>
                <a:ea typeface="HG明朝E" pitchFamily="17" charset="-128"/>
              </a:rPr>
              <a:t>実験装置でできる事により、</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生徒に感動</a:t>
            </a:r>
            <a:r>
              <a:rPr lang="ja-JP" altLang="en-US" sz="2200" dirty="0" smtClean="0">
                <a:latin typeface="HG明朝E" pitchFamily="17" charset="-128"/>
                <a:ea typeface="HG明朝E" pitchFamily="17" charset="-128"/>
              </a:rPr>
              <a:t>、興味・</a:t>
            </a:r>
            <a:r>
              <a:rPr lang="ja-JP" altLang="en-US" sz="2200" dirty="0" smtClean="0">
                <a:latin typeface="HG明朝E" pitchFamily="17" charset="-128"/>
                <a:ea typeface="HG明朝E" pitchFamily="17" charset="-128"/>
              </a:rPr>
              <a:t>関心、「やりがい」を</a:t>
            </a:r>
            <a:r>
              <a:rPr lang="ja-JP" altLang="en-US" sz="2200" dirty="0" smtClean="0">
                <a:latin typeface="HG明朝E" pitchFamily="17" charset="-128"/>
                <a:ea typeface="HG明朝E" pitchFamily="17" charset="-128"/>
              </a:rPr>
              <a:t>誘起する事が</a:t>
            </a:r>
            <a:r>
              <a:rPr lang="ja-JP" altLang="en-US" sz="2200" dirty="0" smtClean="0">
                <a:latin typeface="HG明朝E" pitchFamily="17" charset="-128"/>
                <a:ea typeface="HG明朝E" pitchFamily="17" charset="-128"/>
              </a:rPr>
              <a:t>できる</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と</a:t>
            </a:r>
            <a:r>
              <a:rPr lang="ja-JP" altLang="en-US" sz="2200" dirty="0" smtClean="0">
                <a:latin typeface="HG明朝E" pitchFamily="17" charset="-128"/>
                <a:ea typeface="HG明朝E" pitchFamily="17" charset="-128"/>
              </a:rPr>
              <a:t>考えられる</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a:t>
            </a:r>
            <a:endParaRPr lang="en-US" altLang="ja-JP" sz="2200" dirty="0" smtClean="0">
              <a:latin typeface="HG明朝E" pitchFamily="17" charset="-128"/>
              <a:ea typeface="HG明朝E" pitchFamily="17" charset="-128"/>
            </a:endParaRPr>
          </a:p>
          <a:p>
            <a:endParaRPr lang="en-US" altLang="ja-JP" sz="2200" dirty="0" smtClean="0">
              <a:latin typeface="HG明朝E" pitchFamily="17" charset="-128"/>
              <a:ea typeface="HG明朝E" pitchFamily="17" charset="-128"/>
            </a:endParaRPr>
          </a:p>
        </p:txBody>
      </p:sp>
      <p:sp>
        <p:nvSpPr>
          <p:cNvPr id="10" name="ストライプ矢印 9"/>
          <p:cNvSpPr/>
          <p:nvPr/>
        </p:nvSpPr>
        <p:spPr>
          <a:xfrm>
            <a:off x="467544" y="3212976"/>
            <a:ext cx="504056" cy="432048"/>
          </a:xfrm>
          <a:prstGeom prst="striped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132597" y="5517232"/>
            <a:ext cx="6878806" cy="369332"/>
          </a:xfrm>
          <a:prstGeom prst="rect">
            <a:avLst/>
          </a:prstGeom>
          <a:noFill/>
        </p:spPr>
        <p:txBody>
          <a:bodyPr wrap="none" rtlCol="0">
            <a:spAutoFit/>
          </a:bodyPr>
          <a:lstStyle/>
          <a:p>
            <a:r>
              <a:rPr kumimoji="1" lang="ja-JP" altLang="en-US" dirty="0" smtClean="0">
                <a:latin typeface="HG明朝E" pitchFamily="17" charset="-128"/>
                <a:ea typeface="HG明朝E" pitchFamily="17" charset="-128"/>
              </a:rPr>
              <a:t>藤嶋昭</a:t>
            </a:r>
            <a:r>
              <a:rPr lang="ja-JP" altLang="en-US" dirty="0" smtClean="0">
                <a:latin typeface="HG明朝E" pitchFamily="17" charset="-128"/>
                <a:ea typeface="HG明朝E" pitchFamily="17" charset="-128"/>
              </a:rPr>
              <a:t>「科学も感動から </a:t>
            </a:r>
            <a:r>
              <a:rPr lang="en-US" altLang="ja-JP" dirty="0" smtClean="0">
                <a:latin typeface="HG明朝E" pitchFamily="17" charset="-128"/>
                <a:ea typeface="HG明朝E" pitchFamily="17" charset="-128"/>
              </a:rPr>
              <a:t>– </a:t>
            </a:r>
            <a:r>
              <a:rPr lang="ja-JP" altLang="en-US" dirty="0" smtClean="0">
                <a:latin typeface="HG明朝E" pitchFamily="17" charset="-128"/>
                <a:ea typeface="HG明朝E" pitchFamily="17" charset="-128"/>
              </a:rPr>
              <a:t>光触媒</a:t>
            </a:r>
            <a:r>
              <a:rPr lang="ja-JP" altLang="en-US" dirty="0" smtClean="0">
                <a:latin typeface="HG明朝E" pitchFamily="17" charset="-128"/>
                <a:ea typeface="HG明朝E" pitchFamily="17" charset="-128"/>
              </a:rPr>
              <a:t>を例に </a:t>
            </a:r>
            <a:r>
              <a:rPr lang="en-US" altLang="ja-JP" dirty="0" smtClean="0">
                <a:latin typeface="HG明朝E" pitchFamily="17" charset="-128"/>
                <a:ea typeface="HG明朝E" pitchFamily="17" charset="-128"/>
              </a:rPr>
              <a:t>– </a:t>
            </a:r>
            <a:r>
              <a:rPr lang="ja-JP" altLang="en-US" dirty="0" smtClean="0">
                <a:latin typeface="HG明朝E" pitchFamily="17" charset="-128"/>
                <a:ea typeface="HG明朝E" pitchFamily="17" charset="-128"/>
              </a:rPr>
              <a:t>」、東京書籍、</a:t>
            </a:r>
            <a:r>
              <a:rPr lang="en-US" altLang="ja-JP" dirty="0" smtClean="0">
                <a:latin typeface="HG明朝E" pitchFamily="17" charset="-128"/>
                <a:ea typeface="HG明朝E" pitchFamily="17" charset="-128"/>
              </a:rPr>
              <a:t>2010</a:t>
            </a:r>
            <a:endParaRPr kumimoji="1" lang="ja-JP" altLang="en-US" dirty="0">
              <a:latin typeface="HG明朝E" pitchFamily="17" charset="-128"/>
              <a:ea typeface="HG明朝E" pitchFamily="17" charset="-128"/>
            </a:endParaRPr>
          </a:p>
        </p:txBody>
      </p:sp>
      <p:sp>
        <p:nvSpPr>
          <p:cNvPr id="7" name="角丸四角形吹き出し 6"/>
          <p:cNvSpPr/>
          <p:nvPr/>
        </p:nvSpPr>
        <p:spPr>
          <a:xfrm flipV="1">
            <a:off x="1043608" y="5373216"/>
            <a:ext cx="7056784" cy="720080"/>
          </a:xfrm>
          <a:prstGeom prst="wedgeRoundRectCallout">
            <a:avLst>
              <a:gd name="adj1" fmla="val -37750"/>
              <a:gd name="adj2" fmla="val 100981"/>
              <a:gd name="adj3" fmla="val 16667"/>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amond(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1665"/>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ja-JP" altLang="en-US" sz="2400" dirty="0" smtClean="0">
                <a:solidFill>
                  <a:schemeClr val="bg1"/>
                </a:solidFill>
                <a:latin typeface="HG明朝E" pitchFamily="17" charset="-128"/>
                <a:ea typeface="HG明朝E" pitchFamily="17" charset="-128"/>
              </a:rPr>
              <a:t>論文を読んで</a:t>
            </a:r>
            <a:r>
              <a:rPr kumimoji="0" lang="en-US" altLang="ja-JP" sz="2400" dirty="0" smtClean="0">
                <a:solidFill>
                  <a:schemeClr val="bg1"/>
                </a:solidFill>
                <a:latin typeface="HG明朝E" pitchFamily="17" charset="-128"/>
                <a:ea typeface="HG明朝E" pitchFamily="17" charset="-128"/>
              </a:rPr>
              <a:t>…</a:t>
            </a:r>
            <a:endParaRPr kumimoji="0" lang="ja-JP" altLang="en-US" sz="2400" dirty="0">
              <a:solidFill>
                <a:schemeClr val="bg1"/>
              </a:solidFill>
              <a:latin typeface="HG明朝E" pitchFamily="17" charset="-128"/>
              <a:ea typeface="HG明朝E" pitchFamily="17" charset="-128"/>
            </a:endParaRPr>
          </a:p>
        </p:txBody>
      </p:sp>
      <p:sp>
        <p:nvSpPr>
          <p:cNvPr id="9" name="テキスト ボックス 8"/>
          <p:cNvSpPr txBox="1"/>
          <p:nvPr/>
        </p:nvSpPr>
        <p:spPr>
          <a:xfrm>
            <a:off x="-34389" y="1520786"/>
            <a:ext cx="9212778" cy="3816429"/>
          </a:xfrm>
          <a:prstGeom prst="rect">
            <a:avLst/>
          </a:prstGeom>
          <a:noFill/>
        </p:spPr>
        <p:txBody>
          <a:bodyPr wrap="none" rtlCol="0">
            <a:spAutoFit/>
          </a:bodyPr>
          <a:lstStyle/>
          <a:p>
            <a:r>
              <a:rPr lang="ja-JP" altLang="en-US"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従来</a:t>
            </a:r>
            <a:r>
              <a:rPr lang="ja-JP" altLang="en-US" sz="2200" dirty="0" smtClean="0">
                <a:latin typeface="HG明朝E" pitchFamily="17" charset="-128"/>
                <a:ea typeface="HG明朝E" pitchFamily="17" charset="-128"/>
              </a:rPr>
              <a:t>の実験器に比べ、精度が高く、簡単に制作でき、他分野にわたる</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実験器として、利用できる事から非常に良い実験器だなと感じた</a:t>
            </a:r>
            <a:endParaRPr lang="en-US" altLang="ja-JP" sz="2200" dirty="0" smtClean="0">
              <a:latin typeface="HG明朝E" pitchFamily="17" charset="-128"/>
              <a:ea typeface="HG明朝E" pitchFamily="17" charset="-128"/>
            </a:endParaRPr>
          </a:p>
          <a:p>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・特に、教材研究をする時間もないくらい忙しい教師にとっては、この</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a:t>
            </a:r>
            <a:r>
              <a:rPr lang="ja-JP" altLang="en-US" sz="2200" dirty="0" err="1" smtClean="0">
                <a:latin typeface="HG明朝E" pitchFamily="17" charset="-128"/>
                <a:ea typeface="HG明朝E" pitchFamily="17" charset="-128"/>
              </a:rPr>
              <a:t>ような</a:t>
            </a:r>
            <a:r>
              <a:rPr lang="ja-JP" altLang="en-US" sz="2200" dirty="0" smtClean="0">
                <a:latin typeface="HG明朝E" pitchFamily="17" charset="-128"/>
                <a:ea typeface="HG明朝E" pitchFamily="17" charset="-128"/>
              </a:rPr>
              <a:t>教材やアイデアがいくつも自分の引き出しにあると、かなり有</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効だとも感じた</a:t>
            </a:r>
            <a:endParaRPr lang="en-US" altLang="ja-JP" sz="2200" dirty="0" smtClean="0">
              <a:latin typeface="HG明朝E" pitchFamily="17" charset="-128"/>
              <a:ea typeface="HG明朝E" pitchFamily="17" charset="-128"/>
            </a:endParaRPr>
          </a:p>
          <a:p>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・フロッピーケースを利用した加速度計実験器の利点より、発見学習に</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重点を置いた学習へシフト出来る事は学習者の立場に立っても、理解</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度、興味・関心などの観点からも良いと考えられる</a:t>
            </a:r>
            <a:endParaRPr lang="en-US" altLang="ja-JP" sz="2200" dirty="0" smtClean="0">
              <a:latin typeface="HG明朝E" pitchFamily="17" charset="-128"/>
              <a:ea typeface="HG明朝E" pitchFamily="17" charset="-128"/>
            </a:endParaRPr>
          </a:p>
          <a:p>
            <a:endParaRPr lang="en-US" altLang="ja-JP" sz="2200" dirty="0" smtClean="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3851920" y="3933056"/>
            <a:ext cx="5112568" cy="25922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1. </a:t>
            </a:r>
            <a:r>
              <a:rPr kumimoji="0" lang="ja-JP" altLang="en-US" sz="2400" dirty="0" smtClean="0">
                <a:solidFill>
                  <a:schemeClr val="bg1"/>
                </a:solidFill>
                <a:latin typeface="HG明朝E" pitchFamily="17" charset="-128"/>
                <a:ea typeface="HG明朝E" pitchFamily="17" charset="-128"/>
              </a:rPr>
              <a:t>問題と目的</a:t>
            </a:r>
            <a:endParaRPr kumimoji="0" lang="ja-JP" altLang="en-US" sz="2400" dirty="0">
              <a:solidFill>
                <a:schemeClr val="bg1"/>
              </a:solidFill>
              <a:latin typeface="HG明朝E" pitchFamily="17" charset="-128"/>
              <a:ea typeface="HG明朝E" pitchFamily="17" charset="-128"/>
            </a:endParaRPr>
          </a:p>
        </p:txBody>
      </p:sp>
      <p:sp>
        <p:nvSpPr>
          <p:cNvPr id="5" name="テキスト ボックス 4"/>
          <p:cNvSpPr txBox="1"/>
          <p:nvPr/>
        </p:nvSpPr>
        <p:spPr>
          <a:xfrm>
            <a:off x="2716364" y="476672"/>
            <a:ext cx="3711272" cy="430887"/>
          </a:xfrm>
          <a:prstGeom prst="rect">
            <a:avLst/>
          </a:prstGeom>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2200" dirty="0" smtClean="0">
                <a:latin typeface="HG明朝E" pitchFamily="17" charset="-128"/>
                <a:ea typeface="HG明朝E" pitchFamily="17" charset="-128"/>
              </a:rPr>
              <a:t>高校物理</a:t>
            </a:r>
            <a:r>
              <a:rPr kumimoji="1" lang="en-US" altLang="ja-JP" sz="2200" dirty="0" smtClean="0">
                <a:latin typeface="HG明朝E" pitchFamily="17" charset="-128"/>
                <a:ea typeface="HG明朝E" pitchFamily="17" charset="-128"/>
              </a:rPr>
              <a:t>Ⅱ </a:t>
            </a:r>
            <a:r>
              <a:rPr kumimoji="1" lang="ja-JP" altLang="en-US" sz="2200" dirty="0" smtClean="0">
                <a:latin typeface="HG明朝E" pitchFamily="17" charset="-128"/>
                <a:ea typeface="HG明朝E" pitchFamily="17" charset="-128"/>
              </a:rPr>
              <a:t>「等速円運動」</a:t>
            </a:r>
            <a:endParaRPr kumimoji="1" lang="ja-JP" altLang="en-US" sz="2200" dirty="0">
              <a:latin typeface="HG明朝E" pitchFamily="17" charset="-128"/>
              <a:ea typeface="HG明朝E" pitchFamily="17" charset="-128"/>
            </a:endParaRPr>
          </a:p>
        </p:txBody>
      </p:sp>
      <p:sp>
        <p:nvSpPr>
          <p:cNvPr id="6" name="テキスト ボックス 5"/>
          <p:cNvSpPr txBox="1"/>
          <p:nvPr/>
        </p:nvSpPr>
        <p:spPr>
          <a:xfrm>
            <a:off x="395536" y="1268760"/>
            <a:ext cx="3570208" cy="430887"/>
          </a:xfrm>
          <a:prstGeom prst="rect">
            <a:avLst/>
          </a:prstGeom>
          <a:noFill/>
        </p:spPr>
        <p:txBody>
          <a:bodyPr wrap="none" rtlCol="0">
            <a:spAutoFit/>
          </a:bodyPr>
          <a:lstStyle/>
          <a:p>
            <a:r>
              <a:rPr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等速</a:t>
            </a:r>
            <a:r>
              <a:rPr kumimoji="1" lang="ja-JP" altLang="en-US" sz="2200" dirty="0" smtClean="0">
                <a:latin typeface="HG明朝E" pitchFamily="17" charset="-128"/>
                <a:ea typeface="HG明朝E" pitchFamily="17" charset="-128"/>
              </a:rPr>
              <a:t>円運動実験</a:t>
            </a:r>
            <a:r>
              <a:rPr kumimoji="1" lang="ja-JP" altLang="en-US" sz="2200" dirty="0" smtClean="0">
                <a:latin typeface="HG明朝E" pitchFamily="17" charset="-128"/>
                <a:ea typeface="HG明朝E" pitchFamily="17" charset="-128"/>
              </a:rPr>
              <a:t>セット</a:t>
            </a:r>
            <a:r>
              <a:rPr kumimoji="1" lang="en-US" altLang="ja-JP" sz="2200" dirty="0" smtClean="0">
                <a:latin typeface="HG明朝E" pitchFamily="17" charset="-128"/>
                <a:ea typeface="HG明朝E" pitchFamily="17" charset="-128"/>
              </a:rPr>
              <a:t>】</a:t>
            </a:r>
            <a:endParaRPr kumimoji="1" lang="ja-JP" altLang="en-US" sz="2200" dirty="0">
              <a:latin typeface="HG明朝E" pitchFamily="17" charset="-128"/>
              <a:ea typeface="HG明朝E" pitchFamily="17" charset="-128"/>
            </a:endParaRPr>
          </a:p>
        </p:txBody>
      </p:sp>
      <p:pic>
        <p:nvPicPr>
          <p:cNvPr id="1026" name="Picture 2"/>
          <p:cNvPicPr>
            <a:picLocks noChangeAspect="1" noChangeArrowheads="1"/>
          </p:cNvPicPr>
          <p:nvPr/>
        </p:nvPicPr>
        <p:blipFill>
          <a:blip r:embed="rId2" cstate="print"/>
          <a:srcRect/>
          <a:stretch>
            <a:fillRect/>
          </a:stretch>
        </p:blipFill>
        <p:spPr bwMode="auto">
          <a:xfrm>
            <a:off x="611560" y="1844824"/>
            <a:ext cx="3016349" cy="3662709"/>
          </a:xfrm>
          <a:prstGeom prst="rect">
            <a:avLst/>
          </a:prstGeom>
          <a:noFill/>
          <a:ln w="9525">
            <a:solidFill>
              <a:schemeClr val="tx1"/>
            </a:solidFill>
            <a:miter lim="800000"/>
            <a:headEnd/>
            <a:tailEnd/>
          </a:ln>
        </p:spPr>
      </p:pic>
      <p:sp>
        <p:nvSpPr>
          <p:cNvPr id="7" name="雲 6"/>
          <p:cNvSpPr/>
          <p:nvPr/>
        </p:nvSpPr>
        <p:spPr>
          <a:xfrm>
            <a:off x="3923928" y="1124744"/>
            <a:ext cx="1584176" cy="936104"/>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400" dirty="0" smtClean="0">
                <a:solidFill>
                  <a:schemeClr val="tx1"/>
                </a:solidFill>
                <a:latin typeface="HG明朝E" pitchFamily="17" charset="-128"/>
                <a:ea typeface="HG明朝E" pitchFamily="17" charset="-128"/>
              </a:rPr>
              <a:t>材料</a:t>
            </a:r>
            <a:endParaRPr kumimoji="1" lang="ja-JP" altLang="en-US" sz="2400" dirty="0">
              <a:solidFill>
                <a:schemeClr val="tx1"/>
              </a:solidFill>
              <a:latin typeface="HG明朝E" pitchFamily="17" charset="-128"/>
              <a:ea typeface="HG明朝E" pitchFamily="17" charset="-128"/>
            </a:endParaRPr>
          </a:p>
        </p:txBody>
      </p:sp>
      <p:sp>
        <p:nvSpPr>
          <p:cNvPr id="8" name="テキスト ボックス 7"/>
          <p:cNvSpPr txBox="1"/>
          <p:nvPr/>
        </p:nvSpPr>
        <p:spPr>
          <a:xfrm>
            <a:off x="5551944" y="1052736"/>
            <a:ext cx="3429144" cy="1107996"/>
          </a:xfrm>
          <a:prstGeom prst="rect">
            <a:avLst/>
          </a:prstGeom>
          <a:noFill/>
        </p:spPr>
        <p:txBody>
          <a:bodyPr wrap="none" rtlCol="0">
            <a:spAutoFit/>
          </a:bodyPr>
          <a:lstStyle/>
          <a:p>
            <a:r>
              <a:rPr lang="ja-JP" altLang="en-US" sz="2200" dirty="0" smtClean="0">
                <a:latin typeface="HG明朝E" pitchFamily="17" charset="-128"/>
                <a:ea typeface="HG明朝E" pitchFamily="17" charset="-128"/>
              </a:rPr>
              <a:t>・中空筒状のガラス棒</a:t>
            </a:r>
            <a:endParaRPr lang="en-US" altLang="ja-JP" sz="2200" dirty="0" smtClean="0">
              <a:latin typeface="HG明朝E" pitchFamily="17" charset="-128"/>
              <a:ea typeface="HG明朝E" pitchFamily="17" charset="-128"/>
            </a:endParaRPr>
          </a:p>
          <a:p>
            <a:r>
              <a:rPr kumimoji="1" lang="ja-JP" altLang="en-US" sz="2200" dirty="0" smtClean="0">
                <a:latin typeface="HG明朝E" pitchFamily="17" charset="-128"/>
                <a:ea typeface="HG明朝E" pitchFamily="17" charset="-128"/>
              </a:rPr>
              <a:t>・糸</a:t>
            </a:r>
            <a:endParaRPr kumimoji="1"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・おもり数種　　</a:t>
            </a:r>
            <a:r>
              <a:rPr lang="en-US" altLang="ja-JP" sz="2200" dirty="0" smtClean="0">
                <a:latin typeface="HG明朝E" pitchFamily="17" charset="-128"/>
                <a:ea typeface="HG明朝E" pitchFamily="17" charset="-128"/>
              </a:rPr>
              <a:t>etc....</a:t>
            </a:r>
          </a:p>
        </p:txBody>
      </p:sp>
      <p:sp>
        <p:nvSpPr>
          <p:cNvPr id="9" name="テキスト ボックス 8"/>
          <p:cNvSpPr txBox="1"/>
          <p:nvPr/>
        </p:nvSpPr>
        <p:spPr>
          <a:xfrm>
            <a:off x="5748416" y="4027711"/>
            <a:ext cx="3288080" cy="769441"/>
          </a:xfrm>
          <a:prstGeom prst="rect">
            <a:avLst/>
          </a:prstGeom>
          <a:noFill/>
        </p:spPr>
        <p:txBody>
          <a:bodyPr wrap="none" rtlCol="0">
            <a:spAutoFit/>
          </a:bodyPr>
          <a:lstStyle/>
          <a:p>
            <a:pPr algn="ctr"/>
            <a:r>
              <a:rPr lang="ja-JP" altLang="en-US" sz="2200" dirty="0" smtClean="0">
                <a:solidFill>
                  <a:srgbClr val="FF0000"/>
                </a:solidFill>
                <a:latin typeface="HG明朝E" pitchFamily="17" charset="-128"/>
                <a:ea typeface="HG明朝E" pitchFamily="17" charset="-128"/>
              </a:rPr>
              <a:t>有意味受容学習</a:t>
            </a:r>
            <a:endParaRPr lang="en-US" altLang="ja-JP" sz="2200" dirty="0" smtClean="0">
              <a:solidFill>
                <a:srgbClr val="FF0000"/>
              </a:solidFill>
              <a:latin typeface="HG明朝E" pitchFamily="17" charset="-128"/>
              <a:ea typeface="HG明朝E" pitchFamily="17" charset="-128"/>
            </a:endParaRPr>
          </a:p>
          <a:p>
            <a:pPr algn="ctr"/>
            <a:r>
              <a:rPr lang="ja-JP" altLang="en-US" sz="2200" dirty="0" smtClean="0">
                <a:solidFill>
                  <a:srgbClr val="FF0000"/>
                </a:solidFill>
                <a:latin typeface="HG明朝E" pitchFamily="17" charset="-128"/>
                <a:ea typeface="HG明朝E" pitchFamily="17" charset="-128"/>
              </a:rPr>
              <a:t>＜先行オーガナイザー＞</a:t>
            </a:r>
            <a:endParaRPr lang="en-US" altLang="ja-JP" sz="2200" dirty="0" smtClean="0">
              <a:solidFill>
                <a:srgbClr val="FF0000"/>
              </a:solidFill>
              <a:latin typeface="HG明朝E" pitchFamily="17" charset="-128"/>
              <a:ea typeface="HG明朝E" pitchFamily="17" charset="-128"/>
            </a:endParaRPr>
          </a:p>
        </p:txBody>
      </p:sp>
      <p:sp>
        <p:nvSpPr>
          <p:cNvPr id="10" name="雲 9"/>
          <p:cNvSpPr/>
          <p:nvPr/>
        </p:nvSpPr>
        <p:spPr>
          <a:xfrm>
            <a:off x="3995936" y="2564904"/>
            <a:ext cx="1584176" cy="936104"/>
          </a:xfrm>
          <a:prstGeom prst="clou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測定</a:t>
            </a:r>
            <a:endParaRPr kumimoji="1" lang="ja-JP" altLang="en-US" sz="2400" dirty="0">
              <a:solidFill>
                <a:schemeClr val="tx1"/>
              </a:solidFill>
              <a:latin typeface="HG明朝E" pitchFamily="17" charset="-128"/>
              <a:ea typeface="HG明朝E" pitchFamily="17" charset="-128"/>
            </a:endParaRPr>
          </a:p>
        </p:txBody>
      </p:sp>
      <p:sp>
        <p:nvSpPr>
          <p:cNvPr id="11" name="テキスト ボックス 10"/>
          <p:cNvSpPr txBox="1"/>
          <p:nvPr/>
        </p:nvSpPr>
        <p:spPr>
          <a:xfrm>
            <a:off x="5551944" y="2492896"/>
            <a:ext cx="3429144" cy="1107996"/>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・回転半径</a:t>
            </a:r>
            <a:r>
              <a:rPr lang="en-US" altLang="ja-JP" sz="2200" dirty="0" smtClean="0">
                <a:latin typeface="HG明朝E" pitchFamily="17" charset="-128"/>
                <a:ea typeface="HG明朝E" pitchFamily="17" charset="-128"/>
              </a:rPr>
              <a:t> </a:t>
            </a:r>
            <a:r>
              <a:rPr lang="en-US" altLang="ja-JP" sz="2200" i="1" dirty="0" smtClean="0">
                <a:latin typeface="HG明朝E" pitchFamily="17" charset="-128"/>
                <a:ea typeface="HG明朝E" pitchFamily="17" charset="-128"/>
              </a:rPr>
              <a:t>r</a:t>
            </a:r>
          </a:p>
          <a:p>
            <a:r>
              <a:rPr kumimoji="1" lang="ja-JP" altLang="en-US" sz="2200" dirty="0" smtClean="0">
                <a:latin typeface="HG明朝E" pitchFamily="17" charset="-128"/>
                <a:ea typeface="HG明朝E" pitchFamily="17" charset="-128"/>
              </a:rPr>
              <a:t>・回転周期 </a:t>
            </a:r>
            <a:r>
              <a:rPr kumimoji="1" lang="en-US" altLang="ja-JP" sz="2200" i="1" dirty="0" smtClean="0">
                <a:latin typeface="HG明朝E" pitchFamily="17" charset="-128"/>
                <a:ea typeface="HG明朝E" pitchFamily="17" charset="-128"/>
              </a:rPr>
              <a:t>T</a:t>
            </a:r>
          </a:p>
          <a:p>
            <a:r>
              <a:rPr lang="ja-JP" altLang="en-US" sz="2200" dirty="0" smtClean="0">
                <a:latin typeface="HG明朝E" pitchFamily="17" charset="-128"/>
                <a:ea typeface="HG明朝E" pitchFamily="17" charset="-128"/>
              </a:rPr>
              <a:t>・おもり各種の質量 </a:t>
            </a:r>
            <a:r>
              <a:rPr lang="en-US" altLang="ja-JP" sz="2200" i="1" dirty="0" smtClean="0">
                <a:latin typeface="HG明朝E" pitchFamily="17" charset="-128"/>
                <a:ea typeface="HG明朝E" pitchFamily="17" charset="-128"/>
              </a:rPr>
              <a:t>M</a:t>
            </a:r>
            <a:r>
              <a:rPr lang="en-US" altLang="ja-JP" sz="2200" dirty="0" smtClean="0">
                <a:latin typeface="HG明朝E" pitchFamily="17" charset="-128"/>
                <a:ea typeface="HG明朝E" pitchFamily="17" charset="-128"/>
              </a:rPr>
              <a:t>, </a:t>
            </a:r>
            <a:r>
              <a:rPr lang="en-US" altLang="ja-JP" sz="2200" i="1" dirty="0" smtClean="0">
                <a:latin typeface="HG明朝E" pitchFamily="17" charset="-128"/>
                <a:ea typeface="HG明朝E" pitchFamily="17" charset="-128"/>
              </a:rPr>
              <a:t>m</a:t>
            </a:r>
          </a:p>
        </p:txBody>
      </p:sp>
      <p:sp>
        <p:nvSpPr>
          <p:cNvPr id="14" name="雲 13"/>
          <p:cNvSpPr/>
          <p:nvPr/>
        </p:nvSpPr>
        <p:spPr>
          <a:xfrm>
            <a:off x="3923928" y="4005064"/>
            <a:ext cx="1800200" cy="936104"/>
          </a:xfrm>
          <a:prstGeom prst="cloud">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教授法</a:t>
            </a:r>
            <a:endParaRPr kumimoji="1" lang="ja-JP" altLang="en-US" sz="2400" dirty="0">
              <a:solidFill>
                <a:schemeClr val="tx1"/>
              </a:solidFill>
              <a:latin typeface="HG明朝E" pitchFamily="17" charset="-128"/>
              <a:ea typeface="HG明朝E" pitchFamily="17" charset="-128"/>
            </a:endParaRPr>
          </a:p>
        </p:txBody>
      </p:sp>
      <p:sp>
        <p:nvSpPr>
          <p:cNvPr id="15" name="テキスト ボックス 14"/>
          <p:cNvSpPr txBox="1"/>
          <p:nvPr/>
        </p:nvSpPr>
        <p:spPr>
          <a:xfrm>
            <a:off x="4211960" y="4913292"/>
            <a:ext cx="4752528" cy="1446550"/>
          </a:xfrm>
          <a:prstGeom prst="rect">
            <a:avLst/>
          </a:prstGeom>
          <a:noFill/>
        </p:spPr>
        <p:txBody>
          <a:bodyPr wrap="square" rtlCol="0">
            <a:spAutoFit/>
          </a:bodyPr>
          <a:lstStyle/>
          <a:p>
            <a:r>
              <a:rPr lang="ja-JP" altLang="en-US" sz="2200" dirty="0" smtClean="0">
                <a:latin typeface="HG明朝E" pitchFamily="17" charset="-128"/>
                <a:ea typeface="HG明朝E" pitchFamily="17" charset="-128"/>
              </a:rPr>
              <a:t>講義形式の授業によって</a:t>
            </a:r>
            <a:endParaRPr lang="en-US" altLang="ja-JP" sz="2200" dirty="0" smtClean="0">
              <a:latin typeface="HG明朝E" pitchFamily="17" charset="-128"/>
              <a:ea typeface="HG明朝E" pitchFamily="17" charset="-128"/>
            </a:endParaRPr>
          </a:p>
          <a:p>
            <a:r>
              <a:rPr lang="ja-JP" altLang="en-US" sz="2200" i="1" dirty="0" smtClean="0">
                <a:solidFill>
                  <a:srgbClr val="FF0000"/>
                </a:solidFill>
                <a:latin typeface="HG明朝E" pitchFamily="17" charset="-128"/>
                <a:ea typeface="HG明朝E" pitchFamily="17" charset="-128"/>
              </a:rPr>
              <a:t>Ｆ</a:t>
            </a:r>
            <a:r>
              <a:rPr lang="en-US" altLang="ja-JP" sz="2200" i="1" dirty="0" smtClean="0">
                <a:solidFill>
                  <a:srgbClr val="FF0000"/>
                </a:solidFill>
                <a:latin typeface="HG明朝E" pitchFamily="17" charset="-128"/>
                <a:ea typeface="HG明朝E" pitchFamily="17" charset="-128"/>
              </a:rPr>
              <a:t> = </a:t>
            </a:r>
            <a:r>
              <a:rPr lang="ja-JP" altLang="en-US" sz="2200" i="1" dirty="0" smtClean="0">
                <a:solidFill>
                  <a:srgbClr val="FF0000"/>
                </a:solidFill>
                <a:latin typeface="HG明朝E" pitchFamily="17" charset="-128"/>
                <a:ea typeface="HG明朝E" pitchFamily="17" charset="-128"/>
              </a:rPr>
              <a:t>ｍｒ</a:t>
            </a:r>
            <a:r>
              <a:rPr lang="en-US" altLang="ja-JP" sz="2200" i="1" dirty="0" smtClean="0">
                <a:solidFill>
                  <a:srgbClr val="FF0000"/>
                </a:solidFill>
                <a:latin typeface="HG明朝E" pitchFamily="17" charset="-128"/>
                <a:ea typeface="HG明朝E" pitchFamily="17" charset="-128"/>
              </a:rPr>
              <a:t>ω</a:t>
            </a:r>
            <a:r>
              <a:rPr lang="en-US" altLang="ja-JP" sz="2200" i="1" baseline="30000" dirty="0" smtClean="0">
                <a:solidFill>
                  <a:srgbClr val="FF0000"/>
                </a:solidFill>
                <a:latin typeface="HG明朝E" pitchFamily="17" charset="-128"/>
                <a:ea typeface="HG明朝E" pitchFamily="17" charset="-128"/>
              </a:rPr>
              <a:t>2</a:t>
            </a:r>
          </a:p>
          <a:p>
            <a:r>
              <a:rPr lang="ja-JP" altLang="en-US" sz="2200" dirty="0" smtClean="0">
                <a:latin typeface="HG明朝E" pitchFamily="17" charset="-128"/>
                <a:ea typeface="HG明朝E" pitchFamily="17" charset="-128"/>
              </a:rPr>
              <a:t>を公式として与えてから、実験によりこの公式を検証する。</a:t>
            </a:r>
            <a:endParaRPr lang="en-US" altLang="ja-JP" sz="2200" dirty="0" smtClean="0">
              <a:latin typeface="HG明朝E" pitchFamily="17" charset="-128"/>
              <a:ea typeface="HG明朝E" pitchFamily="17" charset="-128"/>
            </a:endParaRPr>
          </a:p>
        </p:txBody>
      </p:sp>
      <p:sp>
        <p:nvSpPr>
          <p:cNvPr id="18" name="円/楕円 17"/>
          <p:cNvSpPr/>
          <p:nvPr/>
        </p:nvSpPr>
        <p:spPr>
          <a:xfrm>
            <a:off x="913240" y="5733256"/>
            <a:ext cx="1152128" cy="57606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latin typeface="HG明朝E" pitchFamily="17" charset="-128"/>
                <a:ea typeface="HG明朝E" pitchFamily="17" charset="-128"/>
              </a:rPr>
              <a:t>簡単</a:t>
            </a:r>
            <a:endParaRPr kumimoji="1" lang="ja-JP" altLang="en-US" sz="2200" dirty="0">
              <a:latin typeface="HG明朝E" pitchFamily="17" charset="-128"/>
              <a:ea typeface="HG明朝E" pitchFamily="17" charset="-128"/>
            </a:endParaRPr>
          </a:p>
        </p:txBody>
      </p:sp>
      <p:sp>
        <p:nvSpPr>
          <p:cNvPr id="20" name="円/楕円 19"/>
          <p:cNvSpPr/>
          <p:nvPr/>
        </p:nvSpPr>
        <p:spPr>
          <a:xfrm>
            <a:off x="2137376" y="5733256"/>
            <a:ext cx="1152128" cy="57606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latin typeface="HG明朝E" pitchFamily="17" charset="-128"/>
                <a:ea typeface="HG明朝E" pitchFamily="17" charset="-128"/>
              </a:rPr>
              <a:t>安価</a:t>
            </a:r>
            <a:endParaRPr kumimoji="1" lang="ja-JP" altLang="en-US" sz="2200" dirty="0">
              <a:latin typeface="HG明朝E" pitchFamily="17" charset="-128"/>
              <a:ea typeface="HG明朝E" pitchFamily="17" charset="-128"/>
            </a:endParaRPr>
          </a:p>
        </p:txBody>
      </p:sp>
      <p:sp>
        <p:nvSpPr>
          <p:cNvPr id="17" name="テキスト ボックス 16"/>
          <p:cNvSpPr txBox="1"/>
          <p:nvPr/>
        </p:nvSpPr>
        <p:spPr>
          <a:xfrm>
            <a:off x="-1606172" y="1412776"/>
            <a:ext cx="1569660" cy="369332"/>
          </a:xfrm>
          <a:prstGeom prst="rect">
            <a:avLst/>
          </a:prstGeom>
          <a:noFill/>
        </p:spPr>
        <p:txBody>
          <a:bodyPr wrap="none" rtlCol="0">
            <a:spAutoFit/>
          </a:bodyPr>
          <a:lstStyle/>
          <a:p>
            <a:r>
              <a:rPr lang="ja-JP" altLang="en-US" dirty="0" smtClean="0"/>
              <a:t>理科教材会社</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dissolve">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1. </a:t>
            </a:r>
            <a:r>
              <a:rPr kumimoji="0" lang="ja-JP" altLang="en-US" sz="2400" dirty="0" smtClean="0">
                <a:solidFill>
                  <a:schemeClr val="bg1"/>
                </a:solidFill>
                <a:latin typeface="HG明朝E" pitchFamily="17" charset="-128"/>
                <a:ea typeface="HG明朝E" pitchFamily="17" charset="-128"/>
              </a:rPr>
              <a:t>問題と目的</a:t>
            </a:r>
            <a:endParaRPr kumimoji="0" lang="ja-JP" altLang="en-US" sz="2400" dirty="0">
              <a:solidFill>
                <a:schemeClr val="bg1"/>
              </a:solidFill>
              <a:latin typeface="HG明朝E" pitchFamily="17" charset="-128"/>
              <a:ea typeface="HG明朝E" pitchFamily="17" charset="-128"/>
            </a:endParaRPr>
          </a:p>
        </p:txBody>
      </p:sp>
      <p:sp>
        <p:nvSpPr>
          <p:cNvPr id="5" name="テキスト ボックス 4"/>
          <p:cNvSpPr txBox="1"/>
          <p:nvPr/>
        </p:nvSpPr>
        <p:spPr>
          <a:xfrm>
            <a:off x="2716364" y="476672"/>
            <a:ext cx="3711272" cy="430887"/>
          </a:xfrm>
          <a:prstGeom prst="rect">
            <a:avLst/>
          </a:prstGeom>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2200" dirty="0" smtClean="0">
                <a:latin typeface="HG明朝E" pitchFamily="17" charset="-128"/>
                <a:ea typeface="HG明朝E" pitchFamily="17" charset="-128"/>
              </a:rPr>
              <a:t>高校物理</a:t>
            </a:r>
            <a:r>
              <a:rPr kumimoji="1" lang="en-US" altLang="ja-JP" sz="2200" dirty="0" smtClean="0">
                <a:latin typeface="HG明朝E" pitchFamily="17" charset="-128"/>
                <a:ea typeface="HG明朝E" pitchFamily="17" charset="-128"/>
              </a:rPr>
              <a:t>Ⅱ </a:t>
            </a:r>
            <a:r>
              <a:rPr kumimoji="1" lang="ja-JP" altLang="en-US" sz="2200" dirty="0" smtClean="0">
                <a:latin typeface="HG明朝E" pitchFamily="17" charset="-128"/>
                <a:ea typeface="HG明朝E" pitchFamily="17" charset="-128"/>
              </a:rPr>
              <a:t>「等速円運動」</a:t>
            </a:r>
            <a:endParaRPr kumimoji="1" lang="ja-JP" altLang="en-US" sz="2200" dirty="0">
              <a:latin typeface="HG明朝E" pitchFamily="17" charset="-128"/>
              <a:ea typeface="HG明朝E" pitchFamily="17" charset="-128"/>
            </a:endParaRPr>
          </a:p>
        </p:txBody>
      </p:sp>
      <p:sp>
        <p:nvSpPr>
          <p:cNvPr id="6" name="テキスト ボックス 5"/>
          <p:cNvSpPr txBox="1"/>
          <p:nvPr/>
        </p:nvSpPr>
        <p:spPr>
          <a:xfrm>
            <a:off x="243612" y="1052736"/>
            <a:ext cx="3570208" cy="430887"/>
          </a:xfrm>
          <a:prstGeom prst="rect">
            <a:avLst/>
          </a:prstGeom>
          <a:noFill/>
        </p:spPr>
        <p:txBody>
          <a:bodyPr wrap="none" rtlCol="0">
            <a:spAutoFit/>
          </a:bodyPr>
          <a:lstStyle/>
          <a:p>
            <a:r>
              <a:rPr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等速</a:t>
            </a:r>
            <a:r>
              <a:rPr kumimoji="1" lang="ja-JP" altLang="en-US" sz="2200" dirty="0" smtClean="0">
                <a:latin typeface="HG明朝E" pitchFamily="17" charset="-128"/>
                <a:ea typeface="HG明朝E" pitchFamily="17" charset="-128"/>
              </a:rPr>
              <a:t>円運動実験</a:t>
            </a:r>
            <a:r>
              <a:rPr kumimoji="1" lang="ja-JP" altLang="en-US" sz="2200" dirty="0" smtClean="0">
                <a:latin typeface="HG明朝E" pitchFamily="17" charset="-128"/>
                <a:ea typeface="HG明朝E" pitchFamily="17" charset="-128"/>
              </a:rPr>
              <a:t>セット</a:t>
            </a:r>
            <a:r>
              <a:rPr kumimoji="1" lang="en-US" altLang="ja-JP" sz="2200" dirty="0" smtClean="0">
                <a:latin typeface="HG明朝E" pitchFamily="17" charset="-128"/>
                <a:ea typeface="HG明朝E" pitchFamily="17" charset="-128"/>
              </a:rPr>
              <a:t>】</a:t>
            </a:r>
            <a:endParaRPr kumimoji="1" lang="ja-JP" altLang="en-US" sz="2200" dirty="0">
              <a:latin typeface="HG明朝E" pitchFamily="17" charset="-128"/>
              <a:ea typeface="HG明朝E" pitchFamily="17" charset="-128"/>
            </a:endParaRPr>
          </a:p>
        </p:txBody>
      </p:sp>
      <p:pic>
        <p:nvPicPr>
          <p:cNvPr id="1026" name="Picture 2"/>
          <p:cNvPicPr>
            <a:picLocks noChangeAspect="1" noChangeArrowheads="1"/>
          </p:cNvPicPr>
          <p:nvPr/>
        </p:nvPicPr>
        <p:blipFill>
          <a:blip r:embed="rId2" cstate="print"/>
          <a:srcRect/>
          <a:stretch>
            <a:fillRect/>
          </a:stretch>
        </p:blipFill>
        <p:spPr bwMode="auto">
          <a:xfrm>
            <a:off x="459636" y="1628800"/>
            <a:ext cx="3016349" cy="3662709"/>
          </a:xfrm>
          <a:prstGeom prst="rect">
            <a:avLst/>
          </a:prstGeom>
          <a:noFill/>
          <a:ln w="9525">
            <a:solidFill>
              <a:schemeClr val="tx1"/>
            </a:solidFill>
            <a:miter lim="800000"/>
            <a:headEnd/>
            <a:tailEnd/>
          </a:ln>
        </p:spPr>
      </p:pic>
      <p:sp>
        <p:nvSpPr>
          <p:cNvPr id="17" name="雲 16"/>
          <p:cNvSpPr/>
          <p:nvPr/>
        </p:nvSpPr>
        <p:spPr>
          <a:xfrm>
            <a:off x="3923928" y="1124744"/>
            <a:ext cx="1800200" cy="936104"/>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問題点</a:t>
            </a:r>
            <a:endParaRPr kumimoji="1" lang="ja-JP" altLang="en-US" sz="2400" dirty="0">
              <a:solidFill>
                <a:schemeClr val="tx1"/>
              </a:solidFill>
              <a:latin typeface="HG明朝E" pitchFamily="17" charset="-128"/>
              <a:ea typeface="HG明朝E" pitchFamily="17" charset="-128"/>
            </a:endParaRPr>
          </a:p>
        </p:txBody>
      </p:sp>
      <p:sp>
        <p:nvSpPr>
          <p:cNvPr id="19" name="テキスト ボックス 18"/>
          <p:cNvSpPr txBox="1"/>
          <p:nvPr/>
        </p:nvSpPr>
        <p:spPr>
          <a:xfrm>
            <a:off x="4171016" y="2132856"/>
            <a:ext cx="4721464" cy="430887"/>
          </a:xfrm>
          <a:prstGeom prst="rect">
            <a:avLst/>
          </a:prstGeom>
          <a:noFill/>
        </p:spPr>
        <p:txBody>
          <a:bodyPr wrap="square" rtlCol="0">
            <a:spAutoFit/>
          </a:bodyPr>
          <a:lstStyle/>
          <a:p>
            <a:r>
              <a:rPr lang="ja-JP" altLang="en-US" sz="2200" dirty="0" smtClean="0">
                <a:latin typeface="HG明朝E" pitchFamily="17" charset="-128"/>
                <a:ea typeface="HG明朝E" pitchFamily="17" charset="-128"/>
              </a:rPr>
              <a:t>・精度が低い</a:t>
            </a:r>
            <a:r>
              <a:rPr lang="en-US" altLang="ja-JP" sz="2200" dirty="0" smtClean="0">
                <a:latin typeface="HG明朝E" pitchFamily="17" charset="-128"/>
                <a:ea typeface="HG明朝E" pitchFamily="17" charset="-128"/>
              </a:rPr>
              <a:t>(10</a:t>
            </a:r>
            <a:r>
              <a:rPr lang="ja-JP" altLang="en-US" sz="2200" dirty="0" smtClean="0">
                <a:latin typeface="HG明朝E" pitchFamily="17" charset="-128"/>
                <a:ea typeface="HG明朝E" pitchFamily="17" charset="-128"/>
              </a:rPr>
              <a:t>～</a:t>
            </a:r>
            <a:r>
              <a:rPr lang="en-US" altLang="ja-JP" sz="2200" dirty="0" smtClean="0">
                <a:latin typeface="HG明朝E" pitchFamily="17" charset="-128"/>
                <a:ea typeface="HG明朝E" pitchFamily="17" charset="-128"/>
              </a:rPr>
              <a:t>20</a:t>
            </a:r>
            <a:r>
              <a:rPr lang="ja-JP" altLang="en-US" sz="2200" dirty="0" smtClean="0">
                <a:latin typeface="HG明朝E" pitchFamily="17" charset="-128"/>
                <a:ea typeface="HG明朝E" pitchFamily="17" charset="-128"/>
              </a:rPr>
              <a:t>％程度の誤差</a:t>
            </a:r>
            <a:r>
              <a:rPr lang="en-US" altLang="ja-JP" sz="2200" dirty="0" smtClean="0">
                <a:latin typeface="HG明朝E" pitchFamily="17" charset="-128"/>
                <a:ea typeface="HG明朝E" pitchFamily="17" charset="-128"/>
              </a:rPr>
              <a:t>)</a:t>
            </a:r>
          </a:p>
        </p:txBody>
      </p:sp>
      <p:sp>
        <p:nvSpPr>
          <p:cNvPr id="21" name="下矢印 20"/>
          <p:cNvSpPr/>
          <p:nvPr/>
        </p:nvSpPr>
        <p:spPr>
          <a:xfrm>
            <a:off x="5940152" y="2564904"/>
            <a:ext cx="648072" cy="57606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 name="雲 21"/>
          <p:cNvSpPr/>
          <p:nvPr/>
        </p:nvSpPr>
        <p:spPr>
          <a:xfrm>
            <a:off x="3995936" y="3212976"/>
            <a:ext cx="1800200" cy="936104"/>
          </a:xfrm>
          <a:prstGeom prst="cloud">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原因</a:t>
            </a:r>
            <a:endParaRPr kumimoji="1" lang="ja-JP" altLang="en-US" sz="2400" dirty="0">
              <a:solidFill>
                <a:schemeClr val="tx1"/>
              </a:solidFill>
              <a:latin typeface="HG明朝E" pitchFamily="17" charset="-128"/>
              <a:ea typeface="HG明朝E" pitchFamily="17" charset="-128"/>
            </a:endParaRPr>
          </a:p>
        </p:txBody>
      </p:sp>
      <p:sp>
        <p:nvSpPr>
          <p:cNvPr id="23" name="テキスト ボックス 22"/>
          <p:cNvSpPr txBox="1"/>
          <p:nvPr/>
        </p:nvSpPr>
        <p:spPr>
          <a:xfrm>
            <a:off x="3923928" y="4222249"/>
            <a:ext cx="5184576" cy="2462213"/>
          </a:xfrm>
          <a:prstGeom prst="rect">
            <a:avLst/>
          </a:prstGeom>
          <a:noFill/>
        </p:spPr>
        <p:txBody>
          <a:bodyPr wrap="square" rtlCol="0">
            <a:spAutoFit/>
          </a:bodyPr>
          <a:lstStyle/>
          <a:p>
            <a:r>
              <a:rPr lang="ja-JP" altLang="en-US" sz="2200" dirty="0" smtClean="0">
                <a:latin typeface="HG明朝E" pitchFamily="17" charset="-128"/>
                <a:ea typeface="HG明朝E" pitchFamily="17" charset="-128"/>
              </a:rPr>
              <a:t>・周回運動の際の空気抵抗</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・ガラス棒と糸との間の摩擦</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・円錐振り子になってしまっている点</a:t>
            </a:r>
            <a:endParaRPr lang="en-US" altLang="ja-JP" sz="2200" dirty="0" smtClean="0">
              <a:latin typeface="HG明朝E" pitchFamily="17" charset="-128"/>
              <a:ea typeface="HG明朝E" pitchFamily="17" charset="-128"/>
            </a:endParaRPr>
          </a:p>
          <a:p>
            <a:r>
              <a:rPr lang="en-US" altLang="ja-JP"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 理論的には問題ないがさらに摩擦力　　</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　が変化してしまう</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・実験者による誤差</a:t>
            </a:r>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過失誤差</a:t>
            </a:r>
            <a:r>
              <a:rPr lang="en-US" altLang="ja-JP" sz="2200" dirty="0" smtClean="0">
                <a:latin typeface="HG明朝E" pitchFamily="17" charset="-128"/>
                <a:ea typeface="HG明朝E" pitchFamily="17" charset="-128"/>
              </a:rPr>
              <a:t>)</a:t>
            </a:r>
          </a:p>
          <a:p>
            <a:r>
              <a:rPr lang="en-US" altLang="ja-JP"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 手のスナップなどの感覚の差異</a:t>
            </a:r>
            <a:endParaRPr lang="en-US" altLang="ja-JP" sz="2200" dirty="0" smtClean="0">
              <a:latin typeface="HG明朝E" pitchFamily="17" charset="-128"/>
              <a:ea typeface="HG明朝E" pitchFamily="17" charset="-128"/>
            </a:endParaRPr>
          </a:p>
        </p:txBody>
      </p:sp>
      <p:sp>
        <p:nvSpPr>
          <p:cNvPr id="27" name="大かっこ 26"/>
          <p:cNvSpPr/>
          <p:nvPr/>
        </p:nvSpPr>
        <p:spPr>
          <a:xfrm>
            <a:off x="4167248" y="5373216"/>
            <a:ext cx="4680520" cy="504056"/>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8" name="テキスト ボックス 27"/>
          <p:cNvSpPr txBox="1"/>
          <p:nvPr/>
        </p:nvSpPr>
        <p:spPr>
          <a:xfrm>
            <a:off x="72008" y="5520134"/>
            <a:ext cx="3779912" cy="107721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2200" dirty="0" smtClean="0">
                <a:latin typeface="HG明朝E" pitchFamily="17" charset="-128"/>
                <a:ea typeface="HG明朝E" pitchFamily="17" charset="-128"/>
              </a:rPr>
              <a:t>他の論文などでも報告済</a:t>
            </a:r>
            <a:endParaRPr lang="en-US" altLang="ja-JP" sz="2200" dirty="0" smtClean="0">
              <a:latin typeface="HG明朝E" pitchFamily="17" charset="-128"/>
              <a:ea typeface="HG明朝E" pitchFamily="17" charset="-128"/>
            </a:endParaRPr>
          </a:p>
          <a:p>
            <a:pPr algn="ctr"/>
            <a:r>
              <a:rPr lang="ja-JP" altLang="en-US" sz="1400" dirty="0" smtClean="0">
                <a:latin typeface="HG明朝E" pitchFamily="17" charset="-128"/>
                <a:ea typeface="HG明朝E" pitchFamily="17" charset="-128"/>
              </a:rPr>
              <a:t>山口浩人・坂田正司・唐木宏：</a:t>
            </a:r>
            <a:endParaRPr lang="en-US" altLang="ja-JP" sz="1400" dirty="0" smtClean="0">
              <a:latin typeface="HG明朝E" pitchFamily="17" charset="-128"/>
              <a:ea typeface="HG明朝E" pitchFamily="17" charset="-128"/>
            </a:endParaRPr>
          </a:p>
          <a:p>
            <a:pPr algn="ctr"/>
            <a:r>
              <a:rPr lang="ja-JP" altLang="en-US" sz="1400" dirty="0" smtClean="0">
                <a:latin typeface="HG明朝E" pitchFamily="17" charset="-128"/>
                <a:ea typeface="HG明朝E" pitchFamily="17" charset="-128"/>
              </a:rPr>
              <a:t>「等速円運動の受容状況と生徒実験の工夫」</a:t>
            </a:r>
            <a:endParaRPr lang="en-US" altLang="ja-JP" sz="1400" dirty="0" smtClean="0">
              <a:latin typeface="HG明朝E" pitchFamily="17" charset="-128"/>
              <a:ea typeface="HG明朝E" pitchFamily="17" charset="-128"/>
            </a:endParaRPr>
          </a:p>
          <a:p>
            <a:pPr algn="ctr"/>
            <a:r>
              <a:rPr lang="ja-JP" altLang="en-US" sz="1400" dirty="0" smtClean="0">
                <a:latin typeface="HG明朝E" pitchFamily="17" charset="-128"/>
                <a:ea typeface="HG明朝E" pitchFamily="17" charset="-128"/>
              </a:rPr>
              <a:t>物理教育</a:t>
            </a:r>
            <a:r>
              <a:rPr lang="en-US" altLang="ja-JP" sz="1400" dirty="0" smtClean="0">
                <a:latin typeface="HG明朝E" pitchFamily="17" charset="-128"/>
                <a:ea typeface="HG明朝E" pitchFamily="17" charset="-128"/>
              </a:rPr>
              <a:t>, </a:t>
            </a:r>
            <a:r>
              <a:rPr lang="en-US" altLang="ja-JP" sz="1400" b="1" dirty="0" smtClean="0">
                <a:latin typeface="HG明朝E" pitchFamily="17" charset="-128"/>
                <a:ea typeface="HG明朝E" pitchFamily="17" charset="-128"/>
              </a:rPr>
              <a:t>46</a:t>
            </a:r>
            <a:r>
              <a:rPr lang="en-US" altLang="ja-JP" sz="1400" dirty="0" smtClean="0">
                <a:latin typeface="HG明朝E" pitchFamily="17" charset="-128"/>
                <a:ea typeface="HG明朝E" pitchFamily="17" charset="-128"/>
              </a:rPr>
              <a:t>-2(1998)61-64.</a:t>
            </a:r>
            <a:r>
              <a:rPr lang="ja-JP" altLang="en-US" sz="1400" dirty="0" smtClean="0">
                <a:latin typeface="HG明朝E" pitchFamily="17" charset="-128"/>
                <a:ea typeface="HG明朝E" pitchFamily="17" charset="-128"/>
              </a:rPr>
              <a:t>　</a:t>
            </a:r>
            <a:endParaRPr lang="en-US" altLang="ja-JP" sz="1400" dirty="0" smtClean="0">
              <a:latin typeface="HG明朝E" pitchFamily="17" charset="-128"/>
              <a:ea typeface="HG明朝E" pitchFamily="17" charset="-128"/>
            </a:endParaRPr>
          </a:p>
        </p:txBody>
      </p:sp>
      <p:sp>
        <p:nvSpPr>
          <p:cNvPr id="29" name="大かっこ 28"/>
          <p:cNvSpPr/>
          <p:nvPr/>
        </p:nvSpPr>
        <p:spPr>
          <a:xfrm>
            <a:off x="4167248" y="6237312"/>
            <a:ext cx="4149168" cy="504056"/>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5" name="左中かっこ 14"/>
          <p:cNvSpPr/>
          <p:nvPr/>
        </p:nvSpPr>
        <p:spPr>
          <a:xfrm>
            <a:off x="3923928" y="4293096"/>
            <a:ext cx="144016" cy="2448272"/>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6" name="テキスト ボックス 15"/>
          <p:cNvSpPr txBox="1"/>
          <p:nvPr/>
        </p:nvSpPr>
        <p:spPr>
          <a:xfrm>
            <a:off x="9144000" y="980728"/>
            <a:ext cx="877163" cy="369332"/>
          </a:xfrm>
          <a:prstGeom prst="rect">
            <a:avLst/>
          </a:prstGeom>
          <a:noFill/>
        </p:spPr>
        <p:txBody>
          <a:bodyPr wrap="none" rtlCol="0">
            <a:spAutoFit/>
          </a:bodyPr>
          <a:lstStyle/>
          <a:p>
            <a:r>
              <a:rPr kumimoji="1" lang="ja-JP" altLang="en-US" dirty="0" smtClean="0"/>
              <a:t>一般的</a:t>
            </a:r>
            <a:endParaRPr kumimoji="1" lang="ja-JP" altLang="en-US" dirty="0"/>
          </a:p>
        </p:txBody>
      </p:sp>
      <p:sp>
        <p:nvSpPr>
          <p:cNvPr id="18" name="テキスト ボックス 17"/>
          <p:cNvSpPr txBox="1"/>
          <p:nvPr/>
        </p:nvSpPr>
        <p:spPr>
          <a:xfrm>
            <a:off x="9144000" y="1340768"/>
            <a:ext cx="2957861" cy="646331"/>
          </a:xfrm>
          <a:prstGeom prst="rect">
            <a:avLst/>
          </a:prstGeom>
          <a:noFill/>
        </p:spPr>
        <p:txBody>
          <a:bodyPr wrap="none" rtlCol="0">
            <a:spAutoFit/>
          </a:bodyPr>
          <a:lstStyle/>
          <a:p>
            <a:r>
              <a:rPr lang="ja-JP" altLang="en-US" dirty="0" smtClean="0"/>
              <a:t>実習生により実施したが</a:t>
            </a:r>
            <a:endParaRPr lang="en-US" altLang="ja-JP" dirty="0" smtClean="0"/>
          </a:p>
          <a:p>
            <a:r>
              <a:rPr kumimoji="1" lang="ja-JP" altLang="en-US" dirty="0" smtClean="0"/>
              <a:t>やはりかなりの誤差が生じる</a:t>
            </a:r>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1. </a:t>
            </a:r>
            <a:r>
              <a:rPr kumimoji="0" lang="ja-JP" altLang="en-US" sz="2400" dirty="0" smtClean="0">
                <a:solidFill>
                  <a:schemeClr val="bg1"/>
                </a:solidFill>
                <a:latin typeface="HG明朝E" pitchFamily="17" charset="-128"/>
                <a:ea typeface="HG明朝E" pitchFamily="17" charset="-128"/>
              </a:rPr>
              <a:t>問題と目的</a:t>
            </a:r>
            <a:endParaRPr kumimoji="0" lang="ja-JP" altLang="en-US" sz="2400" dirty="0">
              <a:solidFill>
                <a:schemeClr val="bg1"/>
              </a:solidFill>
              <a:latin typeface="HG明朝E" pitchFamily="17" charset="-128"/>
              <a:ea typeface="HG明朝E" pitchFamily="17" charset="-128"/>
            </a:endParaRPr>
          </a:p>
        </p:txBody>
      </p:sp>
      <p:sp>
        <p:nvSpPr>
          <p:cNvPr id="5" name="テキスト ボックス 4"/>
          <p:cNvSpPr txBox="1"/>
          <p:nvPr/>
        </p:nvSpPr>
        <p:spPr>
          <a:xfrm>
            <a:off x="2716364" y="476672"/>
            <a:ext cx="3711272" cy="430887"/>
          </a:xfrm>
          <a:prstGeom prst="rect">
            <a:avLst/>
          </a:prstGeom>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2200" dirty="0" smtClean="0">
                <a:latin typeface="HG明朝E" pitchFamily="17" charset="-128"/>
                <a:ea typeface="HG明朝E" pitchFamily="17" charset="-128"/>
              </a:rPr>
              <a:t>高校物理</a:t>
            </a:r>
            <a:r>
              <a:rPr kumimoji="1" lang="en-US" altLang="ja-JP" sz="2200" dirty="0" smtClean="0">
                <a:latin typeface="HG明朝E" pitchFamily="17" charset="-128"/>
                <a:ea typeface="HG明朝E" pitchFamily="17" charset="-128"/>
              </a:rPr>
              <a:t>Ⅱ </a:t>
            </a:r>
            <a:r>
              <a:rPr kumimoji="1" lang="ja-JP" altLang="en-US" sz="2200" dirty="0" smtClean="0">
                <a:latin typeface="HG明朝E" pitchFamily="17" charset="-128"/>
                <a:ea typeface="HG明朝E" pitchFamily="17" charset="-128"/>
              </a:rPr>
              <a:t>「等速円運動」</a:t>
            </a:r>
            <a:endParaRPr kumimoji="1" lang="ja-JP" altLang="en-US" sz="2200" dirty="0">
              <a:latin typeface="HG明朝E" pitchFamily="17" charset="-128"/>
              <a:ea typeface="HG明朝E" pitchFamily="17" charset="-128"/>
            </a:endParaRPr>
          </a:p>
        </p:txBody>
      </p:sp>
      <p:sp>
        <p:nvSpPr>
          <p:cNvPr id="14" name="雲 13"/>
          <p:cNvSpPr/>
          <p:nvPr/>
        </p:nvSpPr>
        <p:spPr>
          <a:xfrm>
            <a:off x="3671900" y="908720"/>
            <a:ext cx="1800200" cy="936104"/>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目的</a:t>
            </a:r>
            <a:endParaRPr kumimoji="1" lang="ja-JP" altLang="en-US" sz="2400" dirty="0">
              <a:solidFill>
                <a:schemeClr val="tx1"/>
              </a:solidFill>
              <a:latin typeface="HG明朝E" pitchFamily="17" charset="-128"/>
              <a:ea typeface="HG明朝E" pitchFamily="17" charset="-128"/>
            </a:endParaRPr>
          </a:p>
        </p:txBody>
      </p:sp>
      <p:sp>
        <p:nvSpPr>
          <p:cNvPr id="15" name="テキスト ボックス 14"/>
          <p:cNvSpPr txBox="1"/>
          <p:nvPr/>
        </p:nvSpPr>
        <p:spPr>
          <a:xfrm>
            <a:off x="791580" y="1846565"/>
            <a:ext cx="7560840" cy="430887"/>
          </a:xfrm>
          <a:prstGeom prst="rect">
            <a:avLst/>
          </a:prstGeom>
          <a:noFill/>
        </p:spPr>
        <p:txBody>
          <a:bodyPr wrap="square" rtlCol="0">
            <a:spAutoFit/>
          </a:bodyPr>
          <a:lstStyle/>
          <a:p>
            <a:r>
              <a:rPr lang="ja-JP" altLang="en-US" sz="2200"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高校生にとって理解しやすい等速円運動の実験教材の開発</a:t>
            </a:r>
            <a:endParaRPr lang="en-US" altLang="ja-JP" sz="2200"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endParaRPr>
          </a:p>
        </p:txBody>
      </p:sp>
      <p:pic>
        <p:nvPicPr>
          <p:cNvPr id="2050" name="Picture 2"/>
          <p:cNvPicPr>
            <a:picLocks noChangeAspect="1" noChangeArrowheads="1"/>
          </p:cNvPicPr>
          <p:nvPr/>
        </p:nvPicPr>
        <p:blipFill>
          <a:blip r:embed="rId2" cstate="print"/>
          <a:srcRect/>
          <a:stretch>
            <a:fillRect/>
          </a:stretch>
        </p:blipFill>
        <p:spPr bwMode="auto">
          <a:xfrm>
            <a:off x="1484411" y="2494637"/>
            <a:ext cx="2895600" cy="1619250"/>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4740051" y="2494637"/>
            <a:ext cx="3144317" cy="1583804"/>
          </a:xfrm>
          <a:prstGeom prst="rect">
            <a:avLst/>
          </a:prstGeom>
          <a:noFill/>
          <a:ln w="9525">
            <a:noFill/>
            <a:miter lim="800000"/>
            <a:headEnd/>
            <a:tailEnd/>
          </a:ln>
        </p:spPr>
      </p:pic>
      <p:sp>
        <p:nvSpPr>
          <p:cNvPr id="20" name="テキスト ボックス 19"/>
          <p:cNvSpPr txBox="1"/>
          <p:nvPr/>
        </p:nvSpPr>
        <p:spPr>
          <a:xfrm>
            <a:off x="1534016" y="4149080"/>
            <a:ext cx="6075968" cy="430887"/>
          </a:xfrm>
          <a:prstGeom prst="rect">
            <a:avLst/>
          </a:prstGeom>
          <a:noFill/>
        </p:spPr>
        <p:txBody>
          <a:bodyPr wrap="square" rtlCol="0">
            <a:spAutoFit/>
          </a:bodyPr>
          <a:lstStyle/>
          <a:p>
            <a:r>
              <a:rPr lang="en-US" altLang="ja-JP" sz="2200"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a:t>
            </a:r>
            <a:r>
              <a:rPr lang="ja-JP" altLang="en-US" sz="2200"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フロッピーケース型加速度計</a:t>
            </a:r>
            <a:r>
              <a:rPr lang="en-US" altLang="ja-JP" sz="2200"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a:t>
            </a:r>
            <a:r>
              <a:rPr lang="ja-JP" altLang="en-US" sz="2200"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を</a:t>
            </a:r>
            <a:r>
              <a:rPr lang="ja-JP" altLang="en-US" sz="2200"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用いた実験</a:t>
            </a:r>
            <a:endParaRPr lang="en-US" altLang="ja-JP" sz="2200" u="sng"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endParaRPr>
          </a:p>
        </p:txBody>
      </p:sp>
      <p:sp>
        <p:nvSpPr>
          <p:cNvPr id="24" name="ストライプ矢印 23"/>
          <p:cNvSpPr/>
          <p:nvPr/>
        </p:nvSpPr>
        <p:spPr>
          <a:xfrm rot="5400000">
            <a:off x="4247964" y="4329100"/>
            <a:ext cx="648072" cy="1152128"/>
          </a:xfrm>
          <a:prstGeom prst="striped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25" name="テキスト ボックス 24"/>
          <p:cNvSpPr txBox="1"/>
          <p:nvPr/>
        </p:nvSpPr>
        <p:spPr>
          <a:xfrm>
            <a:off x="1401902" y="5162416"/>
            <a:ext cx="6340197" cy="1938992"/>
          </a:xfrm>
          <a:prstGeom prst="rect">
            <a:avLst/>
          </a:prstGeom>
          <a:noFill/>
        </p:spPr>
        <p:txBody>
          <a:bodyPr wrap="none" rtlCol="0">
            <a:spAutoFit/>
          </a:bodyPr>
          <a:lstStyle/>
          <a:p>
            <a:r>
              <a:rPr lang="en-US" altLang="ja-JP" sz="2400" dirty="0" smtClean="0">
                <a:latin typeface="HG明朝E" pitchFamily="17" charset="-128"/>
                <a:ea typeface="HG明朝E" pitchFamily="17" charset="-128"/>
              </a:rPr>
              <a:t>ⅰ.</a:t>
            </a:r>
            <a:r>
              <a:rPr lang="ja-JP" altLang="en-US" sz="2400" dirty="0" smtClean="0">
                <a:latin typeface="HG明朝E" pitchFamily="17" charset="-128"/>
                <a:ea typeface="HG明朝E" pitchFamily="17" charset="-128"/>
              </a:rPr>
              <a:t> 等速円運動の実現</a:t>
            </a:r>
            <a:endParaRPr lang="en-US" altLang="ja-JP" sz="2400" dirty="0" smtClean="0">
              <a:latin typeface="HG明朝E" pitchFamily="17" charset="-128"/>
              <a:ea typeface="HG明朝E" pitchFamily="17" charset="-128"/>
            </a:endParaRPr>
          </a:p>
          <a:p>
            <a:r>
              <a:rPr lang="en-US" altLang="ja-JP" sz="2400" dirty="0" smtClean="0">
                <a:latin typeface="HG明朝E" pitchFamily="17" charset="-128"/>
                <a:ea typeface="HG明朝E" pitchFamily="17" charset="-128"/>
              </a:rPr>
              <a:t>ⅱ. </a:t>
            </a:r>
            <a:r>
              <a:rPr lang="ja-JP" altLang="en-US" sz="2400" dirty="0" smtClean="0">
                <a:latin typeface="HG明朝E" pitchFamily="17" charset="-128"/>
                <a:ea typeface="HG明朝E" pitchFamily="17" charset="-128"/>
              </a:rPr>
              <a:t>実験精度の向上</a:t>
            </a:r>
            <a:endParaRPr lang="en-US" altLang="ja-JP" dirty="0" smtClean="0"/>
          </a:p>
          <a:p>
            <a:r>
              <a:rPr lang="en-US" altLang="ja-JP" sz="2400" dirty="0" smtClean="0">
                <a:latin typeface="HG明朝E" pitchFamily="17" charset="-128"/>
                <a:ea typeface="HG明朝E" pitchFamily="17" charset="-128"/>
              </a:rPr>
              <a:t>ⅲ. </a:t>
            </a:r>
            <a:r>
              <a:rPr lang="ja-JP" altLang="en-US" sz="2400" dirty="0" smtClean="0">
                <a:latin typeface="HG明朝E" pitchFamily="17" charset="-128"/>
                <a:ea typeface="HG明朝E" pitchFamily="17" charset="-128"/>
              </a:rPr>
              <a:t>フロッピーケース型加速度計の多種利用</a:t>
            </a:r>
            <a:endParaRPr lang="en-US" altLang="ja-JP" sz="2400" dirty="0" smtClean="0">
              <a:latin typeface="HG明朝E" pitchFamily="17" charset="-128"/>
              <a:ea typeface="HG明朝E" pitchFamily="17" charset="-128"/>
            </a:endParaRPr>
          </a:p>
          <a:p>
            <a:r>
              <a:rPr lang="en-US" altLang="ja-JP" sz="2400" dirty="0" smtClean="0">
                <a:latin typeface="HG明朝E" pitchFamily="17" charset="-128"/>
                <a:ea typeface="HG明朝E" pitchFamily="17" charset="-128"/>
              </a:rPr>
              <a:t>ⅳ. </a:t>
            </a:r>
            <a:r>
              <a:rPr lang="ja-JP" altLang="en-US" sz="2400" dirty="0" smtClean="0">
                <a:latin typeface="HG明朝E" pitchFamily="17" charset="-128"/>
                <a:ea typeface="HG明朝E" pitchFamily="17" charset="-128"/>
              </a:rPr>
              <a:t>発見学習を重視した教授法への転換</a:t>
            </a:r>
            <a:endParaRPr lang="en-US" altLang="ja-JP" sz="2400" dirty="0" smtClean="0">
              <a:latin typeface="HG明朝E" pitchFamily="17" charset="-128"/>
              <a:ea typeface="HG明朝E" pitchFamily="17" charset="-128"/>
            </a:endParaRPr>
          </a:p>
          <a:p>
            <a:endParaRPr lang="en-US" altLang="ja-JP" sz="2400" dirty="0" smtClean="0">
              <a:latin typeface="HG明朝E" pitchFamily="17" charset="-128"/>
              <a:ea typeface="HG明朝E" pitchFamily="17" charset="-128"/>
            </a:endParaRPr>
          </a:p>
        </p:txBody>
      </p:sp>
      <p:sp>
        <p:nvSpPr>
          <p:cNvPr id="26" name="右カーブ矢印 25"/>
          <p:cNvSpPr/>
          <p:nvPr/>
        </p:nvSpPr>
        <p:spPr>
          <a:xfrm>
            <a:off x="683568" y="5661248"/>
            <a:ext cx="792088" cy="1080120"/>
          </a:xfrm>
          <a:prstGeom prst="curved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solidFill>
                <a:schemeClr val="tx1"/>
              </a:solidFill>
            </a:endParaRPr>
          </a:p>
        </p:txBody>
      </p:sp>
      <p:sp>
        <p:nvSpPr>
          <p:cNvPr id="29" name="テキスト ボックス 28"/>
          <p:cNvSpPr txBox="1"/>
          <p:nvPr/>
        </p:nvSpPr>
        <p:spPr>
          <a:xfrm>
            <a:off x="9144000" y="4437112"/>
            <a:ext cx="3169457" cy="646331"/>
          </a:xfrm>
          <a:prstGeom prst="rect">
            <a:avLst/>
          </a:prstGeom>
          <a:noFill/>
        </p:spPr>
        <p:txBody>
          <a:bodyPr wrap="none" rtlCol="0">
            <a:spAutoFit/>
          </a:bodyPr>
          <a:lstStyle/>
          <a:p>
            <a:r>
              <a:rPr kumimoji="1" lang="ja-JP" altLang="en-US" dirty="0" smtClean="0"/>
              <a:t>実験精度が向上することにより</a:t>
            </a:r>
            <a:endParaRPr kumimoji="1" lang="en-US" altLang="ja-JP" dirty="0" smtClean="0"/>
          </a:p>
          <a:p>
            <a:r>
              <a:rPr lang="ja-JP" altLang="en-US" dirty="0" smtClean="0"/>
              <a:t>発見学習がしやすくなる</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5" name="グループ化 154"/>
          <p:cNvGrpSpPr/>
          <p:nvPr/>
        </p:nvGrpSpPr>
        <p:grpSpPr>
          <a:xfrm>
            <a:off x="2471068" y="6578476"/>
            <a:ext cx="1368152" cy="216024"/>
            <a:chOff x="9396536" y="6381328"/>
            <a:chExt cx="1368152" cy="216024"/>
          </a:xfrm>
        </p:grpSpPr>
        <p:sp>
          <p:nvSpPr>
            <p:cNvPr id="153" name="右矢印 152"/>
            <p:cNvSpPr/>
            <p:nvPr/>
          </p:nvSpPr>
          <p:spPr>
            <a:xfrm>
              <a:off x="9396536" y="6381328"/>
              <a:ext cx="1330052" cy="196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4" name="正方形/長方形 153"/>
            <p:cNvSpPr/>
            <p:nvPr/>
          </p:nvSpPr>
          <p:spPr>
            <a:xfrm>
              <a:off x="10404648" y="6381328"/>
              <a:ext cx="36004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51" name="グループ化 150"/>
          <p:cNvGrpSpPr/>
          <p:nvPr/>
        </p:nvGrpSpPr>
        <p:grpSpPr>
          <a:xfrm>
            <a:off x="2339752" y="6237312"/>
            <a:ext cx="1499468" cy="232916"/>
            <a:chOff x="2339752" y="6237312"/>
            <a:chExt cx="1499468" cy="232916"/>
          </a:xfrm>
        </p:grpSpPr>
        <p:sp>
          <p:nvSpPr>
            <p:cNvPr id="148" name="右矢印 147"/>
            <p:cNvSpPr/>
            <p:nvPr/>
          </p:nvSpPr>
          <p:spPr>
            <a:xfrm flipH="1">
              <a:off x="2339752" y="6273428"/>
              <a:ext cx="1330052" cy="196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0" name="正方形/長方形 149"/>
            <p:cNvSpPr/>
            <p:nvPr/>
          </p:nvSpPr>
          <p:spPr>
            <a:xfrm>
              <a:off x="3479180" y="6237312"/>
              <a:ext cx="36004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3" name="グループ化 142"/>
          <p:cNvGrpSpPr/>
          <p:nvPr/>
        </p:nvGrpSpPr>
        <p:grpSpPr>
          <a:xfrm flipH="1">
            <a:off x="2890416" y="5928072"/>
            <a:ext cx="1330052" cy="216024"/>
            <a:chOff x="5474196" y="6271220"/>
            <a:chExt cx="1330052" cy="216024"/>
          </a:xfrm>
        </p:grpSpPr>
        <p:sp>
          <p:nvSpPr>
            <p:cNvPr id="144" name="右矢印 143"/>
            <p:cNvSpPr/>
            <p:nvPr/>
          </p:nvSpPr>
          <p:spPr>
            <a:xfrm>
              <a:off x="5474196" y="6281936"/>
              <a:ext cx="1330052" cy="196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p:cNvSpPr/>
            <p:nvPr/>
          </p:nvSpPr>
          <p:spPr>
            <a:xfrm>
              <a:off x="5567412" y="6271220"/>
              <a:ext cx="64807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8" name="右矢印 117"/>
          <p:cNvSpPr/>
          <p:nvPr/>
        </p:nvSpPr>
        <p:spPr>
          <a:xfrm>
            <a:off x="4932040" y="5928072"/>
            <a:ext cx="1330052" cy="196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1" name="グループ化 120"/>
          <p:cNvGrpSpPr/>
          <p:nvPr/>
        </p:nvGrpSpPr>
        <p:grpSpPr>
          <a:xfrm>
            <a:off x="5364088" y="6271220"/>
            <a:ext cx="1440160" cy="216024"/>
            <a:chOff x="5364088" y="6271220"/>
            <a:chExt cx="1440160" cy="216024"/>
          </a:xfrm>
        </p:grpSpPr>
        <p:sp>
          <p:nvSpPr>
            <p:cNvPr id="107" name="右矢印 106"/>
            <p:cNvSpPr/>
            <p:nvPr/>
          </p:nvSpPr>
          <p:spPr>
            <a:xfrm>
              <a:off x="5474196" y="6281936"/>
              <a:ext cx="1330052" cy="196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正方形/長方形 118"/>
            <p:cNvSpPr/>
            <p:nvPr/>
          </p:nvSpPr>
          <p:spPr>
            <a:xfrm>
              <a:off x="5364088" y="6271220"/>
              <a:ext cx="64807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5" name="テキスト ボックス 44"/>
          <p:cNvSpPr txBox="1"/>
          <p:nvPr/>
        </p:nvSpPr>
        <p:spPr>
          <a:xfrm>
            <a:off x="5203709" y="6467858"/>
            <a:ext cx="825867" cy="400110"/>
          </a:xfrm>
          <a:prstGeom prst="rect">
            <a:avLst/>
          </a:prstGeom>
          <a:noFill/>
        </p:spPr>
        <p:txBody>
          <a:bodyPr wrap="none" rtlCol="0">
            <a:spAutoFit/>
          </a:bodyPr>
          <a:lstStyle/>
          <a:p>
            <a:r>
              <a:rPr lang="en-US" altLang="ja-JP" sz="2000" dirty="0" smtClean="0">
                <a:solidFill>
                  <a:srgbClr val="FF0000"/>
                </a:solidFill>
                <a:latin typeface="HG明朝E" pitchFamily="17" charset="-128"/>
                <a:ea typeface="HG明朝E" pitchFamily="17" charset="-128"/>
              </a:rPr>
              <a:t>4</a:t>
            </a:r>
            <a:r>
              <a:rPr kumimoji="1" lang="en-US" altLang="ja-JP" sz="2000" dirty="0" smtClean="0">
                <a:solidFill>
                  <a:srgbClr val="FF0000"/>
                </a:solidFill>
                <a:latin typeface="HG明朝E" pitchFamily="17" charset="-128"/>
                <a:ea typeface="HG明朝E" pitchFamily="17" charset="-128"/>
              </a:rPr>
              <a:t>5 cm</a:t>
            </a:r>
            <a:endParaRPr kumimoji="1" lang="ja-JP" altLang="en-US" sz="2000" dirty="0">
              <a:solidFill>
                <a:srgbClr val="FF0000"/>
              </a:solidFill>
              <a:latin typeface="HG明朝E" pitchFamily="17" charset="-128"/>
              <a:ea typeface="HG明朝E" pitchFamily="17" charset="-128"/>
            </a:endParaRPr>
          </a:p>
        </p:txBody>
      </p:sp>
      <p:sp>
        <p:nvSpPr>
          <p:cNvPr id="120" name="雲 119"/>
          <p:cNvSpPr/>
          <p:nvPr/>
        </p:nvSpPr>
        <p:spPr>
          <a:xfrm>
            <a:off x="0" y="548680"/>
            <a:ext cx="2232248" cy="936104"/>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装置構成</a:t>
            </a:r>
            <a:endParaRPr kumimoji="1" lang="ja-JP" altLang="en-US" sz="2400" dirty="0">
              <a:solidFill>
                <a:schemeClr val="tx1"/>
              </a:solidFill>
              <a:latin typeface="HG明朝E" pitchFamily="17" charset="-128"/>
              <a:ea typeface="HG明朝E" pitchFamily="17" charset="-128"/>
            </a:endParaRPr>
          </a:p>
        </p:txBody>
      </p:sp>
      <p:sp>
        <p:nvSpPr>
          <p:cNvPr id="70" name="テキスト ボックス 69"/>
          <p:cNvSpPr txBox="1"/>
          <p:nvPr/>
        </p:nvSpPr>
        <p:spPr>
          <a:xfrm>
            <a:off x="3502813" y="5818912"/>
            <a:ext cx="825867" cy="400110"/>
          </a:xfrm>
          <a:prstGeom prst="rect">
            <a:avLst/>
          </a:prstGeom>
          <a:solidFill>
            <a:schemeClr val="bg1"/>
          </a:solidFill>
          <a:ln>
            <a:solidFill>
              <a:schemeClr val="bg1"/>
            </a:solidFill>
          </a:ln>
        </p:spPr>
        <p:txBody>
          <a:bodyPr wrap="none" rtlCol="0">
            <a:spAutoFit/>
          </a:bodyPr>
          <a:lstStyle/>
          <a:p>
            <a:r>
              <a:rPr lang="en-US" altLang="ja-JP" sz="2000" dirty="0" smtClean="0">
                <a:solidFill>
                  <a:srgbClr val="FF0000"/>
                </a:solidFill>
                <a:latin typeface="HG明朝E" pitchFamily="17" charset="-128"/>
                <a:ea typeface="HG明朝E" pitchFamily="17" charset="-128"/>
              </a:rPr>
              <a:t>30</a:t>
            </a:r>
            <a:r>
              <a:rPr kumimoji="1" lang="en-US" altLang="ja-JP" sz="2000" dirty="0" smtClean="0">
                <a:solidFill>
                  <a:srgbClr val="FF0000"/>
                </a:solidFill>
                <a:latin typeface="HG明朝E" pitchFamily="17" charset="-128"/>
                <a:ea typeface="HG明朝E" pitchFamily="17" charset="-128"/>
              </a:rPr>
              <a:t> cm</a:t>
            </a:r>
            <a:endParaRPr kumimoji="1" lang="ja-JP" altLang="en-US" sz="2000" dirty="0">
              <a:solidFill>
                <a:srgbClr val="FF0000"/>
              </a:solidFill>
              <a:latin typeface="HG明朝E" pitchFamily="17" charset="-128"/>
              <a:ea typeface="HG明朝E" pitchFamily="17" charset="-128"/>
            </a:endParaRPr>
          </a:p>
        </p:txBody>
      </p:sp>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pic>
        <p:nvPicPr>
          <p:cNvPr id="16" name="Picture 2"/>
          <p:cNvPicPr>
            <a:picLocks noChangeAspect="1" noChangeArrowheads="1"/>
          </p:cNvPicPr>
          <p:nvPr/>
        </p:nvPicPr>
        <p:blipFill>
          <a:blip r:embed="rId2" cstate="print"/>
          <a:srcRect/>
          <a:stretch>
            <a:fillRect/>
          </a:stretch>
        </p:blipFill>
        <p:spPr bwMode="auto">
          <a:xfrm>
            <a:off x="1159668" y="1957776"/>
            <a:ext cx="6824665" cy="3816424"/>
          </a:xfrm>
          <a:prstGeom prst="rect">
            <a:avLst/>
          </a:prstGeom>
          <a:noFill/>
          <a:ln w="9525">
            <a:noFill/>
            <a:miter lim="800000"/>
            <a:headEnd/>
            <a:tailEnd/>
          </a:ln>
        </p:spPr>
      </p:pic>
      <p:sp>
        <p:nvSpPr>
          <p:cNvPr id="17" name="テキスト ボックス 16"/>
          <p:cNvSpPr txBox="1"/>
          <p:nvPr/>
        </p:nvSpPr>
        <p:spPr>
          <a:xfrm>
            <a:off x="2886187" y="44624"/>
            <a:ext cx="6109365" cy="430887"/>
          </a:xfrm>
          <a:prstGeom prst="rect">
            <a:avLst/>
          </a:prstGeom>
          <a:ln/>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フロッピーケース加速度計</a:t>
            </a:r>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を</a:t>
            </a:r>
            <a:r>
              <a:rPr kumimoji="1" lang="ja-JP" altLang="en-US" sz="2200" dirty="0" smtClean="0">
                <a:latin typeface="HG明朝E" pitchFamily="17" charset="-128"/>
                <a:ea typeface="HG明朝E" pitchFamily="17" charset="-128"/>
              </a:rPr>
              <a:t>用いた</a:t>
            </a:r>
            <a:r>
              <a:rPr kumimoji="1" lang="ja-JP" altLang="en-US" sz="2200" dirty="0" smtClean="0">
                <a:latin typeface="HG明朝E" pitchFamily="17" charset="-128"/>
                <a:ea typeface="HG明朝E" pitchFamily="17" charset="-128"/>
              </a:rPr>
              <a:t>実験器</a:t>
            </a:r>
            <a:endParaRPr kumimoji="1" lang="ja-JP" altLang="en-US" sz="2200" dirty="0">
              <a:latin typeface="HG明朝E" pitchFamily="17" charset="-128"/>
              <a:ea typeface="HG明朝E" pitchFamily="17" charset="-128"/>
            </a:endParaRPr>
          </a:p>
        </p:txBody>
      </p:sp>
      <p:cxnSp>
        <p:nvCxnSpPr>
          <p:cNvPr id="19" name="直線コネクタ 18"/>
          <p:cNvCxnSpPr/>
          <p:nvPr/>
        </p:nvCxnSpPr>
        <p:spPr>
          <a:xfrm rot="16200000" flipH="1">
            <a:off x="4966160" y="4728200"/>
            <a:ext cx="2664296" cy="3768"/>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rot="16200000" flipH="1">
            <a:off x="3063599" y="5081417"/>
            <a:ext cx="3384378" cy="17415"/>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rot="5400000">
            <a:off x="5328085" y="4946108"/>
            <a:ext cx="3096343" cy="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rot="5400000">
            <a:off x="5742716" y="5131068"/>
            <a:ext cx="3432856" cy="13648"/>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rot="5400000">
            <a:off x="1518484" y="4723260"/>
            <a:ext cx="2664296" cy="13648"/>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rot="5400000">
            <a:off x="755576" y="4910104"/>
            <a:ext cx="3024336" cy="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rot="5400000">
            <a:off x="35496" y="5054120"/>
            <a:ext cx="3312368" cy="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42" name="右矢印 41"/>
          <p:cNvSpPr/>
          <p:nvPr/>
        </p:nvSpPr>
        <p:spPr>
          <a:xfrm flipH="1">
            <a:off x="4860032" y="6587496"/>
            <a:ext cx="288032" cy="17508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5203185" y="5817964"/>
            <a:ext cx="825867" cy="400110"/>
          </a:xfrm>
          <a:prstGeom prst="rect">
            <a:avLst/>
          </a:prstGeom>
          <a:solidFill>
            <a:schemeClr val="bg1"/>
          </a:solidFill>
          <a:ln>
            <a:solidFill>
              <a:schemeClr val="bg1"/>
            </a:solidFill>
          </a:ln>
        </p:spPr>
        <p:txBody>
          <a:bodyPr wrap="none" rtlCol="0">
            <a:spAutoFit/>
          </a:bodyPr>
          <a:lstStyle/>
          <a:p>
            <a:r>
              <a:rPr kumimoji="1" lang="en-US" altLang="ja-JP" sz="2000" dirty="0" smtClean="0">
                <a:solidFill>
                  <a:srgbClr val="FF0000"/>
                </a:solidFill>
                <a:latin typeface="HG明朝E" pitchFamily="17" charset="-128"/>
                <a:ea typeface="HG明朝E" pitchFamily="17" charset="-128"/>
              </a:rPr>
              <a:t>25 cm</a:t>
            </a:r>
            <a:endParaRPr kumimoji="1" lang="ja-JP" altLang="en-US" sz="2000" dirty="0">
              <a:solidFill>
                <a:srgbClr val="FF0000"/>
              </a:solidFill>
              <a:latin typeface="HG明朝E" pitchFamily="17" charset="-128"/>
              <a:ea typeface="HG明朝E" pitchFamily="17" charset="-128"/>
            </a:endParaRPr>
          </a:p>
        </p:txBody>
      </p:sp>
      <p:sp>
        <p:nvSpPr>
          <p:cNvPr id="44" name="テキスト ボックス 43"/>
          <p:cNvSpPr txBox="1"/>
          <p:nvPr/>
        </p:nvSpPr>
        <p:spPr>
          <a:xfrm>
            <a:off x="5206424" y="6162410"/>
            <a:ext cx="825867" cy="400110"/>
          </a:xfrm>
          <a:prstGeom prst="rect">
            <a:avLst/>
          </a:prstGeom>
          <a:noFill/>
        </p:spPr>
        <p:txBody>
          <a:bodyPr wrap="none" rtlCol="0">
            <a:spAutoFit/>
          </a:bodyPr>
          <a:lstStyle/>
          <a:p>
            <a:r>
              <a:rPr lang="en-US" altLang="ja-JP" sz="2000" dirty="0" smtClean="0">
                <a:solidFill>
                  <a:srgbClr val="FF0000"/>
                </a:solidFill>
                <a:latin typeface="HG明朝E" pitchFamily="17" charset="-128"/>
                <a:ea typeface="HG明朝E" pitchFamily="17" charset="-128"/>
              </a:rPr>
              <a:t>3</a:t>
            </a:r>
            <a:r>
              <a:rPr kumimoji="1" lang="en-US" altLang="ja-JP" sz="2000" dirty="0" smtClean="0">
                <a:solidFill>
                  <a:srgbClr val="FF0000"/>
                </a:solidFill>
                <a:latin typeface="HG明朝E" pitchFamily="17" charset="-128"/>
                <a:ea typeface="HG明朝E" pitchFamily="17" charset="-128"/>
              </a:rPr>
              <a:t>5 cm</a:t>
            </a:r>
            <a:endParaRPr kumimoji="1" lang="ja-JP" altLang="en-US" sz="2000" dirty="0">
              <a:solidFill>
                <a:srgbClr val="FF0000"/>
              </a:solidFill>
              <a:latin typeface="HG明朝E" pitchFamily="17" charset="-128"/>
              <a:ea typeface="HG明朝E" pitchFamily="17" charset="-128"/>
            </a:endParaRPr>
          </a:p>
        </p:txBody>
      </p:sp>
      <p:sp>
        <p:nvSpPr>
          <p:cNvPr id="71" name="テキスト ボックス 70"/>
          <p:cNvSpPr txBox="1"/>
          <p:nvPr/>
        </p:nvSpPr>
        <p:spPr>
          <a:xfrm>
            <a:off x="3491880" y="6147888"/>
            <a:ext cx="825867" cy="400110"/>
          </a:xfrm>
          <a:prstGeom prst="rect">
            <a:avLst/>
          </a:prstGeom>
          <a:solidFill>
            <a:schemeClr val="bg1"/>
          </a:solidFill>
          <a:ln>
            <a:solidFill>
              <a:schemeClr val="bg1"/>
            </a:solidFill>
          </a:ln>
        </p:spPr>
        <p:txBody>
          <a:bodyPr wrap="none" rtlCol="0">
            <a:spAutoFit/>
          </a:bodyPr>
          <a:lstStyle/>
          <a:p>
            <a:r>
              <a:rPr lang="en-US" altLang="ja-JP" sz="2000" dirty="0" smtClean="0">
                <a:solidFill>
                  <a:srgbClr val="FF0000"/>
                </a:solidFill>
                <a:latin typeface="HG明朝E" pitchFamily="17" charset="-128"/>
                <a:ea typeface="HG明朝E" pitchFamily="17" charset="-128"/>
              </a:rPr>
              <a:t>40</a:t>
            </a:r>
            <a:r>
              <a:rPr kumimoji="1" lang="en-US" altLang="ja-JP" sz="2000" dirty="0" smtClean="0">
                <a:solidFill>
                  <a:srgbClr val="FF0000"/>
                </a:solidFill>
                <a:latin typeface="HG明朝E" pitchFamily="17" charset="-128"/>
                <a:ea typeface="HG明朝E" pitchFamily="17" charset="-128"/>
              </a:rPr>
              <a:t> cm</a:t>
            </a:r>
            <a:endParaRPr kumimoji="1" lang="ja-JP" altLang="en-US" sz="2000" dirty="0">
              <a:solidFill>
                <a:srgbClr val="FF0000"/>
              </a:solidFill>
              <a:latin typeface="HG明朝E" pitchFamily="17" charset="-128"/>
              <a:ea typeface="HG明朝E" pitchFamily="17" charset="-128"/>
            </a:endParaRPr>
          </a:p>
        </p:txBody>
      </p:sp>
      <p:sp>
        <p:nvSpPr>
          <p:cNvPr id="72" name="テキスト ボックス 71"/>
          <p:cNvSpPr txBox="1"/>
          <p:nvPr/>
        </p:nvSpPr>
        <p:spPr>
          <a:xfrm>
            <a:off x="3502813" y="6466984"/>
            <a:ext cx="825867" cy="400110"/>
          </a:xfrm>
          <a:prstGeom prst="rect">
            <a:avLst/>
          </a:prstGeom>
          <a:noFill/>
        </p:spPr>
        <p:txBody>
          <a:bodyPr wrap="none" rtlCol="0">
            <a:spAutoFit/>
          </a:bodyPr>
          <a:lstStyle/>
          <a:p>
            <a:r>
              <a:rPr lang="en-US" altLang="ja-JP" sz="2000" dirty="0" smtClean="0">
                <a:solidFill>
                  <a:srgbClr val="FF0000"/>
                </a:solidFill>
                <a:latin typeface="HG明朝E" pitchFamily="17" charset="-128"/>
                <a:ea typeface="HG明朝E" pitchFamily="17" charset="-128"/>
              </a:rPr>
              <a:t>4</a:t>
            </a:r>
            <a:r>
              <a:rPr kumimoji="1" lang="en-US" altLang="ja-JP" sz="2000" dirty="0" smtClean="0">
                <a:solidFill>
                  <a:srgbClr val="FF0000"/>
                </a:solidFill>
                <a:latin typeface="HG明朝E" pitchFamily="17" charset="-128"/>
                <a:ea typeface="HG明朝E" pitchFamily="17" charset="-128"/>
              </a:rPr>
              <a:t>5 cm</a:t>
            </a:r>
            <a:endParaRPr kumimoji="1" lang="ja-JP" altLang="en-US" sz="2000" dirty="0">
              <a:solidFill>
                <a:srgbClr val="FF0000"/>
              </a:solidFill>
              <a:latin typeface="HG明朝E" pitchFamily="17" charset="-128"/>
              <a:ea typeface="HG明朝E" pitchFamily="17" charset="-128"/>
            </a:endParaRPr>
          </a:p>
        </p:txBody>
      </p:sp>
      <p:cxnSp>
        <p:nvCxnSpPr>
          <p:cNvPr id="108" name="直線矢印コネクタ 107"/>
          <p:cNvCxnSpPr/>
          <p:nvPr/>
        </p:nvCxnSpPr>
        <p:spPr>
          <a:xfrm rot="5400000" flipH="1" flipV="1">
            <a:off x="1943708" y="2960948"/>
            <a:ext cx="2376264"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09" name="テキスト ボックス 108"/>
          <p:cNvSpPr txBox="1"/>
          <p:nvPr/>
        </p:nvSpPr>
        <p:spPr>
          <a:xfrm>
            <a:off x="1348184" y="1340768"/>
            <a:ext cx="3570208" cy="430887"/>
          </a:xfrm>
          <a:prstGeom prst="rect">
            <a:avLst/>
          </a:prstGeom>
          <a:noFill/>
        </p:spPr>
        <p:txBody>
          <a:bodyPr wrap="none" rtlCol="0">
            <a:spAutoFit/>
          </a:bodyPr>
          <a:lstStyle/>
          <a:p>
            <a:r>
              <a:rPr kumimoji="1" lang="ja-JP" altLang="en-US" sz="2200" u="sng" dirty="0" smtClean="0">
                <a:latin typeface="HG明朝E" pitchFamily="17" charset="-128"/>
                <a:ea typeface="HG明朝E" pitchFamily="17" charset="-128"/>
              </a:rPr>
              <a:t>スライダッ</a:t>
            </a:r>
            <a:r>
              <a:rPr lang="ja-JP" altLang="en-US" sz="2200" u="sng" dirty="0" smtClean="0">
                <a:latin typeface="HG明朝E" pitchFamily="17" charset="-128"/>
                <a:ea typeface="HG明朝E" pitchFamily="17" charset="-128"/>
              </a:rPr>
              <a:t>ク</a:t>
            </a:r>
            <a:r>
              <a:rPr lang="en-US" altLang="ja-JP" sz="2200" u="sng" dirty="0" smtClean="0">
                <a:latin typeface="HG明朝E" pitchFamily="17" charset="-128"/>
                <a:ea typeface="HG明朝E" pitchFamily="17" charset="-128"/>
              </a:rPr>
              <a:t>(</a:t>
            </a:r>
            <a:r>
              <a:rPr lang="ja-JP" altLang="en-US" sz="2200" u="sng" dirty="0" smtClean="0">
                <a:latin typeface="HG明朝E" pitchFamily="17" charset="-128"/>
                <a:ea typeface="HG明朝E" pitchFamily="17" charset="-128"/>
              </a:rPr>
              <a:t>減圧のため</a:t>
            </a:r>
            <a:r>
              <a:rPr lang="en-US" altLang="ja-JP" sz="2200" u="sng" dirty="0" smtClean="0">
                <a:latin typeface="HG明朝E" pitchFamily="17" charset="-128"/>
                <a:ea typeface="HG明朝E" pitchFamily="17" charset="-128"/>
              </a:rPr>
              <a:t>)</a:t>
            </a:r>
            <a:endParaRPr kumimoji="1" lang="ja-JP" altLang="en-US" sz="2200" u="sng" dirty="0">
              <a:latin typeface="HG明朝E" pitchFamily="17" charset="-128"/>
              <a:ea typeface="HG明朝E" pitchFamily="17" charset="-128"/>
            </a:endParaRPr>
          </a:p>
        </p:txBody>
      </p:sp>
      <p:cxnSp>
        <p:nvCxnSpPr>
          <p:cNvPr id="110" name="直線矢印コネクタ 109"/>
          <p:cNvCxnSpPr/>
          <p:nvPr/>
        </p:nvCxnSpPr>
        <p:spPr>
          <a:xfrm rot="5400000" flipH="1" flipV="1">
            <a:off x="3707904" y="2420888"/>
            <a:ext cx="2736304"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12" name="テキスト ボックス 111"/>
          <p:cNvSpPr txBox="1"/>
          <p:nvPr/>
        </p:nvSpPr>
        <p:spPr>
          <a:xfrm>
            <a:off x="3212942" y="603272"/>
            <a:ext cx="4698722" cy="430887"/>
          </a:xfrm>
          <a:prstGeom prst="rect">
            <a:avLst/>
          </a:prstGeom>
          <a:noFill/>
        </p:spPr>
        <p:txBody>
          <a:bodyPr wrap="none" rtlCol="0">
            <a:spAutoFit/>
          </a:bodyPr>
          <a:lstStyle/>
          <a:p>
            <a:r>
              <a:rPr lang="ja-JP" altLang="en-US" sz="2200" u="sng" dirty="0" smtClean="0">
                <a:latin typeface="HG明朝E" pitchFamily="17" charset="-128"/>
                <a:ea typeface="HG明朝E" pitchFamily="17" charset="-128"/>
              </a:rPr>
              <a:t>扇風機のモーター</a:t>
            </a:r>
            <a:r>
              <a:rPr lang="en-US" altLang="ja-JP" sz="2200" u="sng" dirty="0" smtClean="0">
                <a:latin typeface="HG明朝E" pitchFamily="17" charset="-128"/>
                <a:ea typeface="HG明朝E" pitchFamily="17" charset="-128"/>
              </a:rPr>
              <a:t>(</a:t>
            </a:r>
            <a:r>
              <a:rPr lang="ja-JP" altLang="en-US" sz="2200" u="sng" dirty="0" smtClean="0">
                <a:solidFill>
                  <a:srgbClr val="FF0000"/>
                </a:solidFill>
                <a:latin typeface="HG明朝E" pitchFamily="17" charset="-128"/>
                <a:ea typeface="HG明朝E" pitchFamily="17" charset="-128"/>
              </a:rPr>
              <a:t>定速回転の実現</a:t>
            </a:r>
            <a:r>
              <a:rPr lang="en-US" altLang="ja-JP" sz="2200" u="sng" dirty="0" smtClean="0">
                <a:latin typeface="HG明朝E" pitchFamily="17" charset="-128"/>
                <a:ea typeface="HG明朝E" pitchFamily="17" charset="-128"/>
              </a:rPr>
              <a:t>)</a:t>
            </a:r>
            <a:endParaRPr kumimoji="1" lang="ja-JP" altLang="en-US" sz="2200" u="sng" dirty="0">
              <a:latin typeface="HG明朝E" pitchFamily="17" charset="-128"/>
              <a:ea typeface="HG明朝E" pitchFamily="17" charset="-128"/>
            </a:endParaRPr>
          </a:p>
        </p:txBody>
      </p:sp>
      <p:sp>
        <p:nvSpPr>
          <p:cNvPr id="113" name="テキスト ボックス 112"/>
          <p:cNvSpPr txBox="1"/>
          <p:nvPr/>
        </p:nvSpPr>
        <p:spPr>
          <a:xfrm>
            <a:off x="6366970" y="908720"/>
            <a:ext cx="553998" cy="400110"/>
          </a:xfrm>
          <a:prstGeom prst="rect">
            <a:avLst/>
          </a:prstGeom>
          <a:noFill/>
        </p:spPr>
        <p:txBody>
          <a:bodyPr vert="eaVert" wrap="none" rtlCol="0">
            <a:spAutoFit/>
          </a:bodyPr>
          <a:lstStyle/>
          <a:p>
            <a:r>
              <a:rPr lang="ja-JP" altLang="en-US" sz="2400" dirty="0" smtClean="0">
                <a:solidFill>
                  <a:srgbClr val="FF0000"/>
                </a:solidFill>
                <a:latin typeface="HG明朝E" pitchFamily="17" charset="-128"/>
                <a:ea typeface="HG明朝E" pitchFamily="17" charset="-128"/>
              </a:rPr>
              <a:t>＝</a:t>
            </a:r>
            <a:endParaRPr kumimoji="1" lang="ja-JP" altLang="en-US" sz="2400" dirty="0">
              <a:solidFill>
                <a:srgbClr val="FF0000"/>
              </a:solidFill>
              <a:latin typeface="HG明朝E" pitchFamily="17" charset="-128"/>
              <a:ea typeface="HG明朝E" pitchFamily="17" charset="-128"/>
            </a:endParaRPr>
          </a:p>
        </p:txBody>
      </p:sp>
      <p:sp>
        <p:nvSpPr>
          <p:cNvPr id="114" name="テキスト ボックス 113"/>
          <p:cNvSpPr txBox="1"/>
          <p:nvPr/>
        </p:nvSpPr>
        <p:spPr>
          <a:xfrm>
            <a:off x="5076056" y="1153464"/>
            <a:ext cx="3147015" cy="430887"/>
          </a:xfrm>
          <a:prstGeom prst="rect">
            <a:avLst/>
          </a:prstGeom>
          <a:noFill/>
        </p:spPr>
        <p:txBody>
          <a:bodyPr wrap="none" rtlCol="0">
            <a:spAutoFit/>
          </a:bodyPr>
          <a:lstStyle/>
          <a:p>
            <a:r>
              <a:rPr kumimoji="1" lang="ja-JP" altLang="en-US" sz="2200" u="sng" dirty="0" smtClean="0">
                <a:solidFill>
                  <a:srgbClr val="FF0000"/>
                </a:solidFill>
                <a:latin typeface="HG明朝E" pitchFamily="17" charset="-128"/>
                <a:ea typeface="HG明朝E" pitchFamily="17" charset="-128"/>
              </a:rPr>
              <a:t>不安定な周期</a:t>
            </a:r>
            <a:r>
              <a:rPr kumimoji="1" lang="en-US" altLang="ja-JP" sz="2200" u="sng" dirty="0" smtClean="0">
                <a:solidFill>
                  <a:srgbClr val="FF0000"/>
                </a:solidFill>
                <a:latin typeface="HG明朝E" pitchFamily="17" charset="-128"/>
                <a:ea typeface="HG明朝E" pitchFamily="17" charset="-128"/>
              </a:rPr>
              <a:t>(</a:t>
            </a:r>
            <a:r>
              <a:rPr kumimoji="1" lang="en-US" altLang="ja-JP" sz="2200" i="1" u="sng" dirty="0" smtClean="0">
                <a:solidFill>
                  <a:srgbClr val="FF0000"/>
                </a:solidFill>
                <a:latin typeface="HG明朝E" pitchFamily="17" charset="-128"/>
                <a:ea typeface="HG明朝E" pitchFamily="17" charset="-128"/>
              </a:rPr>
              <a:t>T</a:t>
            </a:r>
            <a:r>
              <a:rPr kumimoji="1" lang="en-US" altLang="ja-JP" sz="2200" u="sng" dirty="0" smtClean="0">
                <a:solidFill>
                  <a:srgbClr val="FF0000"/>
                </a:solidFill>
                <a:latin typeface="HG明朝E" pitchFamily="17" charset="-128"/>
                <a:ea typeface="HG明朝E" pitchFamily="17" charset="-128"/>
              </a:rPr>
              <a:t>)</a:t>
            </a:r>
            <a:r>
              <a:rPr kumimoji="1" lang="ja-JP" altLang="en-US" sz="2200" u="sng" dirty="0" smtClean="0">
                <a:solidFill>
                  <a:srgbClr val="FF0000"/>
                </a:solidFill>
                <a:latin typeface="HG明朝E" pitchFamily="17" charset="-128"/>
                <a:ea typeface="HG明朝E" pitchFamily="17" charset="-128"/>
              </a:rPr>
              <a:t>の改善</a:t>
            </a:r>
            <a:endParaRPr kumimoji="1" lang="ja-JP" altLang="en-US" sz="2200" u="sng" dirty="0">
              <a:solidFill>
                <a:srgbClr val="FF0000"/>
              </a:solidFill>
              <a:latin typeface="HG明朝E" pitchFamily="17" charset="-128"/>
              <a:ea typeface="HG明朝E" pitchFamily="17" charset="-128"/>
            </a:endParaRPr>
          </a:p>
        </p:txBody>
      </p:sp>
      <p:cxnSp>
        <p:nvCxnSpPr>
          <p:cNvPr id="116" name="直線矢印コネクタ 115"/>
          <p:cNvCxnSpPr/>
          <p:nvPr/>
        </p:nvCxnSpPr>
        <p:spPr>
          <a:xfrm rot="5400000">
            <a:off x="-144524" y="4329100"/>
            <a:ext cx="2448272" cy="648072"/>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17" name="テキスト ボックス 116"/>
          <p:cNvSpPr txBox="1"/>
          <p:nvPr/>
        </p:nvSpPr>
        <p:spPr>
          <a:xfrm>
            <a:off x="0" y="5805264"/>
            <a:ext cx="1313180" cy="769441"/>
          </a:xfrm>
          <a:prstGeom prst="rect">
            <a:avLst/>
          </a:prstGeom>
          <a:noFill/>
        </p:spPr>
        <p:txBody>
          <a:bodyPr wrap="none" rtlCol="0">
            <a:spAutoFit/>
          </a:bodyPr>
          <a:lstStyle/>
          <a:p>
            <a:r>
              <a:rPr lang="ja-JP" altLang="en-US" sz="2200" u="sng" dirty="0" smtClean="0">
                <a:latin typeface="HG明朝E" pitchFamily="17" charset="-128"/>
                <a:ea typeface="HG明朝E" pitchFamily="17" charset="-128"/>
              </a:rPr>
              <a:t>カーテン</a:t>
            </a:r>
            <a:endParaRPr lang="en-US" altLang="ja-JP" sz="2200" u="sng" dirty="0" smtClean="0">
              <a:latin typeface="HG明朝E" pitchFamily="17" charset="-128"/>
              <a:ea typeface="HG明朝E" pitchFamily="17" charset="-128"/>
            </a:endParaRPr>
          </a:p>
          <a:p>
            <a:pPr algn="ctr"/>
            <a:r>
              <a:rPr kumimoji="1" lang="ja-JP" altLang="en-US" sz="2200" u="sng" dirty="0" smtClean="0">
                <a:latin typeface="HG明朝E" pitchFamily="17" charset="-128"/>
                <a:ea typeface="HG明朝E" pitchFamily="17" charset="-128"/>
              </a:rPr>
              <a:t>レール</a:t>
            </a:r>
            <a:endParaRPr kumimoji="1" lang="ja-JP" altLang="en-US" sz="2200" u="sng" dirty="0">
              <a:latin typeface="HG明朝E" pitchFamily="17" charset="-128"/>
              <a:ea typeface="HG明朝E" pitchFamily="17" charset="-128"/>
            </a:endParaRPr>
          </a:p>
        </p:txBody>
      </p:sp>
      <p:sp>
        <p:nvSpPr>
          <p:cNvPr id="92" name="右矢印 91"/>
          <p:cNvSpPr/>
          <p:nvPr/>
        </p:nvSpPr>
        <p:spPr>
          <a:xfrm>
            <a:off x="6037560" y="6578476"/>
            <a:ext cx="1330052" cy="196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右矢印 110"/>
          <p:cNvSpPr/>
          <p:nvPr/>
        </p:nvSpPr>
        <p:spPr>
          <a:xfrm flipH="1">
            <a:off x="4860032" y="6283920"/>
            <a:ext cx="288032" cy="17508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正方形/長方形 131"/>
          <p:cNvSpPr/>
          <p:nvPr/>
        </p:nvSpPr>
        <p:spPr>
          <a:xfrm>
            <a:off x="4860032" y="5877272"/>
            <a:ext cx="360040"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右矢印 114"/>
          <p:cNvSpPr/>
          <p:nvPr/>
        </p:nvSpPr>
        <p:spPr>
          <a:xfrm flipH="1">
            <a:off x="4860032" y="5949280"/>
            <a:ext cx="288032" cy="17508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右矢印 132"/>
          <p:cNvSpPr/>
          <p:nvPr/>
        </p:nvSpPr>
        <p:spPr>
          <a:xfrm>
            <a:off x="4377184" y="5949280"/>
            <a:ext cx="288032" cy="17508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4" name="右矢印 133"/>
          <p:cNvSpPr/>
          <p:nvPr/>
        </p:nvSpPr>
        <p:spPr>
          <a:xfrm>
            <a:off x="4381376" y="6286764"/>
            <a:ext cx="288032" cy="17508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右矢印 134"/>
          <p:cNvSpPr/>
          <p:nvPr/>
        </p:nvSpPr>
        <p:spPr>
          <a:xfrm>
            <a:off x="4377184" y="6597352"/>
            <a:ext cx="288032" cy="17508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2" name="右矢印 151"/>
          <p:cNvSpPr/>
          <p:nvPr/>
        </p:nvSpPr>
        <p:spPr>
          <a:xfrm flipH="1">
            <a:off x="1750988" y="6576144"/>
            <a:ext cx="1330052" cy="196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5364088" y="764704"/>
            <a:ext cx="3600400" cy="3744416"/>
          </a:xfrm>
          <a:prstGeom prst="roundRect">
            <a:avLst/>
          </a:prstGeom>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sp>
        <p:nvSpPr>
          <p:cNvPr id="17" name="テキスト ボックス 16"/>
          <p:cNvSpPr txBox="1"/>
          <p:nvPr/>
        </p:nvSpPr>
        <p:spPr>
          <a:xfrm>
            <a:off x="2886187" y="44624"/>
            <a:ext cx="6109365" cy="430887"/>
          </a:xfrm>
          <a:prstGeom prst="rect">
            <a:avLst/>
          </a:prstGeom>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フロッピーケース加速度計</a:t>
            </a:r>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を</a:t>
            </a:r>
            <a:r>
              <a:rPr kumimoji="1" lang="ja-JP" altLang="en-US" sz="2200" dirty="0" smtClean="0">
                <a:latin typeface="HG明朝E" pitchFamily="17" charset="-128"/>
                <a:ea typeface="HG明朝E" pitchFamily="17" charset="-128"/>
              </a:rPr>
              <a:t>用いた</a:t>
            </a:r>
            <a:r>
              <a:rPr kumimoji="1" lang="ja-JP" altLang="en-US" sz="2200" dirty="0" smtClean="0">
                <a:latin typeface="HG明朝E" pitchFamily="17" charset="-128"/>
                <a:ea typeface="HG明朝E" pitchFamily="17" charset="-128"/>
              </a:rPr>
              <a:t>実験器</a:t>
            </a:r>
            <a:endParaRPr kumimoji="1" lang="ja-JP" altLang="en-US" sz="2200" dirty="0">
              <a:latin typeface="HG明朝E" pitchFamily="17" charset="-128"/>
              <a:ea typeface="HG明朝E" pitchFamily="17" charset="-128"/>
            </a:endParaRPr>
          </a:p>
        </p:txBody>
      </p:sp>
      <p:pic>
        <p:nvPicPr>
          <p:cNvPr id="6" name="Picture 2"/>
          <p:cNvPicPr>
            <a:picLocks noChangeAspect="1" noChangeArrowheads="1"/>
          </p:cNvPicPr>
          <p:nvPr/>
        </p:nvPicPr>
        <p:blipFill>
          <a:blip r:embed="rId2" cstate="print"/>
          <a:srcRect/>
          <a:stretch>
            <a:fillRect/>
          </a:stretch>
        </p:blipFill>
        <p:spPr bwMode="auto">
          <a:xfrm>
            <a:off x="228660" y="836712"/>
            <a:ext cx="3672408" cy="2232248"/>
          </a:xfrm>
          <a:prstGeom prst="rect">
            <a:avLst/>
          </a:prstGeom>
          <a:noFill/>
          <a:ln w="9525">
            <a:noFill/>
            <a:miter lim="800000"/>
            <a:headEnd/>
            <a:tailEnd/>
          </a:ln>
        </p:spPr>
      </p:pic>
      <p:sp>
        <p:nvSpPr>
          <p:cNvPr id="8" name="テキスト ボックス 7"/>
          <p:cNvSpPr txBox="1"/>
          <p:nvPr/>
        </p:nvSpPr>
        <p:spPr>
          <a:xfrm>
            <a:off x="422776" y="4193212"/>
            <a:ext cx="3288080" cy="2462213"/>
          </a:xfrm>
          <a:prstGeom prst="rect">
            <a:avLst/>
          </a:prstGeom>
          <a:noFill/>
        </p:spPr>
        <p:txBody>
          <a:bodyPr wrap="none" rtlCol="0">
            <a:spAutoFit/>
          </a:bodyPr>
          <a:lstStyle/>
          <a:p>
            <a:r>
              <a:rPr lang="ja-JP" altLang="en-US" sz="2200" dirty="0" smtClean="0">
                <a:latin typeface="HG明朝E" pitchFamily="17" charset="-128"/>
                <a:ea typeface="HG明朝E" pitchFamily="17" charset="-128"/>
              </a:rPr>
              <a:t>・フロッピーケース</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・カーテンレール</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・扇風機のモーター</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・スライダック</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・ビデオカメラ</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・パソコン</a:t>
            </a:r>
            <a:endParaRPr lang="en-US" altLang="ja-JP" sz="2200" dirty="0" smtClean="0">
              <a:latin typeface="HG明朝E" pitchFamily="17" charset="-128"/>
              <a:ea typeface="HG明朝E" pitchFamily="17" charset="-128"/>
            </a:endParaRPr>
          </a:p>
          <a:p>
            <a:r>
              <a:rPr lang="ja-JP" altLang="en-US" sz="2200" dirty="0" smtClean="0">
                <a:latin typeface="HG明朝E" pitchFamily="17" charset="-128"/>
                <a:ea typeface="HG明朝E" pitchFamily="17" charset="-128"/>
              </a:rPr>
              <a:t>・プリンター   </a:t>
            </a:r>
            <a:r>
              <a:rPr lang="en-US" altLang="ja-JP" sz="2200" dirty="0" smtClean="0">
                <a:latin typeface="HG明朝E" pitchFamily="17" charset="-128"/>
                <a:ea typeface="HG明朝E" pitchFamily="17" charset="-128"/>
              </a:rPr>
              <a:t>etc....</a:t>
            </a:r>
          </a:p>
        </p:txBody>
      </p:sp>
      <p:sp>
        <p:nvSpPr>
          <p:cNvPr id="10" name="テキスト ボックス 9"/>
          <p:cNvSpPr txBox="1"/>
          <p:nvPr/>
        </p:nvSpPr>
        <p:spPr>
          <a:xfrm>
            <a:off x="4000237" y="5328504"/>
            <a:ext cx="5121915" cy="1107996"/>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・回転半径 </a:t>
            </a:r>
            <a:r>
              <a:rPr lang="en-US" altLang="ja-JP" sz="2200" i="1" dirty="0" smtClean="0">
                <a:latin typeface="HG明朝E" pitchFamily="17" charset="-128"/>
                <a:ea typeface="HG明朝E" pitchFamily="17" charset="-128"/>
              </a:rPr>
              <a:t>r</a:t>
            </a:r>
            <a:r>
              <a:rPr lang="en-US" altLang="ja-JP"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カーテンレールに明示</a:t>
            </a:r>
            <a:r>
              <a:rPr lang="en-US" altLang="ja-JP" sz="2200" dirty="0" smtClean="0">
                <a:latin typeface="HG明朝E" pitchFamily="17" charset="-128"/>
                <a:ea typeface="HG明朝E" pitchFamily="17" charset="-128"/>
              </a:rPr>
              <a:t>)</a:t>
            </a:r>
          </a:p>
          <a:p>
            <a:r>
              <a:rPr kumimoji="1" lang="ja-JP" altLang="en-US" sz="2200" dirty="0" smtClean="0">
                <a:latin typeface="HG明朝E" pitchFamily="17" charset="-128"/>
                <a:ea typeface="HG明朝E" pitchFamily="17" charset="-128"/>
              </a:rPr>
              <a:t>・回転周期 </a:t>
            </a:r>
            <a:r>
              <a:rPr kumimoji="1" lang="en-US" altLang="ja-JP" sz="2200" i="1" dirty="0" smtClean="0">
                <a:latin typeface="HG明朝E" pitchFamily="17" charset="-128"/>
                <a:ea typeface="HG明朝E" pitchFamily="17" charset="-128"/>
              </a:rPr>
              <a:t>T</a:t>
            </a:r>
            <a:r>
              <a:rPr kumimoji="1" lang="en-US" altLang="ja-JP" sz="2200" dirty="0" smtClean="0">
                <a:latin typeface="HG明朝E" pitchFamily="17" charset="-128"/>
                <a:ea typeface="HG明朝E" pitchFamily="17" charset="-128"/>
              </a:rPr>
              <a:t> (</a:t>
            </a:r>
            <a:r>
              <a:rPr kumimoji="1" lang="ja-JP" altLang="en-US" sz="2200" dirty="0" smtClean="0">
                <a:latin typeface="HG明朝E" pitchFamily="17" charset="-128"/>
                <a:ea typeface="HG明朝E" pitchFamily="17" charset="-128"/>
              </a:rPr>
              <a:t>一定</a:t>
            </a:r>
            <a:r>
              <a:rPr kumimoji="1" lang="en-US" altLang="ja-JP" sz="2200" dirty="0" smtClean="0">
                <a:latin typeface="HG明朝E" pitchFamily="17" charset="-128"/>
                <a:ea typeface="HG明朝E" pitchFamily="17" charset="-128"/>
              </a:rPr>
              <a:t>)</a:t>
            </a:r>
          </a:p>
          <a:p>
            <a:r>
              <a:rPr lang="ja-JP" altLang="en-US" sz="2200" dirty="0" smtClean="0">
                <a:latin typeface="HG明朝E" pitchFamily="17" charset="-128"/>
                <a:ea typeface="HG明朝E" pitchFamily="17" charset="-128"/>
              </a:rPr>
              <a:t>・水面の傾き </a:t>
            </a:r>
            <a:r>
              <a:rPr lang="en-US" altLang="ja-JP" sz="2200" i="1" dirty="0" smtClean="0">
                <a:latin typeface="HG明朝E" pitchFamily="17" charset="-128"/>
                <a:ea typeface="HG明朝E" pitchFamily="17" charset="-128"/>
              </a:rPr>
              <a:t>θ</a:t>
            </a:r>
          </a:p>
        </p:txBody>
      </p:sp>
      <p:sp>
        <p:nvSpPr>
          <p:cNvPr id="11" name="角丸四角形 10"/>
          <p:cNvSpPr/>
          <p:nvPr/>
        </p:nvSpPr>
        <p:spPr>
          <a:xfrm>
            <a:off x="179512" y="3645024"/>
            <a:ext cx="3744416" cy="3096344"/>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雲 6"/>
          <p:cNvSpPr/>
          <p:nvPr/>
        </p:nvSpPr>
        <p:spPr>
          <a:xfrm>
            <a:off x="323528" y="3212976"/>
            <a:ext cx="1584176" cy="936104"/>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400" dirty="0" smtClean="0">
                <a:solidFill>
                  <a:schemeClr val="tx1"/>
                </a:solidFill>
                <a:latin typeface="HG明朝E" pitchFamily="17" charset="-128"/>
                <a:ea typeface="HG明朝E" pitchFamily="17" charset="-128"/>
              </a:rPr>
              <a:t>材料</a:t>
            </a:r>
            <a:endParaRPr kumimoji="1" lang="ja-JP" altLang="en-US" sz="2400" dirty="0">
              <a:solidFill>
                <a:schemeClr val="tx1"/>
              </a:solidFill>
              <a:latin typeface="HG明朝E" pitchFamily="17" charset="-128"/>
              <a:ea typeface="HG明朝E" pitchFamily="17" charset="-128"/>
            </a:endParaRPr>
          </a:p>
        </p:txBody>
      </p:sp>
      <p:sp>
        <p:nvSpPr>
          <p:cNvPr id="12" name="角丸四角形 11"/>
          <p:cNvSpPr/>
          <p:nvPr/>
        </p:nvSpPr>
        <p:spPr>
          <a:xfrm>
            <a:off x="3982288" y="4779736"/>
            <a:ext cx="4982200" cy="1944216"/>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雲 8"/>
          <p:cNvSpPr/>
          <p:nvPr/>
        </p:nvSpPr>
        <p:spPr>
          <a:xfrm>
            <a:off x="4126304" y="4320392"/>
            <a:ext cx="1584176" cy="936104"/>
          </a:xfrm>
          <a:prstGeom prst="clou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測定</a:t>
            </a:r>
            <a:endParaRPr kumimoji="1" lang="ja-JP" altLang="en-US" sz="2400" dirty="0">
              <a:solidFill>
                <a:schemeClr val="tx1"/>
              </a:solidFill>
              <a:latin typeface="HG明朝E" pitchFamily="17" charset="-128"/>
              <a:ea typeface="HG明朝E" pitchFamily="17" charset="-128"/>
            </a:endParaRPr>
          </a:p>
        </p:txBody>
      </p:sp>
      <p:sp>
        <p:nvSpPr>
          <p:cNvPr id="13" name="雲 12"/>
          <p:cNvSpPr/>
          <p:nvPr/>
        </p:nvSpPr>
        <p:spPr>
          <a:xfrm>
            <a:off x="4355976" y="476672"/>
            <a:ext cx="1584176" cy="936104"/>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実験</a:t>
            </a:r>
            <a:endParaRPr kumimoji="1" lang="ja-JP" altLang="en-US" sz="2400" dirty="0">
              <a:solidFill>
                <a:schemeClr val="tx1"/>
              </a:solidFill>
              <a:latin typeface="HG明朝E" pitchFamily="17" charset="-128"/>
              <a:ea typeface="HG明朝E" pitchFamily="17" charset="-128"/>
            </a:endParaRPr>
          </a:p>
        </p:txBody>
      </p:sp>
      <p:sp>
        <p:nvSpPr>
          <p:cNvPr id="14" name="テキスト ボックス 13"/>
          <p:cNvSpPr txBox="1"/>
          <p:nvPr/>
        </p:nvSpPr>
        <p:spPr>
          <a:xfrm>
            <a:off x="5684296" y="764704"/>
            <a:ext cx="3185487" cy="3693319"/>
          </a:xfrm>
          <a:prstGeom prst="rect">
            <a:avLst/>
          </a:prstGeom>
          <a:noFill/>
        </p:spPr>
        <p:txBody>
          <a:bodyPr wrap="none" rtlCol="0">
            <a:spAutoFit/>
          </a:bodyPr>
          <a:lstStyle/>
          <a:p>
            <a:pPr algn="ctr"/>
            <a:r>
              <a:rPr lang="ja-JP" altLang="en-US" dirty="0" smtClean="0">
                <a:latin typeface="HG明朝E" pitchFamily="17" charset="-128"/>
                <a:ea typeface="HG明朝E" pitchFamily="17" charset="-128"/>
              </a:rPr>
              <a:t>左記の装置を組み立てる</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等速円運動させる</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回転周期</a:t>
            </a:r>
            <a:r>
              <a:rPr lang="en-US" altLang="ja-JP" dirty="0" smtClean="0">
                <a:latin typeface="HG明朝E" pitchFamily="17" charset="-128"/>
                <a:ea typeface="HG明朝E" pitchFamily="17" charset="-128"/>
              </a:rPr>
              <a:t>(</a:t>
            </a:r>
            <a:r>
              <a:rPr lang="en-US" altLang="ja-JP" i="1" dirty="0" smtClean="0">
                <a:latin typeface="HG明朝E" pitchFamily="17" charset="-128"/>
                <a:ea typeface="HG明朝E" pitchFamily="17" charset="-128"/>
              </a:rPr>
              <a:t>T</a:t>
            </a:r>
            <a:r>
              <a:rPr lang="en-US" altLang="ja-JP" dirty="0" smtClean="0">
                <a:latin typeface="HG明朝E" pitchFamily="17" charset="-128"/>
                <a:ea typeface="HG明朝E" pitchFamily="17" charset="-128"/>
              </a:rPr>
              <a:t>)</a:t>
            </a:r>
            <a:r>
              <a:rPr lang="ja-JP" altLang="en-US" dirty="0" smtClean="0">
                <a:latin typeface="HG明朝E" pitchFamily="17" charset="-128"/>
                <a:ea typeface="HG明朝E" pitchFamily="17" charset="-128"/>
              </a:rPr>
              <a:t>を測定する</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水面の傾きをビデオカメラで</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撮影後、パソコンに取り込む</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正面の画像をキャプチャーし</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印刷する</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水面の傾き</a:t>
            </a:r>
            <a:r>
              <a:rPr lang="en-US" altLang="ja-JP" dirty="0" smtClean="0">
                <a:latin typeface="HG明朝E" pitchFamily="17" charset="-128"/>
                <a:ea typeface="HG明朝E" pitchFamily="17" charset="-128"/>
              </a:rPr>
              <a:t>(</a:t>
            </a:r>
            <a:r>
              <a:rPr lang="en-US" altLang="ja-JP" i="1" dirty="0" smtClean="0">
                <a:latin typeface="HG明朝E" pitchFamily="17" charset="-128"/>
                <a:ea typeface="HG明朝E" pitchFamily="17" charset="-128"/>
              </a:rPr>
              <a:t>θ</a:t>
            </a:r>
            <a:r>
              <a:rPr lang="en-US" altLang="ja-JP" dirty="0" smtClean="0">
                <a:latin typeface="HG明朝E" pitchFamily="17" charset="-128"/>
                <a:ea typeface="HG明朝E" pitchFamily="17" charset="-128"/>
              </a:rPr>
              <a:t>)</a:t>
            </a:r>
            <a:r>
              <a:rPr lang="ja-JP" altLang="en-US" dirty="0" smtClean="0">
                <a:latin typeface="HG明朝E" pitchFamily="17" charset="-128"/>
                <a:ea typeface="HG明朝E" pitchFamily="17" charset="-128"/>
              </a:rPr>
              <a:t>を読み取る</a:t>
            </a:r>
            <a:endParaRPr lang="en-US" altLang="ja-JP" dirty="0" smtClean="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a:xfrm>
            <a:off x="5868144" y="1628800"/>
            <a:ext cx="2304256" cy="576064"/>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sp>
        <p:nvSpPr>
          <p:cNvPr id="17" name="テキスト ボックス 16"/>
          <p:cNvSpPr txBox="1"/>
          <p:nvPr/>
        </p:nvSpPr>
        <p:spPr>
          <a:xfrm>
            <a:off x="2886187" y="44624"/>
            <a:ext cx="6109365" cy="430887"/>
          </a:xfrm>
          <a:prstGeom prst="rect">
            <a:avLst/>
          </a:prstGeom>
          <a:ln/>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フロッピーケース加速度計</a:t>
            </a:r>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を</a:t>
            </a:r>
            <a:r>
              <a:rPr kumimoji="1" lang="ja-JP" altLang="en-US" sz="2200" dirty="0" smtClean="0">
                <a:latin typeface="HG明朝E" pitchFamily="17" charset="-128"/>
                <a:ea typeface="HG明朝E" pitchFamily="17" charset="-128"/>
              </a:rPr>
              <a:t>用いた</a:t>
            </a:r>
            <a:r>
              <a:rPr kumimoji="1" lang="ja-JP" altLang="en-US" sz="2200" dirty="0" smtClean="0">
                <a:latin typeface="HG明朝E" pitchFamily="17" charset="-128"/>
                <a:ea typeface="HG明朝E" pitchFamily="17" charset="-128"/>
              </a:rPr>
              <a:t>実験器</a:t>
            </a:r>
            <a:endParaRPr kumimoji="1" lang="ja-JP" altLang="en-US" sz="2200" dirty="0">
              <a:latin typeface="HG明朝E" pitchFamily="17" charset="-128"/>
              <a:ea typeface="HG明朝E" pitchFamily="17" charset="-128"/>
            </a:endParaRPr>
          </a:p>
        </p:txBody>
      </p:sp>
      <p:pic>
        <p:nvPicPr>
          <p:cNvPr id="1027" name="Picture 3"/>
          <p:cNvPicPr>
            <a:picLocks noChangeAspect="1" noChangeArrowheads="1"/>
          </p:cNvPicPr>
          <p:nvPr/>
        </p:nvPicPr>
        <p:blipFill>
          <a:blip r:embed="rId2" cstate="print"/>
          <a:srcRect/>
          <a:stretch>
            <a:fillRect/>
          </a:stretch>
        </p:blipFill>
        <p:spPr bwMode="auto">
          <a:xfrm>
            <a:off x="653654" y="980728"/>
            <a:ext cx="2118146" cy="2118146"/>
          </a:xfrm>
          <a:prstGeom prst="rect">
            <a:avLst/>
          </a:prstGeom>
          <a:noFill/>
          <a:ln w="9525">
            <a:noFill/>
            <a:miter lim="800000"/>
            <a:headEnd/>
            <a:tailEnd/>
          </a:ln>
        </p:spPr>
      </p:pic>
      <p:sp>
        <p:nvSpPr>
          <p:cNvPr id="6" name="テキスト ボックス 5"/>
          <p:cNvSpPr txBox="1"/>
          <p:nvPr/>
        </p:nvSpPr>
        <p:spPr>
          <a:xfrm>
            <a:off x="454968" y="476672"/>
            <a:ext cx="2582758" cy="430887"/>
          </a:xfrm>
          <a:prstGeom prst="rect">
            <a:avLst/>
          </a:prstGeom>
          <a:noFill/>
        </p:spPr>
        <p:txBody>
          <a:bodyPr wrap="none" rtlCol="0">
            <a:spAutoFit/>
          </a:bodyPr>
          <a:lstStyle/>
          <a:p>
            <a:r>
              <a:rPr lang="ja-JP" altLang="en-US" sz="2200" dirty="0" smtClean="0">
                <a:latin typeface="HG明朝E" pitchFamily="17" charset="-128"/>
                <a:ea typeface="HG明朝E" pitchFamily="17" charset="-128"/>
              </a:rPr>
              <a:t>☆ 水面の傾き</a:t>
            </a:r>
            <a:r>
              <a:rPr lang="en-US" altLang="ja-JP" sz="2200" dirty="0" smtClean="0">
                <a:latin typeface="HG明朝E" pitchFamily="17" charset="-128"/>
                <a:ea typeface="HG明朝E" pitchFamily="17" charset="-128"/>
              </a:rPr>
              <a:t>(</a:t>
            </a:r>
            <a:r>
              <a:rPr lang="en-US" altLang="ja-JP" sz="2200" i="1" dirty="0" smtClean="0">
                <a:latin typeface="HG明朝E" pitchFamily="17" charset="-128"/>
                <a:ea typeface="HG明朝E" pitchFamily="17" charset="-128"/>
              </a:rPr>
              <a:t>θ</a:t>
            </a:r>
            <a:r>
              <a:rPr lang="en-US" altLang="ja-JP" sz="2200" dirty="0" smtClean="0">
                <a:latin typeface="HG明朝E" pitchFamily="17" charset="-128"/>
                <a:ea typeface="HG明朝E" pitchFamily="17" charset="-128"/>
              </a:rPr>
              <a:t>)</a:t>
            </a:r>
          </a:p>
        </p:txBody>
      </p:sp>
      <p:cxnSp>
        <p:nvCxnSpPr>
          <p:cNvPr id="8" name="直線コネクタ 7"/>
          <p:cNvCxnSpPr/>
          <p:nvPr/>
        </p:nvCxnSpPr>
        <p:spPr>
          <a:xfrm>
            <a:off x="755576" y="2708920"/>
            <a:ext cx="129614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flipV="1">
            <a:off x="740718" y="2255664"/>
            <a:ext cx="1296144" cy="4320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パイ 14"/>
          <p:cNvSpPr/>
          <p:nvPr/>
        </p:nvSpPr>
        <p:spPr>
          <a:xfrm flipH="1">
            <a:off x="180970" y="1916832"/>
            <a:ext cx="1224136" cy="1584176"/>
          </a:xfrm>
          <a:prstGeom prst="pie">
            <a:avLst>
              <a:gd name="adj1" fmla="val 10811103"/>
              <a:gd name="adj2" fmla="val 1211168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ストライプ矢印 18"/>
          <p:cNvSpPr/>
          <p:nvPr/>
        </p:nvSpPr>
        <p:spPr>
          <a:xfrm>
            <a:off x="3131840" y="1268760"/>
            <a:ext cx="864096" cy="1440160"/>
          </a:xfrm>
          <a:prstGeom prst="stripedRightArrow">
            <a:avLst/>
          </a:prstGeom>
          <a:solidFill>
            <a:schemeClr val="bg1"/>
          </a:solidFill>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26" name="直線矢印コネクタ 25"/>
          <p:cNvCxnSpPr/>
          <p:nvPr/>
        </p:nvCxnSpPr>
        <p:spPr>
          <a:xfrm rot="5400000">
            <a:off x="4138650" y="2096058"/>
            <a:ext cx="1656184"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5004048" y="1268760"/>
            <a:ext cx="648072"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2" name="パイ 31"/>
          <p:cNvSpPr/>
          <p:nvPr/>
        </p:nvSpPr>
        <p:spPr>
          <a:xfrm rot="5400000" flipH="1">
            <a:off x="4379280" y="482196"/>
            <a:ext cx="1224136" cy="1584176"/>
          </a:xfrm>
          <a:prstGeom prst="pie">
            <a:avLst>
              <a:gd name="adj1" fmla="val 10811103"/>
              <a:gd name="adj2" fmla="val 1211168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4" name="テキスト ボックス 33"/>
          <p:cNvSpPr txBox="1"/>
          <p:nvPr/>
        </p:nvSpPr>
        <p:spPr>
          <a:xfrm>
            <a:off x="4935468" y="2018556"/>
            <a:ext cx="385042" cy="523220"/>
          </a:xfrm>
          <a:prstGeom prst="rect">
            <a:avLst/>
          </a:prstGeom>
          <a:noFill/>
        </p:spPr>
        <p:txBody>
          <a:bodyPr wrap="none" rtlCol="0">
            <a:spAutoFit/>
          </a:bodyPr>
          <a:lstStyle/>
          <a:p>
            <a:r>
              <a:rPr lang="en-US" altLang="ja-JP" sz="2800" b="1" i="1" dirty="0" smtClean="0">
                <a:solidFill>
                  <a:srgbClr val="FF0000"/>
                </a:solidFill>
                <a:latin typeface="Arial" pitchFamily="34" charset="0"/>
                <a:ea typeface="HG明朝E" pitchFamily="17" charset="-128"/>
                <a:cs typeface="Arial" pitchFamily="34" charset="0"/>
              </a:rPr>
              <a:t>θ</a:t>
            </a:r>
          </a:p>
        </p:txBody>
      </p:sp>
      <p:sp>
        <p:nvSpPr>
          <p:cNvPr id="35" name="テキスト ボックス 34"/>
          <p:cNvSpPr txBox="1"/>
          <p:nvPr/>
        </p:nvSpPr>
        <p:spPr>
          <a:xfrm>
            <a:off x="4514394" y="1728837"/>
            <a:ext cx="466794" cy="646331"/>
          </a:xfrm>
          <a:prstGeom prst="rect">
            <a:avLst/>
          </a:prstGeom>
          <a:noFill/>
        </p:spPr>
        <p:txBody>
          <a:bodyPr wrap="none" rtlCol="0">
            <a:spAutoFit/>
          </a:bodyPr>
          <a:lstStyle/>
          <a:p>
            <a:r>
              <a:rPr lang="en-US" altLang="ja-JP" sz="3600" b="1" i="1" dirty="0" smtClean="0">
                <a:latin typeface="Arial" pitchFamily="34" charset="0"/>
                <a:ea typeface="HG明朝E" pitchFamily="17" charset="-128"/>
                <a:cs typeface="Arial" pitchFamily="34" charset="0"/>
              </a:rPr>
              <a:t>g</a:t>
            </a:r>
          </a:p>
        </p:txBody>
      </p:sp>
      <p:sp>
        <p:nvSpPr>
          <p:cNvPr id="36" name="角丸四角形 35"/>
          <p:cNvSpPr/>
          <p:nvPr/>
        </p:nvSpPr>
        <p:spPr>
          <a:xfrm>
            <a:off x="4283968" y="692696"/>
            <a:ext cx="4176464" cy="259228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5066958" y="694437"/>
            <a:ext cx="441146" cy="646331"/>
          </a:xfrm>
          <a:prstGeom prst="rect">
            <a:avLst/>
          </a:prstGeom>
          <a:noFill/>
        </p:spPr>
        <p:txBody>
          <a:bodyPr wrap="none" rtlCol="0">
            <a:spAutoFit/>
          </a:bodyPr>
          <a:lstStyle/>
          <a:p>
            <a:r>
              <a:rPr lang="en-US" altLang="ja-JP" sz="3600" b="1" i="1" dirty="0" smtClean="0">
                <a:solidFill>
                  <a:srgbClr val="FF0000"/>
                </a:solidFill>
                <a:latin typeface="Arial" pitchFamily="34" charset="0"/>
                <a:ea typeface="HG明朝E" pitchFamily="17" charset="-128"/>
                <a:cs typeface="Arial" pitchFamily="34" charset="0"/>
              </a:rPr>
              <a:t>a</a:t>
            </a:r>
          </a:p>
        </p:txBody>
      </p:sp>
      <p:sp>
        <p:nvSpPr>
          <p:cNvPr id="38" name="テキスト ボックス 37"/>
          <p:cNvSpPr txBox="1"/>
          <p:nvPr/>
        </p:nvSpPr>
        <p:spPr>
          <a:xfrm>
            <a:off x="1810694" y="2276872"/>
            <a:ext cx="385042" cy="523220"/>
          </a:xfrm>
          <a:prstGeom prst="rect">
            <a:avLst/>
          </a:prstGeom>
          <a:noFill/>
        </p:spPr>
        <p:txBody>
          <a:bodyPr wrap="none" rtlCol="0">
            <a:spAutoFit/>
          </a:bodyPr>
          <a:lstStyle/>
          <a:p>
            <a:r>
              <a:rPr lang="en-US" altLang="ja-JP" sz="2800" b="1" i="1" dirty="0" smtClean="0">
                <a:solidFill>
                  <a:srgbClr val="FF0000"/>
                </a:solidFill>
                <a:latin typeface="Arial" pitchFamily="34" charset="0"/>
                <a:ea typeface="HG明朝E" pitchFamily="17" charset="-128"/>
                <a:cs typeface="Arial" pitchFamily="34" charset="0"/>
              </a:rPr>
              <a:t>θ</a:t>
            </a:r>
          </a:p>
        </p:txBody>
      </p:sp>
      <p:sp>
        <p:nvSpPr>
          <p:cNvPr id="39" name="テキスト ボックス 38"/>
          <p:cNvSpPr txBox="1"/>
          <p:nvPr/>
        </p:nvSpPr>
        <p:spPr>
          <a:xfrm>
            <a:off x="6003062" y="1581393"/>
            <a:ext cx="441146" cy="646331"/>
          </a:xfrm>
          <a:prstGeom prst="rect">
            <a:avLst/>
          </a:prstGeom>
          <a:noFill/>
        </p:spPr>
        <p:txBody>
          <a:bodyPr wrap="none" rtlCol="0">
            <a:spAutoFit/>
          </a:bodyPr>
          <a:lstStyle/>
          <a:p>
            <a:r>
              <a:rPr lang="en-US" altLang="ja-JP" sz="3600" b="1" i="1" dirty="0" smtClean="0">
                <a:solidFill>
                  <a:srgbClr val="FF0000"/>
                </a:solidFill>
                <a:latin typeface="Arial" pitchFamily="34" charset="0"/>
                <a:ea typeface="HG明朝E" pitchFamily="17" charset="-128"/>
                <a:cs typeface="Arial" pitchFamily="34" charset="0"/>
              </a:rPr>
              <a:t>a</a:t>
            </a:r>
          </a:p>
        </p:txBody>
      </p:sp>
      <p:sp>
        <p:nvSpPr>
          <p:cNvPr id="40" name="テキスト ボックス 39"/>
          <p:cNvSpPr txBox="1"/>
          <p:nvPr/>
        </p:nvSpPr>
        <p:spPr>
          <a:xfrm>
            <a:off x="6375628" y="1711092"/>
            <a:ext cx="394660" cy="523220"/>
          </a:xfrm>
          <a:prstGeom prst="rect">
            <a:avLst/>
          </a:prstGeom>
          <a:noFill/>
        </p:spPr>
        <p:txBody>
          <a:bodyPr wrap="none" rtlCol="0">
            <a:spAutoFit/>
          </a:bodyPr>
          <a:lstStyle/>
          <a:p>
            <a:r>
              <a:rPr kumimoji="1" lang="en-US" altLang="ja-JP" sz="2800" b="1" dirty="0" smtClean="0">
                <a:latin typeface="Arial" pitchFamily="34" charset="0"/>
                <a:cs typeface="Arial" pitchFamily="34" charset="0"/>
              </a:rPr>
              <a:t>=</a:t>
            </a:r>
            <a:endParaRPr kumimoji="1" lang="ja-JP" altLang="en-US" sz="2800" b="1" dirty="0">
              <a:latin typeface="Arial" pitchFamily="34" charset="0"/>
              <a:cs typeface="Arial" pitchFamily="34" charset="0"/>
            </a:endParaRPr>
          </a:p>
        </p:txBody>
      </p:sp>
      <p:sp>
        <p:nvSpPr>
          <p:cNvPr id="41" name="テキスト ボックス 40"/>
          <p:cNvSpPr txBox="1"/>
          <p:nvPr/>
        </p:nvSpPr>
        <p:spPr>
          <a:xfrm>
            <a:off x="6697494" y="1583080"/>
            <a:ext cx="466794" cy="646331"/>
          </a:xfrm>
          <a:prstGeom prst="rect">
            <a:avLst/>
          </a:prstGeom>
          <a:noFill/>
        </p:spPr>
        <p:txBody>
          <a:bodyPr wrap="none" rtlCol="0">
            <a:spAutoFit/>
          </a:bodyPr>
          <a:lstStyle/>
          <a:p>
            <a:r>
              <a:rPr lang="en-US" altLang="ja-JP" sz="3600" b="1" i="1" dirty="0" smtClean="0">
                <a:latin typeface="Arial" pitchFamily="34" charset="0"/>
                <a:ea typeface="HG明朝E" pitchFamily="17" charset="-128"/>
                <a:cs typeface="Arial" pitchFamily="34" charset="0"/>
              </a:rPr>
              <a:t>g</a:t>
            </a:r>
          </a:p>
        </p:txBody>
      </p:sp>
      <p:sp>
        <p:nvSpPr>
          <p:cNvPr id="42" name="テキスト ボックス 41"/>
          <p:cNvSpPr txBox="1"/>
          <p:nvPr/>
        </p:nvSpPr>
        <p:spPr>
          <a:xfrm>
            <a:off x="7067278" y="1700808"/>
            <a:ext cx="925253" cy="523220"/>
          </a:xfrm>
          <a:prstGeom prst="rect">
            <a:avLst/>
          </a:prstGeom>
          <a:noFill/>
        </p:spPr>
        <p:txBody>
          <a:bodyPr wrap="none" rtlCol="0">
            <a:spAutoFit/>
          </a:bodyPr>
          <a:lstStyle/>
          <a:p>
            <a:r>
              <a:rPr lang="en-US" altLang="ja-JP" sz="2800" b="1" dirty="0" smtClean="0">
                <a:solidFill>
                  <a:srgbClr val="FF0000"/>
                </a:solidFill>
                <a:latin typeface="Arial" pitchFamily="34" charset="0"/>
                <a:ea typeface="HG明朝E" pitchFamily="17" charset="-128"/>
                <a:cs typeface="Arial" pitchFamily="34" charset="0"/>
              </a:rPr>
              <a:t>tan</a:t>
            </a:r>
            <a:r>
              <a:rPr lang="en-US" altLang="ja-JP" sz="2800" b="1" i="1" dirty="0" smtClean="0">
                <a:solidFill>
                  <a:srgbClr val="FF0000"/>
                </a:solidFill>
                <a:latin typeface="Arial" pitchFamily="34" charset="0"/>
                <a:ea typeface="HG明朝E" pitchFamily="17" charset="-128"/>
                <a:cs typeface="Arial" pitchFamily="34" charset="0"/>
              </a:rPr>
              <a:t>θ</a:t>
            </a:r>
          </a:p>
        </p:txBody>
      </p:sp>
      <p:sp>
        <p:nvSpPr>
          <p:cNvPr id="52" name="角丸四角形吹き出し 51"/>
          <p:cNvSpPr/>
          <p:nvPr/>
        </p:nvSpPr>
        <p:spPr>
          <a:xfrm flipV="1">
            <a:off x="484498" y="3501008"/>
            <a:ext cx="8175004" cy="3284984"/>
          </a:xfrm>
          <a:prstGeom prst="wedgeRoundRectCallout">
            <a:avLst>
              <a:gd name="adj1" fmla="val -32329"/>
              <a:gd name="adj2" fmla="val 62500"/>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dirty="0"/>
          </a:p>
        </p:txBody>
      </p:sp>
      <p:sp>
        <p:nvSpPr>
          <p:cNvPr id="54" name="星 5 53"/>
          <p:cNvSpPr/>
          <p:nvPr/>
        </p:nvSpPr>
        <p:spPr>
          <a:xfrm>
            <a:off x="738622" y="3645024"/>
            <a:ext cx="432048" cy="432048"/>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p:cNvSpPr txBox="1"/>
          <p:nvPr/>
        </p:nvSpPr>
        <p:spPr>
          <a:xfrm>
            <a:off x="1096335" y="3645024"/>
            <a:ext cx="2954655" cy="461665"/>
          </a:xfrm>
          <a:prstGeom prst="rect">
            <a:avLst/>
          </a:prstGeom>
          <a:noFill/>
        </p:spPr>
        <p:txBody>
          <a:bodyPr wrap="none" rtlCol="0">
            <a:spAutoFit/>
          </a:bodyPr>
          <a:lstStyle/>
          <a:p>
            <a:r>
              <a:rPr kumimoji="1" lang="ja-JP" altLang="en-US" sz="2400" u="sng" dirty="0" smtClean="0">
                <a:latin typeface="HG明朝E" pitchFamily="17" charset="-128"/>
                <a:ea typeface="HG明朝E" pitchFamily="17" charset="-128"/>
              </a:rPr>
              <a:t>水面の近似について</a:t>
            </a:r>
            <a:endParaRPr kumimoji="1" lang="ja-JP" altLang="en-US" sz="2400" u="sng" dirty="0">
              <a:latin typeface="HG明朝E" pitchFamily="17" charset="-128"/>
              <a:ea typeface="HG明朝E" pitchFamily="17" charset="-128"/>
            </a:endParaRPr>
          </a:p>
        </p:txBody>
      </p:sp>
      <p:sp>
        <p:nvSpPr>
          <p:cNvPr id="59" name="テキスト ボックス 58"/>
          <p:cNvSpPr txBox="1"/>
          <p:nvPr/>
        </p:nvSpPr>
        <p:spPr>
          <a:xfrm>
            <a:off x="1061993" y="4149080"/>
            <a:ext cx="3005951" cy="400110"/>
          </a:xfrm>
          <a:prstGeom prst="rect">
            <a:avLst/>
          </a:prstGeom>
          <a:noFill/>
        </p:spPr>
        <p:txBody>
          <a:bodyPr wrap="none" rtlCol="0">
            <a:spAutoFit/>
          </a:bodyPr>
          <a:lstStyle/>
          <a:p>
            <a:r>
              <a:rPr kumimoji="1" lang="en-US" altLang="ja-JP" sz="2000" u="sng" dirty="0" smtClean="0">
                <a:latin typeface="HG明朝E" pitchFamily="17" charset="-128"/>
                <a:ea typeface="HG明朝E" pitchFamily="17" charset="-128"/>
              </a:rPr>
              <a:t>ⅰ. </a:t>
            </a:r>
            <a:r>
              <a:rPr kumimoji="1" lang="ja-JP" altLang="en-US" sz="2000" u="sng" dirty="0" smtClean="0">
                <a:latin typeface="HG明朝E" pitchFamily="17" charset="-128"/>
                <a:ea typeface="HG明朝E" pitchFamily="17" charset="-128"/>
              </a:rPr>
              <a:t>加速度が大きい</a:t>
            </a:r>
            <a:r>
              <a:rPr lang="ja-JP" altLang="en-US" sz="2000" u="sng" dirty="0" smtClean="0">
                <a:latin typeface="HG明朝E" pitchFamily="17" charset="-128"/>
                <a:ea typeface="HG明朝E" pitchFamily="17" charset="-128"/>
              </a:rPr>
              <a:t>場合</a:t>
            </a:r>
            <a:endParaRPr kumimoji="1" lang="ja-JP" altLang="en-US" sz="2000" u="sng" dirty="0">
              <a:latin typeface="HG明朝E" pitchFamily="17" charset="-128"/>
              <a:ea typeface="HG明朝E" pitchFamily="17" charset="-128"/>
            </a:endParaRPr>
          </a:p>
        </p:txBody>
      </p:sp>
      <p:sp>
        <p:nvSpPr>
          <p:cNvPr id="60" name="テキスト ボックス 59"/>
          <p:cNvSpPr txBox="1"/>
          <p:nvPr/>
        </p:nvSpPr>
        <p:spPr>
          <a:xfrm>
            <a:off x="4757047" y="4149080"/>
            <a:ext cx="3775393" cy="400110"/>
          </a:xfrm>
          <a:prstGeom prst="rect">
            <a:avLst/>
          </a:prstGeom>
          <a:noFill/>
        </p:spPr>
        <p:txBody>
          <a:bodyPr wrap="none" rtlCol="0">
            <a:spAutoFit/>
          </a:bodyPr>
          <a:lstStyle/>
          <a:p>
            <a:r>
              <a:rPr lang="en-US" altLang="ja-JP" sz="2000" u="sng" dirty="0" smtClean="0">
                <a:latin typeface="HG明朝E" pitchFamily="17" charset="-128"/>
                <a:ea typeface="HG明朝E" pitchFamily="17" charset="-128"/>
              </a:rPr>
              <a:t>ⅱ</a:t>
            </a:r>
            <a:r>
              <a:rPr kumimoji="1" lang="en-US" altLang="ja-JP" sz="2000" u="sng" dirty="0" smtClean="0">
                <a:latin typeface="HG明朝E" pitchFamily="17" charset="-128"/>
                <a:ea typeface="HG明朝E" pitchFamily="17" charset="-128"/>
              </a:rPr>
              <a:t>. </a:t>
            </a:r>
            <a:r>
              <a:rPr kumimoji="1" lang="ja-JP" altLang="en-US" sz="2000" u="sng" dirty="0" smtClean="0">
                <a:latin typeface="HG明朝E" pitchFamily="17" charset="-128"/>
                <a:ea typeface="HG明朝E" pitchFamily="17" charset="-128"/>
              </a:rPr>
              <a:t>加速度が比較的小さい</a:t>
            </a:r>
            <a:r>
              <a:rPr lang="ja-JP" altLang="en-US" sz="2000" u="sng" dirty="0" smtClean="0">
                <a:latin typeface="HG明朝E" pitchFamily="17" charset="-128"/>
                <a:ea typeface="HG明朝E" pitchFamily="17" charset="-128"/>
              </a:rPr>
              <a:t>場合</a:t>
            </a:r>
            <a:endParaRPr kumimoji="1" lang="ja-JP" altLang="en-US" sz="2000" u="sng" dirty="0">
              <a:latin typeface="HG明朝E" pitchFamily="17" charset="-128"/>
              <a:ea typeface="HG明朝E" pitchFamily="17" charset="-128"/>
            </a:endParaRPr>
          </a:p>
        </p:txBody>
      </p:sp>
      <p:sp>
        <p:nvSpPr>
          <p:cNvPr id="47" name="星 5 46"/>
          <p:cNvSpPr/>
          <p:nvPr/>
        </p:nvSpPr>
        <p:spPr>
          <a:xfrm>
            <a:off x="3995936" y="3645024"/>
            <a:ext cx="432048" cy="432048"/>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1" name="直線コネクタ 60"/>
          <p:cNvCxnSpPr>
            <a:endCxn id="52" idx="0"/>
          </p:cNvCxnSpPr>
          <p:nvPr/>
        </p:nvCxnSpPr>
        <p:spPr>
          <a:xfrm rot="5400000">
            <a:off x="3253544" y="5467536"/>
            <a:ext cx="263691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29" name="直線矢印コネクタ 28"/>
          <p:cNvCxnSpPr/>
          <p:nvPr/>
        </p:nvCxnSpPr>
        <p:spPr>
          <a:xfrm rot="16200000" flipH="1">
            <a:off x="4476688" y="1808820"/>
            <a:ext cx="1656184"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cstate="print"/>
          <a:srcRect/>
          <a:stretch>
            <a:fillRect/>
          </a:stretch>
        </p:blipFill>
        <p:spPr bwMode="auto">
          <a:xfrm>
            <a:off x="1331640" y="4797152"/>
            <a:ext cx="2276475" cy="1638300"/>
          </a:xfrm>
          <a:prstGeom prst="rect">
            <a:avLst/>
          </a:prstGeom>
          <a:noFill/>
          <a:ln w="9525">
            <a:noFill/>
            <a:miter lim="800000"/>
            <a:headEnd/>
            <a:tailEnd/>
          </a:ln>
        </p:spPr>
      </p:pic>
      <p:pic>
        <p:nvPicPr>
          <p:cNvPr id="2" name="Picture 3"/>
          <p:cNvPicPr>
            <a:picLocks noChangeAspect="1" noChangeArrowheads="1"/>
          </p:cNvPicPr>
          <p:nvPr/>
        </p:nvPicPr>
        <p:blipFill>
          <a:blip r:embed="rId4" cstate="print"/>
          <a:srcRect/>
          <a:stretch>
            <a:fillRect/>
          </a:stretch>
        </p:blipFill>
        <p:spPr bwMode="auto">
          <a:xfrm>
            <a:off x="5482927" y="4797152"/>
            <a:ext cx="2257425" cy="1619250"/>
          </a:xfrm>
          <a:prstGeom prst="rect">
            <a:avLst/>
          </a:prstGeom>
          <a:noFill/>
          <a:ln w="9525">
            <a:noFill/>
            <a:miter lim="800000"/>
            <a:headEnd/>
            <a:tailEnd/>
          </a:ln>
        </p:spPr>
      </p:pic>
      <p:sp>
        <p:nvSpPr>
          <p:cNvPr id="66" name="テキスト ボックス 65"/>
          <p:cNvSpPr txBox="1"/>
          <p:nvPr/>
        </p:nvSpPr>
        <p:spPr>
          <a:xfrm>
            <a:off x="1424856" y="5025876"/>
            <a:ext cx="800219" cy="461665"/>
          </a:xfrm>
          <a:prstGeom prst="rect">
            <a:avLst/>
          </a:prstGeom>
          <a:noFill/>
        </p:spPr>
        <p:txBody>
          <a:bodyPr wrap="none" rtlCol="0">
            <a:spAutoFit/>
          </a:bodyPr>
          <a:lstStyle/>
          <a:p>
            <a:r>
              <a:rPr kumimoji="1" lang="ja-JP" altLang="en-US" sz="2400" dirty="0" smtClean="0">
                <a:solidFill>
                  <a:srgbClr val="FF0000"/>
                </a:solidFill>
                <a:latin typeface="HG明朝E" pitchFamily="17" charset="-128"/>
                <a:ea typeface="HG明朝E" pitchFamily="17" charset="-128"/>
              </a:rPr>
              <a:t>曲面</a:t>
            </a:r>
            <a:endParaRPr kumimoji="1" lang="ja-JP" altLang="en-US" sz="2400" dirty="0">
              <a:solidFill>
                <a:srgbClr val="FF0000"/>
              </a:solidFill>
              <a:latin typeface="HG明朝E" pitchFamily="17" charset="-128"/>
              <a:ea typeface="HG明朝E" pitchFamily="17" charset="-128"/>
            </a:endParaRPr>
          </a:p>
        </p:txBody>
      </p:sp>
      <p:sp>
        <p:nvSpPr>
          <p:cNvPr id="67" name="テキスト ボックス 66"/>
          <p:cNvSpPr txBox="1"/>
          <p:nvPr/>
        </p:nvSpPr>
        <p:spPr>
          <a:xfrm>
            <a:off x="5601320" y="5021684"/>
            <a:ext cx="1415772" cy="461665"/>
          </a:xfrm>
          <a:prstGeom prst="rect">
            <a:avLst/>
          </a:prstGeom>
          <a:noFill/>
        </p:spPr>
        <p:txBody>
          <a:bodyPr wrap="none" rtlCol="0">
            <a:spAutoFit/>
          </a:bodyPr>
          <a:lstStyle/>
          <a:p>
            <a:r>
              <a:rPr lang="ja-JP" altLang="en-US" sz="2400" dirty="0" smtClean="0">
                <a:solidFill>
                  <a:srgbClr val="FF0000"/>
                </a:solidFill>
                <a:latin typeface="HG明朝E" pitchFamily="17" charset="-128"/>
                <a:ea typeface="HG明朝E" pitchFamily="17" charset="-128"/>
              </a:rPr>
              <a:t>ほぼ平面</a:t>
            </a:r>
            <a:endParaRPr kumimoji="1" lang="ja-JP" altLang="en-US" sz="2400" dirty="0">
              <a:solidFill>
                <a:srgbClr val="FF0000"/>
              </a:solidFill>
              <a:latin typeface="HG明朝E" pitchFamily="17" charset="-128"/>
              <a:ea typeface="HG明朝E" pitchFamily="17" charset="-128"/>
            </a:endParaRPr>
          </a:p>
        </p:txBody>
      </p:sp>
      <p:sp>
        <p:nvSpPr>
          <p:cNvPr id="68" name="テキスト ボックス 67"/>
          <p:cNvSpPr txBox="1"/>
          <p:nvPr/>
        </p:nvSpPr>
        <p:spPr>
          <a:xfrm>
            <a:off x="5117264" y="3606924"/>
            <a:ext cx="2767104" cy="461665"/>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altLang="ja-JP" sz="2400" b="1"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a:t>
            </a:r>
            <a:r>
              <a:rPr lang="ja-JP" altLang="en-US" sz="2400" b="1" i="1"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Ｆ</a:t>
            </a:r>
            <a:r>
              <a:rPr lang="en-US" altLang="ja-JP" sz="2400" b="1" i="1"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 </a:t>
            </a:r>
            <a:r>
              <a:rPr lang="en-US" altLang="ja-JP" sz="2400" b="1" i="1"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 </a:t>
            </a:r>
            <a:r>
              <a:rPr lang="ja-JP" altLang="en-US" sz="2400" b="1" i="1"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ｍｒ</a:t>
            </a:r>
            <a:r>
              <a:rPr lang="en-US" altLang="ja-JP" sz="2400" b="1" i="1"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ω</a:t>
            </a:r>
            <a:r>
              <a:rPr lang="en-US" altLang="ja-JP" sz="2400" b="1" i="1" baseline="30000"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2</a:t>
            </a:r>
            <a:r>
              <a:rPr lang="en-US" altLang="ja-JP" sz="2400" b="1" i="1"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 </a:t>
            </a:r>
            <a:r>
              <a:rPr lang="en-US" altLang="ja-JP" sz="2400" b="1"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rPr>
              <a:t>】</a:t>
            </a:r>
            <a:endParaRPr lang="en-US" altLang="ja-JP" sz="2400" b="1" baseline="30000" dirty="0" smtClean="0">
              <a:solidFill>
                <a:srgbClr val="FF0000"/>
              </a:solidFill>
              <a:effectLst>
                <a:outerShdw blurRad="38100" dist="38100" dir="2700000" algn="tl">
                  <a:srgbClr val="000000">
                    <a:alpha val="43137"/>
                  </a:srgbClr>
                </a:outerShdw>
              </a:effectLst>
              <a:latin typeface="HG明朝E" pitchFamily="17" charset="-128"/>
              <a:ea typeface="HG明朝E" pitchFamily="17" charset="-128"/>
            </a:endParaRPr>
          </a:p>
        </p:txBody>
      </p:sp>
      <p:sp>
        <p:nvSpPr>
          <p:cNvPr id="69" name="テキスト ボックス 68"/>
          <p:cNvSpPr txBox="1"/>
          <p:nvPr/>
        </p:nvSpPr>
        <p:spPr>
          <a:xfrm>
            <a:off x="9186532" y="2780928"/>
            <a:ext cx="3666388" cy="369332"/>
          </a:xfrm>
          <a:prstGeom prst="rect">
            <a:avLst/>
          </a:prstGeom>
          <a:noFill/>
        </p:spPr>
        <p:txBody>
          <a:bodyPr wrap="none" rtlCol="0">
            <a:spAutoFit/>
          </a:bodyPr>
          <a:lstStyle/>
          <a:p>
            <a:r>
              <a:rPr kumimoji="1" lang="ja-JP" altLang="en-US" dirty="0" smtClean="0"/>
              <a:t>本実験では、近似できる範囲で測定</a:t>
            </a:r>
            <a:endParaRPr kumimoji="1" lang="ja-JP" altLang="en-US" dirty="0"/>
          </a:p>
        </p:txBody>
      </p:sp>
      <p:cxnSp>
        <p:nvCxnSpPr>
          <p:cNvPr id="71" name="直線コネクタ 70"/>
          <p:cNvCxnSpPr/>
          <p:nvPr/>
        </p:nvCxnSpPr>
        <p:spPr>
          <a:xfrm>
            <a:off x="467544" y="4149080"/>
            <a:ext cx="8208912" cy="0"/>
          </a:xfrm>
          <a:prstGeom prst="line">
            <a:avLst/>
          </a:prstGeom>
          <a:ln w="19050">
            <a:prstDash val="dash"/>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横巻き 70"/>
          <p:cNvSpPr/>
          <p:nvPr/>
        </p:nvSpPr>
        <p:spPr>
          <a:xfrm>
            <a:off x="5436096" y="4005064"/>
            <a:ext cx="3528392" cy="252028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2400" dirty="0" smtClean="0">
                <a:solidFill>
                  <a:srgbClr val="FF0000"/>
                </a:solidFill>
                <a:latin typeface="HG明朝E" pitchFamily="17" charset="-128"/>
                <a:ea typeface="HG明朝E" pitchFamily="17" charset="-128"/>
              </a:rPr>
              <a:t>公式：</a:t>
            </a:r>
            <a:r>
              <a:rPr lang="ja-JP" altLang="en-US" sz="2400" i="1" dirty="0" smtClean="0">
                <a:solidFill>
                  <a:srgbClr val="FF0000"/>
                </a:solidFill>
                <a:latin typeface="HG明朝E" pitchFamily="17" charset="-128"/>
                <a:ea typeface="HG明朝E" pitchFamily="17" charset="-128"/>
              </a:rPr>
              <a:t>Ｆ</a:t>
            </a:r>
            <a:r>
              <a:rPr lang="en-US" altLang="ja-JP" sz="2400" i="1" dirty="0" smtClean="0">
                <a:solidFill>
                  <a:srgbClr val="FF0000"/>
                </a:solidFill>
                <a:latin typeface="HG明朝E" pitchFamily="17" charset="-128"/>
                <a:ea typeface="HG明朝E" pitchFamily="17" charset="-128"/>
              </a:rPr>
              <a:t> = </a:t>
            </a:r>
            <a:r>
              <a:rPr lang="ja-JP" altLang="en-US" sz="2400" i="1" dirty="0" smtClean="0">
                <a:solidFill>
                  <a:srgbClr val="FF0000"/>
                </a:solidFill>
                <a:latin typeface="HG明朝E" pitchFamily="17" charset="-128"/>
                <a:ea typeface="HG明朝E" pitchFamily="17" charset="-128"/>
              </a:rPr>
              <a:t>ｍｒ</a:t>
            </a:r>
            <a:r>
              <a:rPr lang="en-US" altLang="ja-JP" sz="2400" i="1" dirty="0" smtClean="0">
                <a:solidFill>
                  <a:srgbClr val="FF0000"/>
                </a:solidFill>
                <a:latin typeface="HG明朝E" pitchFamily="17" charset="-128"/>
                <a:ea typeface="HG明朝E" pitchFamily="17" charset="-128"/>
              </a:rPr>
              <a:t>ω</a:t>
            </a:r>
            <a:r>
              <a:rPr lang="en-US" altLang="ja-JP" sz="2400" i="1" baseline="30000" dirty="0" smtClean="0">
                <a:solidFill>
                  <a:srgbClr val="FF0000"/>
                </a:solidFill>
                <a:latin typeface="HG明朝E" pitchFamily="17" charset="-128"/>
                <a:ea typeface="HG明朝E" pitchFamily="17" charset="-128"/>
              </a:rPr>
              <a:t>2 </a:t>
            </a:r>
            <a:r>
              <a:rPr lang="en-US" altLang="ja-JP" sz="2400" i="1" dirty="0" smtClean="0">
                <a:solidFill>
                  <a:srgbClr val="FF0000"/>
                </a:solidFill>
                <a:latin typeface="HG明朝E" pitchFamily="17" charset="-128"/>
                <a:ea typeface="HG明朝E" pitchFamily="17" charset="-128"/>
              </a:rPr>
              <a:t> </a:t>
            </a:r>
          </a:p>
          <a:p>
            <a:pPr algn="ctr"/>
            <a:r>
              <a:rPr lang="ja-JP" altLang="en-US" sz="2400" dirty="0" smtClean="0">
                <a:solidFill>
                  <a:srgbClr val="FF0000"/>
                </a:solidFill>
                <a:latin typeface="HG明朝E" pitchFamily="17" charset="-128"/>
                <a:ea typeface="HG明朝E" pitchFamily="17" charset="-128"/>
              </a:rPr>
              <a:t>の発見学習</a:t>
            </a:r>
            <a:endParaRPr kumimoji="1" lang="ja-JP" altLang="en-US" sz="2400" dirty="0">
              <a:solidFill>
                <a:srgbClr val="FF0000"/>
              </a:solidFill>
            </a:endParaRPr>
          </a:p>
        </p:txBody>
      </p:sp>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sp>
        <p:nvSpPr>
          <p:cNvPr id="17" name="テキスト ボックス 16"/>
          <p:cNvSpPr txBox="1"/>
          <p:nvPr/>
        </p:nvSpPr>
        <p:spPr>
          <a:xfrm>
            <a:off x="2886187" y="44624"/>
            <a:ext cx="6109365" cy="430887"/>
          </a:xfrm>
          <a:prstGeom prst="rect">
            <a:avLst/>
          </a:prstGeom>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フロッピーケース加速度計</a:t>
            </a:r>
            <a:r>
              <a:rPr kumimoji="1" lang="en-US" altLang="ja-JP" sz="2200" dirty="0" smtClean="0">
                <a:latin typeface="HG明朝E" pitchFamily="17" charset="-128"/>
                <a:ea typeface="HG明朝E" pitchFamily="17" charset="-128"/>
              </a:rPr>
              <a:t>】</a:t>
            </a:r>
            <a:r>
              <a:rPr kumimoji="1" lang="ja-JP" altLang="en-US" sz="2200" dirty="0" smtClean="0">
                <a:latin typeface="HG明朝E" pitchFamily="17" charset="-128"/>
                <a:ea typeface="HG明朝E" pitchFamily="17" charset="-128"/>
              </a:rPr>
              <a:t>を</a:t>
            </a:r>
            <a:r>
              <a:rPr kumimoji="1" lang="ja-JP" altLang="en-US" sz="2200" dirty="0" smtClean="0">
                <a:latin typeface="HG明朝E" pitchFamily="17" charset="-128"/>
                <a:ea typeface="HG明朝E" pitchFamily="17" charset="-128"/>
              </a:rPr>
              <a:t>用いた</a:t>
            </a:r>
            <a:r>
              <a:rPr kumimoji="1" lang="ja-JP" altLang="en-US" sz="2200" dirty="0" smtClean="0">
                <a:latin typeface="HG明朝E" pitchFamily="17" charset="-128"/>
                <a:ea typeface="HG明朝E" pitchFamily="17" charset="-128"/>
              </a:rPr>
              <a:t>実験器</a:t>
            </a:r>
            <a:endParaRPr kumimoji="1" lang="ja-JP" altLang="en-US" sz="2200" dirty="0">
              <a:latin typeface="HG明朝E" pitchFamily="17" charset="-128"/>
              <a:ea typeface="HG明朝E" pitchFamily="17" charset="-128"/>
            </a:endParaRPr>
          </a:p>
        </p:txBody>
      </p:sp>
      <p:sp>
        <p:nvSpPr>
          <p:cNvPr id="48" name="テキスト ボックス 47"/>
          <p:cNvSpPr txBox="1"/>
          <p:nvPr/>
        </p:nvSpPr>
        <p:spPr>
          <a:xfrm>
            <a:off x="6588224" y="2947591"/>
            <a:ext cx="1313180" cy="769441"/>
          </a:xfrm>
          <a:prstGeom prst="rect">
            <a:avLst/>
          </a:prstGeom>
          <a:noFill/>
        </p:spPr>
        <p:txBody>
          <a:bodyPr wrap="none" rtlCol="0">
            <a:spAutoFit/>
          </a:bodyPr>
          <a:lstStyle/>
          <a:p>
            <a:pPr algn="ctr"/>
            <a:r>
              <a:rPr lang="en-US" altLang="ja-JP" sz="2200" u="sng" dirty="0" smtClean="0">
                <a:solidFill>
                  <a:srgbClr val="FF0000"/>
                </a:solidFill>
                <a:latin typeface="HG明朝E" pitchFamily="17" charset="-128"/>
                <a:ea typeface="HG明朝E" pitchFamily="17" charset="-128"/>
              </a:rPr>
              <a:t>3</a:t>
            </a:r>
            <a:r>
              <a:rPr lang="ja-JP" altLang="en-US" sz="2200" u="sng" dirty="0" smtClean="0">
                <a:solidFill>
                  <a:srgbClr val="FF0000"/>
                </a:solidFill>
                <a:latin typeface="HG明朝E" pitchFamily="17" charset="-128"/>
                <a:ea typeface="HG明朝E" pitchFamily="17" charset="-128"/>
              </a:rPr>
              <a:t>変数</a:t>
            </a:r>
            <a:endParaRPr lang="en-US" altLang="ja-JP" sz="2200" u="sng" dirty="0" smtClean="0">
              <a:solidFill>
                <a:srgbClr val="FF0000"/>
              </a:solidFill>
              <a:latin typeface="HG明朝E" pitchFamily="17" charset="-128"/>
              <a:ea typeface="HG明朝E" pitchFamily="17" charset="-128"/>
            </a:endParaRPr>
          </a:p>
          <a:p>
            <a:pPr algn="ctr"/>
            <a:r>
              <a:rPr lang="ja-JP" altLang="en-US" sz="2200" u="sng" dirty="0" smtClean="0">
                <a:solidFill>
                  <a:srgbClr val="FF0000"/>
                </a:solidFill>
                <a:latin typeface="HG明朝E" pitchFamily="17" charset="-128"/>
                <a:ea typeface="HG明朝E" pitchFamily="17" charset="-128"/>
              </a:rPr>
              <a:t>の測定値</a:t>
            </a:r>
            <a:endParaRPr lang="en-US" altLang="ja-JP" sz="2200" u="sng" dirty="0" smtClean="0">
              <a:solidFill>
                <a:srgbClr val="FF0000"/>
              </a:solidFill>
              <a:latin typeface="HG明朝E" pitchFamily="17" charset="-128"/>
              <a:ea typeface="HG明朝E" pitchFamily="17" charset="-128"/>
            </a:endParaRPr>
          </a:p>
        </p:txBody>
      </p:sp>
      <p:sp>
        <p:nvSpPr>
          <p:cNvPr id="49" name="円/楕円 48"/>
          <p:cNvSpPr/>
          <p:nvPr/>
        </p:nvSpPr>
        <p:spPr>
          <a:xfrm>
            <a:off x="6804248" y="1147391"/>
            <a:ext cx="936104" cy="936104"/>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T</a:t>
            </a:r>
            <a:endParaRPr kumimoji="1" lang="ja-JP" altLang="en-US" sz="3600" i="1" dirty="0">
              <a:latin typeface="HG明朝E" pitchFamily="17" charset="-128"/>
              <a:ea typeface="HG明朝E" pitchFamily="17" charset="-128"/>
            </a:endParaRPr>
          </a:p>
        </p:txBody>
      </p:sp>
      <p:sp>
        <p:nvSpPr>
          <p:cNvPr id="50" name="円/楕円 49"/>
          <p:cNvSpPr/>
          <p:nvPr/>
        </p:nvSpPr>
        <p:spPr>
          <a:xfrm>
            <a:off x="7236296" y="1939479"/>
            <a:ext cx="936104" cy="93610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r</a:t>
            </a:r>
            <a:endParaRPr kumimoji="1" lang="ja-JP" altLang="en-US" sz="3600" i="1" dirty="0">
              <a:latin typeface="HG明朝E" pitchFamily="17" charset="-128"/>
              <a:ea typeface="HG明朝E" pitchFamily="17" charset="-128"/>
            </a:endParaRPr>
          </a:p>
        </p:txBody>
      </p:sp>
      <p:sp>
        <p:nvSpPr>
          <p:cNvPr id="51" name="円/楕円 50"/>
          <p:cNvSpPr/>
          <p:nvPr/>
        </p:nvSpPr>
        <p:spPr>
          <a:xfrm>
            <a:off x="6300192" y="1939479"/>
            <a:ext cx="936104" cy="93610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a</a:t>
            </a:r>
            <a:endParaRPr kumimoji="1" lang="ja-JP" altLang="en-US" sz="3600" i="1" dirty="0">
              <a:latin typeface="HG明朝E" pitchFamily="17" charset="-128"/>
              <a:ea typeface="HG明朝E" pitchFamily="17" charset="-128"/>
            </a:endParaRPr>
          </a:p>
        </p:txBody>
      </p:sp>
      <p:sp>
        <p:nvSpPr>
          <p:cNvPr id="43" name="角丸四角形 42"/>
          <p:cNvSpPr/>
          <p:nvPr/>
        </p:nvSpPr>
        <p:spPr>
          <a:xfrm>
            <a:off x="1526456" y="908720"/>
            <a:ext cx="3600400" cy="3744416"/>
          </a:xfrm>
          <a:prstGeom prst="roundRect">
            <a:avLst/>
          </a:prstGeom>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46" name="雲 45"/>
          <p:cNvSpPr/>
          <p:nvPr/>
        </p:nvSpPr>
        <p:spPr>
          <a:xfrm>
            <a:off x="518344" y="620688"/>
            <a:ext cx="1584176" cy="936104"/>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実験</a:t>
            </a:r>
            <a:endParaRPr kumimoji="1" lang="ja-JP" altLang="en-US" sz="2400" dirty="0">
              <a:solidFill>
                <a:schemeClr val="tx1"/>
              </a:solidFill>
              <a:latin typeface="HG明朝E" pitchFamily="17" charset="-128"/>
              <a:ea typeface="HG明朝E" pitchFamily="17" charset="-128"/>
            </a:endParaRPr>
          </a:p>
        </p:txBody>
      </p:sp>
      <p:sp>
        <p:nvSpPr>
          <p:cNvPr id="47" name="テキスト ボックス 46"/>
          <p:cNvSpPr txBox="1"/>
          <p:nvPr/>
        </p:nvSpPr>
        <p:spPr>
          <a:xfrm>
            <a:off x="1846664" y="908720"/>
            <a:ext cx="3185487" cy="3693319"/>
          </a:xfrm>
          <a:prstGeom prst="rect">
            <a:avLst/>
          </a:prstGeom>
          <a:noFill/>
        </p:spPr>
        <p:txBody>
          <a:bodyPr wrap="none" rtlCol="0">
            <a:spAutoFit/>
          </a:bodyPr>
          <a:lstStyle/>
          <a:p>
            <a:pPr algn="ctr"/>
            <a:r>
              <a:rPr lang="ja-JP" altLang="en-US" dirty="0" smtClean="0">
                <a:latin typeface="HG明朝E" pitchFamily="17" charset="-128"/>
                <a:ea typeface="HG明朝E" pitchFamily="17" charset="-128"/>
              </a:rPr>
              <a:t>左記の装置を組み立てる</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等速円運動させる</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回転周期</a:t>
            </a:r>
            <a:r>
              <a:rPr lang="en-US" altLang="ja-JP" dirty="0" smtClean="0">
                <a:latin typeface="HG明朝E" pitchFamily="17" charset="-128"/>
                <a:ea typeface="HG明朝E" pitchFamily="17" charset="-128"/>
              </a:rPr>
              <a:t>(</a:t>
            </a:r>
            <a:r>
              <a:rPr lang="en-US" altLang="ja-JP" i="1" dirty="0" smtClean="0">
                <a:latin typeface="HG明朝E" pitchFamily="17" charset="-128"/>
                <a:ea typeface="HG明朝E" pitchFamily="17" charset="-128"/>
              </a:rPr>
              <a:t>T</a:t>
            </a:r>
            <a:r>
              <a:rPr lang="en-US" altLang="ja-JP" dirty="0" smtClean="0">
                <a:latin typeface="HG明朝E" pitchFamily="17" charset="-128"/>
                <a:ea typeface="HG明朝E" pitchFamily="17" charset="-128"/>
              </a:rPr>
              <a:t>)</a:t>
            </a:r>
            <a:r>
              <a:rPr lang="ja-JP" altLang="en-US" dirty="0" smtClean="0">
                <a:latin typeface="HG明朝E" pitchFamily="17" charset="-128"/>
                <a:ea typeface="HG明朝E" pitchFamily="17" charset="-128"/>
              </a:rPr>
              <a:t>を測定する</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水面の傾きをビデオカメラで</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撮影後、パソコンに取り込む</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正面の画像をキャプチャーし</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印刷する</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a:t>
            </a:r>
            <a:endParaRPr lang="en-US" altLang="ja-JP" dirty="0" smtClean="0">
              <a:latin typeface="HG明朝E" pitchFamily="17" charset="-128"/>
              <a:ea typeface="HG明朝E" pitchFamily="17" charset="-128"/>
            </a:endParaRPr>
          </a:p>
          <a:p>
            <a:pPr algn="ctr"/>
            <a:r>
              <a:rPr lang="ja-JP" altLang="en-US" dirty="0" smtClean="0">
                <a:latin typeface="HG明朝E" pitchFamily="17" charset="-128"/>
                <a:ea typeface="HG明朝E" pitchFamily="17" charset="-128"/>
              </a:rPr>
              <a:t>水面の傾き</a:t>
            </a:r>
            <a:r>
              <a:rPr lang="en-US" altLang="ja-JP" dirty="0" smtClean="0">
                <a:latin typeface="HG明朝E" pitchFamily="17" charset="-128"/>
                <a:ea typeface="HG明朝E" pitchFamily="17" charset="-128"/>
              </a:rPr>
              <a:t>(</a:t>
            </a:r>
            <a:r>
              <a:rPr lang="en-US" altLang="ja-JP" i="1" dirty="0" smtClean="0">
                <a:latin typeface="HG明朝E" pitchFamily="17" charset="-128"/>
                <a:ea typeface="HG明朝E" pitchFamily="17" charset="-128"/>
              </a:rPr>
              <a:t>θ</a:t>
            </a:r>
            <a:r>
              <a:rPr lang="en-US" altLang="ja-JP" dirty="0" smtClean="0">
                <a:latin typeface="HG明朝E" pitchFamily="17" charset="-128"/>
                <a:ea typeface="HG明朝E" pitchFamily="17" charset="-128"/>
              </a:rPr>
              <a:t>)</a:t>
            </a:r>
            <a:r>
              <a:rPr lang="ja-JP" altLang="en-US" dirty="0" smtClean="0">
                <a:latin typeface="HG明朝E" pitchFamily="17" charset="-128"/>
                <a:ea typeface="HG明朝E" pitchFamily="17" charset="-128"/>
              </a:rPr>
              <a:t>を読み取る</a:t>
            </a:r>
            <a:endParaRPr lang="en-US" altLang="ja-JP" dirty="0" smtClean="0">
              <a:latin typeface="HG明朝E" pitchFamily="17" charset="-128"/>
              <a:ea typeface="HG明朝E" pitchFamily="17" charset="-128"/>
            </a:endParaRPr>
          </a:p>
        </p:txBody>
      </p:sp>
      <p:sp>
        <p:nvSpPr>
          <p:cNvPr id="53" name="テキスト ボックス 52"/>
          <p:cNvSpPr txBox="1"/>
          <p:nvPr/>
        </p:nvSpPr>
        <p:spPr>
          <a:xfrm>
            <a:off x="184761" y="5328504"/>
            <a:ext cx="5121915" cy="1107996"/>
          </a:xfrm>
          <a:prstGeom prst="rect">
            <a:avLst/>
          </a:prstGeom>
          <a:noFill/>
        </p:spPr>
        <p:txBody>
          <a:bodyPr wrap="none" rtlCol="0">
            <a:spAutoFit/>
          </a:bodyPr>
          <a:lstStyle/>
          <a:p>
            <a:r>
              <a:rPr lang="ja-JP" altLang="en-US" sz="2200" dirty="0" smtClean="0">
                <a:latin typeface="HG明朝E" pitchFamily="17" charset="-128"/>
                <a:ea typeface="HG明朝E" pitchFamily="17" charset="-128"/>
              </a:rPr>
              <a:t>・回転半径 </a:t>
            </a:r>
            <a:r>
              <a:rPr lang="en-US" altLang="ja-JP" sz="2200" i="1" dirty="0" smtClean="0">
                <a:latin typeface="HG明朝E" pitchFamily="17" charset="-128"/>
                <a:ea typeface="HG明朝E" pitchFamily="17" charset="-128"/>
              </a:rPr>
              <a:t>r</a:t>
            </a:r>
            <a:r>
              <a:rPr lang="en-US" altLang="ja-JP" sz="2200" dirty="0" smtClean="0">
                <a:latin typeface="HG明朝E" pitchFamily="17" charset="-128"/>
                <a:ea typeface="HG明朝E" pitchFamily="17" charset="-128"/>
              </a:rPr>
              <a:t> (</a:t>
            </a:r>
            <a:r>
              <a:rPr lang="ja-JP" altLang="en-US" sz="2200" dirty="0" smtClean="0">
                <a:latin typeface="HG明朝E" pitchFamily="17" charset="-128"/>
                <a:ea typeface="HG明朝E" pitchFamily="17" charset="-128"/>
              </a:rPr>
              <a:t>カーテンレールに明示</a:t>
            </a:r>
            <a:r>
              <a:rPr lang="en-US" altLang="ja-JP" sz="2200" dirty="0" smtClean="0">
                <a:latin typeface="HG明朝E" pitchFamily="17" charset="-128"/>
                <a:ea typeface="HG明朝E" pitchFamily="17" charset="-128"/>
              </a:rPr>
              <a:t>)</a:t>
            </a:r>
          </a:p>
          <a:p>
            <a:r>
              <a:rPr kumimoji="1" lang="ja-JP" altLang="en-US" sz="2200" dirty="0" smtClean="0">
                <a:latin typeface="HG明朝E" pitchFamily="17" charset="-128"/>
                <a:ea typeface="HG明朝E" pitchFamily="17" charset="-128"/>
              </a:rPr>
              <a:t>・回転周期 </a:t>
            </a:r>
            <a:r>
              <a:rPr kumimoji="1" lang="en-US" altLang="ja-JP" sz="2200" i="1" dirty="0" smtClean="0">
                <a:latin typeface="HG明朝E" pitchFamily="17" charset="-128"/>
                <a:ea typeface="HG明朝E" pitchFamily="17" charset="-128"/>
              </a:rPr>
              <a:t>T</a:t>
            </a:r>
            <a:r>
              <a:rPr kumimoji="1" lang="en-US" altLang="ja-JP" sz="2200" dirty="0" smtClean="0">
                <a:latin typeface="HG明朝E" pitchFamily="17" charset="-128"/>
                <a:ea typeface="HG明朝E" pitchFamily="17" charset="-128"/>
              </a:rPr>
              <a:t> (</a:t>
            </a:r>
            <a:r>
              <a:rPr kumimoji="1" lang="ja-JP" altLang="en-US" sz="2200" dirty="0" smtClean="0">
                <a:latin typeface="HG明朝E" pitchFamily="17" charset="-128"/>
                <a:ea typeface="HG明朝E" pitchFamily="17" charset="-128"/>
              </a:rPr>
              <a:t>一定</a:t>
            </a:r>
            <a:r>
              <a:rPr kumimoji="1" lang="en-US" altLang="ja-JP" sz="2200" dirty="0" smtClean="0">
                <a:latin typeface="HG明朝E" pitchFamily="17" charset="-128"/>
                <a:ea typeface="HG明朝E" pitchFamily="17" charset="-128"/>
              </a:rPr>
              <a:t>)</a:t>
            </a:r>
          </a:p>
          <a:p>
            <a:r>
              <a:rPr lang="ja-JP" altLang="en-US" sz="2200" dirty="0" smtClean="0">
                <a:latin typeface="HG明朝E" pitchFamily="17" charset="-128"/>
                <a:ea typeface="HG明朝E" pitchFamily="17" charset="-128"/>
              </a:rPr>
              <a:t>・水面の傾き </a:t>
            </a:r>
            <a:r>
              <a:rPr lang="en-US" altLang="ja-JP" sz="2200" i="1" dirty="0" smtClean="0">
                <a:latin typeface="HG明朝E" pitchFamily="17" charset="-128"/>
                <a:ea typeface="HG明朝E" pitchFamily="17" charset="-128"/>
              </a:rPr>
              <a:t>θ</a:t>
            </a:r>
          </a:p>
        </p:txBody>
      </p:sp>
      <p:sp>
        <p:nvSpPr>
          <p:cNvPr id="61" name="角丸四角形 60"/>
          <p:cNvSpPr/>
          <p:nvPr/>
        </p:nvSpPr>
        <p:spPr>
          <a:xfrm>
            <a:off x="166812" y="4779736"/>
            <a:ext cx="4982200" cy="1944216"/>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雲 61"/>
          <p:cNvSpPr/>
          <p:nvPr/>
        </p:nvSpPr>
        <p:spPr>
          <a:xfrm>
            <a:off x="310828" y="4320392"/>
            <a:ext cx="1584176" cy="936104"/>
          </a:xfrm>
          <a:prstGeom prst="clou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測定</a:t>
            </a:r>
            <a:endParaRPr kumimoji="1" lang="ja-JP" altLang="en-US" sz="2400" dirty="0">
              <a:solidFill>
                <a:schemeClr val="tx1"/>
              </a:solidFill>
              <a:latin typeface="HG明朝E" pitchFamily="17" charset="-128"/>
              <a:ea typeface="HG明朝E" pitchFamily="17" charset="-128"/>
            </a:endParaRPr>
          </a:p>
        </p:txBody>
      </p:sp>
      <p:sp>
        <p:nvSpPr>
          <p:cNvPr id="72" name="ストライプ矢印 71"/>
          <p:cNvSpPr/>
          <p:nvPr/>
        </p:nvSpPr>
        <p:spPr>
          <a:xfrm rot="5400000">
            <a:off x="6732240" y="3645024"/>
            <a:ext cx="1008112" cy="1152128"/>
          </a:xfrm>
          <a:prstGeom prst="stripedRight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V 字形矢印 11"/>
          <p:cNvSpPr/>
          <p:nvPr/>
        </p:nvSpPr>
        <p:spPr>
          <a:xfrm rot="5400000">
            <a:off x="4247964" y="2312876"/>
            <a:ext cx="648072" cy="576064"/>
          </a:xfrm>
          <a:prstGeom prst="notched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bwMode="auto">
          <a:xfrm>
            <a:off x="73933" y="63435"/>
            <a:ext cx="2625859" cy="417578"/>
          </a:xfrm>
          <a:prstGeom prst="rect">
            <a:avLst/>
          </a:prstGeom>
          <a:solidFill>
            <a:srgbClr val="00B050"/>
          </a:solidFill>
          <a:ln>
            <a:solidFill>
              <a:srgbClr val="00B050"/>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 name="Rectangle 5"/>
          <p:cNvSpPr>
            <a:spLocks noChangeArrowheads="1"/>
          </p:cNvSpPr>
          <p:nvPr/>
        </p:nvSpPr>
        <p:spPr bwMode="auto">
          <a:xfrm>
            <a:off x="109633" y="15875"/>
            <a:ext cx="2490855" cy="465138"/>
          </a:xfrm>
          <a:prstGeom prst="rect">
            <a:avLst/>
          </a:prstGeom>
          <a:noFill/>
          <a:ln w="9525">
            <a:noFill/>
            <a:miter lim="800000"/>
            <a:headEnd/>
            <a:tailEnd/>
          </a:ln>
          <a:effectLst>
            <a:glow rad="139700">
              <a:schemeClr val="accent1">
                <a:satMod val="175000"/>
                <a:alpha val="40000"/>
              </a:schemeClr>
            </a:glow>
          </a:effectLst>
        </p:spPr>
        <p:txBody>
          <a:bodyPr>
            <a:spAutoFit/>
          </a:bodyPr>
          <a:lstStyle/>
          <a:p>
            <a:pPr algn="ctr" eaLnBrk="0" fontAlgn="auto" hangingPunct="0">
              <a:spcBef>
                <a:spcPts val="0"/>
              </a:spcBef>
              <a:spcAft>
                <a:spcPts val="0"/>
              </a:spcAft>
              <a:defRPr/>
            </a:pPr>
            <a:r>
              <a:rPr kumimoji="0" lang="en-US" altLang="ja-JP" sz="2400" dirty="0" smtClean="0">
                <a:solidFill>
                  <a:schemeClr val="bg1"/>
                </a:solidFill>
                <a:latin typeface="HG明朝E" pitchFamily="17" charset="-128"/>
                <a:ea typeface="HG明朝E" pitchFamily="17" charset="-128"/>
              </a:rPr>
              <a:t>2. </a:t>
            </a:r>
            <a:r>
              <a:rPr kumimoji="0" lang="ja-JP" altLang="en-US" sz="2400" dirty="0" smtClean="0">
                <a:solidFill>
                  <a:schemeClr val="bg1"/>
                </a:solidFill>
                <a:latin typeface="HG明朝E" pitchFamily="17" charset="-128"/>
                <a:ea typeface="HG明朝E" pitchFamily="17" charset="-128"/>
              </a:rPr>
              <a:t>方法</a:t>
            </a:r>
            <a:endParaRPr kumimoji="0" lang="ja-JP" altLang="en-US" sz="2400" dirty="0">
              <a:solidFill>
                <a:schemeClr val="bg1"/>
              </a:solidFill>
              <a:latin typeface="HG明朝E" pitchFamily="17" charset="-128"/>
              <a:ea typeface="HG明朝E" pitchFamily="17" charset="-128"/>
            </a:endParaRPr>
          </a:p>
        </p:txBody>
      </p:sp>
      <p:sp>
        <p:nvSpPr>
          <p:cNvPr id="5" name="横巻き 4"/>
          <p:cNvSpPr/>
          <p:nvPr/>
        </p:nvSpPr>
        <p:spPr>
          <a:xfrm>
            <a:off x="2556605" y="476672"/>
            <a:ext cx="3528392" cy="1152128"/>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2400" dirty="0" smtClean="0">
                <a:solidFill>
                  <a:schemeClr val="tx1"/>
                </a:solidFill>
                <a:latin typeface="HG明朝E" pitchFamily="17" charset="-128"/>
                <a:ea typeface="HG明朝E" pitchFamily="17" charset="-128"/>
              </a:rPr>
              <a:t>公式：</a:t>
            </a:r>
            <a:r>
              <a:rPr lang="ja-JP" altLang="en-US" sz="2400" i="1" dirty="0" smtClean="0">
                <a:solidFill>
                  <a:schemeClr val="tx1"/>
                </a:solidFill>
                <a:latin typeface="HG明朝E" pitchFamily="17" charset="-128"/>
                <a:ea typeface="HG明朝E" pitchFamily="17" charset="-128"/>
              </a:rPr>
              <a:t>Ｆ</a:t>
            </a:r>
            <a:r>
              <a:rPr lang="en-US" altLang="ja-JP" sz="2400" i="1" dirty="0" smtClean="0">
                <a:solidFill>
                  <a:schemeClr val="tx1"/>
                </a:solidFill>
                <a:latin typeface="HG明朝E" pitchFamily="17" charset="-128"/>
                <a:ea typeface="HG明朝E" pitchFamily="17" charset="-128"/>
              </a:rPr>
              <a:t> = </a:t>
            </a:r>
            <a:r>
              <a:rPr lang="ja-JP" altLang="en-US" sz="2400" i="1" dirty="0" smtClean="0">
                <a:solidFill>
                  <a:schemeClr val="tx1"/>
                </a:solidFill>
                <a:latin typeface="HG明朝E" pitchFamily="17" charset="-128"/>
                <a:ea typeface="HG明朝E" pitchFamily="17" charset="-128"/>
              </a:rPr>
              <a:t>ｍｒ</a:t>
            </a:r>
            <a:r>
              <a:rPr lang="en-US" altLang="ja-JP" sz="2400" i="1" dirty="0" smtClean="0">
                <a:solidFill>
                  <a:schemeClr val="tx1"/>
                </a:solidFill>
                <a:latin typeface="HG明朝E" pitchFamily="17" charset="-128"/>
                <a:ea typeface="HG明朝E" pitchFamily="17" charset="-128"/>
              </a:rPr>
              <a:t>ω</a:t>
            </a:r>
            <a:r>
              <a:rPr lang="en-US" altLang="ja-JP" sz="2400" i="1" baseline="30000" dirty="0" smtClean="0">
                <a:solidFill>
                  <a:schemeClr val="tx1"/>
                </a:solidFill>
                <a:latin typeface="HG明朝E" pitchFamily="17" charset="-128"/>
                <a:ea typeface="HG明朝E" pitchFamily="17" charset="-128"/>
              </a:rPr>
              <a:t>2 </a:t>
            </a:r>
            <a:r>
              <a:rPr lang="en-US" altLang="ja-JP" sz="2400" i="1" dirty="0" smtClean="0">
                <a:solidFill>
                  <a:schemeClr val="tx1"/>
                </a:solidFill>
                <a:latin typeface="HG明朝E" pitchFamily="17" charset="-128"/>
                <a:ea typeface="HG明朝E" pitchFamily="17" charset="-128"/>
              </a:rPr>
              <a:t> </a:t>
            </a:r>
          </a:p>
          <a:p>
            <a:pPr algn="ctr"/>
            <a:r>
              <a:rPr lang="ja-JP" altLang="en-US" sz="2400" dirty="0" smtClean="0">
                <a:solidFill>
                  <a:schemeClr val="tx1"/>
                </a:solidFill>
                <a:latin typeface="HG明朝E" pitchFamily="17" charset="-128"/>
                <a:ea typeface="HG明朝E" pitchFamily="17" charset="-128"/>
              </a:rPr>
              <a:t>の発見学習</a:t>
            </a:r>
            <a:endParaRPr kumimoji="1" lang="ja-JP" altLang="en-US" sz="2400" dirty="0"/>
          </a:p>
        </p:txBody>
      </p:sp>
      <p:sp>
        <p:nvSpPr>
          <p:cNvPr id="6" name="円/楕円 5"/>
          <p:cNvSpPr/>
          <p:nvPr/>
        </p:nvSpPr>
        <p:spPr>
          <a:xfrm>
            <a:off x="5724957" y="908720"/>
            <a:ext cx="720080" cy="7200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T</a:t>
            </a:r>
            <a:endParaRPr kumimoji="1" lang="ja-JP" altLang="en-US" sz="3600" i="1" dirty="0">
              <a:latin typeface="HG明朝E" pitchFamily="17" charset="-128"/>
              <a:ea typeface="HG明朝E" pitchFamily="17" charset="-128"/>
            </a:endParaRPr>
          </a:p>
        </p:txBody>
      </p:sp>
      <p:sp>
        <p:nvSpPr>
          <p:cNvPr id="7" name="円/楕円 6"/>
          <p:cNvSpPr/>
          <p:nvPr/>
        </p:nvSpPr>
        <p:spPr>
          <a:xfrm>
            <a:off x="5724957" y="116632"/>
            <a:ext cx="720080" cy="69269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r</a:t>
            </a:r>
            <a:endParaRPr kumimoji="1" lang="ja-JP" altLang="en-US" sz="3600" i="1" dirty="0">
              <a:latin typeface="HG明朝E" pitchFamily="17" charset="-128"/>
              <a:ea typeface="HG明朝E" pitchFamily="17" charset="-128"/>
            </a:endParaRPr>
          </a:p>
        </p:txBody>
      </p:sp>
      <p:sp>
        <p:nvSpPr>
          <p:cNvPr id="8" name="円/楕円 7"/>
          <p:cNvSpPr/>
          <p:nvPr/>
        </p:nvSpPr>
        <p:spPr>
          <a:xfrm>
            <a:off x="6373029" y="548680"/>
            <a:ext cx="720080" cy="697433"/>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z="3600" i="1" dirty="0" smtClean="0">
                <a:latin typeface="HG明朝E" pitchFamily="17" charset="-128"/>
                <a:ea typeface="HG明朝E" pitchFamily="17" charset="-128"/>
              </a:rPr>
              <a:t>a</a:t>
            </a:r>
            <a:endParaRPr kumimoji="1" lang="ja-JP" altLang="en-US" sz="3600" i="1" dirty="0">
              <a:latin typeface="HG明朝E" pitchFamily="17" charset="-128"/>
              <a:ea typeface="HG明朝E" pitchFamily="17" charset="-128"/>
            </a:endParaRPr>
          </a:p>
        </p:txBody>
      </p:sp>
      <p:sp>
        <p:nvSpPr>
          <p:cNvPr id="10" name="テキスト ボックス 9"/>
          <p:cNvSpPr txBox="1"/>
          <p:nvPr/>
        </p:nvSpPr>
        <p:spPr>
          <a:xfrm>
            <a:off x="3492217" y="1629961"/>
            <a:ext cx="2159566" cy="430887"/>
          </a:xfrm>
          <a:prstGeom prst="rect">
            <a:avLst/>
          </a:prstGeom>
          <a:noFill/>
          <a:ln w="38100">
            <a:solidFill>
              <a:srgbClr val="FF0000"/>
            </a:solidFill>
          </a:ln>
        </p:spPr>
        <p:txBody>
          <a:bodyPr wrap="none" rtlCol="0">
            <a:spAutoFit/>
          </a:bodyPr>
          <a:lstStyle/>
          <a:p>
            <a:r>
              <a:rPr kumimoji="1" lang="ja-JP" altLang="en-US" sz="2200" dirty="0" smtClean="0">
                <a:latin typeface="HG明朝E" pitchFamily="17" charset="-128"/>
                <a:ea typeface="HG明朝E" pitchFamily="17" charset="-128"/>
              </a:rPr>
              <a:t>各変数間の</a:t>
            </a:r>
            <a:r>
              <a:rPr kumimoji="1" lang="ja-JP" altLang="en-US" sz="2200" dirty="0" smtClean="0">
                <a:latin typeface="HG明朝E" pitchFamily="17" charset="-128"/>
                <a:ea typeface="HG明朝E" pitchFamily="17" charset="-128"/>
              </a:rPr>
              <a:t>関係</a:t>
            </a:r>
            <a:endParaRPr kumimoji="1" lang="ja-JP" altLang="en-US" sz="2200" dirty="0">
              <a:latin typeface="HG明朝E" pitchFamily="17" charset="-128"/>
              <a:ea typeface="HG明朝E" pitchFamily="17" charset="-128"/>
            </a:endParaRPr>
          </a:p>
        </p:txBody>
      </p:sp>
      <p:sp>
        <p:nvSpPr>
          <p:cNvPr id="11" name="テキスト ボックス 10"/>
          <p:cNvSpPr txBox="1"/>
          <p:nvPr/>
        </p:nvSpPr>
        <p:spPr>
          <a:xfrm>
            <a:off x="177207" y="3122156"/>
            <a:ext cx="8789586" cy="1785104"/>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グラフ化をするために</a:t>
            </a:r>
            <a:r>
              <a:rPr lang="en-US" altLang="ja-JP" sz="2200" dirty="0" smtClean="0">
                <a:latin typeface="HG明朝E" pitchFamily="17" charset="-128"/>
                <a:ea typeface="HG明朝E" pitchFamily="17" charset="-128"/>
              </a:rPr>
              <a:t>3</a:t>
            </a:r>
            <a:r>
              <a:rPr lang="ja-JP" altLang="en-US" sz="2200" dirty="0" smtClean="0">
                <a:latin typeface="HG明朝E" pitchFamily="17" charset="-128"/>
                <a:ea typeface="HG明朝E" pitchFamily="17" charset="-128"/>
              </a:rPr>
              <a:t>変数を同時に</a:t>
            </a:r>
            <a:r>
              <a:rPr lang="en-US" altLang="ja-JP" sz="2200" dirty="0" smtClean="0">
                <a:latin typeface="HG明朝E" pitchFamily="17" charset="-128"/>
                <a:ea typeface="HG明朝E" pitchFamily="17" charset="-128"/>
              </a:rPr>
              <a:t>3</a:t>
            </a:r>
            <a:r>
              <a:rPr lang="ja-JP" altLang="en-US" sz="2200" dirty="0" smtClean="0">
                <a:latin typeface="HG明朝E" pitchFamily="17" charset="-128"/>
                <a:ea typeface="HG明朝E" pitchFamily="17" charset="-128"/>
              </a:rPr>
              <a:t>次元のグラフ</a:t>
            </a:r>
            <a:r>
              <a:rPr lang="ja-JP" altLang="en-US" sz="2200" dirty="0" smtClean="0">
                <a:latin typeface="HG明朝E" pitchFamily="17" charset="-128"/>
                <a:ea typeface="HG明朝E" pitchFamily="17" charset="-128"/>
              </a:rPr>
              <a:t>に</a:t>
            </a:r>
            <a:endParaRPr lang="en-US" altLang="ja-JP" sz="2200" dirty="0" smtClean="0">
              <a:latin typeface="HG明朝E" pitchFamily="17" charset="-128"/>
              <a:ea typeface="HG明朝E" pitchFamily="17" charset="-128"/>
            </a:endParaRPr>
          </a:p>
          <a:p>
            <a:pPr algn="ctr"/>
            <a:r>
              <a:rPr lang="ja-JP" altLang="en-US" sz="2200" dirty="0" smtClean="0">
                <a:latin typeface="HG明朝E" pitchFamily="17" charset="-128"/>
                <a:ea typeface="HG明朝E" pitchFamily="17" charset="-128"/>
              </a:rPr>
              <a:t>描写するよりも</a:t>
            </a:r>
            <a:r>
              <a:rPr kumimoji="1" lang="ja-JP" altLang="en-US" sz="2200" dirty="0" smtClean="0">
                <a:latin typeface="HG明朝E" pitchFamily="17" charset="-128"/>
                <a:ea typeface="HG明朝E" pitchFamily="17" charset="-128"/>
              </a:rPr>
              <a:t>どれか</a:t>
            </a:r>
            <a:r>
              <a:rPr kumimoji="1" lang="en-US" altLang="ja-JP" sz="2200" dirty="0" smtClean="0">
                <a:latin typeface="HG明朝E" pitchFamily="17" charset="-128"/>
                <a:ea typeface="HG明朝E" pitchFamily="17" charset="-128"/>
              </a:rPr>
              <a:t>1</a:t>
            </a:r>
            <a:r>
              <a:rPr kumimoji="1" lang="ja-JP" altLang="en-US" sz="2200" dirty="0" smtClean="0">
                <a:latin typeface="HG明朝E" pitchFamily="17" charset="-128"/>
                <a:ea typeface="HG明朝E" pitchFamily="17" charset="-128"/>
              </a:rPr>
              <a:t>変数を固定して、残りの</a:t>
            </a:r>
            <a:r>
              <a:rPr kumimoji="1" lang="en-US" altLang="ja-JP" sz="2200" dirty="0" smtClean="0">
                <a:latin typeface="HG明朝E" pitchFamily="17" charset="-128"/>
                <a:ea typeface="HG明朝E" pitchFamily="17" charset="-128"/>
              </a:rPr>
              <a:t>2</a:t>
            </a:r>
            <a:r>
              <a:rPr kumimoji="1" lang="ja-JP" altLang="en-US" sz="2200" dirty="0" smtClean="0">
                <a:latin typeface="HG明朝E" pitchFamily="17" charset="-128"/>
                <a:ea typeface="HG明朝E" pitchFamily="17" charset="-128"/>
              </a:rPr>
              <a:t>変数について</a:t>
            </a:r>
            <a:endParaRPr kumimoji="1" lang="en-US" altLang="ja-JP" sz="2200" dirty="0" smtClean="0">
              <a:latin typeface="HG明朝E" pitchFamily="17" charset="-128"/>
              <a:ea typeface="HG明朝E" pitchFamily="17" charset="-128"/>
            </a:endParaRPr>
          </a:p>
          <a:p>
            <a:pPr algn="ctr"/>
            <a:r>
              <a:rPr kumimoji="1" lang="ja-JP" altLang="en-US" sz="2200" dirty="0" smtClean="0">
                <a:latin typeface="HG明朝E" pitchFamily="17" charset="-128"/>
                <a:ea typeface="HG明朝E" pitchFamily="17" charset="-128"/>
              </a:rPr>
              <a:t>グラフ化をする方が行いやすい</a:t>
            </a:r>
            <a:endParaRPr kumimoji="1" lang="en-US" altLang="ja-JP" sz="2200" dirty="0" smtClean="0">
              <a:latin typeface="HG明朝E" pitchFamily="17" charset="-128"/>
              <a:ea typeface="HG明朝E" pitchFamily="17" charset="-128"/>
            </a:endParaRPr>
          </a:p>
          <a:p>
            <a:pPr algn="ctr"/>
            <a:endParaRPr lang="en-US" altLang="ja-JP" sz="2200" dirty="0" smtClean="0">
              <a:latin typeface="HG明朝E" pitchFamily="17" charset="-128"/>
              <a:ea typeface="HG明朝E" pitchFamily="17" charset="-128"/>
            </a:endParaRPr>
          </a:p>
          <a:p>
            <a:pPr algn="ctr"/>
            <a:r>
              <a:rPr kumimoji="1" lang="en-US" altLang="ja-JP" sz="2200" u="sng" dirty="0" smtClean="0">
                <a:latin typeface="HG明朝E" pitchFamily="17" charset="-128"/>
                <a:ea typeface="HG明朝E" pitchFamily="17" charset="-128"/>
              </a:rPr>
              <a:t>Ex. </a:t>
            </a:r>
            <a:r>
              <a:rPr kumimoji="1" lang="ja-JP" altLang="en-US" sz="2200" u="sng" dirty="0" smtClean="0">
                <a:latin typeface="HG明朝E" pitchFamily="17" charset="-128"/>
                <a:ea typeface="HG明朝E" pitchFamily="17" charset="-128"/>
              </a:rPr>
              <a:t>周期</a:t>
            </a:r>
            <a:r>
              <a:rPr kumimoji="1" lang="en-US" altLang="ja-JP" sz="2200" u="sng" dirty="0" smtClean="0">
                <a:latin typeface="HG明朝E" pitchFamily="17" charset="-128"/>
                <a:ea typeface="HG明朝E" pitchFamily="17" charset="-128"/>
              </a:rPr>
              <a:t>(</a:t>
            </a:r>
            <a:r>
              <a:rPr kumimoji="1" lang="en-US" altLang="ja-JP" sz="2200" i="1" u="sng" dirty="0" smtClean="0">
                <a:latin typeface="HG明朝E" pitchFamily="17" charset="-128"/>
                <a:ea typeface="HG明朝E" pitchFamily="17" charset="-128"/>
              </a:rPr>
              <a:t>T</a:t>
            </a:r>
            <a:r>
              <a:rPr lang="en-US" altLang="ja-JP" sz="2200" u="sng" dirty="0" smtClean="0">
                <a:latin typeface="HG明朝E" pitchFamily="17" charset="-128"/>
                <a:ea typeface="HG明朝E" pitchFamily="17" charset="-128"/>
              </a:rPr>
              <a:t>)</a:t>
            </a:r>
            <a:r>
              <a:rPr lang="ja-JP" altLang="en-US" sz="2200" u="sng" dirty="0" smtClean="0">
                <a:latin typeface="HG明朝E" pitchFamily="17" charset="-128"/>
                <a:ea typeface="HG明朝E" pitchFamily="17" charset="-128"/>
              </a:rPr>
              <a:t>を固定し、加速度</a:t>
            </a:r>
            <a:r>
              <a:rPr lang="en-US" altLang="ja-JP" sz="2200" u="sng" dirty="0" smtClean="0">
                <a:latin typeface="HG明朝E" pitchFamily="17" charset="-128"/>
                <a:ea typeface="HG明朝E" pitchFamily="17" charset="-128"/>
              </a:rPr>
              <a:t>(</a:t>
            </a:r>
            <a:r>
              <a:rPr lang="en-US" altLang="ja-JP" sz="2200" i="1" u="sng" dirty="0" smtClean="0">
                <a:latin typeface="HG明朝E" pitchFamily="17" charset="-128"/>
                <a:ea typeface="HG明朝E" pitchFamily="17" charset="-128"/>
              </a:rPr>
              <a:t>a</a:t>
            </a:r>
            <a:r>
              <a:rPr lang="en-US" altLang="ja-JP" sz="2200" u="sng" dirty="0" smtClean="0">
                <a:latin typeface="HG明朝E" pitchFamily="17" charset="-128"/>
                <a:ea typeface="HG明朝E" pitchFamily="17" charset="-128"/>
              </a:rPr>
              <a:t>)</a:t>
            </a:r>
            <a:r>
              <a:rPr lang="ja-JP" altLang="en-US" sz="2200" u="sng" dirty="0" smtClean="0">
                <a:latin typeface="HG明朝E" pitchFamily="17" charset="-128"/>
                <a:ea typeface="HG明朝E" pitchFamily="17" charset="-128"/>
              </a:rPr>
              <a:t>と回転半径</a:t>
            </a:r>
            <a:r>
              <a:rPr lang="en-US" altLang="ja-JP" sz="2200" u="sng" dirty="0" smtClean="0">
                <a:latin typeface="HG明朝E" pitchFamily="17" charset="-128"/>
                <a:ea typeface="HG明朝E" pitchFamily="17" charset="-128"/>
              </a:rPr>
              <a:t>(</a:t>
            </a:r>
            <a:r>
              <a:rPr lang="en-US" altLang="ja-JP" sz="2200" i="1" u="sng" dirty="0" smtClean="0">
                <a:latin typeface="HG明朝E" pitchFamily="17" charset="-128"/>
                <a:ea typeface="HG明朝E" pitchFamily="17" charset="-128"/>
              </a:rPr>
              <a:t>r</a:t>
            </a:r>
            <a:r>
              <a:rPr lang="en-US" altLang="ja-JP" sz="2200" u="sng" dirty="0" smtClean="0">
                <a:latin typeface="HG明朝E" pitchFamily="17" charset="-128"/>
                <a:ea typeface="HG明朝E" pitchFamily="17" charset="-128"/>
              </a:rPr>
              <a:t>)</a:t>
            </a:r>
            <a:r>
              <a:rPr lang="ja-JP" altLang="en-US" sz="2200" u="sng" dirty="0" smtClean="0">
                <a:latin typeface="HG明朝E" pitchFamily="17" charset="-128"/>
                <a:ea typeface="HG明朝E" pitchFamily="17" charset="-128"/>
              </a:rPr>
              <a:t>との関係をグラフ化</a:t>
            </a:r>
            <a:endParaRPr lang="en-US" altLang="ja-JP" sz="2200" u="sng" dirty="0" smtClean="0">
              <a:latin typeface="HG明朝E" pitchFamily="17" charset="-128"/>
              <a:ea typeface="HG明朝E" pitchFamily="17" charset="-128"/>
            </a:endParaRPr>
          </a:p>
        </p:txBody>
      </p:sp>
      <p:sp>
        <p:nvSpPr>
          <p:cNvPr id="13" name="V 字形矢印 12"/>
          <p:cNvSpPr/>
          <p:nvPr/>
        </p:nvSpPr>
        <p:spPr>
          <a:xfrm rot="5400000">
            <a:off x="4175956" y="5121188"/>
            <a:ext cx="648072" cy="576064"/>
          </a:xfrm>
          <a:prstGeom prst="notched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06675" y="5950441"/>
            <a:ext cx="8930650" cy="430887"/>
          </a:xfrm>
          <a:prstGeom prst="rect">
            <a:avLst/>
          </a:prstGeom>
          <a:noFill/>
        </p:spPr>
        <p:txBody>
          <a:bodyPr wrap="none" rtlCol="0">
            <a:spAutoFit/>
          </a:bodyPr>
          <a:lstStyle/>
          <a:p>
            <a:pPr algn="ctr"/>
            <a:r>
              <a:rPr lang="ja-JP" altLang="en-US" sz="2200" dirty="0" smtClean="0">
                <a:latin typeface="HG明朝E" pitchFamily="17" charset="-128"/>
                <a:ea typeface="HG明朝E" pitchFamily="17" charset="-128"/>
              </a:rPr>
              <a:t>得られたグラフにより、加速度</a:t>
            </a:r>
            <a:r>
              <a:rPr lang="en-US" altLang="ja-JP" sz="2200" dirty="0" smtClean="0">
                <a:latin typeface="HG明朝E" pitchFamily="17" charset="-128"/>
                <a:ea typeface="HG明朝E" pitchFamily="17" charset="-128"/>
              </a:rPr>
              <a:t>(</a:t>
            </a:r>
            <a:r>
              <a:rPr lang="en-US" altLang="ja-JP" sz="2200" i="1" dirty="0" smtClean="0">
                <a:latin typeface="HG明朝E" pitchFamily="17" charset="-128"/>
                <a:ea typeface="HG明朝E" pitchFamily="17" charset="-128"/>
              </a:rPr>
              <a:t>a</a:t>
            </a:r>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と回転半径</a:t>
            </a:r>
            <a:r>
              <a:rPr lang="en-US" altLang="ja-JP" sz="2200" dirty="0" smtClean="0">
                <a:latin typeface="HG明朝E" pitchFamily="17" charset="-128"/>
                <a:ea typeface="HG明朝E" pitchFamily="17" charset="-128"/>
              </a:rPr>
              <a:t>(</a:t>
            </a:r>
            <a:r>
              <a:rPr lang="en-US" altLang="ja-JP" sz="2200" i="1" dirty="0" smtClean="0">
                <a:latin typeface="HG明朝E" pitchFamily="17" charset="-128"/>
                <a:ea typeface="HG明朝E" pitchFamily="17" charset="-128"/>
              </a:rPr>
              <a:t>r</a:t>
            </a:r>
            <a:r>
              <a:rPr lang="en-US" altLang="ja-JP" sz="2200" dirty="0" smtClean="0">
                <a:latin typeface="HG明朝E" pitchFamily="17" charset="-128"/>
                <a:ea typeface="HG明朝E" pitchFamily="17" charset="-128"/>
              </a:rPr>
              <a:t>)</a:t>
            </a:r>
            <a:r>
              <a:rPr lang="ja-JP" altLang="en-US" sz="2200" dirty="0" smtClean="0">
                <a:latin typeface="HG明朝E" pitchFamily="17" charset="-128"/>
                <a:ea typeface="HG明朝E" pitchFamily="17" charset="-128"/>
              </a:rPr>
              <a:t>との関係式を導出</a:t>
            </a:r>
            <a:endParaRPr lang="en-US" altLang="ja-JP" sz="2200" dirty="0" smtClean="0">
              <a:latin typeface="HG明朝E" pitchFamily="17" charset="-128"/>
              <a:ea typeface="HG明朝E" pitchFamily="17"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1197</TotalTime>
  <Words>1217</Words>
  <Application>Microsoft Office PowerPoint</Application>
  <PresentationFormat>画面に合わせる (4:3)</PresentationFormat>
  <Paragraphs>248</Paragraphs>
  <Slides>17</Slides>
  <Notes>0</Notes>
  <HiddenSlides>0</HiddenSlides>
  <MMClips>0</MMClips>
  <ScaleCrop>false</ScaleCrop>
  <HeadingPairs>
    <vt:vector size="4" baseType="variant">
      <vt:variant>
        <vt:lpstr>テーマ</vt:lpstr>
      </vt:variant>
      <vt:variant>
        <vt:i4>1</vt:i4>
      </vt:variant>
      <vt:variant>
        <vt:lpstr>スライド タイトル</vt:lpstr>
      </vt:variant>
      <vt:variant>
        <vt:i4>17</vt:i4>
      </vt:variant>
    </vt:vector>
  </HeadingPairs>
  <TitlesOfParts>
    <vt:vector size="18" baseType="lpstr">
      <vt:lpstr>Office テーマ</vt:lpstr>
      <vt:lpstr>スライド 1</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スライド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watanabe</dc:creator>
  <cp:lastModifiedBy>watanabe</cp:lastModifiedBy>
  <cp:revision>87</cp:revision>
  <dcterms:created xsi:type="dcterms:W3CDTF">2011-03-30T11:21:23Z</dcterms:created>
  <dcterms:modified xsi:type="dcterms:W3CDTF">2011-04-05T22:41:41Z</dcterms:modified>
</cp:coreProperties>
</file>