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3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9" r:id="rId20"/>
    <p:sldId id="280" r:id="rId21"/>
    <p:sldId id="275" r:id="rId22"/>
    <p:sldId id="276" r:id="rId23"/>
    <p:sldId id="281" r:id="rId24"/>
    <p:sldId id="282" r:id="rId25"/>
    <p:sldId id="278" r:id="rId26"/>
    <p:sldId id="277" r:id="rId27"/>
    <p:sldId id="283" r:id="rId28"/>
    <p:sldId id="287" r:id="rId29"/>
    <p:sldId id="288" r:id="rId30"/>
    <p:sldId id="284" r:id="rId31"/>
    <p:sldId id="285" r:id="rId32"/>
    <p:sldId id="290" r:id="rId33"/>
    <p:sldId id="289" r:id="rId34"/>
    <p:sldId id="286" r:id="rId35"/>
    <p:sldId id="291" r:id="rId36"/>
    <p:sldId id="292" r:id="rId37"/>
    <p:sldId id="295" r:id="rId38"/>
    <p:sldId id="296" r:id="rId39"/>
    <p:sldId id="297" r:id="rId40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99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01" autoAdjust="0"/>
    <p:restoredTop sz="89300" autoAdjust="0"/>
  </p:normalViewPr>
  <p:slideViewPr>
    <p:cSldViewPr>
      <p:cViewPr varScale="1">
        <p:scale>
          <a:sx n="75" d="100"/>
          <a:sy n="75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6"/>
          <p:cNvGrpSpPr/>
          <p:nvPr/>
        </p:nvGrpSpPr>
        <p:grpSpPr>
          <a:xfrm>
            <a:off x="0" y="3268345"/>
            <a:ext cx="9144000" cy="146304"/>
            <a:chOff x="0" y="3268345"/>
            <a:chExt cx="9144000" cy="14630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7924800" cy="1470025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45DC-CDCD-4D84-882A-A2F7B8C38157}" type="datetimeFigureOut">
              <a:rPr kumimoji="1" lang="ja-JP" altLang="en-US" smtClean="0"/>
              <a:pPr/>
              <a:t>2011/4/27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58AE5-014C-4D1B-9BDD-8DC8B7F2A0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縦書きテキスト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45DC-CDCD-4D84-882A-A2F7B8C38157}" type="datetimeFigureOut">
              <a:rPr kumimoji="1" lang="ja-JP" altLang="en-US" smtClean="0"/>
              <a:pPr/>
              <a:t>2011/4/27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58AE5-014C-4D1B-9BDD-8DC8B7F2A0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182880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722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39712" y="6356350"/>
            <a:ext cx="1868424" cy="365125"/>
          </a:xfrm>
        </p:spPr>
        <p:txBody>
          <a:bodyPr/>
          <a:lstStyle/>
          <a:p>
            <a:fld id="{01C845DC-CDCD-4D84-882A-A2F7B8C38157}" type="datetimeFigureOut">
              <a:rPr kumimoji="1" lang="ja-JP" altLang="en-US" smtClean="0"/>
              <a:pPr/>
              <a:t>2011/4/27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58AE5-014C-4D1B-9BDD-8DC8B7F2A0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grpSp>
        <p:nvGrpSpPr>
          <p:cNvPr id="7" name="Group 6"/>
          <p:cNvGrpSpPr/>
          <p:nvPr/>
        </p:nvGrpSpPr>
        <p:grpSpPr>
          <a:xfrm rot="5400000" flipH="1">
            <a:off x="3332988" y="3384804"/>
            <a:ext cx="6867144" cy="73152"/>
            <a:chOff x="0" y="3268345"/>
            <a:chExt cx="9144000" cy="146304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9616"/>
            <a:ext cx="8229600" cy="4626547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45DC-CDCD-4D84-882A-A2F7B8C38157}" type="datetimeFigureOut">
              <a:rPr kumimoji="1" lang="ja-JP" altLang="en-US" smtClean="0"/>
              <a:pPr/>
              <a:t>2011/4/27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58AE5-014C-4D1B-9BDD-8DC8B7F2A0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grpSp>
        <p:nvGrpSpPr>
          <p:cNvPr id="2" name="Group 13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512" y="4406900"/>
            <a:ext cx="7827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2667000"/>
            <a:ext cx="78272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45DC-CDCD-4D84-882A-A2F7B8C38157}" type="datetimeFigureOut">
              <a:rPr kumimoji="1" lang="ja-JP" altLang="en-US" smtClean="0"/>
              <a:pPr/>
              <a:t>2011/4/27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58AE5-014C-4D1B-9BDD-8DC8B7F2A0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grpSp>
        <p:nvGrpSpPr>
          <p:cNvPr id="7" name="Group 12"/>
          <p:cNvGrpSpPr/>
          <p:nvPr/>
        </p:nvGrpSpPr>
        <p:grpSpPr>
          <a:xfrm flipH="1">
            <a:off x="0" y="4228465"/>
            <a:ext cx="9144000" cy="146304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45DC-CDCD-4D84-882A-A2F7B8C38157}" type="datetimeFigureOut">
              <a:rPr kumimoji="1" lang="ja-JP" altLang="en-US" smtClean="0"/>
              <a:pPr/>
              <a:t>2011/4/27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58AE5-014C-4D1B-9BDD-8DC8B7F2A0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971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00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971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45DC-CDCD-4D84-882A-A2F7B8C38157}" type="datetimeFigureOut">
              <a:rPr kumimoji="1" lang="ja-JP" altLang="en-US" smtClean="0"/>
              <a:pPr/>
              <a:t>2011/4/27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58AE5-014C-4D1B-9BDD-8DC8B7F2A0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grpSp>
        <p:nvGrpSpPr>
          <p:cNvPr id="2" name="Group 16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45DC-CDCD-4D84-882A-A2F7B8C38157}" type="datetimeFigureOut">
              <a:rPr kumimoji="1" lang="ja-JP" altLang="en-US" smtClean="0"/>
              <a:pPr/>
              <a:t>2011/4/27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58AE5-014C-4D1B-9BDD-8DC8B7F2A0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grpSp>
        <p:nvGrpSpPr>
          <p:cNvPr id="2" name="Group 12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45DC-CDCD-4D84-882A-A2F7B8C38157}" type="datetimeFigureOut">
              <a:rPr kumimoji="1" lang="ja-JP" altLang="en-US" smtClean="0"/>
              <a:pPr/>
              <a:t>2011/4/27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58AE5-014C-4D1B-9BDD-8DC8B7F2A0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grpSp>
        <p:nvGrpSpPr>
          <p:cNvPr id="5" name="Group 10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7937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0"/>
            <a:ext cx="5111750" cy="4754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371600"/>
            <a:ext cx="3008313" cy="4754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45DC-CDCD-4D84-882A-A2F7B8C38157}" type="datetimeFigureOut">
              <a:rPr kumimoji="1" lang="ja-JP" altLang="en-US" smtClean="0"/>
              <a:pPr/>
              <a:t>2011/4/27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58AE5-014C-4D1B-9BDD-8DC8B7F2A0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grpSp>
        <p:nvGrpSpPr>
          <p:cNvPr id="8" name="Group 13"/>
          <p:cNvGrpSpPr/>
          <p:nvPr/>
        </p:nvGrpSpPr>
        <p:grpSpPr>
          <a:xfrm flipH="1">
            <a:off x="0" y="11430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1801368" y="685800"/>
            <a:ext cx="5495544" cy="3886200"/>
          </a:xfrm>
          <a:solidFill>
            <a:schemeClr val="accent1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/>
          </a:scene3d>
          <a:sp3d contourW="12700" prstMaterial="softEdge">
            <a:bevelT prst="cross"/>
            <a:contourClr>
              <a:srgbClr val="FFFFFF"/>
            </a:contourClr>
          </a:sp3d>
        </p:spPr>
        <p:txBody>
          <a:bodyPr/>
          <a:lstStyle/>
          <a:p>
            <a:r>
              <a:rPr lang="ja-JP" altLang="en-US" smtClean="0"/>
              <a:t>アイコンをクリックして図を追加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845DC-CDCD-4D84-882A-A2F7B8C38157}" type="datetimeFigureOut">
              <a:rPr kumimoji="1" lang="ja-JP" altLang="en-US" smtClean="0"/>
              <a:pPr/>
              <a:t>2011/4/27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58AE5-014C-4D1B-9BDD-8DC8B7F2A0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grpSp>
        <p:nvGrpSpPr>
          <p:cNvPr id="3" name="Group 15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26" y="0"/>
            <a:ext cx="9144000" cy="6286520"/>
          </a:xfrm>
          <a:prstGeom prst="rect">
            <a:avLst/>
          </a:prstGeom>
          <a:gradFill flip="none" rotWithShape="1">
            <a:gsLst>
              <a:gs pos="1000">
                <a:schemeClr val="bg2">
                  <a:alpha val="0"/>
                </a:schemeClr>
              </a:gs>
              <a:gs pos="100000">
                <a:schemeClr val="bg1">
                  <a:alpha val="92000"/>
                </a:schemeClr>
              </a:gs>
            </a:gsLst>
            <a:lin ang="16200000" scaled="1"/>
            <a:tileRect/>
          </a:gradFill>
          <a:ln w="285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45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ysClr val="windowText" lastClr="000000"/>
                </a:solidFill>
              </a:defRPr>
            </a:lvl1pPr>
          </a:lstStyle>
          <a:p>
            <a:fld id="{01C845DC-CDCD-4D84-882A-A2F7B8C38157}" type="datetimeFigureOut">
              <a:rPr kumimoji="1" lang="ja-JP" altLang="en-US" smtClean="0"/>
              <a:pPr/>
              <a:t>2011/4/27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ysClr val="windowText" lastClr="000000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024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ysClr val="windowText" lastClr="000000"/>
                </a:solidFill>
              </a:defRPr>
            </a:lvl1pPr>
          </a:lstStyle>
          <a:p>
            <a:fld id="{F4C58AE5-014C-4D1B-9BDD-8DC8B7F2A0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kumimoji="1" sz="4400" kern="1200">
          <a:ln>
            <a:noFill/>
          </a:ln>
          <a:solidFill>
            <a:srgbClr val="FFFFFF"/>
          </a:solidFill>
          <a:effectLst>
            <a:glow rad="101600">
              <a:schemeClr val="tx2"/>
            </a:glow>
          </a:effectLst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SzPct val="70000"/>
        <a:buFont typeface="Wingdings 2" pitchFamily="18" charset="2"/>
        <a:buChar char="¥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4"/>
        </a:buClr>
        <a:buSzPct val="60000"/>
        <a:buFont typeface="Wingdings 2" pitchFamily="18" charset="2"/>
        <a:buChar char="¥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5"/>
        </a:buClr>
        <a:buSzPct val="57000"/>
        <a:buFont typeface="Wingdings 2" pitchFamily="18" charset="2"/>
        <a:buChar char="¥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6"/>
        </a:buClr>
        <a:buSzPct val="55000"/>
        <a:buFont typeface="Wingdings 2" pitchFamily="18" charset="2"/>
        <a:buChar char="¥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2"/>
        </a:buClr>
        <a:buSzPct val="50000"/>
        <a:buFont typeface="Wingdings 2" pitchFamily="18" charset="2"/>
        <a:buChar char="¥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3833" y="1622792"/>
            <a:ext cx="7596335" cy="36124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" name="テキスト ボックス 4"/>
          <p:cNvSpPr txBox="1"/>
          <p:nvPr/>
        </p:nvSpPr>
        <p:spPr>
          <a:xfrm>
            <a:off x="2240753" y="5805264"/>
            <a:ext cx="46624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dirty="0" smtClean="0">
                <a:latin typeface="Century" pitchFamily="18" charset="0"/>
              </a:rPr>
              <a:t>2011/04/20 </a:t>
            </a: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全体ゼミ </a:t>
            </a:r>
            <a:r>
              <a:rPr lang="en-US" altLang="ja-JP" sz="2400" b="1" dirty="0" smtClean="0">
                <a:latin typeface="Century" pitchFamily="18" charset="0"/>
              </a:rPr>
              <a:t>M1 </a:t>
            </a: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渡部温</a:t>
            </a:r>
            <a:endParaRPr kumimoji="1" lang="ja-JP" altLang="en-US" sz="2400" b="1" dirty="0">
              <a:latin typeface="HG明朝E" pitchFamily="17" charset="-128"/>
              <a:ea typeface="HG明朝E" pitchFamily="1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758316" y="1115159"/>
            <a:ext cx="16273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b="1" dirty="0" smtClean="0">
                <a:latin typeface="HG明朝E" pitchFamily="17" charset="-128"/>
                <a:ea typeface="HG明朝E" pitchFamily="17" charset="-128"/>
              </a:rPr>
              <a:t>～目次～</a:t>
            </a:r>
            <a:endParaRPr kumimoji="1" lang="ja-JP" altLang="en-US" sz="2800" b="1" dirty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166006" y="2204864"/>
            <a:ext cx="2813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はじめに</a:t>
            </a:r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(</a:t>
            </a: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目的</a:t>
            </a:r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)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169940" y="2873995"/>
            <a:ext cx="1269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2. </a:t>
            </a:r>
            <a:r>
              <a:rPr lang="ja-JP" altLang="en-US" sz="2400" b="1" dirty="0">
                <a:latin typeface="HG明朝E" pitchFamily="17" charset="-128"/>
                <a:ea typeface="HG明朝E" pitchFamily="17" charset="-128"/>
              </a:rPr>
              <a:t>調査</a:t>
            </a:r>
            <a:endParaRPr lang="en-US" altLang="ja-JP" sz="2400" b="1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169940" y="4983559"/>
            <a:ext cx="31261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5. </a:t>
            </a: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本論文を読んで</a:t>
            </a:r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…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163632" y="4263479"/>
            <a:ext cx="1269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4. </a:t>
            </a: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考察</a:t>
            </a:r>
            <a:endParaRPr lang="en-US" altLang="ja-JP" sz="2400" b="1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163632" y="3543399"/>
            <a:ext cx="1269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3. </a:t>
            </a: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結果</a:t>
            </a:r>
            <a:endParaRPr lang="en-US" altLang="ja-JP" sz="2400" b="1" dirty="0" smtClean="0">
              <a:latin typeface="HG明朝E" pitchFamily="17" charset="-128"/>
              <a:ea typeface="HG明朝E" pitchFamily="1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12129" y="126157"/>
            <a:ext cx="1449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>
                <a:latin typeface="HG明朝E" pitchFamily="17" charset="-128"/>
                <a:ea typeface="HG明朝E" pitchFamily="17" charset="-128"/>
              </a:rPr>
              <a:t>3. </a:t>
            </a:r>
            <a:r>
              <a:rPr lang="ja-JP" altLang="en-US" sz="2800" b="1" dirty="0" smtClean="0">
                <a:latin typeface="HG明朝E" pitchFamily="17" charset="-128"/>
                <a:ea typeface="HG明朝E" pitchFamily="17" charset="-128"/>
              </a:rPr>
              <a:t>結果</a:t>
            </a:r>
            <a:endParaRPr kumimoji="1" lang="ja-JP" altLang="en-US" sz="2800" b="1" dirty="0">
              <a:latin typeface="HG明朝E" pitchFamily="17" charset="-128"/>
              <a:ea typeface="HG明朝E" pitchFamily="17" charset="-12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132437"/>
            <a:ext cx="4837610" cy="67255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1" name="正方形/長方形 10"/>
          <p:cNvSpPr/>
          <p:nvPr/>
        </p:nvSpPr>
        <p:spPr>
          <a:xfrm>
            <a:off x="7543378" y="601638"/>
            <a:ext cx="288032" cy="57606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7865318" y="1340768"/>
            <a:ext cx="288032" cy="43204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8172400" y="1916832"/>
            <a:ext cx="288032" cy="864096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8460432" y="2843411"/>
            <a:ext cx="288032" cy="43204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8748464" y="3356992"/>
            <a:ext cx="288032" cy="57606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07504" y="1843951"/>
            <a:ext cx="408757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u"/>
            </a:pPr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調査対象者</a:t>
            </a:r>
            <a:r>
              <a:rPr lang="en-US" altLang="ja-JP" sz="2000" dirty="0" smtClean="0">
                <a:latin typeface="HG明朝E" pitchFamily="17" charset="-128"/>
                <a:ea typeface="HG明朝E" pitchFamily="17" charset="-128"/>
              </a:rPr>
              <a:t>702</a:t>
            </a:r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人について、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r>
              <a:rPr lang="ja-JP" altLang="en-US" sz="2000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　因子分析</a:t>
            </a:r>
            <a:r>
              <a:rPr lang="en-US" altLang="ja-JP" sz="2000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(</a:t>
            </a:r>
            <a:r>
              <a:rPr lang="ja-JP" altLang="en-US" sz="2000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主因子法、バリマッ</a:t>
            </a:r>
            <a:endParaRPr lang="en-US" altLang="ja-JP" sz="2000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  <a:p>
            <a:r>
              <a:rPr lang="ja-JP" altLang="en-US" sz="2000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　クス回転</a:t>
            </a:r>
            <a:r>
              <a:rPr lang="en-US" altLang="ja-JP" sz="2000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)</a:t>
            </a:r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を行い、固有値の推　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　移と因子の解釈可能性を考えて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r>
              <a:rPr lang="ja-JP" altLang="en-US" sz="2000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　５因子解</a:t>
            </a:r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が妥当であると判断し　　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　た。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pPr>
              <a:buFont typeface="Wingdings" pitchFamily="2" charset="2"/>
              <a:buChar char="u"/>
            </a:pPr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因子負荷量の絶対値が</a:t>
            </a:r>
            <a:r>
              <a:rPr lang="en-US" altLang="ja-JP" sz="2000" dirty="0" smtClean="0">
                <a:latin typeface="HG明朝E" pitchFamily="17" charset="-128"/>
                <a:ea typeface="HG明朝E" pitchFamily="17" charset="-128"/>
              </a:rPr>
              <a:t>0.40</a:t>
            </a:r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以上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　を基準に項目に選定し、各因子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　の解釈を行った。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12129" y="126157"/>
            <a:ext cx="1449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>
                <a:latin typeface="HG明朝E" pitchFamily="17" charset="-128"/>
                <a:ea typeface="HG明朝E" pitchFamily="17" charset="-128"/>
              </a:rPr>
              <a:t>3. </a:t>
            </a:r>
            <a:r>
              <a:rPr lang="ja-JP" altLang="en-US" sz="2800" b="1" dirty="0" smtClean="0">
                <a:latin typeface="HG明朝E" pitchFamily="17" charset="-128"/>
                <a:ea typeface="HG明朝E" pitchFamily="17" charset="-128"/>
              </a:rPr>
              <a:t>結果</a:t>
            </a:r>
            <a:endParaRPr kumimoji="1" lang="ja-JP" altLang="en-US" sz="2800" b="1" dirty="0">
              <a:latin typeface="HG明朝E" pitchFamily="17" charset="-128"/>
              <a:ea typeface="HG明朝E" pitchFamily="17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6588224" y="692696"/>
            <a:ext cx="2376264" cy="3080539"/>
            <a:chOff x="4283968" y="132437"/>
            <a:chExt cx="4837610" cy="6725563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83968" y="132437"/>
              <a:ext cx="4837610" cy="67255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11" name="正方形/長方形 10"/>
            <p:cNvSpPr/>
            <p:nvPr/>
          </p:nvSpPr>
          <p:spPr>
            <a:xfrm>
              <a:off x="7543378" y="601638"/>
              <a:ext cx="288032" cy="576064"/>
            </a:xfrm>
            <a:prstGeom prst="rect">
              <a:avLst/>
            </a:pr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7865318" y="1340768"/>
              <a:ext cx="288032" cy="432048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8172400" y="1916832"/>
              <a:ext cx="288032" cy="864096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8460432" y="2843411"/>
              <a:ext cx="288032" cy="432048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8748464" y="3356992"/>
              <a:ext cx="288032" cy="576064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7" name="テキスト ボックス 16"/>
          <p:cNvSpPr txBox="1"/>
          <p:nvPr/>
        </p:nvSpPr>
        <p:spPr>
          <a:xfrm>
            <a:off x="269337" y="1743199"/>
            <a:ext cx="60628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u="sng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第１因子：「人類による環境問題生起観」</a:t>
            </a:r>
            <a:endParaRPr lang="en-US" altLang="ja-JP" sz="2400" b="1" u="sng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  <a:p>
            <a:pPr algn="ctr"/>
            <a:endParaRPr lang="en-US" altLang="ja-JP" sz="2400" b="1" u="sng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en-US" altLang="ja-JP" sz="24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…</a:t>
            </a:r>
            <a:r>
              <a:rPr lang="ja-JP" altLang="en-US" sz="24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環境問題は、人類が引き起こしている</a:t>
            </a:r>
            <a:endParaRPr lang="en-US" altLang="ja-JP" sz="2400" b="1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ja-JP" altLang="en-US" sz="24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というものの見方や考え方</a:t>
            </a:r>
            <a:endParaRPr lang="en-US" altLang="ja-JP" sz="2400" b="1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5604" y="4077072"/>
            <a:ext cx="8856985" cy="2291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cxnSp>
        <p:nvCxnSpPr>
          <p:cNvPr id="19" name="曲線コネクタ 18"/>
          <p:cNvCxnSpPr/>
          <p:nvPr/>
        </p:nvCxnSpPr>
        <p:spPr>
          <a:xfrm rot="5400000">
            <a:off x="5544108" y="1592796"/>
            <a:ext cx="3024336" cy="2232248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12129" y="126157"/>
            <a:ext cx="1449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>
                <a:latin typeface="HG明朝E" pitchFamily="17" charset="-128"/>
                <a:ea typeface="HG明朝E" pitchFamily="17" charset="-128"/>
              </a:rPr>
              <a:t>3. </a:t>
            </a:r>
            <a:r>
              <a:rPr lang="ja-JP" altLang="en-US" sz="2800" b="1" dirty="0" smtClean="0">
                <a:latin typeface="HG明朝E" pitchFamily="17" charset="-128"/>
                <a:ea typeface="HG明朝E" pitchFamily="17" charset="-128"/>
              </a:rPr>
              <a:t>結果</a:t>
            </a:r>
            <a:endParaRPr kumimoji="1" lang="ja-JP" altLang="en-US" sz="2800" b="1" dirty="0">
              <a:latin typeface="HG明朝E" pitchFamily="17" charset="-128"/>
              <a:ea typeface="HG明朝E" pitchFamily="17" charset="-128"/>
            </a:endParaRPr>
          </a:p>
        </p:txBody>
      </p:sp>
      <p:grpSp>
        <p:nvGrpSpPr>
          <p:cNvPr id="3" name="グループ化 9"/>
          <p:cNvGrpSpPr/>
          <p:nvPr/>
        </p:nvGrpSpPr>
        <p:grpSpPr>
          <a:xfrm>
            <a:off x="6588224" y="692696"/>
            <a:ext cx="2376264" cy="3080539"/>
            <a:chOff x="4283968" y="132437"/>
            <a:chExt cx="4837610" cy="6725563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83968" y="132437"/>
              <a:ext cx="4837610" cy="67255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11" name="正方形/長方形 10"/>
            <p:cNvSpPr/>
            <p:nvPr/>
          </p:nvSpPr>
          <p:spPr>
            <a:xfrm>
              <a:off x="7543378" y="601638"/>
              <a:ext cx="288032" cy="576064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7865318" y="1340768"/>
              <a:ext cx="288032" cy="432048"/>
            </a:xfrm>
            <a:prstGeom prst="rect">
              <a:avLst/>
            </a:pr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8172400" y="1916832"/>
              <a:ext cx="288032" cy="864096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8460432" y="2843411"/>
              <a:ext cx="288032" cy="432048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8748464" y="3356992"/>
              <a:ext cx="288032" cy="576064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7" name="テキスト ボックス 16"/>
          <p:cNvSpPr txBox="1"/>
          <p:nvPr/>
        </p:nvSpPr>
        <p:spPr>
          <a:xfrm>
            <a:off x="269337" y="1743199"/>
            <a:ext cx="60628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u="sng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第２因子：「省エネ・省資源行動」</a:t>
            </a:r>
            <a:endParaRPr lang="en-US" altLang="ja-JP" sz="2400" b="1" u="sng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  <a:p>
            <a:pPr algn="ctr"/>
            <a:endParaRPr lang="en-US" altLang="ja-JP" sz="2400" b="1" u="sng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en-US" altLang="ja-JP" sz="24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…</a:t>
            </a:r>
            <a:r>
              <a:rPr lang="ja-JP" altLang="en-US" sz="24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資源・エネルギーを無駄にしないという</a:t>
            </a:r>
            <a:endParaRPr lang="en-US" altLang="ja-JP" sz="2400" b="1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ja-JP" altLang="en-US" sz="24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自分自身の行動について</a:t>
            </a:r>
            <a:endParaRPr lang="en-US" altLang="ja-JP" sz="2400" b="1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</p:txBody>
      </p:sp>
      <p:cxnSp>
        <p:nvCxnSpPr>
          <p:cNvPr id="19" name="曲線コネクタ 18"/>
          <p:cNvCxnSpPr/>
          <p:nvPr/>
        </p:nvCxnSpPr>
        <p:spPr>
          <a:xfrm rot="5400000">
            <a:off x="5760132" y="1664804"/>
            <a:ext cx="2736304" cy="2376264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6974" y="4469482"/>
            <a:ext cx="8450053" cy="12637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08090" y="4437112"/>
            <a:ext cx="812382" cy="129614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12129" y="126157"/>
            <a:ext cx="1449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>
                <a:latin typeface="HG明朝E" pitchFamily="17" charset="-128"/>
                <a:ea typeface="HG明朝E" pitchFamily="17" charset="-128"/>
              </a:rPr>
              <a:t>3. </a:t>
            </a:r>
            <a:r>
              <a:rPr lang="ja-JP" altLang="en-US" sz="2800" b="1" dirty="0" smtClean="0">
                <a:latin typeface="HG明朝E" pitchFamily="17" charset="-128"/>
                <a:ea typeface="HG明朝E" pitchFamily="17" charset="-128"/>
              </a:rPr>
              <a:t>結果</a:t>
            </a:r>
            <a:endParaRPr kumimoji="1" lang="ja-JP" altLang="en-US" sz="2800" b="1" dirty="0">
              <a:latin typeface="HG明朝E" pitchFamily="17" charset="-128"/>
              <a:ea typeface="HG明朝E" pitchFamily="17" charset="-128"/>
            </a:endParaRPr>
          </a:p>
        </p:txBody>
      </p:sp>
      <p:grpSp>
        <p:nvGrpSpPr>
          <p:cNvPr id="3" name="グループ化 9"/>
          <p:cNvGrpSpPr/>
          <p:nvPr/>
        </p:nvGrpSpPr>
        <p:grpSpPr>
          <a:xfrm>
            <a:off x="6588224" y="692696"/>
            <a:ext cx="2376264" cy="3080539"/>
            <a:chOff x="4283968" y="132437"/>
            <a:chExt cx="4837610" cy="6725563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83968" y="132437"/>
              <a:ext cx="4837610" cy="67255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11" name="正方形/長方形 10"/>
            <p:cNvSpPr/>
            <p:nvPr/>
          </p:nvSpPr>
          <p:spPr>
            <a:xfrm>
              <a:off x="7543378" y="601638"/>
              <a:ext cx="288032" cy="576064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7865318" y="1340768"/>
              <a:ext cx="288032" cy="432048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8172400" y="1916832"/>
              <a:ext cx="288032" cy="864096"/>
            </a:xfrm>
            <a:prstGeom prst="rect">
              <a:avLst/>
            </a:pr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8460432" y="2843411"/>
              <a:ext cx="288032" cy="432048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8748464" y="3356992"/>
              <a:ext cx="288032" cy="576064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7" name="テキスト ボックス 16"/>
          <p:cNvSpPr txBox="1"/>
          <p:nvPr/>
        </p:nvSpPr>
        <p:spPr>
          <a:xfrm>
            <a:off x="114648" y="1743199"/>
            <a:ext cx="63722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u="sng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第３因子：「地球環境問題解決活動の実践」</a:t>
            </a:r>
            <a:endParaRPr lang="en-US" altLang="ja-JP" sz="2400" b="1" u="sng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  <a:p>
            <a:pPr algn="ctr"/>
            <a:endParaRPr lang="en-US" altLang="ja-JP" sz="2400" b="1" u="sng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en-US" altLang="ja-JP" sz="24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…</a:t>
            </a:r>
            <a:r>
              <a:rPr lang="ja-JP" altLang="en-US" sz="24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環境問題の解決への実際的行動</a:t>
            </a:r>
            <a:endParaRPr lang="en-US" altLang="ja-JP" sz="2400" b="1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</p:txBody>
      </p:sp>
      <p:cxnSp>
        <p:nvCxnSpPr>
          <p:cNvPr id="19" name="曲線コネクタ 18"/>
          <p:cNvCxnSpPr/>
          <p:nvPr/>
        </p:nvCxnSpPr>
        <p:spPr>
          <a:xfrm rot="10800000" flipV="1">
            <a:off x="5940152" y="1916832"/>
            <a:ext cx="2520280" cy="2304256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6410" y="4398987"/>
            <a:ext cx="8881511" cy="227037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72400" y="4437112"/>
            <a:ext cx="825084" cy="223224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12129" y="126157"/>
            <a:ext cx="1449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>
                <a:latin typeface="HG明朝E" pitchFamily="17" charset="-128"/>
                <a:ea typeface="HG明朝E" pitchFamily="17" charset="-128"/>
              </a:rPr>
              <a:t>3. </a:t>
            </a:r>
            <a:r>
              <a:rPr lang="ja-JP" altLang="en-US" sz="2800" b="1" dirty="0" smtClean="0">
                <a:latin typeface="HG明朝E" pitchFamily="17" charset="-128"/>
                <a:ea typeface="HG明朝E" pitchFamily="17" charset="-128"/>
              </a:rPr>
              <a:t>結果</a:t>
            </a:r>
            <a:endParaRPr kumimoji="1" lang="ja-JP" altLang="en-US" sz="2800" b="1" dirty="0">
              <a:latin typeface="HG明朝E" pitchFamily="17" charset="-128"/>
              <a:ea typeface="HG明朝E" pitchFamily="17" charset="-128"/>
            </a:endParaRPr>
          </a:p>
        </p:txBody>
      </p:sp>
      <p:grpSp>
        <p:nvGrpSpPr>
          <p:cNvPr id="3" name="グループ化 9"/>
          <p:cNvGrpSpPr/>
          <p:nvPr/>
        </p:nvGrpSpPr>
        <p:grpSpPr>
          <a:xfrm>
            <a:off x="6588224" y="692696"/>
            <a:ext cx="2376264" cy="3080539"/>
            <a:chOff x="4283968" y="132437"/>
            <a:chExt cx="4837610" cy="6725563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83968" y="132437"/>
              <a:ext cx="4837610" cy="67255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11" name="正方形/長方形 10"/>
            <p:cNvSpPr/>
            <p:nvPr/>
          </p:nvSpPr>
          <p:spPr>
            <a:xfrm>
              <a:off x="7543378" y="601638"/>
              <a:ext cx="288032" cy="576064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7865318" y="1340768"/>
              <a:ext cx="288032" cy="432048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8172400" y="1916832"/>
              <a:ext cx="288032" cy="864096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8460432" y="2843411"/>
              <a:ext cx="288032" cy="432048"/>
            </a:xfrm>
            <a:prstGeom prst="rect">
              <a:avLst/>
            </a:pr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8748464" y="3356992"/>
              <a:ext cx="288032" cy="576064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7" name="テキスト ボックス 16"/>
          <p:cNvSpPr txBox="1"/>
          <p:nvPr/>
        </p:nvSpPr>
        <p:spPr>
          <a:xfrm>
            <a:off x="888095" y="1743199"/>
            <a:ext cx="482536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u="sng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第４因子：「ゴミ問題への関心」</a:t>
            </a:r>
            <a:endParaRPr lang="en-US" altLang="ja-JP" sz="2400" b="1" u="sng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  <a:p>
            <a:pPr algn="ctr"/>
            <a:endParaRPr lang="en-US" altLang="ja-JP" sz="2400" b="1" u="sng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  <a:p>
            <a:pPr algn="ctr"/>
            <a:endParaRPr lang="en-US" altLang="ja-JP" sz="2400" b="1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</p:txBody>
      </p:sp>
      <p:cxnSp>
        <p:nvCxnSpPr>
          <p:cNvPr id="19" name="曲線コネクタ 18"/>
          <p:cNvCxnSpPr/>
          <p:nvPr/>
        </p:nvCxnSpPr>
        <p:spPr>
          <a:xfrm rot="5400000">
            <a:off x="6208913" y="1792087"/>
            <a:ext cx="2088780" cy="2770319"/>
          </a:xfrm>
          <a:prstGeom prst="curvedConnector2">
            <a:avLst/>
          </a:prstGeom>
          <a:ln w="3810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4481489"/>
            <a:ext cx="9144000" cy="96373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16416" y="4476254"/>
            <a:ext cx="827584" cy="96745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12129" y="126157"/>
            <a:ext cx="1449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>
                <a:latin typeface="HG明朝E" pitchFamily="17" charset="-128"/>
                <a:ea typeface="HG明朝E" pitchFamily="17" charset="-128"/>
              </a:rPr>
              <a:t>3. </a:t>
            </a:r>
            <a:r>
              <a:rPr lang="ja-JP" altLang="en-US" sz="2800" b="1" dirty="0" smtClean="0">
                <a:latin typeface="HG明朝E" pitchFamily="17" charset="-128"/>
                <a:ea typeface="HG明朝E" pitchFamily="17" charset="-128"/>
              </a:rPr>
              <a:t>結果</a:t>
            </a:r>
            <a:endParaRPr kumimoji="1" lang="ja-JP" altLang="en-US" sz="2800" b="1" dirty="0">
              <a:latin typeface="HG明朝E" pitchFamily="17" charset="-128"/>
              <a:ea typeface="HG明朝E" pitchFamily="17" charset="-128"/>
            </a:endParaRPr>
          </a:p>
        </p:txBody>
      </p:sp>
      <p:grpSp>
        <p:nvGrpSpPr>
          <p:cNvPr id="3" name="グループ化 9"/>
          <p:cNvGrpSpPr/>
          <p:nvPr/>
        </p:nvGrpSpPr>
        <p:grpSpPr>
          <a:xfrm>
            <a:off x="6588224" y="692696"/>
            <a:ext cx="2376264" cy="3080539"/>
            <a:chOff x="4283968" y="132437"/>
            <a:chExt cx="4837610" cy="6725563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83968" y="132437"/>
              <a:ext cx="4837610" cy="67255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11" name="正方形/長方形 10"/>
            <p:cNvSpPr/>
            <p:nvPr/>
          </p:nvSpPr>
          <p:spPr>
            <a:xfrm>
              <a:off x="7543378" y="601638"/>
              <a:ext cx="288032" cy="576064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7865318" y="1340768"/>
              <a:ext cx="288032" cy="432048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8172400" y="1916832"/>
              <a:ext cx="288032" cy="864096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8460432" y="2843411"/>
              <a:ext cx="288032" cy="432048"/>
            </a:xfrm>
            <a:prstGeom prst="rect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8748464" y="3356992"/>
              <a:ext cx="288032" cy="576064"/>
            </a:xfrm>
            <a:prstGeom prst="rect">
              <a:avLst/>
            </a:pr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7" name="テキスト ボックス 16"/>
          <p:cNvSpPr txBox="1"/>
          <p:nvPr/>
        </p:nvSpPr>
        <p:spPr>
          <a:xfrm>
            <a:off x="888094" y="1743199"/>
            <a:ext cx="482536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u="sng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第５因子：「環境教育の有用性」</a:t>
            </a:r>
            <a:endParaRPr lang="en-US" altLang="ja-JP" sz="2400" b="1" u="sng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  <a:p>
            <a:pPr algn="ctr"/>
            <a:endParaRPr lang="en-US" altLang="ja-JP" sz="2400" b="1" u="sng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  <a:p>
            <a:pPr algn="ctr"/>
            <a:endParaRPr lang="en-US" altLang="ja-JP" sz="2400" b="1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</p:txBody>
      </p:sp>
      <p:cxnSp>
        <p:nvCxnSpPr>
          <p:cNvPr id="19" name="曲線コネクタ 18"/>
          <p:cNvCxnSpPr/>
          <p:nvPr/>
        </p:nvCxnSpPr>
        <p:spPr>
          <a:xfrm rot="10800000" flipV="1">
            <a:off x="5868144" y="2420888"/>
            <a:ext cx="2952327" cy="1728191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4279553"/>
            <a:ext cx="9144000" cy="166972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12172" y="4293096"/>
            <a:ext cx="831828" cy="166972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12129" y="126157"/>
            <a:ext cx="1449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>
                <a:latin typeface="HG明朝E" pitchFamily="17" charset="-128"/>
                <a:ea typeface="HG明朝E" pitchFamily="17" charset="-128"/>
              </a:rPr>
              <a:t>3. </a:t>
            </a:r>
            <a:r>
              <a:rPr lang="ja-JP" altLang="en-US" sz="2800" b="1" dirty="0" smtClean="0">
                <a:latin typeface="HG明朝E" pitchFamily="17" charset="-128"/>
                <a:ea typeface="HG明朝E" pitchFamily="17" charset="-128"/>
              </a:rPr>
              <a:t>結果</a:t>
            </a:r>
            <a:endParaRPr kumimoji="1" lang="ja-JP" altLang="en-US" sz="2800" b="1" dirty="0">
              <a:latin typeface="HG明朝E" pitchFamily="17" charset="-128"/>
              <a:ea typeface="HG明朝E" pitchFamily="17" charset="-128"/>
            </a:endParaRPr>
          </a:p>
        </p:txBody>
      </p:sp>
      <p:grpSp>
        <p:nvGrpSpPr>
          <p:cNvPr id="32" name="グループ化 31"/>
          <p:cNvGrpSpPr/>
          <p:nvPr/>
        </p:nvGrpSpPr>
        <p:grpSpPr>
          <a:xfrm>
            <a:off x="395536" y="620688"/>
            <a:ext cx="7416824" cy="5688632"/>
            <a:chOff x="179512" y="620688"/>
            <a:chExt cx="7416824" cy="5688632"/>
          </a:xfrm>
        </p:grpSpPr>
        <p:sp>
          <p:nvSpPr>
            <p:cNvPr id="16" name="雲 15"/>
            <p:cNvSpPr/>
            <p:nvPr/>
          </p:nvSpPr>
          <p:spPr>
            <a:xfrm>
              <a:off x="179512" y="908720"/>
              <a:ext cx="1440160" cy="936104"/>
            </a:xfrm>
            <a:prstGeom prst="cloud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400" b="1" dirty="0" smtClean="0">
                  <a:solidFill>
                    <a:schemeClr val="tx1"/>
                  </a:solidFill>
                  <a:latin typeface="HG明朝E" pitchFamily="17" charset="-128"/>
                  <a:ea typeface="HG明朝E" pitchFamily="17" charset="-128"/>
                </a:rPr>
                <a:t>分析</a:t>
              </a:r>
              <a:endParaRPr kumimoji="1" lang="ja-JP" altLang="en-US" sz="2400" b="1" dirty="0">
                <a:solidFill>
                  <a:schemeClr val="tx1"/>
                </a:solidFill>
                <a:latin typeface="HG明朝E" pitchFamily="17" charset="-128"/>
                <a:ea typeface="HG明朝E" pitchFamily="17" charset="-128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1115616" y="2132856"/>
              <a:ext cx="17315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2400" b="1" u="sng" dirty="0" smtClean="0">
                  <a:latin typeface="HG明朝E" pitchFamily="17" charset="-128"/>
                  <a:ea typeface="HG明朝E" pitchFamily="17" charset="-128"/>
                </a:rPr>
                <a:t>調査対象者</a:t>
              </a:r>
              <a:endParaRPr lang="en-US" altLang="ja-JP" sz="2400" b="1" u="sng" dirty="0" smtClean="0">
                <a:latin typeface="HG明朝E" pitchFamily="17" charset="-128"/>
                <a:ea typeface="HG明朝E" pitchFamily="17" charset="-128"/>
              </a:endParaRPr>
            </a:p>
          </p:txBody>
        </p:sp>
        <p:sp>
          <p:nvSpPr>
            <p:cNvPr id="20" name="スマイル 19"/>
            <p:cNvSpPr/>
            <p:nvPr/>
          </p:nvSpPr>
          <p:spPr>
            <a:xfrm>
              <a:off x="2917502" y="2132856"/>
              <a:ext cx="504056" cy="504056"/>
            </a:xfrm>
            <a:prstGeom prst="smileyFac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左中かっこ 20"/>
            <p:cNvSpPr/>
            <p:nvPr/>
          </p:nvSpPr>
          <p:spPr>
            <a:xfrm>
              <a:off x="3635896" y="620688"/>
              <a:ext cx="576064" cy="5688632"/>
            </a:xfrm>
            <a:prstGeom prst="leftBrace">
              <a:avLst>
                <a:gd name="adj1" fmla="val 8333"/>
                <a:gd name="adj2" fmla="val 30344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4175511" y="1382286"/>
              <a:ext cx="2340705" cy="40934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ja-JP" altLang="en-US" sz="2000" b="1" dirty="0" smtClean="0">
                  <a:latin typeface="HG明朝E" pitchFamily="17" charset="-128"/>
                  <a:ea typeface="HG明朝E" pitchFamily="17" charset="-128"/>
                </a:rPr>
                <a:t>小学生</a:t>
              </a:r>
              <a:endParaRPr lang="en-US" altLang="ja-JP" sz="2000" b="1" dirty="0" smtClean="0">
                <a:latin typeface="HG明朝E" pitchFamily="17" charset="-128"/>
                <a:ea typeface="HG明朝E" pitchFamily="17" charset="-128"/>
              </a:endParaRPr>
            </a:p>
            <a:p>
              <a:endParaRPr lang="en-US" altLang="ja-JP" sz="2000" b="1" dirty="0" smtClean="0">
                <a:latin typeface="HG明朝E" pitchFamily="17" charset="-128"/>
                <a:ea typeface="HG明朝E" pitchFamily="17" charset="-128"/>
              </a:endParaRPr>
            </a:p>
            <a:p>
              <a:endParaRPr lang="en-US" altLang="ja-JP" sz="2000" b="1" dirty="0" smtClean="0">
                <a:latin typeface="HG明朝E" pitchFamily="17" charset="-128"/>
                <a:ea typeface="HG明朝E" pitchFamily="17" charset="-128"/>
              </a:endParaRPr>
            </a:p>
            <a:p>
              <a:endParaRPr lang="en-US" altLang="ja-JP" sz="2000" b="1" dirty="0" smtClean="0">
                <a:latin typeface="HG明朝E" pitchFamily="17" charset="-128"/>
                <a:ea typeface="HG明朝E" pitchFamily="17" charset="-128"/>
              </a:endParaRPr>
            </a:p>
            <a:p>
              <a:pPr>
                <a:buFont typeface="Arial" pitchFamily="34" charset="0"/>
                <a:buChar char="•"/>
              </a:pPr>
              <a:r>
                <a:rPr lang="ja-JP" altLang="en-US" sz="2000" b="1" dirty="0" smtClean="0">
                  <a:latin typeface="HG明朝E" pitchFamily="17" charset="-128"/>
                  <a:ea typeface="HG明朝E" pitchFamily="17" charset="-128"/>
                </a:rPr>
                <a:t>中学生</a:t>
              </a:r>
              <a:endParaRPr lang="en-US" altLang="ja-JP" sz="2000" b="1" dirty="0" smtClean="0">
                <a:latin typeface="HG明朝E" pitchFamily="17" charset="-128"/>
                <a:ea typeface="HG明朝E" pitchFamily="17" charset="-128"/>
              </a:endParaRPr>
            </a:p>
            <a:p>
              <a:endParaRPr lang="en-US" altLang="ja-JP" sz="2000" dirty="0" smtClean="0">
                <a:latin typeface="HG明朝E" pitchFamily="17" charset="-128"/>
                <a:ea typeface="HG明朝E" pitchFamily="17" charset="-128"/>
              </a:endParaRPr>
            </a:p>
            <a:p>
              <a:endParaRPr lang="en-US" altLang="ja-JP" sz="2000" dirty="0" smtClean="0">
                <a:latin typeface="HG明朝E" pitchFamily="17" charset="-128"/>
                <a:ea typeface="HG明朝E" pitchFamily="17" charset="-128"/>
              </a:endParaRPr>
            </a:p>
            <a:p>
              <a:endParaRPr lang="en-US" altLang="ja-JP" sz="2000" dirty="0" smtClean="0">
                <a:latin typeface="HG明朝E" pitchFamily="17" charset="-128"/>
                <a:ea typeface="HG明朝E" pitchFamily="17" charset="-128"/>
              </a:endParaRPr>
            </a:p>
            <a:p>
              <a:pPr>
                <a:buFont typeface="Arial" pitchFamily="34" charset="0"/>
                <a:buChar char="•"/>
              </a:pPr>
              <a:r>
                <a:rPr lang="ja-JP" altLang="en-US" sz="2000" b="1" dirty="0" smtClean="0">
                  <a:latin typeface="HG明朝E" pitchFamily="17" charset="-128"/>
                  <a:ea typeface="HG明朝E" pitchFamily="17" charset="-128"/>
                </a:rPr>
                <a:t>高校生</a:t>
              </a:r>
              <a:r>
                <a:rPr lang="en-US" altLang="ja-JP" sz="2000" b="1" dirty="0" smtClean="0">
                  <a:latin typeface="HG明朝E" pitchFamily="17" charset="-128"/>
                  <a:ea typeface="HG明朝E" pitchFamily="17" charset="-128"/>
                </a:rPr>
                <a:t>(</a:t>
              </a:r>
              <a:r>
                <a:rPr lang="ja-JP" altLang="en-US" sz="2000" b="1" dirty="0" smtClean="0">
                  <a:latin typeface="HG明朝E" pitchFamily="17" charset="-128"/>
                  <a:ea typeface="HG明朝E" pitchFamily="17" charset="-128"/>
                </a:rPr>
                <a:t>理科系</a:t>
              </a:r>
              <a:r>
                <a:rPr lang="en-US" altLang="ja-JP" sz="2000" b="1" dirty="0" smtClean="0">
                  <a:latin typeface="HG明朝E" pitchFamily="17" charset="-128"/>
                  <a:ea typeface="HG明朝E" pitchFamily="17" charset="-128"/>
                </a:rPr>
                <a:t>)</a:t>
              </a:r>
            </a:p>
            <a:p>
              <a:endParaRPr lang="en-US" altLang="ja-JP" sz="2000" b="1" dirty="0" smtClean="0">
                <a:latin typeface="HG明朝E" pitchFamily="17" charset="-128"/>
                <a:ea typeface="HG明朝E" pitchFamily="17" charset="-128"/>
              </a:endParaRPr>
            </a:p>
            <a:p>
              <a:endParaRPr lang="en-US" altLang="ja-JP" sz="2000" b="1" dirty="0" smtClean="0">
                <a:latin typeface="HG明朝E" pitchFamily="17" charset="-128"/>
                <a:ea typeface="HG明朝E" pitchFamily="17" charset="-128"/>
              </a:endParaRPr>
            </a:p>
            <a:p>
              <a:endParaRPr lang="en-US" altLang="ja-JP" sz="2000" b="1" dirty="0" smtClean="0">
                <a:latin typeface="HG明朝E" pitchFamily="17" charset="-128"/>
                <a:ea typeface="HG明朝E" pitchFamily="17" charset="-128"/>
              </a:endParaRPr>
            </a:p>
            <a:p>
              <a:pPr>
                <a:buFont typeface="Arial" pitchFamily="34" charset="0"/>
                <a:buChar char="•"/>
              </a:pPr>
              <a:r>
                <a:rPr lang="ja-JP" altLang="en-US" sz="2000" b="1" dirty="0" smtClean="0">
                  <a:latin typeface="HG明朝E" pitchFamily="17" charset="-128"/>
                  <a:ea typeface="HG明朝E" pitchFamily="17" charset="-128"/>
                </a:rPr>
                <a:t>高校生</a:t>
              </a:r>
              <a:r>
                <a:rPr lang="en-US" altLang="ja-JP" sz="2000" b="1" dirty="0" smtClean="0">
                  <a:latin typeface="HG明朝E" pitchFamily="17" charset="-128"/>
                  <a:ea typeface="HG明朝E" pitchFamily="17" charset="-128"/>
                </a:rPr>
                <a:t>(</a:t>
              </a:r>
              <a:r>
                <a:rPr lang="ja-JP" altLang="en-US" sz="2000" b="1" dirty="0" smtClean="0">
                  <a:latin typeface="HG明朝E" pitchFamily="17" charset="-128"/>
                  <a:ea typeface="HG明朝E" pitchFamily="17" charset="-128"/>
                </a:rPr>
                <a:t>非理科系</a:t>
              </a:r>
              <a:r>
                <a:rPr lang="en-US" altLang="ja-JP" sz="2000" b="1" dirty="0" smtClean="0">
                  <a:latin typeface="HG明朝E" pitchFamily="17" charset="-128"/>
                  <a:ea typeface="HG明朝E" pitchFamily="17" charset="-128"/>
                </a:rPr>
                <a:t>)</a:t>
              </a:r>
            </a:p>
          </p:txBody>
        </p:sp>
        <p:sp>
          <p:nvSpPr>
            <p:cNvPr id="23" name="左中かっこ 22"/>
            <p:cNvSpPr/>
            <p:nvPr/>
          </p:nvSpPr>
          <p:spPr>
            <a:xfrm>
              <a:off x="6516216" y="4725144"/>
              <a:ext cx="432048" cy="1224136"/>
            </a:xfrm>
            <a:prstGeom prst="lef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左中かっこ 23"/>
            <p:cNvSpPr/>
            <p:nvPr/>
          </p:nvSpPr>
          <p:spPr>
            <a:xfrm>
              <a:off x="6516216" y="3429000"/>
              <a:ext cx="432048" cy="1224136"/>
            </a:xfrm>
            <a:prstGeom prst="lef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左中かっこ 24"/>
            <p:cNvSpPr/>
            <p:nvPr/>
          </p:nvSpPr>
          <p:spPr>
            <a:xfrm>
              <a:off x="6516216" y="2132856"/>
              <a:ext cx="432048" cy="1224136"/>
            </a:xfrm>
            <a:prstGeom prst="lef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左中かっこ 25"/>
            <p:cNvSpPr/>
            <p:nvPr/>
          </p:nvSpPr>
          <p:spPr>
            <a:xfrm>
              <a:off x="6516216" y="836712"/>
              <a:ext cx="432048" cy="1224136"/>
            </a:xfrm>
            <a:prstGeom prst="lef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6895503" y="901169"/>
              <a:ext cx="70083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000" b="1" dirty="0" smtClean="0">
                  <a:solidFill>
                    <a:srgbClr val="00B0F0"/>
                  </a:solidFill>
                  <a:latin typeface="HG明朝E" pitchFamily="17" charset="-128"/>
                  <a:ea typeface="HG明朝E" pitchFamily="17" charset="-128"/>
                </a:rPr>
                <a:t>男子</a:t>
              </a:r>
              <a:endParaRPr lang="en-US" altLang="ja-JP" sz="2000" b="1" dirty="0" smtClean="0">
                <a:solidFill>
                  <a:srgbClr val="00B0F0"/>
                </a:solidFill>
                <a:latin typeface="HG明朝E" pitchFamily="17" charset="-128"/>
                <a:ea typeface="HG明朝E" pitchFamily="17" charset="-128"/>
              </a:endParaRPr>
            </a:p>
            <a:p>
              <a:endParaRPr lang="en-US" altLang="ja-JP" sz="2000" b="1" dirty="0" smtClean="0">
                <a:latin typeface="HG明朝E" pitchFamily="17" charset="-128"/>
                <a:ea typeface="HG明朝E" pitchFamily="17" charset="-128"/>
              </a:endParaRPr>
            </a:p>
            <a:p>
              <a:r>
                <a:rPr lang="ja-JP" altLang="en-US" sz="2000" b="1" dirty="0" smtClean="0">
                  <a:solidFill>
                    <a:srgbClr val="FF0000"/>
                  </a:solidFill>
                  <a:latin typeface="HG明朝E" pitchFamily="17" charset="-128"/>
                  <a:ea typeface="HG明朝E" pitchFamily="17" charset="-128"/>
                </a:rPr>
                <a:t>女子</a:t>
              </a:r>
              <a:endParaRPr lang="en-US" altLang="ja-JP" sz="20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endParaRP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6895503" y="2197313"/>
              <a:ext cx="70083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000" b="1" dirty="0" smtClean="0">
                  <a:solidFill>
                    <a:srgbClr val="00B0F0"/>
                  </a:solidFill>
                  <a:latin typeface="HG明朝E" pitchFamily="17" charset="-128"/>
                  <a:ea typeface="HG明朝E" pitchFamily="17" charset="-128"/>
                </a:rPr>
                <a:t>男子</a:t>
              </a:r>
              <a:endParaRPr lang="en-US" altLang="ja-JP" sz="2000" b="1" dirty="0" smtClean="0">
                <a:solidFill>
                  <a:srgbClr val="00B0F0"/>
                </a:solidFill>
                <a:latin typeface="HG明朝E" pitchFamily="17" charset="-128"/>
                <a:ea typeface="HG明朝E" pitchFamily="17" charset="-128"/>
              </a:endParaRPr>
            </a:p>
            <a:p>
              <a:endParaRPr lang="en-US" altLang="ja-JP" sz="2000" b="1" dirty="0" smtClean="0">
                <a:latin typeface="HG明朝E" pitchFamily="17" charset="-128"/>
                <a:ea typeface="HG明朝E" pitchFamily="17" charset="-128"/>
              </a:endParaRPr>
            </a:p>
            <a:p>
              <a:r>
                <a:rPr lang="ja-JP" altLang="en-US" sz="2000" b="1" dirty="0" smtClean="0">
                  <a:solidFill>
                    <a:srgbClr val="FF0000"/>
                  </a:solidFill>
                  <a:latin typeface="HG明朝E" pitchFamily="17" charset="-128"/>
                  <a:ea typeface="HG明朝E" pitchFamily="17" charset="-128"/>
                </a:rPr>
                <a:t>女子</a:t>
              </a:r>
              <a:endParaRPr lang="en-US" altLang="ja-JP" sz="20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endParaRP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6895503" y="3501008"/>
              <a:ext cx="70083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000" b="1" dirty="0" smtClean="0">
                  <a:solidFill>
                    <a:srgbClr val="00B0F0"/>
                  </a:solidFill>
                  <a:latin typeface="HG明朝E" pitchFamily="17" charset="-128"/>
                  <a:ea typeface="HG明朝E" pitchFamily="17" charset="-128"/>
                </a:rPr>
                <a:t>男子</a:t>
              </a:r>
              <a:endParaRPr lang="en-US" altLang="ja-JP" sz="2000" b="1" dirty="0" smtClean="0">
                <a:solidFill>
                  <a:srgbClr val="00B0F0"/>
                </a:solidFill>
                <a:latin typeface="HG明朝E" pitchFamily="17" charset="-128"/>
                <a:ea typeface="HG明朝E" pitchFamily="17" charset="-128"/>
              </a:endParaRPr>
            </a:p>
            <a:p>
              <a:endParaRPr lang="en-US" altLang="ja-JP" sz="2000" b="1" dirty="0" smtClean="0">
                <a:latin typeface="HG明朝E" pitchFamily="17" charset="-128"/>
                <a:ea typeface="HG明朝E" pitchFamily="17" charset="-128"/>
              </a:endParaRPr>
            </a:p>
            <a:p>
              <a:r>
                <a:rPr lang="ja-JP" altLang="en-US" sz="2000" b="1" dirty="0" smtClean="0">
                  <a:solidFill>
                    <a:srgbClr val="FF0000"/>
                  </a:solidFill>
                  <a:latin typeface="HG明朝E" pitchFamily="17" charset="-128"/>
                  <a:ea typeface="HG明朝E" pitchFamily="17" charset="-128"/>
                </a:rPr>
                <a:t>女子</a:t>
              </a:r>
              <a:endParaRPr lang="en-US" altLang="ja-JP" sz="20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6895503" y="4797152"/>
              <a:ext cx="70083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000" b="1" dirty="0" smtClean="0">
                  <a:solidFill>
                    <a:srgbClr val="00B0F0"/>
                  </a:solidFill>
                  <a:latin typeface="HG明朝E" pitchFamily="17" charset="-128"/>
                  <a:ea typeface="HG明朝E" pitchFamily="17" charset="-128"/>
                </a:rPr>
                <a:t>男子</a:t>
              </a:r>
              <a:endParaRPr lang="en-US" altLang="ja-JP" sz="2000" b="1" dirty="0" smtClean="0">
                <a:solidFill>
                  <a:srgbClr val="00B0F0"/>
                </a:solidFill>
                <a:latin typeface="HG明朝E" pitchFamily="17" charset="-128"/>
                <a:ea typeface="HG明朝E" pitchFamily="17" charset="-128"/>
              </a:endParaRPr>
            </a:p>
            <a:p>
              <a:endParaRPr lang="en-US" altLang="ja-JP" sz="2000" b="1" dirty="0" smtClean="0">
                <a:latin typeface="HG明朝E" pitchFamily="17" charset="-128"/>
                <a:ea typeface="HG明朝E" pitchFamily="17" charset="-128"/>
              </a:endParaRPr>
            </a:p>
            <a:p>
              <a:r>
                <a:rPr lang="ja-JP" altLang="en-US" sz="2000" b="1" dirty="0" smtClean="0">
                  <a:solidFill>
                    <a:srgbClr val="FF0000"/>
                  </a:solidFill>
                  <a:latin typeface="HG明朝E" pitchFamily="17" charset="-128"/>
                  <a:ea typeface="HG明朝E" pitchFamily="17" charset="-128"/>
                </a:rPr>
                <a:t>女子</a:t>
              </a:r>
              <a:endParaRPr lang="en-US" altLang="ja-JP" sz="20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endParaRPr>
            </a:p>
          </p:txBody>
        </p:sp>
      </p:grpSp>
      <p:sp>
        <p:nvSpPr>
          <p:cNvPr id="31" name="円/楕円 30"/>
          <p:cNvSpPr/>
          <p:nvPr/>
        </p:nvSpPr>
        <p:spPr>
          <a:xfrm>
            <a:off x="827584" y="3645024"/>
            <a:ext cx="2520280" cy="1872208"/>
          </a:xfrm>
          <a:prstGeom prst="ellipse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latin typeface="HG明朝E" pitchFamily="17" charset="-128"/>
                <a:ea typeface="HG明朝E" pitchFamily="17" charset="-128"/>
              </a:rPr>
              <a:t>合計</a:t>
            </a:r>
            <a:r>
              <a:rPr kumimoji="1" lang="en-US" altLang="ja-JP" sz="2800" dirty="0" smtClean="0">
                <a:latin typeface="HG明朝E" pitchFamily="17" charset="-128"/>
                <a:ea typeface="HG明朝E" pitchFamily="17" charset="-128"/>
              </a:rPr>
              <a:t>8</a:t>
            </a:r>
            <a:r>
              <a:rPr kumimoji="1" lang="ja-JP" altLang="en-US" sz="2800" dirty="0" smtClean="0">
                <a:latin typeface="HG明朝E" pitchFamily="17" charset="-128"/>
                <a:ea typeface="HG明朝E" pitchFamily="17" charset="-128"/>
              </a:rPr>
              <a:t>群</a:t>
            </a:r>
            <a:endParaRPr kumimoji="1" lang="ja-JP" altLang="en-US" sz="2800" dirty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67544" y="5661248"/>
            <a:ext cx="7008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u="sng" dirty="0" smtClean="0">
                <a:latin typeface="HG明朝E" pitchFamily="17" charset="-128"/>
                <a:ea typeface="HG明朝E" pitchFamily="17" charset="-128"/>
              </a:rPr>
              <a:t>人数</a:t>
            </a:r>
            <a:endParaRPr kumimoji="1" lang="ja-JP" altLang="en-US" sz="2000" b="1" u="sng" dirty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259632" y="6237312"/>
            <a:ext cx="1217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u="sng" dirty="0" smtClean="0">
                <a:latin typeface="HG明朝E" pitchFamily="17" charset="-128"/>
                <a:ea typeface="HG明朝E" pitchFamily="17" charset="-128"/>
              </a:rPr>
              <a:t>平均得点</a:t>
            </a:r>
            <a:endParaRPr kumimoji="1" lang="ja-JP" altLang="en-US" sz="2000" b="1" u="sng" dirty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483768" y="5733256"/>
            <a:ext cx="1217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u="sng" dirty="0" smtClean="0">
                <a:latin typeface="HG明朝E" pitchFamily="17" charset="-128"/>
                <a:ea typeface="HG明朝E" pitchFamily="17" charset="-128"/>
              </a:rPr>
              <a:t>標準偏差</a:t>
            </a:r>
            <a:endParaRPr kumimoji="1" lang="ja-JP" altLang="en-US" sz="2000" b="1" u="sng" dirty="0">
              <a:latin typeface="HG明朝E" pitchFamily="17" charset="-128"/>
              <a:ea typeface="HG明朝E" pitchFamily="1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角丸四角形 38"/>
          <p:cNvSpPr/>
          <p:nvPr/>
        </p:nvSpPr>
        <p:spPr>
          <a:xfrm>
            <a:off x="179512" y="4077072"/>
            <a:ext cx="4392488" cy="266429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-12129" y="126157"/>
            <a:ext cx="1449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>
                <a:latin typeface="HG明朝E" pitchFamily="17" charset="-128"/>
                <a:ea typeface="HG明朝E" pitchFamily="17" charset="-128"/>
              </a:rPr>
              <a:t>3. </a:t>
            </a:r>
            <a:r>
              <a:rPr lang="ja-JP" altLang="en-US" sz="2800" b="1" dirty="0" smtClean="0">
                <a:latin typeface="HG明朝E" pitchFamily="17" charset="-128"/>
                <a:ea typeface="HG明朝E" pitchFamily="17" charset="-128"/>
              </a:rPr>
              <a:t>結果</a:t>
            </a:r>
            <a:endParaRPr kumimoji="1" lang="ja-JP" altLang="en-US" sz="2800" b="1" dirty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32" name="雲 31"/>
          <p:cNvSpPr/>
          <p:nvPr/>
        </p:nvSpPr>
        <p:spPr>
          <a:xfrm>
            <a:off x="467544" y="548680"/>
            <a:ext cx="1440160" cy="936104"/>
          </a:xfrm>
          <a:prstGeom prst="cloud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 smtClean="0">
                <a:solidFill>
                  <a:schemeClr val="tx1"/>
                </a:solidFill>
                <a:latin typeface="HG明朝E" pitchFamily="17" charset="-128"/>
                <a:ea typeface="HG明朝E" pitchFamily="17" charset="-128"/>
              </a:rPr>
              <a:t>分析</a:t>
            </a:r>
            <a:endParaRPr kumimoji="1" lang="ja-JP" altLang="en-US" sz="2400" b="1" dirty="0">
              <a:solidFill>
                <a:schemeClr val="tx1"/>
              </a:solidFill>
              <a:latin typeface="HG明朝E" pitchFamily="17" charset="-128"/>
              <a:ea typeface="HG明朝E" pitchFamily="17" charset="-128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332656"/>
            <a:ext cx="4283968" cy="63065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6" name="テキスト ボックス 35"/>
          <p:cNvSpPr txBox="1"/>
          <p:nvPr/>
        </p:nvSpPr>
        <p:spPr>
          <a:xfrm>
            <a:off x="251520" y="1484784"/>
            <a:ext cx="408757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各因子ごとに、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pPr algn="ctr"/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ja-JP" altLang="en-US" sz="2000" b="1" dirty="0" smtClean="0">
                <a:solidFill>
                  <a:srgbClr val="00B0F0"/>
                </a:solidFill>
                <a:latin typeface="HG明朝E" pitchFamily="17" charset="-128"/>
                <a:ea typeface="HG明朝E" pitchFamily="17" charset="-128"/>
              </a:rPr>
              <a:t>学校種・系間（理系・非理系）</a:t>
            </a:r>
            <a:endParaRPr lang="en-US" altLang="ja-JP" sz="2000" b="1" dirty="0" smtClean="0">
              <a:solidFill>
                <a:srgbClr val="00B0F0"/>
              </a:solidFill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en-US" altLang="ja-JP" sz="2000" b="1" dirty="0" smtClean="0">
                <a:solidFill>
                  <a:srgbClr val="00B0F0"/>
                </a:solidFill>
                <a:latin typeface="HG明朝E" pitchFamily="17" charset="-128"/>
                <a:ea typeface="HG明朝E" pitchFamily="17" charset="-128"/>
              </a:rPr>
              <a:t>×</a:t>
            </a:r>
          </a:p>
          <a:p>
            <a:pPr algn="ctr"/>
            <a:r>
              <a:rPr lang="ja-JP" altLang="en-US" sz="2000" b="1" dirty="0" smtClean="0">
                <a:solidFill>
                  <a:srgbClr val="00B0F0"/>
                </a:solidFill>
                <a:latin typeface="HG明朝E" pitchFamily="17" charset="-128"/>
                <a:ea typeface="HG明朝E" pitchFamily="17" charset="-128"/>
              </a:rPr>
              <a:t>性差（男女）</a:t>
            </a:r>
            <a:endParaRPr lang="en-US" altLang="ja-JP" sz="2000" b="1" dirty="0" smtClean="0">
              <a:solidFill>
                <a:srgbClr val="00B0F0"/>
              </a:solidFill>
              <a:latin typeface="HG明朝E" pitchFamily="17" charset="-128"/>
              <a:ea typeface="HG明朝E" pitchFamily="17" charset="-128"/>
            </a:endParaRPr>
          </a:p>
          <a:p>
            <a:pPr algn="ctr"/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の二要因の分散分析を行った。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37" name="下矢印 36"/>
          <p:cNvSpPr/>
          <p:nvPr/>
        </p:nvSpPr>
        <p:spPr>
          <a:xfrm>
            <a:off x="2123728" y="3789040"/>
            <a:ext cx="360040" cy="36004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107504" y="4149080"/>
            <a:ext cx="43924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u"/>
            </a:pPr>
            <a:r>
              <a:rPr lang="ja-JP" altLang="en-US" sz="20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全ての因子について性差に有意差</a:t>
            </a:r>
            <a:endParaRPr lang="en-US" altLang="ja-JP" sz="2000" b="1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  <a:p>
            <a:pPr algn="ctr">
              <a:buFont typeface="Wingdings" pitchFamily="2" charset="2"/>
              <a:buChar char="u"/>
            </a:pPr>
            <a:endParaRPr lang="en-US" altLang="ja-JP" sz="2000" b="1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  <a:p>
            <a:pPr algn="ctr">
              <a:buFont typeface="Wingdings" pitchFamily="2" charset="2"/>
              <a:buChar char="u"/>
            </a:pPr>
            <a:r>
              <a:rPr lang="ja-JP" altLang="en-US" sz="20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各群の平均値が男子より女子の方が高かった</a:t>
            </a:r>
            <a:endParaRPr lang="en-US" altLang="ja-JP" sz="2000" b="1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  <a:p>
            <a:pPr algn="ctr">
              <a:buFont typeface="Wingdings" pitchFamily="2" charset="2"/>
              <a:buChar char="u"/>
            </a:pPr>
            <a:endParaRPr lang="en-US" altLang="ja-JP" sz="2000" b="1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  <a:p>
            <a:pPr algn="ctr">
              <a:buFont typeface="Wingdings" pitchFamily="2" charset="2"/>
              <a:buChar char="u"/>
            </a:pPr>
            <a:r>
              <a:rPr lang="ja-JP" altLang="en-US" sz="20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第２因子および第３因子、第５因　　</a:t>
            </a:r>
            <a:endParaRPr lang="en-US" altLang="ja-JP" sz="2000" b="1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ja-JP" altLang="en-US" sz="20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　子では学校種・系間にも有意差が認められた</a:t>
            </a:r>
            <a:endParaRPr lang="en-US" altLang="ja-JP" sz="2000" b="1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12129" y="126157"/>
            <a:ext cx="1449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>
                <a:latin typeface="HG明朝E" pitchFamily="17" charset="-128"/>
                <a:ea typeface="HG明朝E" pitchFamily="17" charset="-128"/>
              </a:rPr>
              <a:t>3. </a:t>
            </a:r>
            <a:r>
              <a:rPr lang="ja-JP" altLang="en-US" sz="2800" b="1" dirty="0" smtClean="0">
                <a:latin typeface="HG明朝E" pitchFamily="17" charset="-128"/>
                <a:ea typeface="HG明朝E" pitchFamily="17" charset="-128"/>
              </a:rPr>
              <a:t>結果</a:t>
            </a:r>
            <a:endParaRPr kumimoji="1" lang="ja-JP" altLang="en-US" sz="2800" b="1" dirty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32" name="雲 31"/>
          <p:cNvSpPr/>
          <p:nvPr/>
        </p:nvSpPr>
        <p:spPr>
          <a:xfrm>
            <a:off x="179512" y="548680"/>
            <a:ext cx="4104456" cy="1080120"/>
          </a:xfrm>
          <a:prstGeom prst="cloud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 smtClean="0">
                <a:solidFill>
                  <a:schemeClr val="tx1"/>
                </a:solidFill>
                <a:latin typeface="HG明朝E" pitchFamily="17" charset="-128"/>
                <a:ea typeface="HG明朝E" pitchFamily="17" charset="-128"/>
              </a:rPr>
              <a:t>分析</a:t>
            </a:r>
            <a:endParaRPr kumimoji="1" lang="en-US" altLang="ja-JP" sz="2400" b="1" dirty="0" smtClean="0">
              <a:solidFill>
                <a:schemeClr val="tx1"/>
              </a:solidFill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kumimoji="1" lang="ja-JP" altLang="en-US" b="1" dirty="0" smtClean="0">
                <a:solidFill>
                  <a:schemeClr val="tx1"/>
                </a:solidFill>
                <a:latin typeface="HG明朝E" pitchFamily="17" charset="-128"/>
                <a:ea typeface="HG明朝E" pitchFamily="17" charset="-128"/>
              </a:rPr>
              <a:t>テュ－キー法</a:t>
            </a:r>
            <a:endParaRPr kumimoji="1" lang="en-US" altLang="ja-JP" b="1" dirty="0" smtClean="0">
              <a:solidFill>
                <a:schemeClr val="tx1"/>
              </a:solidFill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ja-JP" altLang="en-US" b="1" dirty="0" smtClean="0">
                <a:solidFill>
                  <a:schemeClr val="tx1"/>
                </a:solidFill>
                <a:latin typeface="HG明朝E" pitchFamily="17" charset="-128"/>
                <a:ea typeface="HG明朝E" pitchFamily="17" charset="-128"/>
              </a:rPr>
              <a:t>５％水準</a:t>
            </a:r>
            <a:endParaRPr kumimoji="1" lang="ja-JP" altLang="en-US" b="1" dirty="0">
              <a:solidFill>
                <a:schemeClr val="tx1"/>
              </a:solidFill>
              <a:latin typeface="HG明朝E" pitchFamily="17" charset="-128"/>
              <a:ea typeface="HG明朝E" pitchFamily="17" charset="-128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56559" y="-4106"/>
            <a:ext cx="4644008" cy="68365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grpSp>
        <p:nvGrpSpPr>
          <p:cNvPr id="9" name="グループ化 8"/>
          <p:cNvGrpSpPr/>
          <p:nvPr/>
        </p:nvGrpSpPr>
        <p:grpSpPr>
          <a:xfrm>
            <a:off x="-55562" y="1693257"/>
            <a:ext cx="4464496" cy="1087671"/>
            <a:chOff x="107504" y="4077072"/>
            <a:chExt cx="4464496" cy="1087671"/>
          </a:xfrm>
        </p:grpSpPr>
        <p:sp>
          <p:nvSpPr>
            <p:cNvPr id="39" name="角丸四角形 38"/>
            <p:cNvSpPr/>
            <p:nvPr/>
          </p:nvSpPr>
          <p:spPr>
            <a:xfrm>
              <a:off x="179512" y="4077072"/>
              <a:ext cx="4392488" cy="1080120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107504" y="4149080"/>
              <a:ext cx="439248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Font typeface="Wingdings" pitchFamily="2" charset="2"/>
                <a:buChar char="u"/>
              </a:pPr>
              <a:r>
                <a:rPr lang="ja-JP" altLang="en-US" sz="2000" b="1" dirty="0" smtClean="0">
                  <a:solidFill>
                    <a:srgbClr val="FF0000"/>
                  </a:solidFill>
                  <a:latin typeface="HG明朝E" pitchFamily="17" charset="-128"/>
                  <a:ea typeface="HG明朝E" pitchFamily="17" charset="-128"/>
                </a:rPr>
                <a:t>第２因子および第３因子、第５因　</a:t>
              </a:r>
              <a:endParaRPr lang="en-US" altLang="ja-JP" sz="20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endParaRPr>
            </a:p>
            <a:p>
              <a:pPr algn="ctr"/>
              <a:r>
                <a:rPr lang="ja-JP" altLang="en-US" sz="2000" b="1" dirty="0" smtClean="0">
                  <a:solidFill>
                    <a:srgbClr val="FF0000"/>
                  </a:solidFill>
                  <a:latin typeface="HG明朝E" pitchFamily="17" charset="-128"/>
                  <a:ea typeface="HG明朝E" pitchFamily="17" charset="-128"/>
                </a:rPr>
                <a:t>　子では学校種・系間にも有意差が認められた</a:t>
              </a:r>
              <a:endParaRPr lang="en-US" altLang="ja-JP" sz="20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endParaRPr>
            </a:p>
          </p:txBody>
        </p:sp>
      </p:grpSp>
      <p:sp>
        <p:nvSpPr>
          <p:cNvPr id="14" name="テキスト ボックス 13"/>
          <p:cNvSpPr txBox="1"/>
          <p:nvPr/>
        </p:nvSpPr>
        <p:spPr>
          <a:xfrm>
            <a:off x="-55562" y="3241551"/>
            <a:ext cx="43924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u"/>
            </a:pPr>
            <a:r>
              <a:rPr lang="ja-JP" altLang="en-US" sz="2000" b="1" dirty="0" smtClean="0">
                <a:latin typeface="HG明朝E" pitchFamily="17" charset="-128"/>
                <a:ea typeface="HG明朝E" pitchFamily="17" charset="-128"/>
              </a:rPr>
              <a:t>第２因子（４項目）</a:t>
            </a:r>
            <a:endParaRPr lang="en-US" altLang="ja-JP" sz="2000" b="1" dirty="0" smtClean="0">
              <a:latin typeface="HG明朝E" pitchFamily="17" charset="-128"/>
              <a:ea typeface="HG明朝E" pitchFamily="17" charset="-128"/>
            </a:endParaRPr>
          </a:p>
          <a:p>
            <a:pPr algn="ctr">
              <a:buFont typeface="Wingdings" pitchFamily="2" charset="2"/>
              <a:buChar char="u"/>
            </a:pPr>
            <a:endParaRPr lang="en-US" altLang="ja-JP" sz="2000" b="1" dirty="0" smtClean="0"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ja-JP" altLang="en-US" sz="2000" b="1" dirty="0" smtClean="0">
                <a:latin typeface="HG明朝E" pitchFamily="17" charset="-128"/>
                <a:ea typeface="HG明朝E" pitchFamily="17" charset="-128"/>
              </a:rPr>
              <a:t>小学生と中学生の間にのみ</a:t>
            </a:r>
            <a:endParaRPr lang="en-US" altLang="ja-JP" sz="2000" b="1" dirty="0" smtClean="0"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ja-JP" altLang="en-US" sz="2000" b="1" dirty="0" smtClean="0">
                <a:latin typeface="HG明朝E" pitchFamily="17" charset="-128"/>
                <a:ea typeface="HG明朝E" pitchFamily="17" charset="-128"/>
              </a:rPr>
              <a:t>有意差が認められた</a:t>
            </a:r>
            <a:endParaRPr lang="en-US" altLang="ja-JP" sz="2000" b="1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15" name="右カーブ矢印 14"/>
          <p:cNvSpPr/>
          <p:nvPr/>
        </p:nvSpPr>
        <p:spPr>
          <a:xfrm rot="2152173">
            <a:off x="4596035" y="1252623"/>
            <a:ext cx="1334714" cy="1256409"/>
          </a:xfrm>
          <a:prstGeom prst="curved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2133253" y="4653136"/>
            <a:ext cx="360040" cy="57606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-36512" y="5437673"/>
            <a:ext cx="4392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第２因子は小学生の時に</a:t>
            </a:r>
            <a:endParaRPr lang="en-US" altLang="ja-JP" sz="2000" b="1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ja-JP" altLang="en-US" sz="20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一番高く、中学生に</a:t>
            </a:r>
            <a:endParaRPr lang="en-US" altLang="ja-JP" sz="2000" b="1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ja-JP" altLang="en-US" sz="20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なって低下したと考えられる</a:t>
            </a:r>
            <a:endParaRPr lang="en-US" altLang="ja-JP" sz="2000" b="1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</p:txBody>
      </p:sp>
      <p:grpSp>
        <p:nvGrpSpPr>
          <p:cNvPr id="18" name="グループ化 17"/>
          <p:cNvGrpSpPr/>
          <p:nvPr/>
        </p:nvGrpSpPr>
        <p:grpSpPr>
          <a:xfrm>
            <a:off x="3707904" y="2564903"/>
            <a:ext cx="5400600" cy="3446869"/>
            <a:chOff x="3707904" y="2564903"/>
            <a:chExt cx="5400600" cy="3446869"/>
          </a:xfrm>
        </p:grpSpPr>
        <p:pic>
          <p:nvPicPr>
            <p:cNvPr id="7170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707904" y="2564903"/>
              <a:ext cx="5400600" cy="344686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19" name="正方形/長方形 18"/>
            <p:cNvSpPr/>
            <p:nvPr/>
          </p:nvSpPr>
          <p:spPr>
            <a:xfrm>
              <a:off x="3707904" y="4605511"/>
              <a:ext cx="5328592" cy="1368152"/>
            </a:xfrm>
            <a:prstGeom prst="rect">
              <a:avLst/>
            </a:pr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0" name="大かっこ 19"/>
          <p:cNvSpPr/>
          <p:nvPr/>
        </p:nvSpPr>
        <p:spPr>
          <a:xfrm>
            <a:off x="1259632" y="980728"/>
            <a:ext cx="1656184" cy="504056"/>
          </a:xfrm>
          <a:prstGeom prst="bracketPair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758316" y="1115159"/>
            <a:ext cx="16273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b="1" dirty="0" smtClean="0">
                <a:latin typeface="HG明朝E" pitchFamily="17" charset="-128"/>
                <a:ea typeface="HG明朝E" pitchFamily="17" charset="-128"/>
              </a:rPr>
              <a:t>～目次～</a:t>
            </a:r>
            <a:endParaRPr kumimoji="1" lang="ja-JP" altLang="en-US" sz="2800" b="1" dirty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166006" y="2204864"/>
            <a:ext cx="2813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はじめに</a:t>
            </a:r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(</a:t>
            </a: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目的</a:t>
            </a:r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)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169940" y="2873995"/>
            <a:ext cx="1269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2. </a:t>
            </a:r>
            <a:r>
              <a:rPr lang="ja-JP" altLang="en-US" sz="2400" b="1" dirty="0">
                <a:latin typeface="HG明朝E" pitchFamily="17" charset="-128"/>
                <a:ea typeface="HG明朝E" pitchFamily="17" charset="-128"/>
              </a:rPr>
              <a:t>調査</a:t>
            </a:r>
            <a:endParaRPr lang="en-US" altLang="ja-JP" sz="2400" b="1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169940" y="4983559"/>
            <a:ext cx="31261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5. </a:t>
            </a: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本論文を読んで</a:t>
            </a:r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…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163632" y="4263479"/>
            <a:ext cx="1269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4. </a:t>
            </a: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考察</a:t>
            </a:r>
            <a:endParaRPr lang="en-US" altLang="ja-JP" sz="2400" b="1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163632" y="3543399"/>
            <a:ext cx="1269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3. </a:t>
            </a: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結果</a:t>
            </a:r>
            <a:endParaRPr lang="en-US" altLang="ja-JP" sz="2400" b="1" dirty="0" smtClean="0">
              <a:latin typeface="HG明朝E" pitchFamily="17" charset="-128"/>
              <a:ea typeface="HG明朝E" pitchFamily="1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12129" y="126157"/>
            <a:ext cx="1449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>
                <a:latin typeface="HG明朝E" pitchFamily="17" charset="-128"/>
                <a:ea typeface="HG明朝E" pitchFamily="17" charset="-128"/>
              </a:rPr>
              <a:t>3. </a:t>
            </a:r>
            <a:r>
              <a:rPr lang="ja-JP" altLang="en-US" sz="2800" b="1" dirty="0" smtClean="0">
                <a:latin typeface="HG明朝E" pitchFamily="17" charset="-128"/>
                <a:ea typeface="HG明朝E" pitchFamily="17" charset="-128"/>
              </a:rPr>
              <a:t>結果</a:t>
            </a:r>
            <a:endParaRPr kumimoji="1" lang="ja-JP" altLang="en-US" sz="2800" b="1" dirty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32" name="雲 31"/>
          <p:cNvSpPr/>
          <p:nvPr/>
        </p:nvSpPr>
        <p:spPr>
          <a:xfrm>
            <a:off x="179512" y="692696"/>
            <a:ext cx="4464496" cy="936104"/>
          </a:xfrm>
          <a:prstGeom prst="cloud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 smtClean="0">
                <a:solidFill>
                  <a:schemeClr val="tx1"/>
                </a:solidFill>
                <a:latin typeface="HG明朝E" pitchFamily="17" charset="-128"/>
                <a:ea typeface="HG明朝E" pitchFamily="17" charset="-128"/>
              </a:rPr>
              <a:t>分析　</a:t>
            </a:r>
            <a:r>
              <a:rPr kumimoji="1" lang="ja-JP" altLang="en-US" b="1" dirty="0" smtClean="0">
                <a:solidFill>
                  <a:schemeClr val="tx1"/>
                </a:solidFill>
                <a:latin typeface="HG明朝E" pitchFamily="17" charset="-128"/>
                <a:ea typeface="HG明朝E" pitchFamily="17" charset="-128"/>
              </a:rPr>
              <a:t>テュ－キー法</a:t>
            </a:r>
            <a:endParaRPr kumimoji="1" lang="en-US" altLang="ja-JP" b="1" dirty="0" smtClean="0">
              <a:solidFill>
                <a:schemeClr val="tx1"/>
              </a:solidFill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ja-JP" altLang="en-US" b="1" dirty="0" smtClean="0">
                <a:solidFill>
                  <a:schemeClr val="tx1"/>
                </a:solidFill>
                <a:latin typeface="HG明朝E" pitchFamily="17" charset="-128"/>
                <a:ea typeface="HG明朝E" pitchFamily="17" charset="-128"/>
              </a:rPr>
              <a:t>　　５％水準</a:t>
            </a:r>
            <a:endParaRPr kumimoji="1" lang="ja-JP" altLang="en-US" b="1" dirty="0">
              <a:solidFill>
                <a:schemeClr val="tx1"/>
              </a:solidFill>
              <a:latin typeface="HG明朝E" pitchFamily="17" charset="-128"/>
              <a:ea typeface="HG明朝E" pitchFamily="17" charset="-128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663079"/>
            <a:ext cx="6738629" cy="901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22115" y="2492896"/>
            <a:ext cx="6516216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グループ化 8"/>
          <p:cNvGrpSpPr/>
          <p:nvPr/>
        </p:nvGrpSpPr>
        <p:grpSpPr>
          <a:xfrm>
            <a:off x="4283968" y="548683"/>
            <a:ext cx="4536504" cy="2520278"/>
            <a:chOff x="35496" y="4077072"/>
            <a:chExt cx="4536504" cy="1400154"/>
          </a:xfrm>
          <a:solidFill>
            <a:srgbClr val="FFFFFF"/>
          </a:solidFill>
        </p:grpSpPr>
        <p:sp>
          <p:nvSpPr>
            <p:cNvPr id="39" name="角丸四角形 38"/>
            <p:cNvSpPr/>
            <p:nvPr/>
          </p:nvSpPr>
          <p:spPr>
            <a:xfrm>
              <a:off x="35496" y="4077072"/>
              <a:ext cx="4536504" cy="1400154"/>
            </a:xfrm>
            <a:prstGeom prst="roundRect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5496" y="4149079"/>
              <a:ext cx="4464496" cy="12482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Font typeface="Wingdings" pitchFamily="2" charset="2"/>
                <a:buChar char="u"/>
              </a:pPr>
              <a:r>
                <a:rPr lang="ja-JP" altLang="en-US" sz="2000" b="1" dirty="0" smtClean="0">
                  <a:solidFill>
                    <a:srgbClr val="FF0000"/>
                  </a:solidFill>
                  <a:latin typeface="HG明朝E" pitchFamily="17" charset="-128"/>
                  <a:ea typeface="HG明朝E" pitchFamily="17" charset="-128"/>
                </a:rPr>
                <a:t>第３因子および第５因子</a:t>
              </a:r>
              <a:endParaRPr lang="en-US" altLang="ja-JP" sz="20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endParaRPr>
            </a:p>
            <a:p>
              <a:pPr algn="ctr"/>
              <a:r>
                <a:rPr lang="ja-JP" altLang="en-US" sz="2000" b="1" dirty="0" smtClean="0">
                  <a:solidFill>
                    <a:srgbClr val="FF0000"/>
                  </a:solidFill>
                  <a:latin typeface="HG明朝E" pitchFamily="17" charset="-128"/>
                  <a:ea typeface="HG明朝E" pitchFamily="17" charset="-128"/>
                </a:rPr>
                <a:t>↓</a:t>
              </a:r>
              <a:endParaRPr lang="en-US" altLang="ja-JP" sz="20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endParaRPr>
            </a:p>
            <a:p>
              <a:pPr algn="ctr"/>
              <a:r>
                <a:rPr lang="ja-JP" altLang="en-US" sz="2000" b="1" dirty="0" smtClean="0">
                  <a:solidFill>
                    <a:srgbClr val="FF0000"/>
                  </a:solidFill>
                  <a:latin typeface="HG明朝E" pitchFamily="17" charset="-128"/>
                  <a:ea typeface="HG明朝E" pitchFamily="17" charset="-128"/>
                </a:rPr>
                <a:t>小・中学生間、小・高校理間</a:t>
              </a:r>
              <a:endParaRPr lang="en-US" altLang="ja-JP" sz="20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endParaRPr>
            </a:p>
            <a:p>
              <a:pPr algn="ctr"/>
              <a:r>
                <a:rPr lang="ja-JP" altLang="en-US" sz="2000" b="1" dirty="0" smtClean="0">
                  <a:solidFill>
                    <a:srgbClr val="FF0000"/>
                  </a:solidFill>
                  <a:latin typeface="HG明朝E" pitchFamily="17" charset="-128"/>
                  <a:ea typeface="HG明朝E" pitchFamily="17" charset="-128"/>
                </a:rPr>
                <a:t>にのみ有意差が認められた</a:t>
              </a:r>
              <a:endParaRPr lang="en-US" altLang="ja-JP" sz="20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endParaRPr>
            </a:p>
            <a:p>
              <a:pPr algn="ctr"/>
              <a:endParaRPr lang="en-US" altLang="ja-JP" sz="20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endParaRPr>
            </a:p>
            <a:p>
              <a:pPr algn="ctr"/>
              <a:r>
                <a:rPr lang="ja-JP" altLang="en-US" sz="2000" b="1" dirty="0" smtClean="0">
                  <a:solidFill>
                    <a:srgbClr val="FF0000"/>
                  </a:solidFill>
                  <a:latin typeface="HG明朝E" pitchFamily="17" charset="-128"/>
                  <a:ea typeface="HG明朝E" pitchFamily="17" charset="-128"/>
                </a:rPr>
                <a:t>第３因子は小学生で一番高く、</a:t>
              </a:r>
              <a:endParaRPr lang="en-US" altLang="ja-JP" sz="20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endParaRPr>
            </a:p>
            <a:p>
              <a:pPr algn="ctr"/>
              <a:r>
                <a:rPr lang="ja-JP" altLang="en-US" sz="2000" b="1" dirty="0" smtClean="0">
                  <a:solidFill>
                    <a:srgbClr val="FF0000"/>
                  </a:solidFill>
                  <a:latin typeface="HG明朝E" pitchFamily="17" charset="-128"/>
                  <a:ea typeface="HG明朝E" pitchFamily="17" charset="-128"/>
                </a:rPr>
                <a:t>中学生以上で低下したと考えられる</a:t>
              </a:r>
              <a:endParaRPr lang="en-US" altLang="ja-JP" sz="20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endParaRPr>
            </a:p>
          </p:txBody>
        </p:sp>
      </p:grpSp>
      <p:sp>
        <p:nvSpPr>
          <p:cNvPr id="9" name="大かっこ 8"/>
          <p:cNvSpPr/>
          <p:nvPr/>
        </p:nvSpPr>
        <p:spPr>
          <a:xfrm>
            <a:off x="1835696" y="908720"/>
            <a:ext cx="1656184" cy="504056"/>
          </a:xfrm>
          <a:prstGeom prst="bracketPair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758316" y="1115159"/>
            <a:ext cx="16273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b="1" dirty="0" smtClean="0">
                <a:latin typeface="HG明朝E" pitchFamily="17" charset="-128"/>
                <a:ea typeface="HG明朝E" pitchFamily="17" charset="-128"/>
              </a:rPr>
              <a:t>～目次～</a:t>
            </a:r>
            <a:endParaRPr kumimoji="1" lang="ja-JP" altLang="en-US" sz="2800" b="1" dirty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166006" y="2204864"/>
            <a:ext cx="2813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はじめに</a:t>
            </a:r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(</a:t>
            </a: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目的</a:t>
            </a:r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)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169940" y="2873995"/>
            <a:ext cx="1269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2. </a:t>
            </a:r>
            <a:r>
              <a:rPr lang="ja-JP" altLang="en-US" sz="2400" b="1" dirty="0">
                <a:latin typeface="HG明朝E" pitchFamily="17" charset="-128"/>
                <a:ea typeface="HG明朝E" pitchFamily="17" charset="-128"/>
              </a:rPr>
              <a:t>調査</a:t>
            </a:r>
            <a:endParaRPr lang="en-US" altLang="ja-JP" sz="2400" b="1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169940" y="4983559"/>
            <a:ext cx="31261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5. </a:t>
            </a: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本論文を読んで</a:t>
            </a:r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…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163632" y="4263479"/>
            <a:ext cx="1269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4. </a:t>
            </a: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考察</a:t>
            </a:r>
            <a:endParaRPr lang="en-US" altLang="ja-JP" sz="2400" b="1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163632" y="3543399"/>
            <a:ext cx="1269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3. </a:t>
            </a: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結果</a:t>
            </a:r>
            <a:endParaRPr lang="en-US" altLang="ja-JP" sz="2400" b="1" dirty="0" smtClean="0">
              <a:latin typeface="HG明朝E" pitchFamily="17" charset="-128"/>
              <a:ea typeface="HG明朝E" pitchFamily="1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12129" y="126157"/>
            <a:ext cx="1449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>
                <a:latin typeface="HG明朝E" pitchFamily="17" charset="-128"/>
                <a:ea typeface="HG明朝E" pitchFamily="17" charset="-128"/>
              </a:rPr>
              <a:t>4.</a:t>
            </a:r>
            <a:r>
              <a:rPr lang="ja-JP" altLang="en-US" sz="2800" b="1" dirty="0" smtClean="0">
                <a:latin typeface="HG明朝E" pitchFamily="17" charset="-128"/>
                <a:ea typeface="HG明朝E" pitchFamily="17" charset="-128"/>
              </a:rPr>
              <a:t> 考察</a:t>
            </a:r>
            <a:endParaRPr kumimoji="1" lang="ja-JP" altLang="en-US" sz="2800" b="1" dirty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9756" y="796637"/>
            <a:ext cx="8964488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u"/>
            </a:pPr>
            <a:r>
              <a:rPr lang="ja-JP" altLang="en-US" sz="2000" b="1" dirty="0" smtClean="0">
                <a:latin typeface="HG明朝E" pitchFamily="17" charset="-128"/>
                <a:ea typeface="HG明朝E" pitchFamily="17" charset="-128"/>
              </a:rPr>
              <a:t>第１因子「人類による環境問題生起観」、第４因子「ゴミ問題への関心」</a:t>
            </a:r>
            <a:endParaRPr lang="en-US" altLang="ja-JP" sz="2000" b="1" dirty="0" smtClean="0">
              <a:latin typeface="HG明朝E" pitchFamily="17" charset="-128"/>
              <a:ea typeface="HG明朝E" pitchFamily="17" charset="-128"/>
            </a:endParaRPr>
          </a:p>
          <a:p>
            <a:endParaRPr lang="en-US" altLang="ja-JP" sz="2000" b="1" dirty="0" smtClean="0"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性差（</a:t>
            </a:r>
            <a:r>
              <a:rPr lang="ja-JP" altLang="en-US" sz="2000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有意</a:t>
            </a:r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）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校種・系間（</a:t>
            </a:r>
            <a:r>
              <a:rPr lang="ja-JP" altLang="en-US" sz="2000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有意でない</a:t>
            </a:r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）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endParaRPr lang="en-US" altLang="ja-JP" sz="2000" b="1" dirty="0" smtClean="0"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ja-JP" altLang="en-US" sz="2000" b="1" dirty="0" smtClean="0">
                <a:latin typeface="HG明朝E" pitchFamily="17" charset="-128"/>
                <a:ea typeface="HG明朝E" pitchFamily="17" charset="-128"/>
              </a:rPr>
              <a:t>　</a:t>
            </a:r>
            <a:r>
              <a:rPr lang="ja-JP" altLang="en-US" sz="2400" b="1" u="sng" dirty="0" smtClean="0">
                <a:latin typeface="HG明朝E" pitchFamily="17" charset="-128"/>
                <a:ea typeface="HG明朝E" pitchFamily="17" charset="-128"/>
              </a:rPr>
              <a:t>つまり、年齢が増加しても上記の環境意識は変容しない</a:t>
            </a:r>
            <a:endParaRPr lang="en-US" altLang="ja-JP" sz="2400" b="1" u="sng" dirty="0" smtClean="0">
              <a:latin typeface="HG明朝E" pitchFamily="17" charset="-128"/>
              <a:ea typeface="HG明朝E" pitchFamily="17" charset="-128"/>
            </a:endParaRPr>
          </a:p>
          <a:p>
            <a:pPr algn="ctr"/>
            <a:endParaRPr lang="en-US" altLang="ja-JP" sz="2000" b="1" u="sng" dirty="0" smtClean="0">
              <a:latin typeface="HG明朝E" pitchFamily="17" charset="-128"/>
              <a:ea typeface="HG明朝E" pitchFamily="17" charset="-128"/>
            </a:endParaRPr>
          </a:p>
          <a:p>
            <a:pPr>
              <a:buFont typeface="Wingdings" pitchFamily="2" charset="2"/>
              <a:buChar char="u"/>
            </a:pPr>
            <a:r>
              <a:rPr lang="ja-JP" altLang="en-US" sz="2000" b="1" dirty="0" smtClean="0">
                <a:latin typeface="HG明朝E" pitchFamily="17" charset="-128"/>
                <a:ea typeface="HG明朝E" pitchFamily="17" charset="-128"/>
              </a:rPr>
              <a:t>第２因子「省エネ・省資源行動」</a:t>
            </a:r>
            <a:endParaRPr lang="en-US" altLang="ja-JP" sz="2000" b="1" dirty="0" smtClean="0">
              <a:latin typeface="HG明朝E" pitchFamily="17" charset="-128"/>
              <a:ea typeface="HG明朝E" pitchFamily="17" charset="-128"/>
            </a:endParaRPr>
          </a:p>
          <a:p>
            <a:pPr algn="ctr">
              <a:buFont typeface="Wingdings" pitchFamily="2" charset="2"/>
              <a:buChar char="u"/>
            </a:pPr>
            <a:endParaRPr lang="en-US" altLang="ja-JP" sz="2000" b="1" dirty="0" smtClean="0"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性差（</a:t>
            </a:r>
            <a:r>
              <a:rPr lang="ja-JP" altLang="en-US" sz="2000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有意</a:t>
            </a:r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）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校種・系間（</a:t>
            </a:r>
            <a:r>
              <a:rPr lang="ja-JP" altLang="en-US" sz="2000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有意</a:t>
            </a:r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）</a:t>
            </a:r>
            <a:r>
              <a:rPr lang="ja-JP" altLang="en-US" sz="2000" u="sng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小＞中、高</a:t>
            </a:r>
            <a:endParaRPr lang="en-US" altLang="ja-JP" sz="2000" u="sng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  <a:p>
            <a:pPr algn="ctr"/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ja-JP" altLang="en-US" sz="2400" b="1" u="sng" dirty="0" smtClean="0">
                <a:latin typeface="HG明朝E" pitchFamily="17" charset="-128"/>
                <a:ea typeface="HG明朝E" pitchFamily="17" charset="-128"/>
              </a:rPr>
              <a:t>つまり、「省エネ・省資源行動」意識は小学生時が一番高い</a:t>
            </a:r>
            <a:endParaRPr lang="en-US" altLang="ja-JP" sz="2400" b="1" u="sng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5" name="右矢印 4"/>
          <p:cNvSpPr/>
          <p:nvPr/>
        </p:nvSpPr>
        <p:spPr>
          <a:xfrm>
            <a:off x="432048" y="5085184"/>
            <a:ext cx="539552" cy="288032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25864" y="5013176"/>
            <a:ext cx="747031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ja-JP" altLang="en-US" b="1" dirty="0" smtClean="0"/>
              <a:t>このような結果となった原因として、</a:t>
            </a:r>
            <a:r>
              <a:rPr lang="ja-JP" altLang="en-US" b="1" dirty="0" smtClean="0"/>
              <a:t>大人になるにつれ、</a:t>
            </a:r>
            <a:r>
              <a:rPr lang="ja-JP" altLang="en-US" b="1" dirty="0" smtClean="0">
                <a:solidFill>
                  <a:srgbClr val="FF0000"/>
                </a:solidFill>
              </a:rPr>
              <a:t>バイクや</a:t>
            </a:r>
            <a:endParaRPr lang="en-US" altLang="ja-JP" b="1" dirty="0" smtClean="0">
              <a:solidFill>
                <a:srgbClr val="FF0000"/>
              </a:solidFill>
            </a:endParaRPr>
          </a:p>
          <a:p>
            <a:r>
              <a:rPr lang="ja-JP" altLang="en-US" b="1" dirty="0" smtClean="0">
                <a:solidFill>
                  <a:srgbClr val="FF0000"/>
                </a:solidFill>
              </a:rPr>
              <a:t> 車などへの興味</a:t>
            </a:r>
            <a:r>
              <a:rPr lang="ja-JP" altLang="en-US" b="1" dirty="0" smtClean="0"/>
              <a:t>が高まり、</a:t>
            </a:r>
            <a:r>
              <a:rPr kumimoji="1" lang="ja-JP" altLang="en-US" b="1" dirty="0" smtClean="0"/>
              <a:t>徐々に「</a:t>
            </a:r>
            <a:r>
              <a:rPr kumimoji="1" lang="ja-JP" altLang="en-US" b="1" dirty="0" smtClean="0">
                <a:solidFill>
                  <a:srgbClr val="FF0000"/>
                </a:solidFill>
              </a:rPr>
              <a:t>省エネ・省資源行動」の意識が</a:t>
            </a:r>
            <a:endParaRPr kumimoji="1" lang="en-US" altLang="ja-JP" b="1" dirty="0" smtClean="0">
              <a:solidFill>
                <a:srgbClr val="FF0000"/>
              </a:solidFill>
            </a:endParaRPr>
          </a:p>
          <a:p>
            <a:r>
              <a:rPr kumimoji="1" lang="ja-JP" altLang="en-US" b="1" dirty="0" smtClean="0">
                <a:solidFill>
                  <a:srgbClr val="FF0000"/>
                </a:solidFill>
              </a:rPr>
              <a:t> 薄れていく</a:t>
            </a:r>
            <a:r>
              <a:rPr kumimoji="1" lang="ja-JP" altLang="en-US" b="1" dirty="0" smtClean="0"/>
              <a:t>事だと考えられる。</a:t>
            </a:r>
            <a:endParaRPr kumimoji="1" lang="en-US" altLang="ja-JP" b="1" dirty="0" smtClean="0"/>
          </a:p>
          <a:p>
            <a:pPr>
              <a:buFont typeface="Arial" pitchFamily="34" charset="0"/>
              <a:buChar char="•"/>
            </a:pPr>
            <a:r>
              <a:rPr lang="ja-JP" altLang="en-US" b="1" dirty="0" smtClean="0"/>
              <a:t>第２因子に含まれる項目で、電気というエネルギー、水という資源へ</a:t>
            </a:r>
            <a:endParaRPr lang="en-US" altLang="ja-JP" b="1" dirty="0" smtClean="0"/>
          </a:p>
          <a:p>
            <a:r>
              <a:rPr lang="en-US" altLang="ja-JP" b="1" dirty="0" smtClean="0"/>
              <a:t> </a:t>
            </a:r>
            <a:r>
              <a:rPr lang="ja-JP" altLang="en-US" b="1" dirty="0" smtClean="0"/>
              <a:t>の調査票での反応が小さかった事から、</a:t>
            </a:r>
            <a:r>
              <a:rPr lang="ja-JP" altLang="en-US" b="1" dirty="0" smtClean="0">
                <a:solidFill>
                  <a:srgbClr val="FF0000"/>
                </a:solidFill>
              </a:rPr>
              <a:t>この「省エネ・省資源行動」</a:t>
            </a:r>
            <a:endParaRPr lang="en-US" altLang="ja-JP" b="1" dirty="0" smtClean="0">
              <a:solidFill>
                <a:srgbClr val="FF0000"/>
              </a:solidFill>
            </a:endParaRPr>
          </a:p>
          <a:p>
            <a:r>
              <a:rPr lang="ja-JP" altLang="en-US" b="1" dirty="0" smtClean="0">
                <a:solidFill>
                  <a:srgbClr val="FF0000"/>
                </a:solidFill>
              </a:rPr>
              <a:t> の環境意識は確かなものとは言えない</a:t>
            </a:r>
            <a:r>
              <a:rPr lang="ja-JP" altLang="en-US" b="1" dirty="0" smtClean="0"/>
              <a:t>。</a:t>
            </a:r>
            <a:endParaRPr lang="en-US" altLang="ja-JP" b="1" dirty="0" smtClean="0"/>
          </a:p>
        </p:txBody>
      </p:sp>
      <p:sp>
        <p:nvSpPr>
          <p:cNvPr id="9" name="大かっこ 8"/>
          <p:cNvSpPr/>
          <p:nvPr/>
        </p:nvSpPr>
        <p:spPr>
          <a:xfrm>
            <a:off x="989016" y="5085184"/>
            <a:ext cx="7560840" cy="1584176"/>
          </a:xfrm>
          <a:prstGeom prst="bracketPair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12129" y="126157"/>
            <a:ext cx="1449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>
                <a:latin typeface="HG明朝E" pitchFamily="17" charset="-128"/>
                <a:ea typeface="HG明朝E" pitchFamily="17" charset="-128"/>
              </a:rPr>
              <a:t>4.</a:t>
            </a:r>
            <a:r>
              <a:rPr lang="ja-JP" altLang="en-US" sz="2800" b="1" dirty="0" smtClean="0">
                <a:latin typeface="HG明朝E" pitchFamily="17" charset="-128"/>
                <a:ea typeface="HG明朝E" pitchFamily="17" charset="-128"/>
              </a:rPr>
              <a:t> 考察</a:t>
            </a:r>
            <a:endParaRPr kumimoji="1" lang="ja-JP" altLang="en-US" sz="2800" b="1" dirty="0">
              <a:latin typeface="HG明朝E" pitchFamily="17" charset="-128"/>
              <a:ea typeface="HG明朝E" pitchFamily="17" charset="-128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16446" y="1050640"/>
            <a:ext cx="9254108" cy="4756720"/>
            <a:chOff x="16446" y="256456"/>
            <a:chExt cx="9254108" cy="4756720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6446" y="256456"/>
              <a:ext cx="9216008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ja-JP" sz="2400" b="1" u="sng" dirty="0" smtClean="0">
                <a:latin typeface="HG明朝E" pitchFamily="17" charset="-128"/>
                <a:ea typeface="HG明朝E" pitchFamily="17" charset="-128"/>
              </a:endParaRPr>
            </a:p>
            <a:p>
              <a:pPr algn="ctr">
                <a:buFont typeface="Wingdings" pitchFamily="2" charset="2"/>
                <a:buChar char="u"/>
              </a:pPr>
              <a:r>
                <a:rPr lang="ja-JP" altLang="en-US" sz="2000" b="1" dirty="0" smtClean="0">
                  <a:latin typeface="HG明朝E" pitchFamily="17" charset="-128"/>
                  <a:ea typeface="HG明朝E" pitchFamily="17" charset="-128"/>
                </a:rPr>
                <a:t>第３因子「地球環境問題解決活動の実践」、第５因子「環境教育の有用性」</a:t>
              </a:r>
              <a:endParaRPr lang="en-US" altLang="ja-JP" sz="2000" b="1" dirty="0" smtClean="0">
                <a:latin typeface="HG明朝E" pitchFamily="17" charset="-128"/>
                <a:ea typeface="HG明朝E" pitchFamily="17" charset="-128"/>
              </a:endParaRPr>
            </a:p>
            <a:p>
              <a:pPr algn="ctr">
                <a:buFont typeface="Wingdings" pitchFamily="2" charset="2"/>
                <a:buChar char="u"/>
              </a:pPr>
              <a:endParaRPr lang="en-US" altLang="ja-JP" sz="2000" b="1" dirty="0" smtClean="0">
                <a:latin typeface="HG明朝E" pitchFamily="17" charset="-128"/>
                <a:ea typeface="HG明朝E" pitchFamily="17" charset="-128"/>
              </a:endParaRPr>
            </a:p>
            <a:p>
              <a:pPr algn="ctr"/>
              <a:r>
                <a:rPr lang="ja-JP" altLang="en-US" sz="2000" dirty="0" smtClean="0">
                  <a:latin typeface="HG明朝E" pitchFamily="17" charset="-128"/>
                  <a:ea typeface="HG明朝E" pitchFamily="17" charset="-128"/>
                </a:rPr>
                <a:t>性差（</a:t>
              </a:r>
              <a:r>
                <a:rPr lang="ja-JP" altLang="en-US" sz="2000" dirty="0" smtClean="0">
                  <a:solidFill>
                    <a:srgbClr val="FF0000"/>
                  </a:solidFill>
                  <a:latin typeface="HG明朝E" pitchFamily="17" charset="-128"/>
                  <a:ea typeface="HG明朝E" pitchFamily="17" charset="-128"/>
                </a:rPr>
                <a:t>有意</a:t>
              </a:r>
              <a:r>
                <a:rPr lang="ja-JP" altLang="en-US" sz="2000" dirty="0" smtClean="0">
                  <a:latin typeface="HG明朝E" pitchFamily="17" charset="-128"/>
                  <a:ea typeface="HG明朝E" pitchFamily="17" charset="-128"/>
                </a:rPr>
                <a:t>）</a:t>
              </a:r>
              <a:endParaRPr lang="en-US" altLang="ja-JP" sz="2000" dirty="0" smtClean="0">
                <a:latin typeface="HG明朝E" pitchFamily="17" charset="-128"/>
                <a:ea typeface="HG明朝E" pitchFamily="17" charset="-128"/>
              </a:endParaRPr>
            </a:p>
            <a:p>
              <a:pPr algn="ctr"/>
              <a:r>
                <a:rPr lang="ja-JP" altLang="en-US" sz="2000" dirty="0" smtClean="0">
                  <a:latin typeface="HG明朝E" pitchFamily="17" charset="-128"/>
                  <a:ea typeface="HG明朝E" pitchFamily="17" charset="-128"/>
                </a:rPr>
                <a:t>高種・系間（</a:t>
              </a:r>
              <a:r>
                <a:rPr lang="ja-JP" altLang="en-US" sz="2000" dirty="0" smtClean="0">
                  <a:solidFill>
                    <a:srgbClr val="FF0000"/>
                  </a:solidFill>
                  <a:latin typeface="HG明朝E" pitchFamily="17" charset="-128"/>
                  <a:ea typeface="HG明朝E" pitchFamily="17" charset="-128"/>
                </a:rPr>
                <a:t>有意</a:t>
              </a:r>
              <a:r>
                <a:rPr lang="ja-JP" altLang="en-US" sz="2000" dirty="0" smtClean="0">
                  <a:latin typeface="HG明朝E" pitchFamily="17" charset="-128"/>
                  <a:ea typeface="HG明朝E" pitchFamily="17" charset="-128"/>
                </a:rPr>
                <a:t>）</a:t>
              </a:r>
              <a:r>
                <a:rPr lang="ja-JP" altLang="en-US" sz="2000" u="sng" dirty="0" smtClean="0">
                  <a:solidFill>
                    <a:srgbClr val="FF0000"/>
                  </a:solidFill>
                  <a:latin typeface="HG明朝E" pitchFamily="17" charset="-128"/>
                  <a:ea typeface="HG明朝E" pitchFamily="17" charset="-128"/>
                </a:rPr>
                <a:t>小＞中＞高</a:t>
              </a:r>
              <a:endParaRPr lang="en-US" altLang="ja-JP" sz="2000" u="sng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endParaRPr>
            </a:p>
            <a:p>
              <a:pPr algn="ctr">
                <a:buFont typeface="Wingdings" pitchFamily="2" charset="2"/>
                <a:buChar char="u"/>
              </a:pPr>
              <a:endParaRPr lang="en-US" altLang="ja-JP" sz="2000" dirty="0" smtClean="0">
                <a:latin typeface="HG明朝E" pitchFamily="17" charset="-128"/>
                <a:ea typeface="HG明朝E" pitchFamily="17" charset="-128"/>
              </a:endParaRPr>
            </a:p>
            <a:p>
              <a:pPr algn="ctr"/>
              <a:r>
                <a:rPr lang="ja-JP" altLang="en-US" sz="2400" b="1" u="sng" dirty="0" smtClean="0">
                  <a:latin typeface="HG明朝E" pitchFamily="17" charset="-128"/>
                  <a:ea typeface="HG明朝E" pitchFamily="17" charset="-128"/>
                </a:rPr>
                <a:t>つまり、上記の環境意識は小学生時が一番高い</a:t>
              </a:r>
              <a:endParaRPr lang="en-US" altLang="ja-JP" sz="2400" b="1" u="sng" dirty="0" smtClean="0">
                <a:latin typeface="HG明朝E" pitchFamily="17" charset="-128"/>
                <a:ea typeface="HG明朝E" pitchFamily="17" charset="-128"/>
              </a:endParaRPr>
            </a:p>
            <a:p>
              <a:pPr algn="ctr">
                <a:buFont typeface="Wingdings" pitchFamily="2" charset="2"/>
                <a:buChar char="u"/>
              </a:pPr>
              <a:endParaRPr lang="en-US" altLang="ja-JP" sz="2000" dirty="0" smtClean="0">
                <a:latin typeface="HG明朝E" pitchFamily="17" charset="-128"/>
                <a:ea typeface="HG明朝E" pitchFamily="17" charset="-128"/>
              </a:endParaRPr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54546" y="2458631"/>
              <a:ext cx="9216008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ja-JP" sz="2400" b="1" u="sng" dirty="0" smtClean="0">
                <a:latin typeface="HG明朝E" pitchFamily="17" charset="-128"/>
                <a:ea typeface="HG明朝E" pitchFamily="17" charset="-128"/>
              </a:endParaRPr>
            </a:p>
            <a:p>
              <a:pPr>
                <a:buFont typeface="Wingdings" pitchFamily="2" charset="2"/>
                <a:buChar char="u"/>
              </a:pPr>
              <a:r>
                <a:rPr lang="ja-JP" altLang="en-US" sz="2000" b="1" dirty="0" smtClean="0">
                  <a:latin typeface="HG明朝E" pitchFamily="17" charset="-128"/>
                  <a:ea typeface="HG明朝E" pitchFamily="17" charset="-128"/>
                </a:rPr>
                <a:t>全ての因子において</a:t>
              </a:r>
              <a:endParaRPr lang="en-US" altLang="ja-JP" sz="2000" b="1" dirty="0" smtClean="0">
                <a:latin typeface="HG明朝E" pitchFamily="17" charset="-128"/>
                <a:ea typeface="HG明朝E" pitchFamily="17" charset="-128"/>
              </a:endParaRPr>
            </a:p>
            <a:p>
              <a:pPr algn="ctr"/>
              <a:endParaRPr lang="en-US" altLang="ja-JP" sz="2000" dirty="0" smtClean="0">
                <a:latin typeface="HG明朝E" pitchFamily="17" charset="-128"/>
                <a:ea typeface="HG明朝E" pitchFamily="17" charset="-128"/>
              </a:endParaRPr>
            </a:p>
            <a:p>
              <a:pPr algn="ctr"/>
              <a:r>
                <a:rPr lang="ja-JP" altLang="en-US" sz="2400" b="1" u="sng" dirty="0" smtClean="0">
                  <a:latin typeface="HG明朝E" pitchFamily="17" charset="-128"/>
                  <a:ea typeface="HG明朝E" pitchFamily="17" charset="-128"/>
                </a:rPr>
                <a:t>男子より女子の方が環境意識が高い</a:t>
              </a:r>
              <a:endParaRPr lang="en-US" altLang="ja-JP" sz="2400" b="1" u="sng" dirty="0" smtClean="0">
                <a:latin typeface="HG明朝E" pitchFamily="17" charset="-128"/>
                <a:ea typeface="HG明朝E" pitchFamily="17" charset="-128"/>
              </a:endParaRPr>
            </a:p>
            <a:p>
              <a:pPr algn="ctr"/>
              <a:endParaRPr lang="en-US" altLang="ja-JP" sz="2400" b="1" u="sng" dirty="0" smtClean="0">
                <a:latin typeface="HG明朝E" pitchFamily="17" charset="-128"/>
                <a:ea typeface="HG明朝E" pitchFamily="17" charset="-128"/>
              </a:endParaRPr>
            </a:p>
            <a:p>
              <a:pPr algn="ctr"/>
              <a:endParaRPr lang="en-US" altLang="ja-JP" sz="2400" b="1" u="sng" dirty="0" smtClean="0">
                <a:latin typeface="HG明朝E" pitchFamily="17" charset="-128"/>
                <a:ea typeface="HG明朝E" pitchFamily="17" charset="-128"/>
              </a:endParaRPr>
            </a:p>
            <a:p>
              <a:endParaRPr lang="en-US" altLang="ja-JP" sz="2400" dirty="0" smtClean="0">
                <a:latin typeface="HG明朝E" pitchFamily="17" charset="-128"/>
                <a:ea typeface="HG明朝E" pitchFamily="17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12129" y="126157"/>
            <a:ext cx="1449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>
                <a:latin typeface="HG明朝E" pitchFamily="17" charset="-128"/>
                <a:ea typeface="HG明朝E" pitchFamily="17" charset="-128"/>
              </a:rPr>
              <a:t>4.</a:t>
            </a:r>
            <a:r>
              <a:rPr lang="ja-JP" altLang="en-US" sz="2800" b="1" dirty="0" smtClean="0">
                <a:latin typeface="HG明朝E" pitchFamily="17" charset="-128"/>
                <a:ea typeface="HG明朝E" pitchFamily="17" charset="-128"/>
              </a:rPr>
              <a:t> 考察</a:t>
            </a:r>
            <a:endParaRPr kumimoji="1" lang="ja-JP" altLang="en-US" sz="2800" b="1" dirty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6446" y="93975"/>
            <a:ext cx="9216008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2400" b="1" u="sng" dirty="0" smtClean="0">
              <a:latin typeface="HG明朝E" pitchFamily="17" charset="-128"/>
              <a:ea typeface="HG明朝E" pitchFamily="17" charset="-128"/>
            </a:endParaRPr>
          </a:p>
          <a:p>
            <a:pPr algn="ctr">
              <a:buFont typeface="Wingdings" pitchFamily="2" charset="2"/>
              <a:buChar char="u"/>
            </a:pP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まとめ</a:t>
            </a:r>
            <a:endParaRPr lang="en-US" altLang="ja-JP" sz="2400" b="1" dirty="0" smtClean="0">
              <a:latin typeface="HG明朝E" pitchFamily="17" charset="-128"/>
              <a:ea typeface="HG明朝E" pitchFamily="17" charset="-128"/>
            </a:endParaRPr>
          </a:p>
          <a:p>
            <a:pPr>
              <a:buFont typeface="Wingdings" pitchFamily="2" charset="2"/>
              <a:buChar char="u"/>
            </a:pPr>
            <a:endParaRPr lang="en-US" altLang="ja-JP" sz="2400" b="1" u="sng" dirty="0" smtClean="0">
              <a:latin typeface="HG明朝E" pitchFamily="17" charset="-128"/>
              <a:ea typeface="HG明朝E" pitchFamily="17" charset="-128"/>
            </a:endParaRPr>
          </a:p>
          <a:p>
            <a:r>
              <a:rPr lang="ja-JP" altLang="en-US" sz="28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地球環境問題</a:t>
            </a:r>
            <a:r>
              <a:rPr lang="ja-JP" altLang="en-US" sz="2000" b="1" dirty="0" smtClean="0">
                <a:latin typeface="HG明朝E" pitchFamily="17" charset="-128"/>
                <a:ea typeface="HG明朝E" pitchFamily="17" charset="-128"/>
              </a:rPr>
              <a:t>は人類にとって最重要課題であるが、種々の問題が複雑に絡まり合って、</a:t>
            </a:r>
            <a:r>
              <a:rPr lang="ja-JP" altLang="en-US" sz="28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単純に扱う</a:t>
            </a:r>
            <a:r>
              <a:rPr lang="ja-JP" altLang="en-US" sz="2000" b="1" dirty="0" smtClean="0">
                <a:latin typeface="HG明朝E" pitchFamily="17" charset="-128"/>
                <a:ea typeface="HG明朝E" pitchFamily="17" charset="-128"/>
              </a:rPr>
              <a:t>には難しい状況となってきている。</a:t>
            </a:r>
            <a:endParaRPr lang="en-US" altLang="ja-JP" sz="2000" b="1" dirty="0" smtClean="0">
              <a:latin typeface="HG明朝E" pitchFamily="17" charset="-128"/>
              <a:ea typeface="HG明朝E" pitchFamily="17" charset="-128"/>
            </a:endParaRPr>
          </a:p>
          <a:p>
            <a:endParaRPr lang="en-US" altLang="ja-JP" sz="2000" b="1" dirty="0" smtClean="0">
              <a:latin typeface="HG明朝E" pitchFamily="17" charset="-128"/>
              <a:ea typeface="HG明朝E" pitchFamily="17" charset="-128"/>
            </a:endParaRPr>
          </a:p>
          <a:p>
            <a:r>
              <a:rPr lang="ja-JP" altLang="en-US" sz="2000" b="1" dirty="0" smtClean="0">
                <a:latin typeface="HG明朝E" pitchFamily="17" charset="-128"/>
                <a:ea typeface="HG明朝E" pitchFamily="17" charset="-128"/>
              </a:rPr>
              <a:t>現に、温暖化問題において、</a:t>
            </a:r>
            <a:r>
              <a:rPr lang="ja-JP" altLang="en-US" sz="28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化石燃料</a:t>
            </a:r>
            <a:r>
              <a:rPr lang="ja-JP" altLang="en-US" sz="2000" b="1" dirty="0" smtClean="0">
                <a:latin typeface="HG明朝E" pitchFamily="17" charset="-128"/>
                <a:ea typeface="HG明朝E" pitchFamily="17" charset="-128"/>
              </a:rPr>
              <a:t>、</a:t>
            </a:r>
            <a:r>
              <a:rPr lang="ja-JP" altLang="en-US" sz="28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発電所</a:t>
            </a:r>
            <a:r>
              <a:rPr lang="ja-JP" altLang="en-US" sz="2000" b="1" dirty="0" smtClean="0">
                <a:latin typeface="HG明朝E" pitchFamily="17" charset="-128"/>
                <a:ea typeface="HG明朝E" pitchFamily="17" charset="-128"/>
              </a:rPr>
              <a:t>、と話せば</a:t>
            </a:r>
            <a:r>
              <a:rPr lang="ja-JP" altLang="en-US" sz="28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原子力</a:t>
            </a:r>
            <a:r>
              <a:rPr lang="ja-JP" altLang="en-US" sz="2000" b="1" dirty="0" smtClean="0">
                <a:latin typeface="HG明朝E" pitchFamily="17" charset="-128"/>
                <a:ea typeface="HG明朝E" pitchFamily="17" charset="-128"/>
              </a:rPr>
              <a:t>についても触れざるを得ない。</a:t>
            </a:r>
            <a:endParaRPr lang="en-US" altLang="ja-JP" sz="2000" b="1" dirty="0" smtClean="0">
              <a:latin typeface="HG明朝E" pitchFamily="17" charset="-128"/>
              <a:ea typeface="HG明朝E" pitchFamily="17" charset="-128"/>
            </a:endParaRPr>
          </a:p>
          <a:p>
            <a:endParaRPr lang="en-US" altLang="ja-JP" sz="2000" b="1" dirty="0" smtClean="0">
              <a:latin typeface="HG明朝E" pitchFamily="17" charset="-128"/>
              <a:ea typeface="HG明朝E" pitchFamily="17" charset="-128"/>
            </a:endParaRPr>
          </a:p>
          <a:p>
            <a:r>
              <a:rPr lang="ja-JP" altLang="en-US" sz="2000" b="1" dirty="0" smtClean="0">
                <a:latin typeface="HG明朝E" pitchFamily="17" charset="-128"/>
                <a:ea typeface="HG明朝E" pitchFamily="17" charset="-128"/>
              </a:rPr>
              <a:t>故に、これまで以上に物理教育において、</a:t>
            </a:r>
            <a:r>
              <a:rPr lang="ja-JP" altLang="en-US" sz="28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資源・エネルギー教育</a:t>
            </a:r>
            <a:r>
              <a:rPr lang="ja-JP" altLang="en-US" sz="2000" b="1" dirty="0" smtClean="0">
                <a:latin typeface="HG明朝E" pitchFamily="17" charset="-128"/>
                <a:ea typeface="HG明朝E" pitchFamily="17" charset="-128"/>
              </a:rPr>
              <a:t>を重点的に推進していく必要が感じられる。</a:t>
            </a:r>
            <a:endParaRPr lang="en-US" altLang="ja-JP" sz="2000" b="1" dirty="0" smtClean="0">
              <a:latin typeface="HG明朝E" pitchFamily="17" charset="-128"/>
              <a:ea typeface="HG明朝E" pitchFamily="17" charset="-128"/>
            </a:endParaRPr>
          </a:p>
          <a:p>
            <a:endParaRPr lang="en-US" altLang="ja-JP" sz="2000" b="1" dirty="0" smtClean="0">
              <a:latin typeface="HG明朝E" pitchFamily="17" charset="-128"/>
              <a:ea typeface="HG明朝E" pitchFamily="17" charset="-128"/>
            </a:endParaRPr>
          </a:p>
          <a:p>
            <a:r>
              <a:rPr lang="ja-JP" altLang="en-US" sz="28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本論文</a:t>
            </a:r>
            <a:r>
              <a:rPr lang="ja-JP" altLang="en-US" sz="2000" b="1" dirty="0" smtClean="0">
                <a:latin typeface="HG明朝E" pitchFamily="17" charset="-128"/>
                <a:ea typeface="HG明朝E" pitchFamily="17" charset="-128"/>
              </a:rPr>
              <a:t>で、小学生の時に高かった意識が高校生になった時、</a:t>
            </a:r>
            <a:r>
              <a:rPr lang="ja-JP" altLang="en-US" sz="28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低下</a:t>
            </a:r>
            <a:r>
              <a:rPr lang="ja-JP" altLang="en-US" sz="2000" b="1" dirty="0" smtClean="0">
                <a:latin typeface="HG明朝E" pitchFamily="17" charset="-128"/>
                <a:ea typeface="HG明朝E" pitchFamily="17" charset="-128"/>
              </a:rPr>
              <a:t>してしまっている、というのは危惧すべき状況である。</a:t>
            </a:r>
            <a:endParaRPr lang="en-US" altLang="ja-JP" sz="2000" b="1" dirty="0" smtClean="0">
              <a:latin typeface="HG明朝E" pitchFamily="17" charset="-128"/>
              <a:ea typeface="HG明朝E" pitchFamily="17" charset="-128"/>
            </a:endParaRPr>
          </a:p>
          <a:p>
            <a:endParaRPr lang="en-US" altLang="ja-JP" sz="2000" b="1" dirty="0" smtClean="0">
              <a:latin typeface="HG明朝E" pitchFamily="17" charset="-128"/>
              <a:ea typeface="HG明朝E" pitchFamily="17" charset="-128"/>
            </a:endParaRPr>
          </a:p>
          <a:p>
            <a:r>
              <a:rPr lang="ja-JP" altLang="en-US" sz="2000" b="1" dirty="0" smtClean="0">
                <a:latin typeface="HG明朝E" pitchFamily="17" charset="-128"/>
                <a:ea typeface="HG明朝E" pitchFamily="17" charset="-128"/>
              </a:rPr>
              <a:t>よって、</a:t>
            </a:r>
            <a:r>
              <a:rPr lang="ja-JP" altLang="en-US" sz="28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未来の社会的リーダー</a:t>
            </a:r>
            <a:r>
              <a:rPr lang="ja-JP" altLang="en-US" sz="2000" b="1" dirty="0" smtClean="0">
                <a:latin typeface="HG明朝E" pitchFamily="17" charset="-128"/>
                <a:ea typeface="HG明朝E" pitchFamily="17" charset="-128"/>
              </a:rPr>
              <a:t>を育てる事が</a:t>
            </a:r>
            <a:r>
              <a:rPr lang="ja-JP" altLang="en-US" sz="28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物理教育の役目</a:t>
            </a:r>
            <a:r>
              <a:rPr lang="ja-JP" altLang="en-US" sz="2000" b="1" dirty="0" smtClean="0">
                <a:latin typeface="HG明朝E" pitchFamily="17" charset="-128"/>
                <a:ea typeface="HG明朝E" pitchFamily="17" charset="-128"/>
              </a:rPr>
              <a:t>だと言える。</a:t>
            </a:r>
            <a:endParaRPr lang="en-US" altLang="ja-JP" sz="2000" b="1" dirty="0" smtClean="0">
              <a:latin typeface="HG明朝E" pitchFamily="17" charset="-128"/>
              <a:ea typeface="HG明朝E" pitchFamily="17" charset="-128"/>
            </a:endParaRPr>
          </a:p>
          <a:p>
            <a:endParaRPr lang="en-US" altLang="ja-JP" sz="2000" b="1" dirty="0" smtClean="0">
              <a:latin typeface="HG明朝E" pitchFamily="17" charset="-128"/>
              <a:ea typeface="HG明朝E" pitchFamily="17" charset="-128"/>
            </a:endParaRPr>
          </a:p>
          <a:p>
            <a:pPr>
              <a:buFont typeface="Wingdings" pitchFamily="2" charset="2"/>
              <a:buChar char="u"/>
            </a:pP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758316" y="1115159"/>
            <a:ext cx="16273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b="1" dirty="0" smtClean="0">
                <a:latin typeface="HG明朝E" pitchFamily="17" charset="-128"/>
                <a:ea typeface="HG明朝E" pitchFamily="17" charset="-128"/>
              </a:rPr>
              <a:t>～目次～</a:t>
            </a:r>
            <a:endParaRPr kumimoji="1" lang="ja-JP" altLang="en-US" sz="2800" b="1" dirty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166006" y="2204864"/>
            <a:ext cx="2813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はじめに</a:t>
            </a:r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(</a:t>
            </a: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目的</a:t>
            </a:r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)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169940" y="2873995"/>
            <a:ext cx="1269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2. </a:t>
            </a:r>
            <a:r>
              <a:rPr lang="ja-JP" altLang="en-US" sz="2400" b="1" dirty="0">
                <a:latin typeface="HG明朝E" pitchFamily="17" charset="-128"/>
                <a:ea typeface="HG明朝E" pitchFamily="17" charset="-128"/>
              </a:rPr>
              <a:t>調査</a:t>
            </a:r>
            <a:endParaRPr lang="en-US" altLang="ja-JP" sz="2400" b="1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169940" y="4983559"/>
            <a:ext cx="31261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5. </a:t>
            </a: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本論文を読んで</a:t>
            </a:r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…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163632" y="4263479"/>
            <a:ext cx="1269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4. </a:t>
            </a: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考察</a:t>
            </a:r>
            <a:endParaRPr lang="en-US" altLang="ja-JP" sz="2400" b="1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163632" y="3543399"/>
            <a:ext cx="1269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3. </a:t>
            </a: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結果</a:t>
            </a:r>
            <a:endParaRPr lang="en-US" altLang="ja-JP" sz="2400" b="1" dirty="0" smtClean="0">
              <a:latin typeface="HG明朝E" pitchFamily="17" charset="-128"/>
              <a:ea typeface="HG明朝E" pitchFamily="1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0" grpId="0"/>
      <p:bldP spid="1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395536" y="4797152"/>
            <a:ext cx="4320480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395536" y="3429000"/>
            <a:ext cx="5688632" cy="115212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395536" y="2204864"/>
            <a:ext cx="5688632" cy="100811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-12129" y="126157"/>
            <a:ext cx="36134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>
                <a:latin typeface="HG明朝E" pitchFamily="17" charset="-128"/>
                <a:ea typeface="HG明朝E" pitchFamily="17" charset="-128"/>
              </a:rPr>
              <a:t>5. </a:t>
            </a:r>
            <a:r>
              <a:rPr lang="ja-JP" altLang="en-US" sz="2800" b="1" dirty="0" smtClean="0">
                <a:latin typeface="HG明朝E" pitchFamily="17" charset="-128"/>
                <a:ea typeface="HG明朝E" pitchFamily="17" charset="-128"/>
              </a:rPr>
              <a:t>本論文を読んで</a:t>
            </a:r>
            <a:r>
              <a:rPr lang="en-US" altLang="ja-JP" sz="2800" b="1" dirty="0" smtClean="0">
                <a:latin typeface="HG明朝E" pitchFamily="17" charset="-128"/>
                <a:ea typeface="HG明朝E" pitchFamily="17" charset="-128"/>
              </a:rPr>
              <a:t>…</a:t>
            </a:r>
            <a:endParaRPr kumimoji="1" lang="ja-JP" altLang="en-US" sz="2800" b="1" dirty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6446" y="764704"/>
            <a:ext cx="92160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2400" b="1" u="sng" dirty="0" smtClean="0">
              <a:latin typeface="HG明朝E" pitchFamily="17" charset="-128"/>
              <a:ea typeface="HG明朝E" pitchFamily="17" charset="-128"/>
            </a:endParaRPr>
          </a:p>
          <a:p>
            <a:pPr>
              <a:buFont typeface="Wingdings" pitchFamily="2" charset="2"/>
              <a:buChar char="u"/>
            </a:pPr>
            <a:endParaRPr lang="en-US" altLang="ja-JP" sz="2000" b="1" dirty="0" smtClean="0">
              <a:latin typeface="HG明朝E" pitchFamily="17" charset="-128"/>
              <a:ea typeface="HG明朝E" pitchFamily="17" charset="-128"/>
            </a:endParaRPr>
          </a:p>
          <a:p>
            <a:pPr algn="ctr"/>
            <a:endParaRPr lang="en-US" altLang="ja-JP" sz="2000" b="1" dirty="0" smtClean="0">
              <a:latin typeface="HG明朝E" pitchFamily="17" charset="-128"/>
              <a:ea typeface="HG明朝E" pitchFamily="17" charset="-128"/>
            </a:endParaRPr>
          </a:p>
          <a:p>
            <a:pPr algn="ctr">
              <a:buFont typeface="Wingdings" pitchFamily="2" charset="2"/>
              <a:buChar char="u"/>
            </a:pP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6750" y="1148551"/>
            <a:ext cx="88505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・</a:t>
            </a:r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2002</a:t>
            </a: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年受理の論文ではあるが、本論文から日本教育の問題を</a:t>
            </a:r>
            <a:endParaRPr lang="en-US" altLang="ja-JP" sz="2400" b="1" dirty="0" smtClean="0">
              <a:latin typeface="HG明朝E" pitchFamily="17" charset="-128"/>
              <a:ea typeface="HG明朝E" pitchFamily="17" charset="-128"/>
            </a:endParaRPr>
          </a:p>
          <a:p>
            <a:pPr marL="457200" indent="-457200"/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　垣間見ることができた</a:t>
            </a:r>
            <a:endParaRPr lang="en-US" altLang="ja-JP" sz="2400" b="1" dirty="0" smtClean="0">
              <a:latin typeface="HG明朝E" pitchFamily="17" charset="-128"/>
              <a:ea typeface="HG明朝E" pitchFamily="17" charset="-128"/>
            </a:endParaRPr>
          </a:p>
          <a:p>
            <a:pPr marL="457200" indent="-457200"/>
            <a:endParaRPr lang="en-US" altLang="ja-JP" sz="2400" b="1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38833" y="2348880"/>
            <a:ext cx="50882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b="1" u="sng" dirty="0" smtClean="0">
                <a:latin typeface="HG明朝E" pitchFamily="17" charset="-128"/>
                <a:ea typeface="HG明朝E" pitchFamily="17" charset="-128"/>
              </a:rPr>
              <a:t>第１因子：「人類による環境問題生起観」</a:t>
            </a:r>
            <a:endParaRPr lang="en-US" altLang="ja-JP" sz="2000" b="1" u="sng" dirty="0" smtClean="0"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ja-JP" altLang="en-US" sz="2000" b="1" u="sng" dirty="0" smtClean="0">
                <a:latin typeface="HG明朝E" pitchFamily="17" charset="-128"/>
                <a:ea typeface="HG明朝E" pitchFamily="17" charset="-128"/>
              </a:rPr>
              <a:t>第４因子：「ゴミ問題への関心」</a:t>
            </a:r>
            <a:endParaRPr lang="en-US" altLang="ja-JP" sz="2000" b="1" u="sng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12747" y="3493457"/>
            <a:ext cx="53463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b="1" u="sng" dirty="0" smtClean="0">
                <a:latin typeface="HG明朝E" pitchFamily="17" charset="-128"/>
                <a:ea typeface="HG明朝E" pitchFamily="17" charset="-128"/>
              </a:rPr>
              <a:t>第２因子：「省エネ・省資源行動」</a:t>
            </a:r>
            <a:endParaRPr lang="en-US" altLang="ja-JP" sz="2000" b="1" u="sng" dirty="0" smtClean="0"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ja-JP" altLang="en-US" sz="2000" b="1" u="sng" dirty="0" smtClean="0">
                <a:latin typeface="HG明朝E" pitchFamily="17" charset="-128"/>
                <a:ea typeface="HG明朝E" pitchFamily="17" charset="-128"/>
              </a:rPr>
              <a:t>第３因子：「地球環境問題解決活動の実践」</a:t>
            </a:r>
            <a:endParaRPr lang="en-US" altLang="ja-JP" sz="2000" b="1" u="sng" dirty="0" smtClean="0"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ja-JP" altLang="en-US" sz="2000" b="1" u="sng" dirty="0" smtClean="0">
                <a:latin typeface="HG明朝E" pitchFamily="17" charset="-128"/>
                <a:ea typeface="HG明朝E" pitchFamily="17" charset="-128"/>
              </a:rPr>
              <a:t>第５因子：「環境教育の有用観」</a:t>
            </a:r>
            <a:endParaRPr lang="en-US" altLang="ja-JP" sz="2000" b="1" u="sng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228184" y="2420888"/>
            <a:ext cx="27093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年齢で変化なし</a:t>
            </a:r>
            <a:endParaRPr kumimoji="1" lang="ja-JP" altLang="en-US" sz="2800" b="1" dirty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228184" y="3697868"/>
            <a:ext cx="27093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小学生時が１番</a:t>
            </a:r>
            <a:endParaRPr kumimoji="1" lang="ja-JP" altLang="en-US" sz="2800" b="1" dirty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26627" y="4881354"/>
            <a:ext cx="43059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200" b="1" u="sng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環境意識：　男 ＜ 女</a:t>
            </a:r>
            <a:endParaRPr lang="en-US" altLang="ja-JP" sz="3200" b="1" u="sng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60462" y="5829071"/>
            <a:ext cx="85379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・自分の修士論文にかなりリンクする部分だったので非常に</a:t>
            </a:r>
            <a:endParaRPr lang="en-US" altLang="ja-JP" sz="2400" b="1" dirty="0" smtClean="0">
              <a:latin typeface="HG明朝E" pitchFamily="17" charset="-128"/>
              <a:ea typeface="HG明朝E" pitchFamily="17" charset="-128"/>
            </a:endParaRPr>
          </a:p>
          <a:p>
            <a:pPr marL="457200" indent="-457200"/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　考えさせられる論文だった</a:t>
            </a:r>
            <a:endParaRPr lang="en-US" altLang="ja-JP" sz="2400" b="1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292080" y="4758243"/>
            <a:ext cx="39825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細かく見ると問題では？</a:t>
            </a:r>
            <a:endParaRPr lang="en-US" altLang="ja-JP" sz="2400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  <a:p>
            <a:r>
              <a:rPr kumimoji="1" lang="ja-JP" altLang="en-US" sz="2400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と思える</a:t>
            </a:r>
            <a:r>
              <a:rPr lang="ja-JP" altLang="en-US" sz="2400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部分がたくさん</a:t>
            </a:r>
            <a:r>
              <a:rPr lang="en-US" altLang="ja-JP" sz="2400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…</a:t>
            </a:r>
            <a:endParaRPr kumimoji="1" lang="ja-JP" altLang="en-US" sz="2400" dirty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2940784" y="3198168"/>
            <a:ext cx="3262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/>
              <a:t>追加スライドスタート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863566" y="2459504"/>
            <a:ext cx="54168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/>
              <a:t>１．修士論文・研究背景</a:t>
            </a:r>
            <a:endParaRPr lang="en-US" altLang="ja-JP" sz="2400" dirty="0" smtClean="0"/>
          </a:p>
          <a:p>
            <a:endParaRPr lang="en-US" altLang="ja-JP" sz="2400" dirty="0" smtClean="0"/>
          </a:p>
          <a:p>
            <a:r>
              <a:rPr kumimoji="1" lang="ja-JP" altLang="en-US" sz="2400" dirty="0" smtClean="0"/>
              <a:t>２．論文を読んで</a:t>
            </a:r>
            <a:r>
              <a:rPr kumimoji="1" lang="en-US" altLang="ja-JP" sz="2400" dirty="0" smtClean="0"/>
              <a:t>…</a:t>
            </a:r>
          </a:p>
          <a:p>
            <a:endParaRPr kumimoji="1" lang="en-US" altLang="ja-JP" sz="2400" dirty="0" smtClean="0"/>
          </a:p>
          <a:p>
            <a:r>
              <a:rPr lang="ja-JP" altLang="en-US" sz="2400" dirty="0" smtClean="0"/>
              <a:t>３．自分の修士論文にどう活かせるか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863566" y="2459504"/>
            <a:ext cx="3570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/>
              <a:t>１．修士論文・研究背景</a:t>
            </a:r>
            <a:endParaRPr lang="en-US" altLang="ja-JP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12129" y="126157"/>
            <a:ext cx="21707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>
                <a:latin typeface="HG明朝E" pitchFamily="17" charset="-128"/>
                <a:ea typeface="HG明朝E" pitchFamily="17" charset="-128"/>
              </a:rPr>
              <a:t>1. </a:t>
            </a:r>
            <a:r>
              <a:rPr lang="ja-JP" altLang="en-US" sz="2800" b="1" dirty="0" smtClean="0">
                <a:latin typeface="HG明朝E" pitchFamily="17" charset="-128"/>
                <a:ea typeface="HG明朝E" pitchFamily="17" charset="-128"/>
              </a:rPr>
              <a:t>はじめに</a:t>
            </a:r>
            <a:endParaRPr kumimoji="1" lang="ja-JP" altLang="en-US" sz="2800" b="1" dirty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932769" y="764704"/>
            <a:ext cx="3278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研究が行われた背景</a:t>
            </a:r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…</a:t>
            </a:r>
            <a:endParaRPr kumimoji="1" lang="ja-JP" altLang="en-US" sz="2400" b="1" dirty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13" name="円/楕円 12"/>
          <p:cNvSpPr/>
          <p:nvPr/>
        </p:nvSpPr>
        <p:spPr>
          <a:xfrm>
            <a:off x="2861810" y="1340768"/>
            <a:ext cx="3420380" cy="1008112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>
                <a:solidFill>
                  <a:schemeClr val="tx1"/>
                </a:solidFill>
                <a:latin typeface="HG明朝E" pitchFamily="17" charset="-128"/>
                <a:ea typeface="HG明朝E" pitchFamily="17" charset="-128"/>
              </a:rPr>
              <a:t>地球環境</a:t>
            </a:r>
            <a:r>
              <a:rPr kumimoji="1" lang="ja-JP" altLang="en-US" sz="2400" b="1" dirty="0" smtClean="0">
                <a:solidFill>
                  <a:schemeClr val="tx1"/>
                </a:solidFill>
                <a:latin typeface="HG明朝E" pitchFamily="17" charset="-128"/>
                <a:ea typeface="HG明朝E" pitchFamily="17" charset="-128"/>
              </a:rPr>
              <a:t>問題</a:t>
            </a:r>
            <a:endParaRPr kumimoji="1" lang="ja-JP" altLang="en-US" sz="2400" b="1" dirty="0">
              <a:solidFill>
                <a:schemeClr val="tx1"/>
              </a:solidFill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14" name="右矢印 13"/>
          <p:cNvSpPr/>
          <p:nvPr/>
        </p:nvSpPr>
        <p:spPr>
          <a:xfrm rot="19201626">
            <a:off x="2568369" y="2573346"/>
            <a:ext cx="1080120" cy="432048"/>
          </a:xfrm>
          <a:prstGeom prst="rightArrow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57833" y="3501008"/>
            <a:ext cx="431400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b="1" dirty="0" smtClean="0">
                <a:latin typeface="HG明朝E" pitchFamily="17" charset="-128"/>
                <a:ea typeface="HG明朝E" pitchFamily="17" charset="-128"/>
              </a:rPr>
              <a:t>「これは環境のために良いことだ」</a:t>
            </a:r>
            <a:endParaRPr lang="en-US" altLang="ja-JP" sz="2000" b="1" dirty="0" smtClean="0">
              <a:latin typeface="HG明朝E" pitchFamily="17" charset="-128"/>
              <a:ea typeface="HG明朝E" pitchFamily="17" charset="-128"/>
            </a:endParaRPr>
          </a:p>
          <a:p>
            <a:pPr algn="ctr"/>
            <a:endParaRPr kumimoji="1" lang="en-US" altLang="ja-JP" sz="2000" b="1" dirty="0" smtClean="0"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kumimoji="1" lang="ja-JP" altLang="en-US" sz="2000" b="1" dirty="0" smtClean="0">
                <a:latin typeface="HG明朝E" pitchFamily="17" charset="-128"/>
                <a:ea typeface="HG明朝E" pitchFamily="17" charset="-128"/>
              </a:rPr>
              <a:t>「これは環境に良くないことだ」</a:t>
            </a:r>
            <a:endParaRPr kumimoji="1" lang="ja-JP" altLang="en-US" sz="2000" b="1" dirty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540496" y="3525976"/>
            <a:ext cx="457208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b="1" dirty="0" smtClean="0">
                <a:latin typeface="HG明朝E" pitchFamily="17" charset="-128"/>
                <a:ea typeface="HG明朝E" pitchFamily="17" charset="-128"/>
              </a:rPr>
              <a:t>「</a:t>
            </a:r>
            <a:r>
              <a:rPr lang="ja-JP" altLang="en-US" sz="2000" b="1" dirty="0" smtClean="0">
                <a:solidFill>
                  <a:srgbClr val="00B050"/>
                </a:solidFill>
                <a:latin typeface="HG明朝E" pitchFamily="17" charset="-128"/>
                <a:ea typeface="HG明朝E" pitchFamily="17" charset="-128"/>
              </a:rPr>
              <a:t>どのような考え方や意識が</a:t>
            </a:r>
            <a:endParaRPr lang="en-US" altLang="ja-JP" sz="2000" b="1" dirty="0" smtClean="0">
              <a:solidFill>
                <a:srgbClr val="00B050"/>
              </a:solidFill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ja-JP" altLang="en-US" sz="2000" b="1" dirty="0" smtClean="0">
                <a:solidFill>
                  <a:srgbClr val="00B050"/>
                </a:solidFill>
                <a:latin typeface="HG明朝E" pitchFamily="17" charset="-128"/>
                <a:ea typeface="HG明朝E" pitchFamily="17" charset="-128"/>
              </a:rPr>
              <a:t>どのように環境の改善に有用なのか</a:t>
            </a:r>
            <a:r>
              <a:rPr lang="ja-JP" altLang="en-US" sz="2000" b="1" dirty="0" smtClean="0">
                <a:latin typeface="HG明朝E" pitchFamily="17" charset="-128"/>
                <a:ea typeface="HG明朝E" pitchFamily="17" charset="-128"/>
              </a:rPr>
              <a:t>」</a:t>
            </a:r>
            <a:endParaRPr lang="en-US" altLang="ja-JP" sz="2000" b="1" dirty="0" smtClean="0">
              <a:latin typeface="HG明朝E" pitchFamily="17" charset="-128"/>
              <a:ea typeface="HG明朝E" pitchFamily="17" charset="-128"/>
            </a:endParaRPr>
          </a:p>
          <a:p>
            <a:pPr algn="ctr"/>
            <a:endParaRPr lang="en-US" altLang="ja-JP" sz="2000" b="1" dirty="0" smtClean="0"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kumimoji="1" lang="ja-JP" altLang="en-US" sz="2000" b="1" dirty="0" smtClean="0">
                <a:latin typeface="HG明朝E" pitchFamily="17" charset="-128"/>
                <a:ea typeface="HG明朝E" pitchFamily="17" charset="-128"/>
              </a:rPr>
              <a:t>「</a:t>
            </a:r>
            <a:r>
              <a:rPr kumimoji="1" lang="ja-JP" altLang="en-US" sz="2000" b="1" dirty="0" smtClean="0">
                <a:solidFill>
                  <a:srgbClr val="00B050"/>
                </a:solidFill>
                <a:latin typeface="HG明朝E" pitchFamily="17" charset="-128"/>
                <a:ea typeface="HG明朝E" pitchFamily="17" charset="-128"/>
              </a:rPr>
              <a:t>どのような考え方や意識に基づくと</a:t>
            </a:r>
            <a:endParaRPr kumimoji="1" lang="en-US" altLang="ja-JP" sz="2000" b="1" dirty="0" smtClean="0">
              <a:solidFill>
                <a:srgbClr val="00B050"/>
              </a:solidFill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ja-JP" altLang="en-US" sz="2000" b="1" dirty="0" smtClean="0">
                <a:solidFill>
                  <a:srgbClr val="00B050"/>
                </a:solidFill>
                <a:latin typeface="HG明朝E" pitchFamily="17" charset="-128"/>
                <a:ea typeface="HG明朝E" pitchFamily="17" charset="-128"/>
              </a:rPr>
              <a:t>　どの程度環境負荷の低減が可能か</a:t>
            </a:r>
            <a:r>
              <a:rPr kumimoji="1" lang="ja-JP" altLang="en-US" sz="2000" b="1" dirty="0" smtClean="0">
                <a:latin typeface="HG明朝E" pitchFamily="17" charset="-128"/>
                <a:ea typeface="HG明朝E" pitchFamily="17" charset="-128"/>
              </a:rPr>
              <a:t>」</a:t>
            </a:r>
            <a:endParaRPr kumimoji="1" lang="ja-JP" altLang="en-US" sz="2000" b="1" dirty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17" name="右矢印 16"/>
          <p:cNvSpPr/>
          <p:nvPr/>
        </p:nvSpPr>
        <p:spPr>
          <a:xfrm rot="2398374" flipH="1">
            <a:off x="5495510" y="2592396"/>
            <a:ext cx="1080120" cy="432048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42824" y="2420888"/>
            <a:ext cx="2040944" cy="461665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ja-JP" altLang="en-US" sz="2400" b="1" dirty="0">
                <a:latin typeface="HG明朝E" pitchFamily="17" charset="-128"/>
                <a:ea typeface="HG明朝E" pitchFamily="17" charset="-128"/>
              </a:rPr>
              <a:t>情緒的</a:t>
            </a: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な判断</a:t>
            </a:r>
            <a:endParaRPr lang="en-US" altLang="ja-JP" sz="2400" b="1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020272" y="2406362"/>
            <a:ext cx="1731564" cy="830997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定量的かつ</a:t>
            </a:r>
            <a:endParaRPr lang="en-US" altLang="ja-JP" sz="2400" b="1" dirty="0" smtClean="0"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客観的議論</a:t>
            </a:r>
            <a:endParaRPr lang="en-US" altLang="ja-JP" sz="2400" b="1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7020272" y="1772816"/>
            <a:ext cx="7008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u="sng" dirty="0">
                <a:latin typeface="HG明朝E" pitchFamily="17" charset="-128"/>
                <a:ea typeface="HG明朝E" pitchFamily="17" charset="-128"/>
              </a:rPr>
              <a:t>見方</a:t>
            </a:r>
            <a:endParaRPr kumimoji="1" lang="ja-JP" altLang="en-US" sz="2000" b="1" u="sng" dirty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956376" y="1484784"/>
            <a:ext cx="9589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u="sng" dirty="0">
                <a:latin typeface="HG明朝E" pitchFamily="17" charset="-128"/>
                <a:ea typeface="HG明朝E" pitchFamily="17" charset="-128"/>
              </a:rPr>
              <a:t>考え方</a:t>
            </a:r>
            <a:endParaRPr kumimoji="1" lang="ja-JP" altLang="en-US" sz="2000" b="1" u="sng" dirty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452320" y="980728"/>
            <a:ext cx="7008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u="sng" dirty="0">
                <a:latin typeface="HG明朝E" pitchFamily="17" charset="-128"/>
                <a:ea typeface="HG明朝E" pitchFamily="17" charset="-128"/>
              </a:rPr>
              <a:t>態度</a:t>
            </a:r>
            <a:endParaRPr kumimoji="1" lang="ja-JP" altLang="en-US" sz="2000" b="1" u="sng" dirty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253624" y="5477162"/>
            <a:ext cx="66367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u="sng" dirty="0">
                <a:latin typeface="HG明朝E" pitchFamily="17" charset="-128"/>
                <a:ea typeface="HG明朝E" pitchFamily="17" charset="-128"/>
              </a:rPr>
              <a:t>上記</a:t>
            </a:r>
            <a:r>
              <a:rPr lang="ja-JP" altLang="en-US" sz="2000" b="1" u="sng" dirty="0" smtClean="0">
                <a:latin typeface="HG明朝E" pitchFamily="17" charset="-128"/>
                <a:ea typeface="HG明朝E" pitchFamily="17" charset="-128"/>
              </a:rPr>
              <a:t>の様な素養の育成こそ物理教育の目指すべきところ</a:t>
            </a:r>
            <a:endParaRPr kumimoji="1" lang="ja-JP" altLang="en-US" sz="2000" b="1" u="sng" dirty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23695" y="6238473"/>
            <a:ext cx="86966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200" b="1" u="sng" dirty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そのために</a:t>
            </a:r>
            <a:r>
              <a:rPr lang="ja-JP" altLang="en-US" sz="2200" b="1" u="sng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はまず学習者の環境意識を明らかにしなければならない</a:t>
            </a:r>
            <a:endParaRPr kumimoji="1" lang="ja-JP" altLang="en-US" sz="2200" b="1" u="sng" dirty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28" name="下矢印 27"/>
          <p:cNvSpPr/>
          <p:nvPr/>
        </p:nvSpPr>
        <p:spPr>
          <a:xfrm>
            <a:off x="4427984" y="5949280"/>
            <a:ext cx="288032" cy="288032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角丸四角形 28"/>
          <p:cNvSpPr/>
          <p:nvPr/>
        </p:nvSpPr>
        <p:spPr>
          <a:xfrm>
            <a:off x="179512" y="5373216"/>
            <a:ext cx="8784976" cy="1368152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34389" y="488866"/>
            <a:ext cx="921277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200" dirty="0" smtClean="0"/>
              <a:t>修士論文テーマ：</a:t>
            </a:r>
            <a:endParaRPr kumimoji="1" lang="en-US" altLang="ja-JP" sz="2200" dirty="0" smtClean="0"/>
          </a:p>
          <a:p>
            <a:r>
              <a:rPr kumimoji="1" lang="ja-JP" altLang="en-US" sz="2200" dirty="0" smtClean="0"/>
              <a:t>「（仮）燃料電池を用いた授業案の提案と職業意識に対するその効果」</a:t>
            </a:r>
            <a:endParaRPr kumimoji="1" lang="en-US" altLang="ja-JP" sz="2200" dirty="0" smtClean="0"/>
          </a:p>
        </p:txBody>
      </p:sp>
      <p:sp>
        <p:nvSpPr>
          <p:cNvPr id="3" name="円/楕円 2"/>
          <p:cNvSpPr/>
          <p:nvPr/>
        </p:nvSpPr>
        <p:spPr>
          <a:xfrm>
            <a:off x="2681790" y="1412776"/>
            <a:ext cx="3780420" cy="792088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200" b="1" dirty="0" smtClean="0"/>
              <a:t>研究背景</a:t>
            </a:r>
            <a:endParaRPr kumimoji="1" lang="ja-JP" altLang="en-US" sz="2200" b="1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24683" y="2515543"/>
            <a:ext cx="849463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200" u="sng" dirty="0" smtClean="0"/>
              <a:t>キャリア教育を理科の</a:t>
            </a:r>
            <a:r>
              <a:rPr kumimoji="1" lang="ja-JP" altLang="en-US" sz="2800" u="sng" dirty="0" smtClean="0">
                <a:solidFill>
                  <a:srgbClr val="FF0000"/>
                </a:solidFill>
              </a:rPr>
              <a:t>普段の授業の中から</a:t>
            </a:r>
            <a:r>
              <a:rPr kumimoji="1" lang="ja-JP" altLang="en-US" sz="2200" u="sng" dirty="0" smtClean="0"/>
              <a:t>発信していきたい</a:t>
            </a:r>
            <a:endParaRPr kumimoji="1" lang="en-US" altLang="ja-JP" sz="2200" u="sng" dirty="0" smtClean="0"/>
          </a:p>
          <a:p>
            <a:pPr algn="ctr"/>
            <a:r>
              <a:rPr lang="ja-JP" altLang="en-US" sz="2200" u="sng" dirty="0" smtClean="0"/>
              <a:t>（理科系担当の進路指導の役割を普段の授業で担っていきたい）</a:t>
            </a:r>
            <a:endParaRPr kumimoji="1" lang="en-US" altLang="ja-JP" sz="2200" u="sng" dirty="0" smtClean="0"/>
          </a:p>
        </p:txBody>
      </p:sp>
      <p:sp>
        <p:nvSpPr>
          <p:cNvPr id="5" name="下矢印 4"/>
          <p:cNvSpPr/>
          <p:nvPr/>
        </p:nvSpPr>
        <p:spPr>
          <a:xfrm>
            <a:off x="3635896" y="3645024"/>
            <a:ext cx="1872208" cy="936104"/>
          </a:xfrm>
          <a:prstGeom prst="down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200" dirty="0" smtClean="0"/>
              <a:t>目的</a:t>
            </a:r>
            <a:endParaRPr kumimoji="1" lang="ja-JP" altLang="en-US" sz="2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236140" y="4812248"/>
            <a:ext cx="6673622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200" dirty="0" smtClean="0"/>
              <a:t>・子供達に夢を持ってもらいたい</a:t>
            </a:r>
            <a:endParaRPr lang="en-US" altLang="ja-JP" sz="2200" dirty="0" smtClean="0"/>
          </a:p>
          <a:p>
            <a:pPr algn="ctr"/>
            <a:r>
              <a:rPr lang="ja-JP" altLang="en-US" sz="2200" dirty="0" smtClean="0"/>
              <a:t>・わくわくするような人生を送って欲しい</a:t>
            </a:r>
            <a:endParaRPr lang="en-US" altLang="ja-JP" sz="2200" dirty="0" smtClean="0"/>
          </a:p>
          <a:p>
            <a:pPr algn="ctr"/>
            <a:r>
              <a:rPr lang="ja-JP" altLang="en-US" sz="2200" dirty="0" smtClean="0"/>
              <a:t>・自分の人生をつまらないなどと思って欲しくない</a:t>
            </a:r>
            <a:endParaRPr lang="en-US" altLang="ja-JP" sz="2200" dirty="0" smtClean="0"/>
          </a:p>
          <a:p>
            <a:pPr algn="ctr"/>
            <a:endParaRPr lang="en-US" altLang="ja-JP" sz="2200" u="sng" dirty="0" smtClean="0"/>
          </a:p>
          <a:p>
            <a:pPr algn="ctr"/>
            <a:r>
              <a:rPr lang="ja-JP" altLang="en-US" sz="2200" dirty="0" smtClean="0"/>
              <a:t>→→→学校の存在意義の明確化</a:t>
            </a:r>
            <a:endParaRPr lang="en-US" altLang="ja-JP" sz="2200" dirty="0" smtClean="0"/>
          </a:p>
        </p:txBody>
      </p:sp>
      <p:sp>
        <p:nvSpPr>
          <p:cNvPr id="9" name="正方形/長方形 8"/>
          <p:cNvSpPr/>
          <p:nvPr/>
        </p:nvSpPr>
        <p:spPr>
          <a:xfrm>
            <a:off x="251520" y="2348880"/>
            <a:ext cx="8640960" cy="1152128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1659328" y="3356992"/>
            <a:ext cx="582723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200" dirty="0" smtClean="0"/>
              <a:t>・得意より好きを選ぶ、学問より領域で選ぶ</a:t>
            </a:r>
            <a:r>
              <a:rPr lang="en-US" altLang="ja-JP" sz="2200" dirty="0" smtClean="0"/>
              <a:t/>
            </a:r>
            <a:br>
              <a:rPr lang="en-US" altLang="ja-JP" sz="2200" dirty="0" smtClean="0"/>
            </a:br>
            <a:r>
              <a:rPr lang="ja-JP" altLang="en-US" sz="2200" dirty="0" smtClean="0"/>
              <a:t>→進路選択のミスの幅の軽減</a:t>
            </a:r>
            <a:endParaRPr lang="en-US" altLang="ja-JP" sz="2200" dirty="0" smtClean="0"/>
          </a:p>
          <a:p>
            <a:pPr algn="ctr"/>
            <a:r>
              <a:rPr lang="ja-JP" altLang="en-US" sz="2200" dirty="0" smtClean="0"/>
              <a:t>・適材適所の理念</a:t>
            </a:r>
            <a:endParaRPr lang="en-US" altLang="ja-JP" sz="2200" dirty="0" smtClean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-34389" y="488866"/>
            <a:ext cx="921277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200" dirty="0" smtClean="0"/>
              <a:t>修士論文テーマ：</a:t>
            </a:r>
            <a:endParaRPr kumimoji="1" lang="en-US" altLang="ja-JP" sz="2200" dirty="0" smtClean="0"/>
          </a:p>
          <a:p>
            <a:r>
              <a:rPr kumimoji="1" lang="ja-JP" altLang="en-US" sz="2200" dirty="0" smtClean="0"/>
              <a:t>「（仮）燃料電池を用いた授業案の提案と職業意識に対するその効果」</a:t>
            </a:r>
            <a:endParaRPr kumimoji="1" lang="en-US" altLang="ja-JP" sz="2200" dirty="0" smtClean="0"/>
          </a:p>
        </p:txBody>
      </p:sp>
      <p:sp>
        <p:nvSpPr>
          <p:cNvPr id="3" name="円/楕円 2"/>
          <p:cNvSpPr/>
          <p:nvPr/>
        </p:nvSpPr>
        <p:spPr>
          <a:xfrm>
            <a:off x="2681790" y="1412776"/>
            <a:ext cx="3780420" cy="792088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200" b="1" dirty="0" smtClean="0"/>
              <a:t>研究背景</a:t>
            </a:r>
            <a:endParaRPr kumimoji="1" lang="ja-JP" altLang="en-US" sz="2200" b="1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88805" y="2515543"/>
            <a:ext cx="83663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200" u="sng" dirty="0" smtClean="0"/>
              <a:t>キャリア教育を理科の普段の授業の中から発信していきたい</a:t>
            </a:r>
            <a:endParaRPr kumimoji="1" lang="en-US" altLang="ja-JP" sz="2200" u="sng" dirty="0" smtClean="0"/>
          </a:p>
          <a:p>
            <a:pPr algn="ctr"/>
            <a:r>
              <a:rPr lang="ja-JP" altLang="en-US" sz="2200" u="sng" dirty="0" smtClean="0"/>
              <a:t>（理科系担当の進路指導の役割を普段の授業で担っていきたい）</a:t>
            </a:r>
            <a:endParaRPr kumimoji="1" lang="en-US" altLang="ja-JP" sz="2200" u="sng" dirty="0" smtClean="0"/>
          </a:p>
        </p:txBody>
      </p:sp>
      <p:sp>
        <p:nvSpPr>
          <p:cNvPr id="5" name="下矢印 4"/>
          <p:cNvSpPr/>
          <p:nvPr/>
        </p:nvSpPr>
        <p:spPr>
          <a:xfrm>
            <a:off x="3635896" y="4509120"/>
            <a:ext cx="1872208" cy="936104"/>
          </a:xfrm>
          <a:prstGeom prst="down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200" dirty="0" smtClean="0"/>
              <a:t>結果</a:t>
            </a:r>
            <a:endParaRPr kumimoji="1" lang="ja-JP" altLang="en-US" sz="2200" dirty="0"/>
          </a:p>
        </p:txBody>
      </p:sp>
      <p:sp>
        <p:nvSpPr>
          <p:cNvPr id="7" name="正方形/長方形 6"/>
          <p:cNvSpPr/>
          <p:nvPr/>
        </p:nvSpPr>
        <p:spPr>
          <a:xfrm>
            <a:off x="251520" y="2348880"/>
            <a:ext cx="8640960" cy="1008112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253235" y="5373216"/>
            <a:ext cx="667362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200" dirty="0" smtClean="0"/>
              <a:t>・ニート・フリーター問題、早期離転職問題などの</a:t>
            </a:r>
            <a:endParaRPr lang="en-US" altLang="ja-JP" sz="2200" dirty="0" smtClean="0"/>
          </a:p>
          <a:p>
            <a:pPr algn="ctr"/>
            <a:r>
              <a:rPr lang="ja-JP" altLang="en-US" sz="2200" dirty="0" smtClean="0"/>
              <a:t>社会問題解決への第一歩</a:t>
            </a:r>
            <a:endParaRPr lang="en-US" altLang="ja-JP" sz="2200" dirty="0" smtClean="0"/>
          </a:p>
          <a:p>
            <a:pPr algn="ctr"/>
            <a:r>
              <a:rPr lang="ja-JP" altLang="en-US" sz="2200" dirty="0" smtClean="0"/>
              <a:t>・やる気に溢れた、エネルギッシュな人材の育成</a:t>
            </a:r>
            <a:endParaRPr lang="en-US" altLang="ja-JP" sz="2200" dirty="0" smtClean="0"/>
          </a:p>
          <a:p>
            <a:pPr algn="ctr"/>
            <a:r>
              <a:rPr lang="ja-JP" altLang="en-US" sz="2200" dirty="0" smtClean="0"/>
              <a:t>（社会的リーダーの育成、人生を楽しむ）</a:t>
            </a:r>
            <a:endParaRPr lang="en-US" altLang="ja-JP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863566" y="2459504"/>
            <a:ext cx="54168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/>
              <a:t>１．修士論文・研究背景</a:t>
            </a:r>
            <a:endParaRPr lang="en-US" altLang="ja-JP" sz="2400" dirty="0" smtClean="0"/>
          </a:p>
          <a:p>
            <a:endParaRPr lang="en-US" altLang="ja-JP" sz="2400" dirty="0" smtClean="0"/>
          </a:p>
          <a:p>
            <a:r>
              <a:rPr kumimoji="1" lang="ja-JP" altLang="en-US" sz="2400" dirty="0" smtClean="0"/>
              <a:t>２．論文を読んで</a:t>
            </a:r>
            <a:r>
              <a:rPr kumimoji="1" lang="en-US" altLang="ja-JP" sz="2400" dirty="0" smtClean="0"/>
              <a:t>…</a:t>
            </a:r>
          </a:p>
          <a:p>
            <a:endParaRPr kumimoji="1" lang="en-US" altLang="ja-JP" sz="2400" dirty="0" smtClean="0"/>
          </a:p>
          <a:p>
            <a:r>
              <a:rPr lang="ja-JP" altLang="en-US" sz="2400" dirty="0" smtClean="0"/>
              <a:t>３．自分の修士論文にどう活かせるか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863566" y="2459504"/>
            <a:ext cx="295465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altLang="ja-JP" sz="2400" dirty="0" smtClean="0"/>
          </a:p>
          <a:p>
            <a:endParaRPr lang="en-US" altLang="ja-JP" sz="2400" dirty="0" smtClean="0"/>
          </a:p>
          <a:p>
            <a:r>
              <a:rPr kumimoji="1" lang="ja-JP" altLang="en-US" sz="2400" dirty="0" smtClean="0"/>
              <a:t>２．論文を読んで</a:t>
            </a:r>
            <a:r>
              <a:rPr kumimoji="1" lang="en-US" altLang="ja-JP" sz="2400" dirty="0" smtClean="0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401902" y="985952"/>
            <a:ext cx="6340197" cy="1938992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none" rtlCol="0">
            <a:spAutoFit/>
          </a:bodyPr>
          <a:lstStyle/>
          <a:p>
            <a:r>
              <a:rPr lang="ja-JP" altLang="en-US" sz="2400" dirty="0" smtClean="0"/>
              <a:t>第１因子：「人類による環境問題生起観」</a:t>
            </a:r>
            <a:endParaRPr lang="en-US" altLang="ja-JP" sz="2400" dirty="0" smtClean="0"/>
          </a:p>
          <a:p>
            <a:r>
              <a:rPr lang="ja-JP" altLang="en-US" sz="2400" dirty="0" smtClean="0"/>
              <a:t>第２因子：「省エネ・省資源行動」</a:t>
            </a:r>
            <a:endParaRPr lang="en-US" altLang="ja-JP" sz="2400" dirty="0" smtClean="0"/>
          </a:p>
          <a:p>
            <a:r>
              <a:rPr lang="ja-JP" altLang="en-US" sz="2400" dirty="0" smtClean="0"/>
              <a:t>第３因子：「地球環境問題解決活動の実践」</a:t>
            </a:r>
            <a:endParaRPr lang="en-US" altLang="ja-JP" sz="2400" dirty="0" smtClean="0"/>
          </a:p>
          <a:p>
            <a:r>
              <a:rPr lang="ja-JP" altLang="en-US" sz="2400" dirty="0" smtClean="0"/>
              <a:t>第４因子：「ゴミ問題への関心」</a:t>
            </a:r>
            <a:endParaRPr lang="en-US" altLang="ja-JP" sz="2400" dirty="0" smtClean="0"/>
          </a:p>
          <a:p>
            <a:r>
              <a:rPr lang="ja-JP" altLang="en-US" sz="2400" dirty="0" smtClean="0"/>
              <a:t>第５因子：「環境教育の有用感」</a:t>
            </a:r>
            <a:endParaRPr lang="en-US" altLang="ja-JP" sz="2400" dirty="0" smtClean="0"/>
          </a:p>
        </p:txBody>
      </p:sp>
      <p:sp>
        <p:nvSpPr>
          <p:cNvPr id="3" name="下矢印 2"/>
          <p:cNvSpPr/>
          <p:nvPr/>
        </p:nvSpPr>
        <p:spPr>
          <a:xfrm>
            <a:off x="3635896" y="2996952"/>
            <a:ext cx="1872208" cy="936104"/>
          </a:xfrm>
          <a:prstGeom prst="down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200" dirty="0"/>
          </a:p>
        </p:txBody>
      </p:sp>
      <p:sp>
        <p:nvSpPr>
          <p:cNvPr id="4" name="正方形/長方形 3"/>
          <p:cNvSpPr/>
          <p:nvPr/>
        </p:nvSpPr>
        <p:spPr>
          <a:xfrm>
            <a:off x="935596" y="908720"/>
            <a:ext cx="7272808" cy="2016224"/>
          </a:xfrm>
          <a:prstGeom prst="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953060" y="3933056"/>
            <a:ext cx="7520007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200" dirty="0" smtClean="0"/>
              <a:t>上記５因子における</a:t>
            </a:r>
            <a:r>
              <a:rPr lang="ja-JP" altLang="en-US" sz="2200" dirty="0" smtClean="0"/>
              <a:t>、</a:t>
            </a:r>
            <a:r>
              <a:rPr kumimoji="1" lang="ja-JP" altLang="en-US" sz="2200" dirty="0" smtClean="0"/>
              <a:t>表１の「アンケート項目名」や</a:t>
            </a:r>
            <a:endParaRPr kumimoji="1" lang="en-US" altLang="ja-JP" sz="2200" dirty="0" smtClean="0"/>
          </a:p>
          <a:p>
            <a:pPr algn="ctr"/>
            <a:endParaRPr kumimoji="1" lang="en-US" altLang="ja-JP" sz="2200" dirty="0" smtClean="0"/>
          </a:p>
          <a:p>
            <a:pPr algn="ctr"/>
            <a:r>
              <a:rPr kumimoji="1" lang="ja-JP" altLang="en-US" sz="2200" dirty="0" smtClean="0"/>
              <a:t>表２の「各群の人数と項目の合計の平均得点とＳＤ」</a:t>
            </a:r>
            <a:r>
              <a:rPr lang="ja-JP" altLang="en-US" sz="2200" dirty="0" smtClean="0"/>
              <a:t>から</a:t>
            </a:r>
            <a:endParaRPr lang="en-US" altLang="ja-JP" sz="2200" dirty="0" smtClean="0"/>
          </a:p>
          <a:p>
            <a:pPr algn="ctr"/>
            <a:endParaRPr lang="en-US" altLang="ja-JP" sz="2200" dirty="0" smtClean="0"/>
          </a:p>
          <a:p>
            <a:pPr algn="ctr"/>
            <a:r>
              <a:rPr lang="ja-JP" altLang="en-US" sz="2200" dirty="0" smtClean="0"/>
              <a:t>青少年の環境意識の問題点や気になる点を</a:t>
            </a:r>
            <a:r>
              <a:rPr kumimoji="1" lang="ja-JP" altLang="en-US" sz="2200" dirty="0" smtClean="0"/>
              <a:t>整理し、</a:t>
            </a:r>
            <a:endParaRPr kumimoji="1" lang="en-US" altLang="ja-JP" sz="2200" dirty="0" smtClean="0"/>
          </a:p>
          <a:p>
            <a:pPr algn="ctr"/>
            <a:endParaRPr lang="en-US" altLang="ja-JP" sz="2200" dirty="0" smtClean="0"/>
          </a:p>
          <a:p>
            <a:pPr algn="ctr"/>
            <a:r>
              <a:rPr kumimoji="1" lang="ja-JP" altLang="en-US" sz="2200" dirty="0" smtClean="0"/>
              <a:t>自分の修士論文へのヒントとする</a:t>
            </a:r>
            <a:endParaRPr kumimoji="1" lang="ja-JP" altLang="en-US" sz="22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55790" y="231031"/>
            <a:ext cx="60324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u="sng" dirty="0" smtClean="0"/>
              <a:t>第１因子：「人類による環境問題生起観」</a:t>
            </a:r>
            <a:endParaRPr lang="en-US" altLang="ja-JP" sz="2400" u="sng" dirty="0" smtClean="0"/>
          </a:p>
        </p:txBody>
      </p:sp>
      <p:sp>
        <p:nvSpPr>
          <p:cNvPr id="5" name="円/楕円 4"/>
          <p:cNvSpPr/>
          <p:nvPr/>
        </p:nvSpPr>
        <p:spPr>
          <a:xfrm>
            <a:off x="179512" y="980728"/>
            <a:ext cx="1872208" cy="792088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200" dirty="0" smtClean="0"/>
              <a:t>分析結果</a:t>
            </a:r>
            <a:endParaRPr kumimoji="1" lang="ja-JP" altLang="en-US" sz="22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207051" y="1159813"/>
            <a:ext cx="61093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200" dirty="0" smtClean="0">
                <a:solidFill>
                  <a:srgbClr val="FF0000"/>
                </a:solidFill>
              </a:rPr>
              <a:t>年齢が増加しても意識の変化は見られなかった</a:t>
            </a:r>
            <a:endParaRPr kumimoji="1" lang="en-US" altLang="ja-JP" sz="2200" dirty="0" smtClean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69634" y="4077072"/>
            <a:ext cx="6204732" cy="2451918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  <p:grpSp>
        <p:nvGrpSpPr>
          <p:cNvPr id="12" name="グループ化 11"/>
          <p:cNvGrpSpPr/>
          <p:nvPr/>
        </p:nvGrpSpPr>
        <p:grpSpPr>
          <a:xfrm>
            <a:off x="1097432" y="1844824"/>
            <a:ext cx="6949137" cy="1900039"/>
            <a:chOff x="539552" y="1844824"/>
            <a:chExt cx="6949137" cy="1900039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13008" y="1844824"/>
              <a:ext cx="6875681" cy="1900039"/>
            </a:xfrm>
            <a:prstGeom prst="rect">
              <a:avLst/>
            </a:prstGeom>
            <a:noFill/>
            <a:ln w="9525">
              <a:solidFill>
                <a:srgbClr val="002060"/>
              </a:solidFill>
              <a:miter lim="800000"/>
              <a:headEnd/>
              <a:tailEnd/>
            </a:ln>
          </p:spPr>
        </p:pic>
        <p:sp>
          <p:nvSpPr>
            <p:cNvPr id="8" name="円/楕円 7"/>
            <p:cNvSpPr/>
            <p:nvPr/>
          </p:nvSpPr>
          <p:spPr>
            <a:xfrm>
              <a:off x="539552" y="1844824"/>
              <a:ext cx="576064" cy="36004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円/楕円 8"/>
            <p:cNvSpPr/>
            <p:nvPr/>
          </p:nvSpPr>
          <p:spPr>
            <a:xfrm>
              <a:off x="539552" y="2276872"/>
              <a:ext cx="576064" cy="36004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円/楕円 9"/>
            <p:cNvSpPr/>
            <p:nvPr/>
          </p:nvSpPr>
          <p:spPr>
            <a:xfrm>
              <a:off x="539552" y="2996952"/>
              <a:ext cx="576064" cy="36004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401902" y="231031"/>
            <a:ext cx="63401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/>
              <a:t>第３因子：「地球環境問題解決活動の実践」</a:t>
            </a:r>
            <a:endParaRPr lang="en-US" altLang="ja-JP" sz="2400" dirty="0" smtClean="0"/>
          </a:p>
        </p:txBody>
      </p:sp>
      <p:sp>
        <p:nvSpPr>
          <p:cNvPr id="4" name="円/楕円 3"/>
          <p:cNvSpPr/>
          <p:nvPr/>
        </p:nvSpPr>
        <p:spPr>
          <a:xfrm>
            <a:off x="179512" y="980728"/>
            <a:ext cx="1872208" cy="792088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200" dirty="0" smtClean="0"/>
              <a:t>分析結果</a:t>
            </a:r>
            <a:endParaRPr kumimoji="1" lang="ja-JP" altLang="en-US" sz="22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207051" y="1159813"/>
            <a:ext cx="357020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200" dirty="0" smtClean="0">
                <a:solidFill>
                  <a:srgbClr val="FF0000"/>
                </a:solidFill>
              </a:rPr>
              <a:t>小学生時が一番意識が高い</a:t>
            </a:r>
            <a:endParaRPr kumimoji="1" lang="en-US" altLang="ja-JP" sz="2200" dirty="0" smtClean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636" y="1844824"/>
            <a:ext cx="6552728" cy="240450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33872" y="4509120"/>
            <a:ext cx="6876256" cy="17668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7" name="円/楕円 6"/>
          <p:cNvSpPr/>
          <p:nvPr/>
        </p:nvSpPr>
        <p:spPr>
          <a:xfrm>
            <a:off x="3635896" y="4365104"/>
            <a:ext cx="1008112" cy="216024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円/楕円 7"/>
          <p:cNvSpPr/>
          <p:nvPr/>
        </p:nvSpPr>
        <p:spPr>
          <a:xfrm>
            <a:off x="6228184" y="4365104"/>
            <a:ext cx="1008112" cy="216024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863566" y="2459504"/>
            <a:ext cx="54168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/>
              <a:t>１．修士論文・研究背景</a:t>
            </a:r>
            <a:endParaRPr lang="en-US" altLang="ja-JP" sz="2400" dirty="0" smtClean="0"/>
          </a:p>
          <a:p>
            <a:endParaRPr lang="en-US" altLang="ja-JP" sz="2400" dirty="0" smtClean="0"/>
          </a:p>
          <a:p>
            <a:r>
              <a:rPr kumimoji="1" lang="ja-JP" altLang="en-US" sz="2400" dirty="0" smtClean="0"/>
              <a:t>２．論文を読んで</a:t>
            </a:r>
            <a:r>
              <a:rPr kumimoji="1" lang="en-US" altLang="ja-JP" sz="2400" dirty="0" smtClean="0"/>
              <a:t>…</a:t>
            </a:r>
          </a:p>
          <a:p>
            <a:endParaRPr kumimoji="1" lang="en-US" altLang="ja-JP" sz="2400" dirty="0" smtClean="0"/>
          </a:p>
          <a:p>
            <a:r>
              <a:rPr lang="ja-JP" altLang="en-US" sz="2400" dirty="0" smtClean="0"/>
              <a:t>３．自分の修士論文にどう活かせるか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863566" y="2459504"/>
            <a:ext cx="1847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altLang="ja-JP" sz="2400" dirty="0" smtClean="0"/>
          </a:p>
          <a:p>
            <a:endParaRPr lang="en-US" altLang="ja-JP" sz="2400" dirty="0" smtClean="0"/>
          </a:p>
          <a:p>
            <a:endParaRPr kumimoji="1" lang="en-US" altLang="ja-JP" sz="2400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863566" y="2459504"/>
            <a:ext cx="54168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altLang="ja-JP" sz="2400" dirty="0" smtClean="0"/>
          </a:p>
          <a:p>
            <a:endParaRPr kumimoji="1" lang="en-US" altLang="ja-JP" sz="2400" dirty="0" smtClean="0"/>
          </a:p>
          <a:p>
            <a:endParaRPr lang="en-US" altLang="ja-JP" sz="2400" dirty="0" smtClean="0"/>
          </a:p>
          <a:p>
            <a:endParaRPr lang="en-US" altLang="ja-JP" sz="2400" dirty="0" smtClean="0"/>
          </a:p>
          <a:p>
            <a:r>
              <a:rPr lang="ja-JP" altLang="en-US" sz="2400" dirty="0" smtClean="0"/>
              <a:t>３．自分の修士論文にどう活かせるか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2171343" y="260648"/>
            <a:ext cx="4801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/>
              <a:t>自分の調査したい内容としては</a:t>
            </a:r>
            <a:r>
              <a:rPr lang="en-US" altLang="ja-JP" sz="2400" dirty="0" smtClean="0"/>
              <a:t>…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40236" y="932527"/>
            <a:ext cx="7263527" cy="2677656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dirty="0" smtClean="0"/>
              <a:t>第１因子</a:t>
            </a:r>
            <a:r>
              <a:rPr lang="en-US" altLang="ja-JP" sz="2400" dirty="0" smtClean="0"/>
              <a:t>:</a:t>
            </a:r>
            <a:r>
              <a:rPr lang="ja-JP" altLang="en-US" sz="2400" dirty="0" smtClean="0"/>
              <a:t>「人類による環境問題生起観」</a:t>
            </a:r>
            <a:endParaRPr lang="en-US" altLang="ja-JP" sz="2400" dirty="0" smtClean="0"/>
          </a:p>
          <a:p>
            <a:pPr algn="ctr"/>
            <a:r>
              <a:rPr lang="en-US" altLang="ja-JP" sz="2400" dirty="0" smtClean="0"/>
              <a:t>+</a:t>
            </a:r>
          </a:p>
          <a:p>
            <a:pPr algn="ctr"/>
            <a:r>
              <a:rPr lang="ja-JP" altLang="en-US" sz="2400" dirty="0" smtClean="0"/>
              <a:t>第３因子：「地球環境問題解決活動の実践」改良版</a:t>
            </a:r>
            <a:endParaRPr lang="en-US" altLang="ja-JP" sz="2400" dirty="0" smtClean="0"/>
          </a:p>
          <a:p>
            <a:pPr algn="ctr"/>
            <a:r>
              <a:rPr lang="en-US" altLang="ja-JP" sz="2400" dirty="0" smtClean="0"/>
              <a:t>+</a:t>
            </a:r>
          </a:p>
          <a:p>
            <a:pPr algn="ctr"/>
            <a:r>
              <a:rPr lang="ja-JP" altLang="en-US" sz="2400" dirty="0" smtClean="0"/>
              <a:t>職業への意識の測定項目</a:t>
            </a:r>
            <a:endParaRPr lang="en-US" altLang="ja-JP" sz="2400" dirty="0" smtClean="0"/>
          </a:p>
          <a:p>
            <a:pPr algn="ctr"/>
            <a:r>
              <a:rPr lang="en-US" altLang="ja-JP" sz="2400" dirty="0" smtClean="0"/>
              <a:t>+</a:t>
            </a:r>
          </a:p>
          <a:p>
            <a:pPr algn="ctr"/>
            <a:r>
              <a:rPr lang="ja-JP" altLang="en-US" sz="2400" dirty="0" smtClean="0"/>
              <a:t>倫理観の測定項目</a:t>
            </a:r>
            <a:endParaRPr lang="en-US" altLang="ja-JP" sz="2400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29869" y="3602047"/>
            <a:ext cx="8084264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200" b="1" dirty="0" smtClean="0"/>
              <a:t>本論文での項目ﾌﾟﾗｽ</a:t>
            </a:r>
            <a:r>
              <a:rPr lang="en-US" altLang="ja-JP" sz="2200" b="1" dirty="0" smtClean="0"/>
              <a:t>…</a:t>
            </a:r>
          </a:p>
          <a:p>
            <a:endParaRPr lang="en-US" altLang="ja-JP" sz="2200" dirty="0" smtClean="0"/>
          </a:p>
          <a:p>
            <a:r>
              <a:rPr lang="ja-JP" altLang="en-US" sz="2200" dirty="0" smtClean="0"/>
              <a:t>・理系</a:t>
            </a:r>
            <a:r>
              <a:rPr lang="ja-JP" altLang="en-US" sz="2200" dirty="0" smtClean="0"/>
              <a:t>に進み</a:t>
            </a:r>
            <a:r>
              <a:rPr lang="ja-JP" altLang="en-US" sz="2200" dirty="0" smtClean="0"/>
              <a:t>、将来的には理系の仕事に就きたい</a:t>
            </a:r>
            <a:endParaRPr lang="en-US" altLang="ja-JP" sz="2200" dirty="0" smtClean="0"/>
          </a:p>
          <a:p>
            <a:r>
              <a:rPr lang="ja-JP" altLang="en-US" sz="2200" dirty="0" smtClean="0"/>
              <a:t>・</a:t>
            </a:r>
            <a:r>
              <a:rPr lang="ja-JP" altLang="en-US" sz="2200" dirty="0" smtClean="0"/>
              <a:t>理科（物化生地）をもっと勉強してみたい</a:t>
            </a:r>
            <a:endParaRPr lang="en-US" altLang="ja-JP" sz="2200" dirty="0" smtClean="0"/>
          </a:p>
          <a:p>
            <a:r>
              <a:rPr lang="ja-JP" altLang="en-US" sz="2200" dirty="0" smtClean="0"/>
              <a:t>・将来、自分の技術開発などをして、社会に貢献したい</a:t>
            </a:r>
            <a:endParaRPr lang="en-US" altLang="ja-JP" sz="2200" dirty="0" smtClean="0"/>
          </a:p>
          <a:p>
            <a:r>
              <a:rPr lang="ja-JP" altLang="en-US" sz="2200" dirty="0" smtClean="0"/>
              <a:t>・仕事をするならば、給料より、仕事内容の方が大切だと思う</a:t>
            </a:r>
            <a:endParaRPr lang="en-US" altLang="ja-JP" sz="2200" dirty="0" smtClean="0"/>
          </a:p>
          <a:p>
            <a:r>
              <a:rPr lang="ja-JP" altLang="en-US" sz="2200" dirty="0" smtClean="0"/>
              <a:t>・たとえ、テストで点数が悪くとも、研究するならば、得意な</a:t>
            </a:r>
            <a:endParaRPr lang="en-US" altLang="ja-JP" sz="2200" dirty="0" smtClean="0"/>
          </a:p>
          <a:p>
            <a:r>
              <a:rPr lang="ja-JP" altLang="en-US" sz="2200" dirty="0" smtClean="0"/>
              <a:t>　教科より、好きな、興味のある教科を選ぶべきだと思う</a:t>
            </a:r>
            <a:endParaRPr lang="en-US" altLang="ja-JP" sz="2200" dirty="0" smtClean="0"/>
          </a:p>
          <a:p>
            <a:r>
              <a:rPr lang="ja-JP" altLang="en-US" sz="2200" dirty="0" smtClean="0"/>
              <a:t>・勉強してきた内容より、どの大学出身かが一番大切だと思う</a:t>
            </a:r>
            <a:endParaRPr lang="en-US" altLang="ja-JP" sz="2200" dirty="0" smtClean="0"/>
          </a:p>
        </p:txBody>
      </p:sp>
      <p:sp>
        <p:nvSpPr>
          <p:cNvPr id="7" name="円/楕円 6"/>
          <p:cNvSpPr/>
          <p:nvPr/>
        </p:nvSpPr>
        <p:spPr>
          <a:xfrm>
            <a:off x="6804248" y="2636912"/>
            <a:ext cx="2016224" cy="1224136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/>
              <a:t>+ </a:t>
            </a:r>
            <a:r>
              <a:rPr kumimoji="1" lang="ja-JP" altLang="en-US" sz="2400" dirty="0" smtClean="0"/>
              <a:t>ダミー</a:t>
            </a:r>
            <a:endParaRPr kumimoji="1" lang="ja-JP" altLang="en-US" sz="2400" dirty="0"/>
          </a:p>
        </p:txBody>
      </p:sp>
      <p:sp>
        <p:nvSpPr>
          <p:cNvPr id="6" name="円/楕円 5"/>
          <p:cNvSpPr/>
          <p:nvPr/>
        </p:nvSpPr>
        <p:spPr>
          <a:xfrm>
            <a:off x="179512" y="3068960"/>
            <a:ext cx="2808312" cy="1080120"/>
          </a:xfrm>
          <a:prstGeom prst="ellipse">
            <a:avLst/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200" dirty="0" smtClean="0">
                <a:solidFill>
                  <a:schemeClr val="tx1"/>
                </a:solidFill>
              </a:rPr>
              <a:t>調査対象者：</a:t>
            </a:r>
            <a:endParaRPr kumimoji="1" lang="en-US" altLang="ja-JP" sz="2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2200" dirty="0" smtClean="0">
                <a:solidFill>
                  <a:schemeClr val="tx1"/>
                </a:solidFill>
              </a:rPr>
              <a:t>高校生</a:t>
            </a:r>
            <a:endParaRPr kumimoji="1" lang="ja-JP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12129" y="126157"/>
            <a:ext cx="21707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>
                <a:latin typeface="HG明朝E" pitchFamily="17" charset="-128"/>
                <a:ea typeface="HG明朝E" pitchFamily="17" charset="-128"/>
              </a:rPr>
              <a:t>1. </a:t>
            </a:r>
            <a:r>
              <a:rPr lang="ja-JP" altLang="en-US" sz="2800" b="1" dirty="0" smtClean="0">
                <a:latin typeface="HG明朝E" pitchFamily="17" charset="-128"/>
                <a:ea typeface="HG明朝E" pitchFamily="17" charset="-128"/>
              </a:rPr>
              <a:t>はじめに</a:t>
            </a:r>
            <a:endParaRPr kumimoji="1" lang="ja-JP" altLang="en-US" sz="2800" b="1" dirty="0">
              <a:latin typeface="HG明朝E" pitchFamily="17" charset="-128"/>
              <a:ea typeface="HG明朝E" pitchFamily="17" charset="-128"/>
            </a:endParaRPr>
          </a:p>
        </p:txBody>
      </p:sp>
      <p:grpSp>
        <p:nvGrpSpPr>
          <p:cNvPr id="31" name="グループ化 30"/>
          <p:cNvGrpSpPr/>
          <p:nvPr/>
        </p:nvGrpSpPr>
        <p:grpSpPr>
          <a:xfrm>
            <a:off x="-6337" y="1484784"/>
            <a:ext cx="9156674" cy="3888432"/>
            <a:chOff x="-6337" y="1124744"/>
            <a:chExt cx="9156674" cy="3888432"/>
          </a:xfrm>
        </p:grpSpPr>
        <p:sp>
          <p:nvSpPr>
            <p:cNvPr id="30" name="角丸四角形 29"/>
            <p:cNvSpPr/>
            <p:nvPr/>
          </p:nvSpPr>
          <p:spPr>
            <a:xfrm>
              <a:off x="52958" y="3645024"/>
              <a:ext cx="9036496" cy="1368152"/>
            </a:xfrm>
            <a:prstGeom prst="round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8" name="グループ化 17"/>
            <p:cNvGrpSpPr/>
            <p:nvPr/>
          </p:nvGrpSpPr>
          <p:grpSpPr>
            <a:xfrm>
              <a:off x="179512" y="1124744"/>
              <a:ext cx="8784976" cy="1368152"/>
              <a:chOff x="179512" y="5373216"/>
              <a:chExt cx="8784976" cy="1368152"/>
            </a:xfrm>
          </p:grpSpPr>
          <p:sp>
            <p:nvSpPr>
              <p:cNvPr id="26" name="テキスト ボックス 25"/>
              <p:cNvSpPr txBox="1"/>
              <p:nvPr/>
            </p:nvSpPr>
            <p:spPr>
              <a:xfrm>
                <a:off x="1253624" y="5477162"/>
                <a:ext cx="663675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sz="2000" b="1" u="sng" dirty="0">
                    <a:latin typeface="HG明朝E" pitchFamily="17" charset="-128"/>
                    <a:ea typeface="HG明朝E" pitchFamily="17" charset="-128"/>
                  </a:rPr>
                  <a:t>上記</a:t>
                </a:r>
                <a:r>
                  <a:rPr lang="ja-JP" altLang="en-US" sz="2000" b="1" u="sng" dirty="0" smtClean="0">
                    <a:latin typeface="HG明朝E" pitchFamily="17" charset="-128"/>
                    <a:ea typeface="HG明朝E" pitchFamily="17" charset="-128"/>
                  </a:rPr>
                  <a:t>の様な素養の育成こそ物理教育の目指すべきところ</a:t>
                </a:r>
                <a:endParaRPr kumimoji="1" lang="ja-JP" altLang="en-US" sz="2000" b="1" u="sng" dirty="0">
                  <a:latin typeface="HG明朝E" pitchFamily="17" charset="-128"/>
                  <a:ea typeface="HG明朝E" pitchFamily="17" charset="-128"/>
                </a:endParaRPr>
              </a:p>
            </p:txBody>
          </p:sp>
          <p:sp>
            <p:nvSpPr>
              <p:cNvPr id="27" name="テキスト ボックス 26"/>
              <p:cNvSpPr txBox="1"/>
              <p:nvPr/>
            </p:nvSpPr>
            <p:spPr>
              <a:xfrm>
                <a:off x="223695" y="6238473"/>
                <a:ext cx="8696611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sz="2200" b="1" u="sng" dirty="0">
                    <a:solidFill>
                      <a:srgbClr val="FF0000"/>
                    </a:solidFill>
                    <a:latin typeface="HG明朝E" pitchFamily="17" charset="-128"/>
                    <a:ea typeface="HG明朝E" pitchFamily="17" charset="-128"/>
                  </a:rPr>
                  <a:t>そのために</a:t>
                </a:r>
                <a:r>
                  <a:rPr lang="ja-JP" altLang="en-US" sz="2200" b="1" u="sng" dirty="0" smtClean="0">
                    <a:solidFill>
                      <a:srgbClr val="FF0000"/>
                    </a:solidFill>
                    <a:latin typeface="HG明朝E" pitchFamily="17" charset="-128"/>
                    <a:ea typeface="HG明朝E" pitchFamily="17" charset="-128"/>
                  </a:rPr>
                  <a:t>はまず学習者の環境意識を明らかにしなければならない</a:t>
                </a:r>
                <a:endParaRPr kumimoji="1" lang="ja-JP" altLang="en-US" sz="2200" b="1" u="sng" dirty="0">
                  <a:solidFill>
                    <a:srgbClr val="FF0000"/>
                  </a:solidFill>
                  <a:latin typeface="HG明朝E" pitchFamily="17" charset="-128"/>
                  <a:ea typeface="HG明朝E" pitchFamily="17" charset="-128"/>
                </a:endParaRPr>
              </a:p>
            </p:txBody>
          </p:sp>
          <p:sp>
            <p:nvSpPr>
              <p:cNvPr id="28" name="下矢印 27"/>
              <p:cNvSpPr/>
              <p:nvPr/>
            </p:nvSpPr>
            <p:spPr>
              <a:xfrm>
                <a:off x="4427984" y="5949280"/>
                <a:ext cx="288032" cy="288032"/>
              </a:xfrm>
              <a:prstGeom prst="downArrow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角丸四角形 28"/>
              <p:cNvSpPr/>
              <p:nvPr/>
            </p:nvSpPr>
            <p:spPr>
              <a:xfrm>
                <a:off x="179512" y="5373216"/>
                <a:ext cx="8784976" cy="1368152"/>
              </a:xfrm>
              <a:prstGeom prst="roundRect">
                <a:avLst/>
              </a:prstGeom>
              <a:noFill/>
              <a:ln w="38100">
                <a:solidFill>
                  <a:srgbClr val="FF000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0" name="円/楕円 19"/>
            <p:cNvSpPr/>
            <p:nvPr/>
          </p:nvSpPr>
          <p:spPr>
            <a:xfrm>
              <a:off x="2933818" y="2780928"/>
              <a:ext cx="3276364" cy="64807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2400" b="1" dirty="0" smtClean="0">
                  <a:solidFill>
                    <a:schemeClr val="tx1"/>
                  </a:solidFill>
                  <a:latin typeface="HG明朝E" pitchFamily="17" charset="-128"/>
                  <a:ea typeface="HG明朝E" pitchFamily="17" charset="-128"/>
                </a:rPr>
                <a:t>本論文の目的</a:t>
              </a:r>
              <a:endParaRPr kumimoji="1" lang="ja-JP" altLang="en-US" sz="2400" b="1" dirty="0">
                <a:solidFill>
                  <a:schemeClr val="tx1"/>
                </a:solidFill>
                <a:latin typeface="HG明朝E" pitchFamily="17" charset="-128"/>
                <a:ea typeface="HG明朝E" pitchFamily="17" charset="-128"/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-6337" y="3717032"/>
              <a:ext cx="9156674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2400" b="1" dirty="0" smtClean="0">
                  <a:latin typeface="HG明朝E" pitchFamily="17" charset="-128"/>
                  <a:ea typeface="HG明朝E" pitchFamily="17" charset="-128"/>
                </a:rPr>
                <a:t>学習者の環境意識をあらかじめ明らかにし、</a:t>
              </a:r>
              <a:endParaRPr lang="en-US" altLang="ja-JP" sz="2400" b="1" dirty="0" smtClean="0">
                <a:latin typeface="HG明朝E" pitchFamily="17" charset="-128"/>
                <a:ea typeface="HG明朝E" pitchFamily="17" charset="-128"/>
              </a:endParaRPr>
            </a:p>
            <a:p>
              <a:pPr algn="ctr"/>
              <a:r>
                <a:rPr lang="ja-JP" altLang="en-US" sz="2400" b="1" dirty="0" smtClean="0">
                  <a:latin typeface="HG明朝E" pitchFamily="17" charset="-128"/>
                  <a:ea typeface="HG明朝E" pitchFamily="17" charset="-128"/>
                </a:rPr>
                <a:t>さらに</a:t>
              </a:r>
              <a:endParaRPr lang="en-US" altLang="ja-JP" sz="2400" b="1" dirty="0" smtClean="0">
                <a:latin typeface="HG明朝E" pitchFamily="17" charset="-128"/>
                <a:ea typeface="HG明朝E" pitchFamily="17" charset="-128"/>
              </a:endParaRPr>
            </a:p>
            <a:p>
              <a:pPr algn="ctr"/>
              <a:r>
                <a:rPr kumimoji="1" lang="ja-JP" altLang="en-US" sz="2400" b="1" dirty="0" smtClean="0">
                  <a:latin typeface="HG明朝E" pitchFamily="17" charset="-128"/>
                  <a:ea typeface="HG明朝E" pitchFamily="17" charset="-128"/>
                </a:rPr>
                <a:t>明らかにされた環境意識にはどのような特徴がみられるかをみる</a:t>
              </a:r>
              <a:endParaRPr kumimoji="1" lang="ja-JP" altLang="en-US" sz="2400" b="1" dirty="0">
                <a:latin typeface="HG明朝E" pitchFamily="17" charset="-128"/>
                <a:ea typeface="HG明朝E" pitchFamily="17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758316" y="1115159"/>
            <a:ext cx="16273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b="1" dirty="0" smtClean="0">
                <a:latin typeface="HG明朝E" pitchFamily="17" charset="-128"/>
                <a:ea typeface="HG明朝E" pitchFamily="17" charset="-128"/>
              </a:rPr>
              <a:t>～目次～</a:t>
            </a:r>
            <a:endParaRPr kumimoji="1" lang="ja-JP" altLang="en-US" sz="2800" b="1" dirty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166006" y="2204864"/>
            <a:ext cx="2813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はじめに</a:t>
            </a:r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(</a:t>
            </a: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目的</a:t>
            </a:r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)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169940" y="2873995"/>
            <a:ext cx="1269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2. </a:t>
            </a:r>
            <a:r>
              <a:rPr lang="ja-JP" altLang="en-US" sz="2400" b="1" dirty="0">
                <a:latin typeface="HG明朝E" pitchFamily="17" charset="-128"/>
                <a:ea typeface="HG明朝E" pitchFamily="17" charset="-128"/>
              </a:rPr>
              <a:t>調査</a:t>
            </a:r>
            <a:endParaRPr lang="en-US" altLang="ja-JP" sz="2400" b="1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169940" y="4983559"/>
            <a:ext cx="31261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5. </a:t>
            </a: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本論文を読んで</a:t>
            </a:r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…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163632" y="4263479"/>
            <a:ext cx="1269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4. </a:t>
            </a: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考察</a:t>
            </a:r>
            <a:endParaRPr lang="en-US" altLang="ja-JP" sz="2400" b="1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163632" y="3543399"/>
            <a:ext cx="1269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/>
            <a:r>
              <a:rPr lang="en-US" altLang="ja-JP" sz="2400" b="1" dirty="0" smtClean="0">
                <a:latin typeface="HG明朝E" pitchFamily="17" charset="-128"/>
                <a:ea typeface="HG明朝E" pitchFamily="17" charset="-128"/>
              </a:rPr>
              <a:t>3. </a:t>
            </a:r>
            <a:r>
              <a:rPr lang="ja-JP" altLang="en-US" sz="2400" b="1" dirty="0" smtClean="0">
                <a:latin typeface="HG明朝E" pitchFamily="17" charset="-128"/>
                <a:ea typeface="HG明朝E" pitchFamily="17" charset="-128"/>
              </a:rPr>
              <a:t>結果</a:t>
            </a:r>
            <a:endParaRPr lang="en-US" altLang="ja-JP" sz="2400" b="1" dirty="0" smtClean="0">
              <a:latin typeface="HG明朝E" pitchFamily="17" charset="-128"/>
              <a:ea typeface="HG明朝E" pitchFamily="1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12129" y="126157"/>
            <a:ext cx="1449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>
                <a:latin typeface="HG明朝E" pitchFamily="17" charset="-128"/>
                <a:ea typeface="HG明朝E" pitchFamily="17" charset="-128"/>
              </a:rPr>
              <a:t>2.</a:t>
            </a:r>
            <a:r>
              <a:rPr lang="ja-JP" altLang="en-US" sz="2800" b="1" dirty="0">
                <a:latin typeface="HG明朝E" pitchFamily="17" charset="-128"/>
                <a:ea typeface="HG明朝E" pitchFamily="17" charset="-128"/>
              </a:rPr>
              <a:t> </a:t>
            </a:r>
            <a:r>
              <a:rPr lang="ja-JP" altLang="en-US" sz="2800" b="1" dirty="0" smtClean="0">
                <a:latin typeface="HG明朝E" pitchFamily="17" charset="-128"/>
                <a:ea typeface="HG明朝E" pitchFamily="17" charset="-128"/>
              </a:rPr>
              <a:t>調査</a:t>
            </a:r>
            <a:endParaRPr kumimoji="1" lang="ja-JP" altLang="en-US" sz="2800" b="1" dirty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802124" y="868650"/>
            <a:ext cx="35397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b="1" u="sng" dirty="0" smtClean="0">
                <a:latin typeface="HG明朝E" pitchFamily="17" charset="-128"/>
                <a:ea typeface="HG明朝E" pitchFamily="17" charset="-128"/>
              </a:rPr>
              <a:t>物理教育の目指すべきところ</a:t>
            </a:r>
            <a:endParaRPr kumimoji="1" lang="ja-JP" altLang="en-US" sz="2000" b="1" u="sng" dirty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23695" y="1629961"/>
            <a:ext cx="86966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200" b="1" u="sng" dirty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そのために</a:t>
            </a:r>
            <a:r>
              <a:rPr lang="ja-JP" altLang="en-US" sz="2200" b="1" u="sng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はまず学習者の環境意識を明らかにしなければならない</a:t>
            </a:r>
            <a:endParaRPr kumimoji="1" lang="ja-JP" altLang="en-US" sz="2200" b="1" u="sng" dirty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28" name="下矢印 27"/>
          <p:cNvSpPr/>
          <p:nvPr/>
        </p:nvSpPr>
        <p:spPr>
          <a:xfrm>
            <a:off x="4427984" y="1340768"/>
            <a:ext cx="288032" cy="288032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角丸四角形 28"/>
          <p:cNvSpPr/>
          <p:nvPr/>
        </p:nvSpPr>
        <p:spPr>
          <a:xfrm>
            <a:off x="179512" y="764704"/>
            <a:ext cx="8784976" cy="1368152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7" name="グループ化 36"/>
          <p:cNvGrpSpPr/>
          <p:nvPr/>
        </p:nvGrpSpPr>
        <p:grpSpPr>
          <a:xfrm>
            <a:off x="5652120" y="2348880"/>
            <a:ext cx="432048" cy="720080"/>
            <a:chOff x="2195736" y="2348880"/>
            <a:chExt cx="432048" cy="720080"/>
          </a:xfrm>
        </p:grpSpPr>
        <p:sp>
          <p:nvSpPr>
            <p:cNvPr id="22" name="フローチャート : 複数書類 21"/>
            <p:cNvSpPr/>
            <p:nvPr/>
          </p:nvSpPr>
          <p:spPr>
            <a:xfrm>
              <a:off x="2195736" y="2348880"/>
              <a:ext cx="432048" cy="720080"/>
            </a:xfrm>
            <a:prstGeom prst="flowChartMultidocumen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1" name="直線コネクタ 30"/>
            <p:cNvCxnSpPr/>
            <p:nvPr/>
          </p:nvCxnSpPr>
          <p:spPr>
            <a:xfrm>
              <a:off x="2267744" y="2564904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コネクタ 31"/>
            <p:cNvCxnSpPr/>
            <p:nvPr/>
          </p:nvCxnSpPr>
          <p:spPr>
            <a:xfrm>
              <a:off x="2267744" y="2636912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コネクタ 32"/>
            <p:cNvCxnSpPr/>
            <p:nvPr/>
          </p:nvCxnSpPr>
          <p:spPr>
            <a:xfrm>
              <a:off x="2267744" y="2708920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>
              <a:off x="2267744" y="2780928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コネクタ 34"/>
            <p:cNvCxnSpPr/>
            <p:nvPr/>
          </p:nvCxnSpPr>
          <p:spPr>
            <a:xfrm>
              <a:off x="2267744" y="2852936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テキスト ボックス 35"/>
          <p:cNvSpPr txBox="1"/>
          <p:nvPr/>
        </p:nvSpPr>
        <p:spPr>
          <a:xfrm>
            <a:off x="3551528" y="2420888"/>
            <a:ext cx="2040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u="sng" dirty="0" smtClean="0">
                <a:latin typeface="HG明朝E" pitchFamily="17" charset="-128"/>
                <a:ea typeface="HG明朝E" pitchFamily="17" charset="-128"/>
              </a:rPr>
              <a:t>調査票の作成</a:t>
            </a:r>
            <a:endParaRPr lang="en-US" altLang="ja-JP" sz="2400" b="1" u="sng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63986" y="3140968"/>
            <a:ext cx="86485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以前、川村、近藤、藤田</a:t>
            </a:r>
            <a:r>
              <a:rPr lang="en-US" altLang="ja-JP" sz="2000" dirty="0" smtClean="0">
                <a:latin typeface="HG明朝E" pitchFamily="17" charset="-128"/>
                <a:ea typeface="HG明朝E" pitchFamily="17" charset="-128"/>
              </a:rPr>
              <a:t>(1998)</a:t>
            </a:r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により、環境問題に関する生徒の意識把握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を報告。しかし、調査票が不十分であったため改善の必要性が生じた。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40" name="ストライプ矢印 39"/>
          <p:cNvSpPr/>
          <p:nvPr/>
        </p:nvSpPr>
        <p:spPr>
          <a:xfrm rot="5400000">
            <a:off x="4391980" y="3645024"/>
            <a:ext cx="360040" cy="792088"/>
          </a:xfrm>
          <a:prstGeom prst="stripedRightArrow">
            <a:avLst>
              <a:gd name="adj1" fmla="val 44709"/>
              <a:gd name="adj2" fmla="val 5000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23528" y="4429561"/>
            <a:ext cx="313419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高校</a:t>
            </a:r>
            <a:r>
              <a:rPr lang="en-US" altLang="ja-JP" sz="2000" dirty="0" smtClean="0">
                <a:latin typeface="HG明朝E" pitchFamily="17" charset="-128"/>
                <a:ea typeface="HG明朝E" pitchFamily="17" charset="-128"/>
              </a:rPr>
              <a:t>3</a:t>
            </a:r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年生の授業において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pPr algn="ctr"/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43" name="角丸四角形吹き出し 42"/>
          <p:cNvSpPr/>
          <p:nvPr/>
        </p:nvSpPr>
        <p:spPr>
          <a:xfrm>
            <a:off x="4283968" y="4509120"/>
            <a:ext cx="4608512" cy="864096"/>
          </a:xfrm>
          <a:prstGeom prst="wedgeRoundRectCallout">
            <a:avLst>
              <a:gd name="adj1" fmla="val -68452"/>
              <a:gd name="adj2" fmla="val 1139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＜自由記述のアンケート</a:t>
            </a:r>
            <a:r>
              <a:rPr lang="ja-JP" altLang="en-US" b="1" dirty="0" smtClean="0"/>
              <a:t>＞</a:t>
            </a:r>
            <a:endParaRPr lang="en-US" altLang="ja-JP" b="1" dirty="0" smtClean="0"/>
          </a:p>
          <a:p>
            <a:pPr algn="ctr"/>
            <a:r>
              <a:rPr kumimoji="1" lang="ja-JP" altLang="en-US" b="1" dirty="0" smtClean="0"/>
              <a:t>環境問題に関することについて、あなた達の考えや意見を書いて下さい。</a:t>
            </a:r>
            <a:endParaRPr kumimoji="1" lang="ja-JP" altLang="en-US" b="1" dirty="0"/>
          </a:p>
        </p:txBody>
      </p:sp>
      <p:grpSp>
        <p:nvGrpSpPr>
          <p:cNvPr id="44" name="グループ化 43"/>
          <p:cNvGrpSpPr/>
          <p:nvPr/>
        </p:nvGrpSpPr>
        <p:grpSpPr>
          <a:xfrm>
            <a:off x="251520" y="5589240"/>
            <a:ext cx="432048" cy="720080"/>
            <a:chOff x="2195736" y="2348880"/>
            <a:chExt cx="432048" cy="720080"/>
          </a:xfrm>
        </p:grpSpPr>
        <p:sp>
          <p:nvSpPr>
            <p:cNvPr id="45" name="フローチャート : 複数書類 44"/>
            <p:cNvSpPr/>
            <p:nvPr/>
          </p:nvSpPr>
          <p:spPr>
            <a:xfrm>
              <a:off x="2195736" y="2348880"/>
              <a:ext cx="432048" cy="720080"/>
            </a:xfrm>
            <a:prstGeom prst="flowChartMultidocumen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6" name="直線コネクタ 45"/>
            <p:cNvCxnSpPr/>
            <p:nvPr/>
          </p:nvCxnSpPr>
          <p:spPr>
            <a:xfrm>
              <a:off x="2267744" y="2564904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/>
            <p:cNvCxnSpPr/>
            <p:nvPr/>
          </p:nvCxnSpPr>
          <p:spPr>
            <a:xfrm>
              <a:off x="2267744" y="2636912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/>
            <p:cNvCxnSpPr/>
            <p:nvPr/>
          </p:nvCxnSpPr>
          <p:spPr>
            <a:xfrm>
              <a:off x="2267744" y="2708920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>
            <a:xfrm>
              <a:off x="2267744" y="2780928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>
            <a:xfrm>
              <a:off x="2267744" y="2852936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テキスト ボックス 50"/>
          <p:cNvSpPr txBox="1"/>
          <p:nvPr/>
        </p:nvSpPr>
        <p:spPr>
          <a:xfrm>
            <a:off x="783634" y="5373216"/>
            <a:ext cx="83603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集約した回答を印刷、全てのクラスに配布し、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「印刷物を読んで、そうだと思う意見や考えに○をし、自分と同じ意見や考えがまだ書かれていなかった場合は、余白に書き足して下さい」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141412" y="4293096"/>
            <a:ext cx="8892480" cy="237626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206802" y="4096122"/>
            <a:ext cx="2492990" cy="40011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そこで本論文では</a:t>
            </a:r>
            <a:r>
              <a:rPr lang="en-US" altLang="ja-JP" sz="2000" dirty="0" smtClean="0">
                <a:latin typeface="HG明朝E" pitchFamily="17" charset="-128"/>
                <a:ea typeface="HG明朝E" pitchFamily="17" charset="-128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ストライプ矢印 38"/>
          <p:cNvSpPr/>
          <p:nvPr/>
        </p:nvSpPr>
        <p:spPr>
          <a:xfrm rot="5400000">
            <a:off x="4211960" y="4329100"/>
            <a:ext cx="720080" cy="504056"/>
          </a:xfrm>
          <a:prstGeom prst="striped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-12129" y="126157"/>
            <a:ext cx="1449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>
                <a:latin typeface="HG明朝E" pitchFamily="17" charset="-128"/>
                <a:ea typeface="HG明朝E" pitchFamily="17" charset="-128"/>
              </a:rPr>
              <a:t>2.</a:t>
            </a:r>
            <a:r>
              <a:rPr lang="ja-JP" altLang="en-US" sz="2800" b="1" dirty="0">
                <a:latin typeface="HG明朝E" pitchFamily="17" charset="-128"/>
                <a:ea typeface="HG明朝E" pitchFamily="17" charset="-128"/>
              </a:rPr>
              <a:t> </a:t>
            </a:r>
            <a:r>
              <a:rPr lang="ja-JP" altLang="en-US" sz="2800" b="1" dirty="0" smtClean="0">
                <a:latin typeface="HG明朝E" pitchFamily="17" charset="-128"/>
                <a:ea typeface="HG明朝E" pitchFamily="17" charset="-128"/>
              </a:rPr>
              <a:t>調査</a:t>
            </a:r>
            <a:endParaRPr kumimoji="1" lang="ja-JP" altLang="en-US" sz="2800" b="1" dirty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23528" y="1026135"/>
            <a:ext cx="313419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高校</a:t>
            </a:r>
            <a:r>
              <a:rPr lang="en-US" altLang="ja-JP" sz="2000" dirty="0" smtClean="0">
                <a:latin typeface="HG明朝E" pitchFamily="17" charset="-128"/>
                <a:ea typeface="HG明朝E" pitchFamily="17" charset="-128"/>
              </a:rPr>
              <a:t>3</a:t>
            </a:r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年生の授業において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pPr algn="ctr"/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43" name="角丸四角形吹き出し 42"/>
          <p:cNvSpPr/>
          <p:nvPr/>
        </p:nvSpPr>
        <p:spPr>
          <a:xfrm>
            <a:off x="4283968" y="1105694"/>
            <a:ext cx="4608512" cy="864096"/>
          </a:xfrm>
          <a:prstGeom prst="wedgeRoundRectCallout">
            <a:avLst>
              <a:gd name="adj1" fmla="val -68452"/>
              <a:gd name="adj2" fmla="val 1139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＜自由記述のアンケート</a:t>
            </a:r>
            <a:r>
              <a:rPr lang="ja-JP" altLang="en-US" b="1" dirty="0"/>
              <a:t>＞</a:t>
            </a:r>
            <a:endParaRPr lang="en-US" altLang="ja-JP" b="1" dirty="0" smtClean="0"/>
          </a:p>
          <a:p>
            <a:pPr algn="ctr"/>
            <a:r>
              <a:rPr kumimoji="1" lang="ja-JP" altLang="en-US" b="1" dirty="0" smtClean="0"/>
              <a:t>環境問題に関することについて、あなた達の考えや意見を書いて下さい。</a:t>
            </a:r>
            <a:endParaRPr kumimoji="1" lang="ja-JP" altLang="en-US" b="1" dirty="0"/>
          </a:p>
        </p:txBody>
      </p:sp>
      <p:grpSp>
        <p:nvGrpSpPr>
          <p:cNvPr id="4" name="グループ化 43"/>
          <p:cNvGrpSpPr/>
          <p:nvPr/>
        </p:nvGrpSpPr>
        <p:grpSpPr>
          <a:xfrm>
            <a:off x="251520" y="2185814"/>
            <a:ext cx="432048" cy="720080"/>
            <a:chOff x="2195736" y="2348880"/>
            <a:chExt cx="432048" cy="720080"/>
          </a:xfrm>
        </p:grpSpPr>
        <p:sp>
          <p:nvSpPr>
            <p:cNvPr id="45" name="フローチャート : 複数書類 44"/>
            <p:cNvSpPr/>
            <p:nvPr/>
          </p:nvSpPr>
          <p:spPr>
            <a:xfrm>
              <a:off x="2195736" y="2348880"/>
              <a:ext cx="432048" cy="720080"/>
            </a:xfrm>
            <a:prstGeom prst="flowChartMultidocumen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6" name="直線コネクタ 45"/>
            <p:cNvCxnSpPr/>
            <p:nvPr/>
          </p:nvCxnSpPr>
          <p:spPr>
            <a:xfrm>
              <a:off x="2267744" y="2564904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/>
            <p:cNvCxnSpPr/>
            <p:nvPr/>
          </p:nvCxnSpPr>
          <p:spPr>
            <a:xfrm>
              <a:off x="2267744" y="2636912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/>
            <p:cNvCxnSpPr/>
            <p:nvPr/>
          </p:nvCxnSpPr>
          <p:spPr>
            <a:xfrm>
              <a:off x="2267744" y="2708920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/>
            <p:nvPr/>
          </p:nvCxnSpPr>
          <p:spPr>
            <a:xfrm>
              <a:off x="2267744" y="2780928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/>
            <p:nvPr/>
          </p:nvCxnSpPr>
          <p:spPr>
            <a:xfrm>
              <a:off x="2267744" y="2852936"/>
              <a:ext cx="2160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テキスト ボックス 50"/>
          <p:cNvSpPr txBox="1"/>
          <p:nvPr/>
        </p:nvSpPr>
        <p:spPr>
          <a:xfrm>
            <a:off x="783634" y="1969790"/>
            <a:ext cx="83603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回答を印刷・全てのクラスに配布し、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「印刷物を読んで、そうだと思う意見や考えに○をし、自分と同じ意見や考えがまだ書かれていなかった場合は、余白に書き足して下さい」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141412" y="889670"/>
            <a:ext cx="8892480" cy="237626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206802" y="692696"/>
            <a:ext cx="2492990" cy="40011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そこで本論文では</a:t>
            </a:r>
            <a:r>
              <a:rPr lang="en-US" altLang="ja-JP" sz="2000" dirty="0" smtClean="0">
                <a:latin typeface="HG明朝E" pitchFamily="17" charset="-128"/>
                <a:ea typeface="HG明朝E" pitchFamily="17" charset="-128"/>
              </a:rPr>
              <a:t>…</a:t>
            </a:r>
          </a:p>
        </p:txBody>
      </p:sp>
      <p:sp>
        <p:nvSpPr>
          <p:cNvPr id="30" name="ストライプ矢印 29"/>
          <p:cNvSpPr/>
          <p:nvPr/>
        </p:nvSpPr>
        <p:spPr>
          <a:xfrm rot="5400000">
            <a:off x="4391980" y="3140968"/>
            <a:ext cx="360040" cy="792088"/>
          </a:xfrm>
          <a:prstGeom prst="stripedRightArrow">
            <a:avLst>
              <a:gd name="adj1" fmla="val 44709"/>
              <a:gd name="adj2" fmla="val 5000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2427827" y="3820978"/>
            <a:ext cx="42883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u="sng" dirty="0">
                <a:latin typeface="HG明朝E" pitchFamily="17" charset="-128"/>
                <a:ea typeface="HG明朝E" pitchFamily="17" charset="-128"/>
              </a:rPr>
              <a:t>このように</a:t>
            </a:r>
            <a:r>
              <a:rPr lang="ja-JP" altLang="en-US" sz="2000" u="sng" dirty="0" smtClean="0">
                <a:latin typeface="HG明朝E" pitchFamily="17" charset="-128"/>
                <a:ea typeface="HG明朝E" pitchFamily="17" charset="-128"/>
              </a:rPr>
              <a:t>して作成した調査票原案</a:t>
            </a:r>
            <a:endParaRPr lang="en-US" altLang="ja-JP" sz="2000" u="sng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67544" y="4869160"/>
            <a:ext cx="84770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u="sng" dirty="0" smtClean="0">
                <a:latin typeface="HG明朝E" pitchFamily="17" charset="-128"/>
                <a:ea typeface="HG明朝E" pitchFamily="17" charset="-128"/>
              </a:rPr>
              <a:t>3</a:t>
            </a:r>
            <a:r>
              <a:rPr lang="ja-JP" altLang="en-US" sz="2000" u="sng" dirty="0" err="1" smtClean="0">
                <a:latin typeface="HG明朝E" pitchFamily="17" charset="-128"/>
                <a:ea typeface="HG明朝E" pitchFamily="17" charset="-128"/>
              </a:rPr>
              <a:t>つの</a:t>
            </a:r>
            <a:r>
              <a:rPr lang="ja-JP" altLang="en-US" sz="2000" u="sng" dirty="0" smtClean="0">
                <a:latin typeface="HG明朝E" pitchFamily="17" charset="-128"/>
                <a:ea typeface="HG明朝E" pitchFamily="17" charset="-128"/>
              </a:rPr>
              <a:t>メーリング・リスト</a:t>
            </a:r>
            <a:r>
              <a:rPr lang="en-US" altLang="ja-JP" sz="2000" u="sng" baseline="30000" dirty="0" smtClean="0">
                <a:latin typeface="HG明朝E" pitchFamily="17" charset="-128"/>
                <a:ea typeface="HG明朝E" pitchFamily="17" charset="-128"/>
              </a:rPr>
              <a:t>*</a:t>
            </a:r>
            <a:r>
              <a:rPr lang="en-US" altLang="ja-JP" sz="2000" u="sng" dirty="0" smtClean="0">
                <a:latin typeface="HG明朝E" pitchFamily="17" charset="-128"/>
                <a:ea typeface="HG明朝E" pitchFamily="17" charset="-128"/>
              </a:rPr>
              <a:t> </a:t>
            </a:r>
            <a:r>
              <a:rPr lang="ja-JP" altLang="en-US" sz="2000" u="sng" dirty="0" smtClean="0">
                <a:latin typeface="HG明朝E" pitchFamily="17" charset="-128"/>
                <a:ea typeface="HG明朝E" pitchFamily="17" charset="-128"/>
              </a:rPr>
              <a:t>に紹介をし、メンバーからの意見を得て改善</a:t>
            </a:r>
            <a:endParaRPr lang="en-US" altLang="ja-JP" sz="2000" u="sng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2587515" y="5229200"/>
            <a:ext cx="42370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600" dirty="0" smtClean="0">
                <a:latin typeface="HG明朝E" pitchFamily="17" charset="-128"/>
                <a:ea typeface="HG明朝E" pitchFamily="17" charset="-128"/>
              </a:rPr>
              <a:t>*</a:t>
            </a:r>
            <a:r>
              <a:rPr lang="en-US" altLang="ja-JP" sz="1600" dirty="0" err="1" smtClean="0">
                <a:latin typeface="Century" pitchFamily="18" charset="0"/>
                <a:ea typeface="HG明朝E" pitchFamily="17" charset="-128"/>
              </a:rPr>
              <a:t>OnsenML</a:t>
            </a:r>
            <a:r>
              <a:rPr lang="en-US" altLang="ja-JP" sz="1600" dirty="0" smtClean="0">
                <a:latin typeface="Century" pitchFamily="18" charset="0"/>
                <a:ea typeface="HG明朝E" pitchFamily="17" charset="-128"/>
              </a:rPr>
              <a:t>, </a:t>
            </a:r>
            <a:r>
              <a:rPr lang="en-US" altLang="ja-JP" sz="1600" dirty="0" err="1" smtClean="0">
                <a:latin typeface="Century" pitchFamily="18" charset="0"/>
                <a:ea typeface="HG明朝E" pitchFamily="17" charset="-128"/>
              </a:rPr>
              <a:t>rikaML</a:t>
            </a:r>
            <a:r>
              <a:rPr lang="en-US" altLang="ja-JP" sz="1600" dirty="0" smtClean="0">
                <a:latin typeface="Century" pitchFamily="18" charset="0"/>
                <a:ea typeface="HG明朝E" pitchFamily="17" charset="-128"/>
              </a:rPr>
              <a:t>, </a:t>
            </a:r>
            <a:r>
              <a:rPr lang="en-US" altLang="ja-JP" sz="1600" dirty="0" err="1" smtClean="0">
                <a:latin typeface="Century" pitchFamily="18" charset="0"/>
                <a:ea typeface="HG明朝E" pitchFamily="17" charset="-128"/>
              </a:rPr>
              <a:t>eesML</a:t>
            </a:r>
            <a:r>
              <a:rPr lang="en-US" altLang="ja-JP" sz="1600" dirty="0" smtClean="0">
                <a:latin typeface="Century" pitchFamily="18" charset="0"/>
                <a:ea typeface="HG明朝E" pitchFamily="17" charset="-128"/>
              </a:rPr>
              <a:t>(</a:t>
            </a:r>
            <a:r>
              <a:rPr lang="ja-JP" altLang="en-US" sz="1600" dirty="0" smtClean="0">
                <a:latin typeface="Century" pitchFamily="18" charset="0"/>
                <a:ea typeface="HG明朝E" pitchFamily="17" charset="-128"/>
              </a:rPr>
              <a:t>現、</a:t>
            </a:r>
            <a:r>
              <a:rPr lang="en-US" altLang="ja-JP" sz="1600" dirty="0" smtClean="0">
                <a:latin typeface="Century" pitchFamily="18" charset="0"/>
                <a:ea typeface="HG明朝E" pitchFamily="17" charset="-128"/>
              </a:rPr>
              <a:t>EE-S ML)</a:t>
            </a:r>
            <a:endParaRPr lang="en-US" altLang="ja-JP" sz="1600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1658386" y="6237312"/>
            <a:ext cx="58272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u="sng" dirty="0" smtClean="0">
                <a:latin typeface="HG明朝E" pitchFamily="17" charset="-128"/>
                <a:ea typeface="HG明朝E" pitchFamily="17" charset="-128"/>
              </a:rPr>
              <a:t>本論文使用調査表、「環境意識調査表」の完成</a:t>
            </a:r>
            <a:r>
              <a:rPr lang="en-US" altLang="ja-JP" sz="2000" u="sng" dirty="0" smtClean="0">
                <a:latin typeface="HG明朝E" pitchFamily="17" charset="-128"/>
                <a:ea typeface="HG明朝E" pitchFamily="17" charset="-128"/>
              </a:rPr>
              <a:t>!!</a:t>
            </a:r>
          </a:p>
        </p:txBody>
      </p:sp>
      <p:sp>
        <p:nvSpPr>
          <p:cNvPr id="22" name="ストライプ矢印 21"/>
          <p:cNvSpPr/>
          <p:nvPr/>
        </p:nvSpPr>
        <p:spPr>
          <a:xfrm rot="5400000">
            <a:off x="4219389" y="5668677"/>
            <a:ext cx="720080" cy="504056"/>
          </a:xfrm>
          <a:prstGeom prst="striped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雲 37"/>
          <p:cNvSpPr/>
          <p:nvPr/>
        </p:nvSpPr>
        <p:spPr>
          <a:xfrm>
            <a:off x="1835696" y="404664"/>
            <a:ext cx="5688632" cy="936104"/>
          </a:xfrm>
          <a:prstGeom prst="clou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-12129" y="126157"/>
            <a:ext cx="1449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>
                <a:latin typeface="HG明朝E" pitchFamily="17" charset="-128"/>
                <a:ea typeface="HG明朝E" pitchFamily="17" charset="-128"/>
              </a:rPr>
              <a:t>2.</a:t>
            </a:r>
            <a:r>
              <a:rPr lang="ja-JP" altLang="en-US" sz="2800" b="1" dirty="0">
                <a:latin typeface="HG明朝E" pitchFamily="17" charset="-128"/>
                <a:ea typeface="HG明朝E" pitchFamily="17" charset="-128"/>
              </a:rPr>
              <a:t> </a:t>
            </a:r>
            <a:r>
              <a:rPr lang="ja-JP" altLang="en-US" sz="2800" b="1" dirty="0" smtClean="0">
                <a:latin typeface="HG明朝E" pitchFamily="17" charset="-128"/>
                <a:ea typeface="HG明朝E" pitchFamily="17" charset="-128"/>
              </a:rPr>
              <a:t>調査</a:t>
            </a:r>
            <a:endParaRPr kumimoji="1" lang="ja-JP" altLang="en-US" sz="2800" b="1" dirty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706218" y="1516722"/>
            <a:ext cx="17315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u="sng" dirty="0" smtClean="0">
                <a:latin typeface="HG明朝E" pitchFamily="17" charset="-128"/>
                <a:ea typeface="HG明朝E" pitchFamily="17" charset="-128"/>
              </a:rPr>
              <a:t>調査対象者</a:t>
            </a:r>
            <a:endParaRPr lang="en-US" altLang="ja-JP" sz="2400" b="1" u="sng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24" name="スマイル 23"/>
          <p:cNvSpPr/>
          <p:nvPr/>
        </p:nvSpPr>
        <p:spPr>
          <a:xfrm>
            <a:off x="5508104" y="1516722"/>
            <a:ext cx="504056" cy="504056"/>
          </a:xfrm>
          <a:prstGeom prst="smileyFac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812822" y="2092786"/>
            <a:ext cx="7750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京都市内、</a:t>
            </a:r>
            <a:r>
              <a:rPr lang="en-US" altLang="ja-JP" sz="2000" dirty="0" smtClean="0">
                <a:latin typeface="HG明朝E" pitchFamily="17" charset="-128"/>
                <a:ea typeface="HG明朝E" pitchFamily="17" charset="-128"/>
              </a:rPr>
              <a:t>3</a:t>
            </a:r>
            <a:r>
              <a:rPr lang="ja-JP" altLang="en-US" sz="2000" dirty="0" err="1" smtClean="0">
                <a:latin typeface="HG明朝E" pitchFamily="17" charset="-128"/>
                <a:ea typeface="HG明朝E" pitchFamily="17" charset="-128"/>
              </a:rPr>
              <a:t>つの</a:t>
            </a:r>
            <a:r>
              <a:rPr lang="ja-JP" altLang="en-US" sz="2000" b="1" dirty="0" smtClean="0">
                <a:latin typeface="HG明朝E" pitchFamily="17" charset="-128"/>
                <a:ea typeface="HG明朝E" pitchFamily="17" charset="-128"/>
              </a:rPr>
              <a:t>小学校</a:t>
            </a:r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 </a:t>
            </a:r>
            <a:r>
              <a:rPr lang="en-US" altLang="ja-JP" sz="2000" dirty="0" smtClean="0">
                <a:latin typeface="HG明朝E" pitchFamily="17" charset="-128"/>
                <a:ea typeface="HG明朝E" pitchFamily="17" charset="-128"/>
              </a:rPr>
              <a:t>+ 3</a:t>
            </a:r>
            <a:r>
              <a:rPr lang="ja-JP" altLang="en-US" sz="2000" dirty="0" err="1" smtClean="0">
                <a:latin typeface="HG明朝E" pitchFamily="17" charset="-128"/>
                <a:ea typeface="HG明朝E" pitchFamily="17" charset="-128"/>
              </a:rPr>
              <a:t>つの</a:t>
            </a:r>
            <a:r>
              <a:rPr lang="ja-JP" altLang="en-US" sz="2000" b="1" dirty="0" smtClean="0">
                <a:latin typeface="HG明朝E" pitchFamily="17" charset="-128"/>
                <a:ea typeface="HG明朝E" pitchFamily="17" charset="-128"/>
              </a:rPr>
              <a:t>中学</a:t>
            </a:r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校 </a:t>
            </a:r>
            <a:r>
              <a:rPr lang="en-US" altLang="ja-JP" sz="2000" dirty="0" smtClean="0">
                <a:latin typeface="HG明朝E" pitchFamily="17" charset="-128"/>
                <a:ea typeface="HG明朝E" pitchFamily="17" charset="-128"/>
              </a:rPr>
              <a:t>+ 3</a:t>
            </a:r>
            <a:r>
              <a:rPr lang="ja-JP" altLang="en-US" sz="2000" dirty="0" err="1" smtClean="0">
                <a:latin typeface="HG明朝E" pitchFamily="17" charset="-128"/>
                <a:ea typeface="HG明朝E" pitchFamily="17" charset="-128"/>
              </a:rPr>
              <a:t>つの</a:t>
            </a:r>
            <a:r>
              <a:rPr lang="ja-JP" altLang="en-US" sz="2000" b="1" dirty="0" smtClean="0">
                <a:latin typeface="HG明朝E" pitchFamily="17" charset="-128"/>
                <a:ea typeface="HG明朝E" pitchFamily="17" charset="-128"/>
              </a:rPr>
              <a:t>高校</a:t>
            </a:r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　から成る、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</p:txBody>
      </p:sp>
      <p:grpSp>
        <p:nvGrpSpPr>
          <p:cNvPr id="28" name="グループ化 27"/>
          <p:cNvGrpSpPr/>
          <p:nvPr/>
        </p:nvGrpSpPr>
        <p:grpSpPr>
          <a:xfrm>
            <a:off x="3156013" y="2740858"/>
            <a:ext cx="2831975" cy="1633771"/>
            <a:chOff x="827584" y="2236802"/>
            <a:chExt cx="2831975" cy="1633771"/>
          </a:xfrm>
        </p:grpSpPr>
        <p:sp>
          <p:nvSpPr>
            <p:cNvPr id="26" name="テキスト ボックス 25"/>
            <p:cNvSpPr txBox="1"/>
            <p:nvPr/>
          </p:nvSpPr>
          <p:spPr>
            <a:xfrm>
              <a:off x="827584" y="2236802"/>
              <a:ext cx="1217000" cy="16312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2000" b="1" dirty="0" smtClean="0">
                  <a:latin typeface="HG明朝E" pitchFamily="17" charset="-128"/>
                  <a:ea typeface="HG明朝E" pitchFamily="17" charset="-128"/>
                </a:rPr>
                <a:t>小学生</a:t>
              </a:r>
              <a:r>
                <a:rPr lang="en-US" altLang="ja-JP" sz="2000" b="1" dirty="0" smtClean="0">
                  <a:latin typeface="HG明朝E" pitchFamily="17" charset="-128"/>
                  <a:ea typeface="HG明朝E" pitchFamily="17" charset="-128"/>
                </a:rPr>
                <a:t>…</a:t>
              </a:r>
            </a:p>
            <a:p>
              <a:pPr algn="ctr"/>
              <a:endParaRPr lang="en-US" altLang="ja-JP" sz="2000" b="1" dirty="0" smtClean="0">
                <a:latin typeface="HG明朝E" pitchFamily="17" charset="-128"/>
                <a:ea typeface="HG明朝E" pitchFamily="17" charset="-128"/>
              </a:endParaRPr>
            </a:p>
            <a:p>
              <a:pPr algn="ctr"/>
              <a:r>
                <a:rPr lang="ja-JP" altLang="en-US" sz="2000" b="1" dirty="0" smtClean="0">
                  <a:latin typeface="HG明朝E" pitchFamily="17" charset="-128"/>
                  <a:ea typeface="HG明朝E" pitchFamily="17" charset="-128"/>
                </a:rPr>
                <a:t>中学生</a:t>
              </a:r>
              <a:r>
                <a:rPr lang="en-US" altLang="ja-JP" sz="2000" b="1" dirty="0" smtClean="0">
                  <a:latin typeface="HG明朝E" pitchFamily="17" charset="-128"/>
                  <a:ea typeface="HG明朝E" pitchFamily="17" charset="-128"/>
                </a:rPr>
                <a:t>…</a:t>
              </a:r>
            </a:p>
            <a:p>
              <a:pPr algn="ctr"/>
              <a:endParaRPr lang="en-US" altLang="ja-JP" sz="2000" dirty="0" smtClean="0">
                <a:latin typeface="HG明朝E" pitchFamily="17" charset="-128"/>
                <a:ea typeface="HG明朝E" pitchFamily="17" charset="-128"/>
              </a:endParaRPr>
            </a:p>
            <a:p>
              <a:pPr algn="ctr"/>
              <a:r>
                <a:rPr lang="ja-JP" altLang="en-US" sz="2000" b="1" dirty="0" smtClean="0">
                  <a:latin typeface="HG明朝E" pitchFamily="17" charset="-128"/>
                  <a:ea typeface="HG明朝E" pitchFamily="17" charset="-128"/>
                </a:rPr>
                <a:t>高校生</a:t>
              </a:r>
              <a:r>
                <a:rPr lang="en-US" altLang="ja-JP" sz="2000" b="1" dirty="0" smtClean="0">
                  <a:latin typeface="HG明朝E" pitchFamily="17" charset="-128"/>
                  <a:ea typeface="HG明朝E" pitchFamily="17" charset="-128"/>
                </a:rPr>
                <a:t>…</a:t>
              </a: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2827280" y="2239357"/>
              <a:ext cx="832279" cy="16312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2000" b="1" dirty="0" smtClean="0">
                  <a:latin typeface="HG明朝E" pitchFamily="17" charset="-128"/>
                  <a:ea typeface="HG明朝E" pitchFamily="17" charset="-128"/>
                </a:rPr>
                <a:t>129</a:t>
              </a:r>
              <a:r>
                <a:rPr lang="ja-JP" altLang="en-US" sz="2000" b="1" dirty="0" smtClean="0">
                  <a:latin typeface="HG明朝E" pitchFamily="17" charset="-128"/>
                  <a:ea typeface="HG明朝E" pitchFamily="17" charset="-128"/>
                </a:rPr>
                <a:t>人</a:t>
              </a:r>
              <a:endParaRPr lang="en-US" altLang="ja-JP" sz="2000" b="1" dirty="0" smtClean="0">
                <a:latin typeface="HG明朝E" pitchFamily="17" charset="-128"/>
                <a:ea typeface="HG明朝E" pitchFamily="17" charset="-128"/>
              </a:endParaRPr>
            </a:p>
            <a:p>
              <a:pPr algn="ctr"/>
              <a:endParaRPr lang="en-US" altLang="ja-JP" sz="2000" b="1" dirty="0" smtClean="0">
                <a:latin typeface="HG明朝E" pitchFamily="17" charset="-128"/>
                <a:ea typeface="HG明朝E" pitchFamily="17" charset="-128"/>
              </a:endParaRPr>
            </a:p>
            <a:p>
              <a:pPr algn="ctr"/>
              <a:r>
                <a:rPr lang="en-US" altLang="ja-JP" sz="2000" b="1" dirty="0" smtClean="0">
                  <a:latin typeface="HG明朝E" pitchFamily="17" charset="-128"/>
                  <a:ea typeface="HG明朝E" pitchFamily="17" charset="-128"/>
                </a:rPr>
                <a:t>229</a:t>
              </a:r>
              <a:r>
                <a:rPr lang="ja-JP" altLang="en-US" sz="2000" b="1" dirty="0" smtClean="0">
                  <a:latin typeface="HG明朝E" pitchFamily="17" charset="-128"/>
                  <a:ea typeface="HG明朝E" pitchFamily="17" charset="-128"/>
                </a:rPr>
                <a:t>人</a:t>
              </a:r>
              <a:endParaRPr lang="en-US" altLang="ja-JP" sz="2000" b="1" dirty="0" smtClean="0">
                <a:latin typeface="HG明朝E" pitchFamily="17" charset="-128"/>
                <a:ea typeface="HG明朝E" pitchFamily="17" charset="-128"/>
              </a:endParaRPr>
            </a:p>
            <a:p>
              <a:pPr algn="ctr"/>
              <a:endParaRPr lang="en-US" altLang="ja-JP" sz="2000" b="1" dirty="0" smtClean="0">
                <a:latin typeface="HG明朝E" pitchFamily="17" charset="-128"/>
                <a:ea typeface="HG明朝E" pitchFamily="17" charset="-128"/>
              </a:endParaRPr>
            </a:p>
            <a:p>
              <a:pPr algn="ctr"/>
              <a:r>
                <a:rPr lang="en-US" altLang="ja-JP" sz="2000" b="1" dirty="0" smtClean="0">
                  <a:latin typeface="HG明朝E" pitchFamily="17" charset="-128"/>
                  <a:ea typeface="HG明朝E" pitchFamily="17" charset="-128"/>
                </a:rPr>
                <a:t>344</a:t>
              </a:r>
              <a:r>
                <a:rPr lang="ja-JP" altLang="en-US" sz="2000" b="1" dirty="0" smtClean="0">
                  <a:latin typeface="HG明朝E" pitchFamily="17" charset="-128"/>
                  <a:ea typeface="HG明朝E" pitchFamily="17" charset="-128"/>
                </a:rPr>
                <a:t>人</a:t>
              </a:r>
              <a:endParaRPr lang="en-US" altLang="ja-JP" sz="2000" b="1" dirty="0" smtClean="0">
                <a:latin typeface="HG明朝E" pitchFamily="17" charset="-128"/>
                <a:ea typeface="HG明朝E" pitchFamily="17" charset="-128"/>
              </a:endParaRPr>
            </a:p>
          </p:txBody>
        </p:sp>
      </p:grpSp>
      <p:sp>
        <p:nvSpPr>
          <p:cNvPr id="29" name="円弧 28"/>
          <p:cNvSpPr/>
          <p:nvPr/>
        </p:nvSpPr>
        <p:spPr>
          <a:xfrm rot="2038742">
            <a:off x="2182155" y="3617837"/>
            <a:ext cx="792088" cy="1224136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2" name="直線コネクタ 31"/>
          <p:cNvCxnSpPr/>
          <p:nvPr/>
        </p:nvCxnSpPr>
        <p:spPr>
          <a:xfrm>
            <a:off x="2915816" y="4437112"/>
            <a:ext cx="345638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5148062" y="4606096"/>
            <a:ext cx="8322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b="1" dirty="0" smtClean="0">
                <a:latin typeface="HG明朝E" pitchFamily="17" charset="-128"/>
                <a:ea typeface="HG明朝E" pitchFamily="17" charset="-128"/>
              </a:rPr>
              <a:t>702</a:t>
            </a:r>
            <a:r>
              <a:rPr lang="ja-JP" altLang="en-US" sz="2000" b="1" dirty="0" smtClean="0">
                <a:latin typeface="HG明朝E" pitchFamily="17" charset="-128"/>
                <a:ea typeface="HG明朝E" pitchFamily="17" charset="-128"/>
              </a:rPr>
              <a:t>人</a:t>
            </a:r>
            <a:endParaRPr lang="en-US" altLang="ja-JP" sz="2000" b="1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3470617" y="4613066"/>
            <a:ext cx="4427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b="1" dirty="0" smtClean="0">
                <a:latin typeface="HG明朝E" pitchFamily="17" charset="-128"/>
                <a:ea typeface="HG明朝E" pitchFamily="17" charset="-128"/>
              </a:rPr>
              <a:t>計</a:t>
            </a:r>
            <a:endParaRPr lang="en-US" altLang="ja-JP" sz="2000" b="1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35" name="線吹き出し 1 (枠付き) 34"/>
          <p:cNvSpPr/>
          <p:nvPr/>
        </p:nvSpPr>
        <p:spPr>
          <a:xfrm flipH="1">
            <a:off x="179512" y="5229200"/>
            <a:ext cx="8784976" cy="1512168"/>
          </a:xfrm>
          <a:prstGeom prst="borderCallout1">
            <a:avLst>
              <a:gd name="adj1" fmla="val 6110"/>
              <a:gd name="adj2" fmla="val 48270"/>
              <a:gd name="adj3" fmla="val -47849"/>
              <a:gd name="adj4" fmla="val 46865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  <a:latin typeface="HG明朝E" pitchFamily="17" charset="-128"/>
                <a:ea typeface="HG明朝E" pitchFamily="17" charset="-128"/>
              </a:rPr>
              <a:t>このうち、小学校の</a:t>
            </a:r>
            <a:r>
              <a:rPr kumimoji="1" lang="en-US" altLang="ja-JP" sz="2000" dirty="0" smtClean="0">
                <a:solidFill>
                  <a:schemeClr val="tx1"/>
                </a:solidFill>
                <a:latin typeface="HG明朝E" pitchFamily="17" charset="-128"/>
                <a:ea typeface="HG明朝E" pitchFamily="17" charset="-128"/>
              </a:rPr>
              <a:t>2</a:t>
            </a:r>
            <a:r>
              <a:rPr kumimoji="1" lang="ja-JP" altLang="en-US" sz="2000" dirty="0" smtClean="0">
                <a:solidFill>
                  <a:schemeClr val="tx1"/>
                </a:solidFill>
                <a:latin typeface="HG明朝E" pitchFamily="17" charset="-128"/>
                <a:ea typeface="HG明朝E" pitchFamily="17" charset="-128"/>
              </a:rPr>
              <a:t>校と中学校の</a:t>
            </a:r>
            <a:r>
              <a:rPr kumimoji="1" lang="en-US" altLang="ja-JP" sz="2000" dirty="0" smtClean="0">
                <a:solidFill>
                  <a:schemeClr val="tx1"/>
                </a:solidFill>
                <a:latin typeface="HG明朝E" pitchFamily="17" charset="-128"/>
                <a:ea typeface="HG明朝E" pitchFamily="17" charset="-128"/>
              </a:rPr>
              <a:t>2</a:t>
            </a:r>
            <a:r>
              <a:rPr kumimoji="1" lang="ja-JP" altLang="en-US" sz="2000" dirty="0" smtClean="0">
                <a:solidFill>
                  <a:schemeClr val="tx1"/>
                </a:solidFill>
                <a:latin typeface="HG明朝E" pitchFamily="17" charset="-128"/>
                <a:ea typeface="HG明朝E" pitchFamily="17" charset="-128"/>
              </a:rPr>
              <a:t>校は、それぞれ個別に</a:t>
            </a:r>
            <a:r>
              <a:rPr lang="ja-JP" altLang="en-US" sz="2000" dirty="0" smtClean="0">
                <a:solidFill>
                  <a:schemeClr val="tx1"/>
                </a:solidFill>
                <a:latin typeface="HG明朝E" pitchFamily="17" charset="-128"/>
                <a:ea typeface="HG明朝E" pitchFamily="17" charset="-128"/>
              </a:rPr>
              <a:t>連絡進学を行っている学校であり、高校のうちの</a:t>
            </a:r>
            <a:r>
              <a:rPr lang="en-US" altLang="ja-JP" sz="2000" dirty="0" smtClean="0">
                <a:solidFill>
                  <a:schemeClr val="tx1"/>
                </a:solidFill>
                <a:latin typeface="HG明朝E" pitchFamily="17" charset="-128"/>
                <a:ea typeface="HG明朝E" pitchFamily="17" charset="-128"/>
              </a:rPr>
              <a:t>1</a:t>
            </a:r>
            <a:r>
              <a:rPr lang="ja-JP" altLang="en-US" sz="2000" dirty="0" smtClean="0">
                <a:solidFill>
                  <a:schemeClr val="tx1"/>
                </a:solidFill>
                <a:latin typeface="HG明朝E" pitchFamily="17" charset="-128"/>
                <a:ea typeface="HG明朝E" pitchFamily="17" charset="-128"/>
              </a:rPr>
              <a:t>校は、</a:t>
            </a:r>
            <a:r>
              <a:rPr kumimoji="1" lang="ja-JP" altLang="en-US" sz="2000" dirty="0" smtClean="0">
                <a:solidFill>
                  <a:schemeClr val="tx1"/>
                </a:solidFill>
                <a:latin typeface="HG明朝E" pitchFamily="17" charset="-128"/>
                <a:ea typeface="HG明朝E" pitchFamily="17" charset="-128"/>
              </a:rPr>
              <a:t>この</a:t>
            </a:r>
            <a:r>
              <a:rPr kumimoji="1" lang="en-US" altLang="ja-JP" sz="2000" dirty="0" smtClean="0">
                <a:solidFill>
                  <a:schemeClr val="tx1"/>
                </a:solidFill>
                <a:latin typeface="HG明朝E" pitchFamily="17" charset="-128"/>
                <a:ea typeface="HG明朝E" pitchFamily="17" charset="-128"/>
              </a:rPr>
              <a:t>2</a:t>
            </a:r>
            <a:r>
              <a:rPr kumimoji="1" lang="ja-JP" altLang="en-US" sz="2000" dirty="0" err="1" smtClean="0">
                <a:solidFill>
                  <a:schemeClr val="tx1"/>
                </a:solidFill>
                <a:latin typeface="HG明朝E" pitchFamily="17" charset="-128"/>
                <a:ea typeface="HG明朝E" pitchFamily="17" charset="-128"/>
              </a:rPr>
              <a:t>つの</a:t>
            </a:r>
            <a:r>
              <a:rPr kumimoji="1" lang="ja-JP" altLang="en-US" sz="2000" dirty="0" smtClean="0">
                <a:solidFill>
                  <a:schemeClr val="tx1"/>
                </a:solidFill>
                <a:latin typeface="HG明朝E" pitchFamily="17" charset="-128"/>
                <a:ea typeface="HG明朝E" pitchFamily="17" charset="-128"/>
              </a:rPr>
              <a:t>中学校と連絡進学を行っている学校であった。</a:t>
            </a:r>
            <a:r>
              <a:rPr lang="ja-JP" altLang="en-US" sz="2000" dirty="0" smtClean="0">
                <a:solidFill>
                  <a:schemeClr val="tx1"/>
                </a:solidFill>
                <a:latin typeface="HG明朝E" pitchFamily="17" charset="-128"/>
                <a:ea typeface="HG明朝E" pitchFamily="17" charset="-128"/>
              </a:rPr>
              <a:t>また、選ばれたそれぞれの学校は環境教育が</a:t>
            </a:r>
            <a:endParaRPr lang="en-US" altLang="ja-JP" sz="2000" dirty="0" smtClean="0">
              <a:solidFill>
                <a:schemeClr val="tx1"/>
              </a:solidFill>
              <a:latin typeface="HG明朝E" pitchFamily="17" charset="-128"/>
              <a:ea typeface="HG明朝E" pitchFamily="17" charset="-128"/>
            </a:endParaRPr>
          </a:p>
          <a:p>
            <a:pPr algn="ctr"/>
            <a:r>
              <a:rPr lang="ja-JP" altLang="en-US" sz="2000" dirty="0" smtClean="0">
                <a:solidFill>
                  <a:schemeClr val="tx1"/>
                </a:solidFill>
                <a:latin typeface="HG明朝E" pitchFamily="17" charset="-128"/>
                <a:ea typeface="HG明朝E" pitchFamily="17" charset="-128"/>
              </a:rPr>
              <a:t>行われている学校であった。</a:t>
            </a:r>
            <a:endParaRPr kumimoji="1" lang="ja-JP" altLang="en-US" sz="2000" dirty="0">
              <a:solidFill>
                <a:schemeClr val="tx1"/>
              </a:solidFill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778079" y="620688"/>
            <a:ext cx="35878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dirty="0" smtClean="0">
                <a:solidFill>
                  <a:srgbClr val="FF0000"/>
                </a:solidFill>
                <a:latin typeface="HG明朝E" pitchFamily="17" charset="-128"/>
                <a:ea typeface="HG明朝E" pitchFamily="17" charset="-128"/>
              </a:rPr>
              <a:t>青少年の環境意識の調査</a:t>
            </a:r>
            <a:endParaRPr lang="en-US" altLang="ja-JP" sz="2400" b="1" dirty="0" smtClean="0">
              <a:solidFill>
                <a:srgbClr val="FF0000"/>
              </a:solidFill>
              <a:latin typeface="HG明朝E" pitchFamily="17" charset="-128"/>
              <a:ea typeface="HG明朝E" pitchFamily="1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-12129" y="126157"/>
            <a:ext cx="1449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 smtClean="0">
                <a:latin typeface="HG明朝E" pitchFamily="17" charset="-128"/>
                <a:ea typeface="HG明朝E" pitchFamily="17" charset="-128"/>
              </a:rPr>
              <a:t>2.</a:t>
            </a:r>
            <a:r>
              <a:rPr lang="ja-JP" altLang="en-US" sz="2800" b="1" dirty="0">
                <a:latin typeface="HG明朝E" pitchFamily="17" charset="-128"/>
                <a:ea typeface="HG明朝E" pitchFamily="17" charset="-128"/>
              </a:rPr>
              <a:t> </a:t>
            </a:r>
            <a:r>
              <a:rPr lang="ja-JP" altLang="en-US" sz="2800" b="1" dirty="0" smtClean="0">
                <a:latin typeface="HG明朝E" pitchFamily="17" charset="-128"/>
                <a:ea typeface="HG明朝E" pitchFamily="17" charset="-128"/>
              </a:rPr>
              <a:t>調査</a:t>
            </a:r>
            <a:endParaRPr kumimoji="1" lang="ja-JP" altLang="en-US" sz="2800" b="1" dirty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860907" y="692696"/>
            <a:ext cx="14221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u="sng" dirty="0" smtClean="0">
                <a:latin typeface="HG明朝E" pitchFamily="17" charset="-128"/>
                <a:ea typeface="HG明朝E" pitchFamily="17" charset="-128"/>
              </a:rPr>
              <a:t>調査時期</a:t>
            </a:r>
            <a:endParaRPr lang="en-US" altLang="ja-JP" sz="2400" b="1" u="sng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5" name="太陽 4"/>
          <p:cNvSpPr/>
          <p:nvPr/>
        </p:nvSpPr>
        <p:spPr>
          <a:xfrm>
            <a:off x="5292080" y="620688"/>
            <a:ext cx="576064" cy="576064"/>
          </a:xfrm>
          <a:prstGeom prst="su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851920" y="2858741"/>
            <a:ext cx="14221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u="sng" dirty="0" smtClean="0">
                <a:latin typeface="HG明朝E" pitchFamily="17" charset="-128"/>
                <a:ea typeface="HG明朝E" pitchFamily="17" charset="-128"/>
              </a:rPr>
              <a:t>調査方法</a:t>
            </a:r>
            <a:endParaRPr lang="en-US" altLang="ja-JP" sz="2400" b="1" u="sng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8" name="メモ 7"/>
          <p:cNvSpPr/>
          <p:nvPr/>
        </p:nvSpPr>
        <p:spPr>
          <a:xfrm>
            <a:off x="5364088" y="2786733"/>
            <a:ext cx="432048" cy="576064"/>
          </a:xfrm>
          <a:prstGeom prst="foldedCorne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197264" y="1484784"/>
            <a:ext cx="27494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dirty="0" smtClean="0">
                <a:latin typeface="HG明朝E" pitchFamily="17" charset="-128"/>
                <a:ea typeface="HG明朝E" pitchFamily="17" charset="-128"/>
              </a:rPr>
              <a:t>1988</a:t>
            </a:r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年</a:t>
            </a:r>
            <a:r>
              <a:rPr lang="en-US" altLang="ja-JP" sz="2000" dirty="0" smtClean="0">
                <a:latin typeface="HG明朝E" pitchFamily="17" charset="-128"/>
                <a:ea typeface="HG明朝E" pitchFamily="17" charset="-128"/>
              </a:rPr>
              <a:t>10</a:t>
            </a:r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月～</a:t>
            </a:r>
            <a:r>
              <a:rPr lang="en-US" altLang="ja-JP" sz="2000" dirty="0" smtClean="0">
                <a:latin typeface="HG明朝E" pitchFamily="17" charset="-128"/>
                <a:ea typeface="HG明朝E" pitchFamily="17" charset="-128"/>
              </a:rPr>
              <a:t>11</a:t>
            </a:r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月実施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655441" y="3826783"/>
            <a:ext cx="6336991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u"/>
            </a:pPr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「環境意識調査表」を用いた質問紙法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pPr>
              <a:buFont typeface="Wingdings" pitchFamily="2" charset="2"/>
              <a:buChar char="l"/>
            </a:pP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pPr>
              <a:buFont typeface="Wingdings" pitchFamily="2" charset="2"/>
              <a:buChar char="u"/>
            </a:pPr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　小・中・高校の各教師に授業中に調査を実施依頼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pPr>
              <a:buFont typeface="Wingdings" pitchFamily="2" charset="2"/>
              <a:buChar char="l"/>
            </a:pP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pPr>
              <a:buFont typeface="Wingdings" pitchFamily="2" charset="2"/>
              <a:buChar char="u"/>
            </a:pPr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　回答はマークシートに、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pPr>
              <a:buFont typeface="Wingdings" pitchFamily="2" charset="2"/>
              <a:buChar char="u"/>
            </a:pP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　　とてもそう思う</a:t>
            </a:r>
            <a:r>
              <a:rPr lang="en-US" altLang="ja-JP" sz="2000" dirty="0" smtClean="0">
                <a:latin typeface="HG明朝E" pitchFamily="17" charset="-128"/>
                <a:ea typeface="HG明朝E" pitchFamily="17" charset="-128"/>
              </a:rPr>
              <a:t>(5)</a:t>
            </a:r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～まったくそう思わない</a:t>
            </a:r>
            <a:r>
              <a:rPr lang="en-US" altLang="ja-JP" sz="2000" dirty="0" smtClean="0">
                <a:latin typeface="HG明朝E" pitchFamily="17" charset="-128"/>
                <a:ea typeface="HG明朝E" pitchFamily="17" charset="-128"/>
              </a:rPr>
              <a:t>(1)</a:t>
            </a:r>
          </a:p>
          <a:p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　　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　　の</a:t>
            </a:r>
            <a:r>
              <a:rPr lang="en-US" altLang="ja-JP" sz="2000" dirty="0" smtClean="0">
                <a:latin typeface="HG明朝E" pitchFamily="17" charset="-128"/>
                <a:ea typeface="HG明朝E" pitchFamily="17" charset="-128"/>
              </a:rPr>
              <a:t>5</a:t>
            </a:r>
            <a:r>
              <a:rPr lang="ja-JP" altLang="en-US" sz="2000" dirty="0" smtClean="0">
                <a:latin typeface="HG明朝E" pitchFamily="17" charset="-128"/>
                <a:ea typeface="HG明朝E" pitchFamily="17" charset="-128"/>
              </a:rPr>
              <a:t>段階方式で回答してもらい、それを集計した</a:t>
            </a:r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  <a:p>
            <a:endParaRPr lang="en-US" altLang="ja-JP" sz="2000" dirty="0" smtClean="0">
              <a:latin typeface="HG明朝E" pitchFamily="17" charset="-128"/>
              <a:ea typeface="HG明朝E" pitchFamily="1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マウンテン">
  <a:themeElements>
    <a:clrScheme name="アース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マウンテン">
      <a:maj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HY 헤드라인 M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マウンテン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50000">
              <a:schemeClr val="phClr">
                <a:tint val="2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4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68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40000"/>
                <a:shade val="100000"/>
                <a:hueMod val="100000"/>
                <a:sat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br" rotWithShape="0">
              <a:srgbClr val="000000">
                <a:alpha val="0"/>
              </a:srgbClr>
            </a:outerShdw>
          </a:effectLst>
        </a:effectStyle>
        <a:effectStyle>
          <a:effectLst>
            <a:outerShdw blurRad="38100" dist="25400" dir="5400000" algn="ctr" rotWithShape="0">
              <a:srgbClr val="EBE9ED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glow" dir="b"/>
          </a:scene3d>
          <a:sp3d contourW="6350" prstMaterial="softEdge">
            <a:bevelT w="25400" h="25400"/>
            <a:contourClr>
              <a:schemeClr val="phClr">
                <a:tint val="9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reflection blurRad="12700" stA="40000" endPos="40000" dist="25400" dir="5400000" sy="-100000" rotWithShape="0"/>
          </a:effectLst>
          <a:scene3d>
            <a:camera prst="perspectiveFront"/>
            <a:lightRig rig="glow" dir="b"/>
          </a:scene3d>
          <a:sp3d contourW="6350" prstMaterial="softEdge">
            <a:bevelT w="50800" h="25400"/>
            <a:contourClr>
              <a:schemeClr val="phClr">
                <a:tint val="100000"/>
                <a:shade val="8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95000"/>
                <a:satMod val="100000"/>
              </a:schemeClr>
            </a:gs>
            <a:gs pos="100000">
              <a:schemeClr val="phClr">
                <a:tint val="10000"/>
                <a:satMod val="300000"/>
              </a:schemeClr>
            </a:gs>
          </a:gsLst>
          <a:lin ang="130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</a:schemeClr>
              <a:schemeClr val="phClr">
                <a:tint val="55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1208</TotalTime>
  <Words>2019</Words>
  <Application>Microsoft Office PowerPoint</Application>
  <PresentationFormat>画面に合わせる (4:3)</PresentationFormat>
  <Paragraphs>362</Paragraphs>
  <Slides>39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39</vt:i4>
      </vt:variant>
    </vt:vector>
  </HeadingPairs>
  <TitlesOfParts>
    <vt:vector size="40" baseType="lpstr">
      <vt:lpstr>マウンテン</vt:lpstr>
      <vt:lpstr>スライド 1</vt:lpstr>
      <vt:lpstr>スライド 2</vt:lpstr>
      <vt:lpstr>スライド 3</vt:lpstr>
      <vt:lpstr>スライド 4</vt:lpstr>
      <vt:lpstr>スライド 5</vt:lpstr>
      <vt:lpstr>スライド 6</vt:lpstr>
      <vt:lpstr>スライド 7</vt:lpstr>
      <vt:lpstr>スライド 8</vt:lpstr>
      <vt:lpstr>スライド 9</vt:lpstr>
      <vt:lpstr>スライド 10</vt:lpstr>
      <vt:lpstr>スライド 11</vt:lpstr>
      <vt:lpstr>スライド 12</vt:lpstr>
      <vt:lpstr>スライド 13</vt:lpstr>
      <vt:lpstr>スライド 14</vt:lpstr>
      <vt:lpstr>スライド 15</vt:lpstr>
      <vt:lpstr>スライド 16</vt:lpstr>
      <vt:lpstr>スライド 17</vt:lpstr>
      <vt:lpstr>スライド 18</vt:lpstr>
      <vt:lpstr>スライド 19</vt:lpstr>
      <vt:lpstr>スライド 20</vt:lpstr>
      <vt:lpstr>スライド 21</vt:lpstr>
      <vt:lpstr>スライド 22</vt:lpstr>
      <vt:lpstr>スライド 23</vt:lpstr>
      <vt:lpstr>スライド 24</vt:lpstr>
      <vt:lpstr>スライド 25</vt:lpstr>
      <vt:lpstr>スライド 26</vt:lpstr>
      <vt:lpstr>スライド 27</vt:lpstr>
      <vt:lpstr>スライド 28</vt:lpstr>
      <vt:lpstr>スライド 29</vt:lpstr>
      <vt:lpstr>スライド 30</vt:lpstr>
      <vt:lpstr>スライド 31</vt:lpstr>
      <vt:lpstr>スライド 32</vt:lpstr>
      <vt:lpstr>スライド 33</vt:lpstr>
      <vt:lpstr>スライド 34</vt:lpstr>
      <vt:lpstr>スライド 35</vt:lpstr>
      <vt:lpstr>スライド 36</vt:lpstr>
      <vt:lpstr>スライド 37</vt:lpstr>
      <vt:lpstr>スライド 38</vt:lpstr>
      <vt:lpstr>スライド 39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温</dc:creator>
  <cp:lastModifiedBy>watanabe</cp:lastModifiedBy>
  <cp:revision>116</cp:revision>
  <dcterms:created xsi:type="dcterms:W3CDTF">2011-04-15T17:03:10Z</dcterms:created>
  <dcterms:modified xsi:type="dcterms:W3CDTF">2011-04-27T03:36:46Z</dcterms:modified>
</cp:coreProperties>
</file>