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5" r:id="rId5"/>
    <p:sldId id="258" r:id="rId6"/>
    <p:sldId id="266" r:id="rId7"/>
    <p:sldId id="259" r:id="rId8"/>
    <p:sldId id="267" r:id="rId9"/>
    <p:sldId id="271" r:id="rId10"/>
    <p:sldId id="260" r:id="rId11"/>
    <p:sldId id="268" r:id="rId12"/>
    <p:sldId id="269" r:id="rId13"/>
    <p:sldId id="261" r:id="rId14"/>
    <p:sldId id="270" r:id="rId15"/>
    <p:sldId id="262" r:id="rId16"/>
    <p:sldId id="263" r:id="rId17"/>
    <p:sldId id="272" r:id="rId1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70" autoAdjust="0"/>
    <p:restoredTop sz="94660"/>
  </p:normalViewPr>
  <p:slideViewPr>
    <p:cSldViewPr>
      <p:cViewPr>
        <p:scale>
          <a:sx n="60" d="100"/>
          <a:sy n="60" d="100"/>
        </p:scale>
        <p:origin x="-1614" y="-30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C8E100-D0CA-499C-858B-37A9104A96FF}" type="doc">
      <dgm:prSet loTypeId="urn:microsoft.com/office/officeart/2005/8/layout/venn1" loCatId="relationship" qsTypeId="urn:microsoft.com/office/officeart/2005/8/quickstyle/simple1" qsCatId="simple" csTypeId="urn:microsoft.com/office/officeart/2005/8/colors/colorful1" csCatId="colorful" phldr="1"/>
      <dgm:spPr/>
    </dgm:pt>
    <dgm:pt modelId="{4F8DB5FA-B479-4D20-B458-57857EBD90BC}">
      <dgm:prSet phldrT="[テキスト]"/>
      <dgm:spPr/>
      <dgm:t>
        <a:bodyPr/>
        <a:lstStyle/>
        <a:p>
          <a:r>
            <a:rPr kumimoji="1" lang="ja-JP" altLang="en-US" dirty="0" smtClean="0"/>
            <a:t>専門的な知識と実践の場所の提供</a:t>
          </a:r>
          <a:endParaRPr kumimoji="1" lang="ja-JP" altLang="en-US" dirty="0"/>
        </a:p>
      </dgm:t>
    </dgm:pt>
    <dgm:pt modelId="{6B6B1771-0F74-4BBB-861E-1E8B39B88777}" type="parTrans" cxnId="{84F75100-335B-47E1-B847-70AB68631CC9}">
      <dgm:prSet/>
      <dgm:spPr/>
      <dgm:t>
        <a:bodyPr/>
        <a:lstStyle/>
        <a:p>
          <a:endParaRPr kumimoji="1" lang="ja-JP" altLang="en-US"/>
        </a:p>
      </dgm:t>
    </dgm:pt>
    <dgm:pt modelId="{3888988A-A411-4271-809A-07840E8A8330}" type="sibTrans" cxnId="{84F75100-335B-47E1-B847-70AB68631CC9}">
      <dgm:prSet/>
      <dgm:spPr/>
      <dgm:t>
        <a:bodyPr/>
        <a:lstStyle/>
        <a:p>
          <a:endParaRPr kumimoji="1" lang="ja-JP" altLang="en-US"/>
        </a:p>
      </dgm:t>
    </dgm:pt>
    <dgm:pt modelId="{CFA24C11-03CE-418A-AB87-BDCCE906CFF1}">
      <dgm:prSet phldrT="[テキスト]"/>
      <dgm:spPr/>
      <dgm:t>
        <a:bodyPr/>
        <a:lstStyle/>
        <a:p>
          <a:r>
            <a:rPr kumimoji="1" lang="ja-JP" altLang="en-US" dirty="0" smtClean="0"/>
            <a:t>新鮮な感性と行動力</a:t>
          </a:r>
          <a:endParaRPr kumimoji="1" lang="ja-JP" altLang="en-US" dirty="0"/>
        </a:p>
      </dgm:t>
    </dgm:pt>
    <dgm:pt modelId="{F33C23B7-2DDC-4DE3-BE2B-57CA713E1A69}" type="parTrans" cxnId="{79F1B92F-3E00-4918-8536-1C35E0206D70}">
      <dgm:prSet/>
      <dgm:spPr/>
      <dgm:t>
        <a:bodyPr/>
        <a:lstStyle/>
        <a:p>
          <a:endParaRPr kumimoji="1" lang="ja-JP" altLang="en-US"/>
        </a:p>
      </dgm:t>
    </dgm:pt>
    <dgm:pt modelId="{2A09B710-E1B3-4BF0-AD8B-119A7FFA73BC}" type="sibTrans" cxnId="{79F1B92F-3E00-4918-8536-1C35E0206D70}">
      <dgm:prSet/>
      <dgm:spPr/>
      <dgm:t>
        <a:bodyPr/>
        <a:lstStyle/>
        <a:p>
          <a:endParaRPr kumimoji="1" lang="ja-JP" altLang="en-US"/>
        </a:p>
      </dgm:t>
    </dgm:pt>
    <dgm:pt modelId="{7F5670B7-245D-4424-A2A9-EDBF6D4490DC}">
      <dgm:prSet phldrT="[テキスト]"/>
      <dgm:spPr/>
      <dgm:t>
        <a:bodyPr/>
        <a:lstStyle/>
        <a:p>
          <a:r>
            <a:rPr kumimoji="1" lang="ja-JP" altLang="en-US" dirty="0" smtClean="0"/>
            <a:t>熱意と</a:t>
          </a:r>
          <a:endParaRPr kumimoji="1" lang="en-US" altLang="ja-JP" dirty="0" smtClean="0"/>
        </a:p>
        <a:p>
          <a:r>
            <a:rPr kumimoji="1" lang="ja-JP" altLang="en-US" dirty="0" smtClean="0"/>
            <a:t>考え方</a:t>
          </a:r>
          <a:endParaRPr kumimoji="1" lang="ja-JP" altLang="en-US" dirty="0"/>
        </a:p>
      </dgm:t>
    </dgm:pt>
    <dgm:pt modelId="{F0EBF7F0-097E-4DA1-8C57-CB6FF311C2BF}" type="parTrans" cxnId="{B2BEE6CA-2044-409A-AFA1-FBD2D2ECDEF7}">
      <dgm:prSet/>
      <dgm:spPr/>
      <dgm:t>
        <a:bodyPr/>
        <a:lstStyle/>
        <a:p>
          <a:endParaRPr kumimoji="1" lang="ja-JP" altLang="en-US"/>
        </a:p>
      </dgm:t>
    </dgm:pt>
    <dgm:pt modelId="{1436B0EE-EBDF-45AE-859F-F01F589A13CD}" type="sibTrans" cxnId="{B2BEE6CA-2044-409A-AFA1-FBD2D2ECDEF7}">
      <dgm:prSet/>
      <dgm:spPr/>
      <dgm:t>
        <a:bodyPr/>
        <a:lstStyle/>
        <a:p>
          <a:endParaRPr kumimoji="1" lang="ja-JP" altLang="en-US"/>
        </a:p>
      </dgm:t>
    </dgm:pt>
    <dgm:pt modelId="{DB44827C-2218-48DD-BFD4-189C8F7386CA}" type="pres">
      <dgm:prSet presAssocID="{E0C8E100-D0CA-499C-858B-37A9104A96FF}" presName="compositeShape" presStyleCnt="0">
        <dgm:presLayoutVars>
          <dgm:chMax val="7"/>
          <dgm:dir/>
          <dgm:resizeHandles val="exact"/>
        </dgm:presLayoutVars>
      </dgm:prSet>
      <dgm:spPr/>
    </dgm:pt>
    <dgm:pt modelId="{66680805-DF38-4C99-AD60-E4707BDA1B93}" type="pres">
      <dgm:prSet presAssocID="{4F8DB5FA-B479-4D20-B458-57857EBD90BC}" presName="circ1" presStyleLbl="vennNode1" presStyleIdx="0" presStyleCnt="3"/>
      <dgm:spPr/>
      <dgm:t>
        <a:bodyPr/>
        <a:lstStyle/>
        <a:p>
          <a:endParaRPr kumimoji="1" lang="ja-JP" altLang="en-US"/>
        </a:p>
      </dgm:t>
    </dgm:pt>
    <dgm:pt modelId="{D8272E95-EEB2-4F1B-8519-87F7C0FF5C70}" type="pres">
      <dgm:prSet presAssocID="{4F8DB5FA-B479-4D20-B458-57857EBD90BC}" presName="circ1Tx" presStyleLbl="revTx" presStyleIdx="0" presStyleCnt="0">
        <dgm:presLayoutVars>
          <dgm:chMax val="0"/>
          <dgm:chPref val="0"/>
          <dgm:bulletEnabled val="1"/>
        </dgm:presLayoutVars>
      </dgm:prSet>
      <dgm:spPr/>
      <dgm:t>
        <a:bodyPr/>
        <a:lstStyle/>
        <a:p>
          <a:endParaRPr kumimoji="1" lang="ja-JP" altLang="en-US"/>
        </a:p>
      </dgm:t>
    </dgm:pt>
    <dgm:pt modelId="{1B514F40-B4BD-423E-A629-6AB4B91C71C5}" type="pres">
      <dgm:prSet presAssocID="{CFA24C11-03CE-418A-AB87-BDCCE906CFF1}" presName="circ2" presStyleLbl="vennNode1" presStyleIdx="1" presStyleCnt="3"/>
      <dgm:spPr/>
      <dgm:t>
        <a:bodyPr/>
        <a:lstStyle/>
        <a:p>
          <a:endParaRPr kumimoji="1" lang="ja-JP" altLang="en-US"/>
        </a:p>
      </dgm:t>
    </dgm:pt>
    <dgm:pt modelId="{AA892180-1851-430D-A720-0B220493068B}" type="pres">
      <dgm:prSet presAssocID="{CFA24C11-03CE-418A-AB87-BDCCE906CFF1}" presName="circ2Tx" presStyleLbl="revTx" presStyleIdx="0" presStyleCnt="0">
        <dgm:presLayoutVars>
          <dgm:chMax val="0"/>
          <dgm:chPref val="0"/>
          <dgm:bulletEnabled val="1"/>
        </dgm:presLayoutVars>
      </dgm:prSet>
      <dgm:spPr/>
      <dgm:t>
        <a:bodyPr/>
        <a:lstStyle/>
        <a:p>
          <a:endParaRPr kumimoji="1" lang="ja-JP" altLang="en-US"/>
        </a:p>
      </dgm:t>
    </dgm:pt>
    <dgm:pt modelId="{7122B6F8-308B-4F15-B386-C218D9A2B20F}" type="pres">
      <dgm:prSet presAssocID="{7F5670B7-245D-4424-A2A9-EDBF6D4490DC}" presName="circ3" presStyleLbl="vennNode1" presStyleIdx="2" presStyleCnt="3"/>
      <dgm:spPr/>
      <dgm:t>
        <a:bodyPr/>
        <a:lstStyle/>
        <a:p>
          <a:endParaRPr kumimoji="1" lang="ja-JP" altLang="en-US"/>
        </a:p>
      </dgm:t>
    </dgm:pt>
    <dgm:pt modelId="{0DCCEFEC-B205-4353-BD1B-BABF15D5F628}" type="pres">
      <dgm:prSet presAssocID="{7F5670B7-245D-4424-A2A9-EDBF6D4490DC}" presName="circ3Tx" presStyleLbl="revTx" presStyleIdx="0" presStyleCnt="0">
        <dgm:presLayoutVars>
          <dgm:chMax val="0"/>
          <dgm:chPref val="0"/>
          <dgm:bulletEnabled val="1"/>
        </dgm:presLayoutVars>
      </dgm:prSet>
      <dgm:spPr/>
      <dgm:t>
        <a:bodyPr/>
        <a:lstStyle/>
        <a:p>
          <a:endParaRPr kumimoji="1" lang="ja-JP" altLang="en-US"/>
        </a:p>
      </dgm:t>
    </dgm:pt>
  </dgm:ptLst>
  <dgm:cxnLst>
    <dgm:cxn modelId="{656B3486-E623-4F17-BB2E-7B989C25ED6F}" type="presOf" srcId="{CFA24C11-03CE-418A-AB87-BDCCE906CFF1}" destId="{1B514F40-B4BD-423E-A629-6AB4B91C71C5}" srcOrd="0" destOrd="0" presId="urn:microsoft.com/office/officeart/2005/8/layout/venn1"/>
    <dgm:cxn modelId="{B2BEE6CA-2044-409A-AFA1-FBD2D2ECDEF7}" srcId="{E0C8E100-D0CA-499C-858B-37A9104A96FF}" destId="{7F5670B7-245D-4424-A2A9-EDBF6D4490DC}" srcOrd="2" destOrd="0" parTransId="{F0EBF7F0-097E-4DA1-8C57-CB6FF311C2BF}" sibTransId="{1436B0EE-EBDF-45AE-859F-F01F589A13CD}"/>
    <dgm:cxn modelId="{84F75100-335B-47E1-B847-70AB68631CC9}" srcId="{E0C8E100-D0CA-499C-858B-37A9104A96FF}" destId="{4F8DB5FA-B479-4D20-B458-57857EBD90BC}" srcOrd="0" destOrd="0" parTransId="{6B6B1771-0F74-4BBB-861E-1E8B39B88777}" sibTransId="{3888988A-A411-4271-809A-07840E8A8330}"/>
    <dgm:cxn modelId="{FA0CC2B3-3A48-49DD-A555-A77BCDC6A2C1}" type="presOf" srcId="{7F5670B7-245D-4424-A2A9-EDBF6D4490DC}" destId="{0DCCEFEC-B205-4353-BD1B-BABF15D5F628}" srcOrd="1" destOrd="0" presId="urn:microsoft.com/office/officeart/2005/8/layout/venn1"/>
    <dgm:cxn modelId="{E2A12E5F-E836-498D-AA24-70B1101FCFF9}" type="presOf" srcId="{7F5670B7-245D-4424-A2A9-EDBF6D4490DC}" destId="{7122B6F8-308B-4F15-B386-C218D9A2B20F}" srcOrd="0" destOrd="0" presId="urn:microsoft.com/office/officeart/2005/8/layout/venn1"/>
    <dgm:cxn modelId="{79F1B92F-3E00-4918-8536-1C35E0206D70}" srcId="{E0C8E100-D0CA-499C-858B-37A9104A96FF}" destId="{CFA24C11-03CE-418A-AB87-BDCCE906CFF1}" srcOrd="1" destOrd="0" parTransId="{F33C23B7-2DDC-4DE3-BE2B-57CA713E1A69}" sibTransId="{2A09B710-E1B3-4BF0-AD8B-119A7FFA73BC}"/>
    <dgm:cxn modelId="{BDDDB4CB-2754-479D-A290-FE416177C487}" type="presOf" srcId="{E0C8E100-D0CA-499C-858B-37A9104A96FF}" destId="{DB44827C-2218-48DD-BFD4-189C8F7386CA}" srcOrd="0" destOrd="0" presId="urn:microsoft.com/office/officeart/2005/8/layout/venn1"/>
    <dgm:cxn modelId="{E34B2AD7-7130-4B61-A75C-299FF28EB80C}" type="presOf" srcId="{CFA24C11-03CE-418A-AB87-BDCCE906CFF1}" destId="{AA892180-1851-430D-A720-0B220493068B}" srcOrd="1" destOrd="0" presId="urn:microsoft.com/office/officeart/2005/8/layout/venn1"/>
    <dgm:cxn modelId="{FF99D654-3CF7-4DCB-9342-AB91CD27AA5E}" type="presOf" srcId="{4F8DB5FA-B479-4D20-B458-57857EBD90BC}" destId="{D8272E95-EEB2-4F1B-8519-87F7C0FF5C70}" srcOrd="1" destOrd="0" presId="urn:microsoft.com/office/officeart/2005/8/layout/venn1"/>
    <dgm:cxn modelId="{692DBDA9-49EB-4203-841F-5B1F024AEB3B}" type="presOf" srcId="{4F8DB5FA-B479-4D20-B458-57857EBD90BC}" destId="{66680805-DF38-4C99-AD60-E4707BDA1B93}" srcOrd="0" destOrd="0" presId="urn:microsoft.com/office/officeart/2005/8/layout/venn1"/>
    <dgm:cxn modelId="{77F90800-A2F5-4B36-B1B8-1469E9B3447D}" type="presParOf" srcId="{DB44827C-2218-48DD-BFD4-189C8F7386CA}" destId="{66680805-DF38-4C99-AD60-E4707BDA1B93}" srcOrd="0" destOrd="0" presId="urn:microsoft.com/office/officeart/2005/8/layout/venn1"/>
    <dgm:cxn modelId="{D384C743-48A7-4E77-9064-BC0994ACDC58}" type="presParOf" srcId="{DB44827C-2218-48DD-BFD4-189C8F7386CA}" destId="{D8272E95-EEB2-4F1B-8519-87F7C0FF5C70}" srcOrd="1" destOrd="0" presId="urn:microsoft.com/office/officeart/2005/8/layout/venn1"/>
    <dgm:cxn modelId="{012E19DD-522C-4983-B5C8-AA31F456ED13}" type="presParOf" srcId="{DB44827C-2218-48DD-BFD4-189C8F7386CA}" destId="{1B514F40-B4BD-423E-A629-6AB4B91C71C5}" srcOrd="2" destOrd="0" presId="urn:microsoft.com/office/officeart/2005/8/layout/venn1"/>
    <dgm:cxn modelId="{8C1BCB20-B191-46CC-924D-633DD714601B}" type="presParOf" srcId="{DB44827C-2218-48DD-BFD4-189C8F7386CA}" destId="{AA892180-1851-430D-A720-0B220493068B}" srcOrd="3" destOrd="0" presId="urn:microsoft.com/office/officeart/2005/8/layout/venn1"/>
    <dgm:cxn modelId="{B0B8EF08-577F-44BC-9251-9D84BFF19FD0}" type="presParOf" srcId="{DB44827C-2218-48DD-BFD4-189C8F7386CA}" destId="{7122B6F8-308B-4F15-B386-C218D9A2B20F}" srcOrd="4" destOrd="0" presId="urn:microsoft.com/office/officeart/2005/8/layout/venn1"/>
    <dgm:cxn modelId="{527428DF-7A8A-41C8-9318-FB90403FEBF9}" type="presParOf" srcId="{DB44827C-2218-48DD-BFD4-189C8F7386CA}" destId="{0DCCEFEC-B205-4353-BD1B-BABF15D5F628}"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680805-DF38-4C99-AD60-E4707BDA1B93}">
      <dsp:nvSpPr>
        <dsp:cNvPr id="0" name=""/>
        <dsp:cNvSpPr/>
      </dsp:nvSpPr>
      <dsp:spPr>
        <a:xfrm>
          <a:off x="1828799" y="50799"/>
          <a:ext cx="2438400" cy="2438400"/>
        </a:xfrm>
        <a:prstGeom prst="ellipse">
          <a:avLst/>
        </a:prstGeom>
        <a:solidFill>
          <a:schemeClr val="accent2">
            <a:alpha val="50000"/>
            <a:hueOff val="0"/>
            <a:satOff val="0"/>
            <a:lumOff val="0"/>
            <a:alphaOff val="0"/>
          </a:schemeClr>
        </a:solidFill>
        <a:ln w="12700">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kumimoji="1" lang="ja-JP" altLang="en-US" sz="2400" kern="1200" dirty="0" smtClean="0"/>
            <a:t>専門的な知識と実践の場所の提供</a:t>
          </a:r>
          <a:endParaRPr kumimoji="1" lang="ja-JP" altLang="en-US" sz="2400" kern="1200" dirty="0"/>
        </a:p>
      </dsp:txBody>
      <dsp:txXfrm>
        <a:off x="2153920" y="477519"/>
        <a:ext cx="1788160" cy="1097280"/>
      </dsp:txXfrm>
    </dsp:sp>
    <dsp:sp modelId="{1B514F40-B4BD-423E-A629-6AB4B91C71C5}">
      <dsp:nvSpPr>
        <dsp:cNvPr id="0" name=""/>
        <dsp:cNvSpPr/>
      </dsp:nvSpPr>
      <dsp:spPr>
        <a:xfrm>
          <a:off x="2708656" y="1574800"/>
          <a:ext cx="2438400" cy="2438400"/>
        </a:xfrm>
        <a:prstGeom prst="ellipse">
          <a:avLst/>
        </a:prstGeom>
        <a:solidFill>
          <a:schemeClr val="accent3">
            <a:alpha val="50000"/>
            <a:hueOff val="0"/>
            <a:satOff val="0"/>
            <a:lumOff val="0"/>
            <a:alphaOff val="0"/>
          </a:schemeClr>
        </a:solidFill>
        <a:ln w="12700">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kumimoji="1" lang="ja-JP" altLang="en-US" sz="2400" kern="1200" dirty="0" smtClean="0"/>
            <a:t>新鮮な感性と行動力</a:t>
          </a:r>
          <a:endParaRPr kumimoji="1" lang="ja-JP" altLang="en-US" sz="2400" kern="1200" dirty="0"/>
        </a:p>
      </dsp:txBody>
      <dsp:txXfrm>
        <a:off x="3454400" y="2204720"/>
        <a:ext cx="1463040" cy="1341120"/>
      </dsp:txXfrm>
    </dsp:sp>
    <dsp:sp modelId="{7122B6F8-308B-4F15-B386-C218D9A2B20F}">
      <dsp:nvSpPr>
        <dsp:cNvPr id="0" name=""/>
        <dsp:cNvSpPr/>
      </dsp:nvSpPr>
      <dsp:spPr>
        <a:xfrm>
          <a:off x="948943" y="1574800"/>
          <a:ext cx="2438400" cy="2438400"/>
        </a:xfrm>
        <a:prstGeom prst="ellipse">
          <a:avLst/>
        </a:prstGeom>
        <a:solidFill>
          <a:schemeClr val="accent4">
            <a:alpha val="50000"/>
            <a:hueOff val="0"/>
            <a:satOff val="0"/>
            <a:lumOff val="0"/>
            <a:alphaOff val="0"/>
          </a:schemeClr>
        </a:solidFill>
        <a:ln w="12700">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kumimoji="1" lang="ja-JP" altLang="en-US" sz="2400" kern="1200" dirty="0" smtClean="0"/>
            <a:t>熱意と</a:t>
          </a:r>
          <a:endParaRPr kumimoji="1" lang="en-US" altLang="ja-JP" sz="2400" kern="1200" dirty="0" smtClean="0"/>
        </a:p>
        <a:p>
          <a:pPr lvl="0" algn="ctr" defTabSz="1066800">
            <a:lnSpc>
              <a:spcPct val="90000"/>
            </a:lnSpc>
            <a:spcBef>
              <a:spcPct val="0"/>
            </a:spcBef>
            <a:spcAft>
              <a:spcPct val="35000"/>
            </a:spcAft>
          </a:pPr>
          <a:r>
            <a:rPr kumimoji="1" lang="ja-JP" altLang="en-US" sz="2400" kern="1200" dirty="0" smtClean="0"/>
            <a:t>考え方</a:t>
          </a:r>
          <a:endParaRPr kumimoji="1" lang="ja-JP" altLang="en-US" sz="2400" kern="1200" dirty="0"/>
        </a:p>
      </dsp:txBody>
      <dsp:txXfrm>
        <a:off x="1178560" y="2204720"/>
        <a:ext cx="1463040" cy="134112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dirty="0"/>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14" name="スライド番号プレースホルダ 13"/>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dirty="0"/>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dirty="0" smtClean="0"/>
              <a:t>アイコンをクリックして図を追加</a:t>
            </a:r>
            <a:endParaRPr kumimoji="0" lang="en-US" dirty="0"/>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E006DEF9-4198-4288-BF84-72F69F726C57}" type="datetimeFigureOut">
              <a:rPr kumimoji="1" lang="ja-JP" altLang="en-US" smtClean="0"/>
              <a:pPr/>
              <a:t>2011/7/6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AE142886-C409-49AE-8F28-F5E74F2572A1}" type="slidenum">
              <a:rPr kumimoji="1" lang="ja-JP" altLang="en-US" smtClean="0"/>
              <a:pPr/>
              <a:t>&lt;#&gt;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dirty="0">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fld id="{E006DEF9-4198-4288-BF84-72F69F726C57}" type="datetimeFigureOut">
              <a:rPr kumimoji="1" lang="ja-JP" altLang="en-US" smtClean="0"/>
              <a:pPr/>
              <a:t>2011/7/6</a:t>
            </a:fld>
            <a:endParaRPr kumimoji="1"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endParaRPr kumimoji="1" lang="ja-JP" altLang="en-US" dirty="0"/>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fld id="{AE142886-C409-49AE-8F28-F5E74F2572A1}"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5672126"/>
            <a:ext cx="6400800" cy="1185874"/>
          </a:xfrm>
        </p:spPr>
        <p:txBody>
          <a:bodyPr/>
          <a:lstStyle/>
          <a:p>
            <a:r>
              <a:rPr kumimoji="1" lang="en-US" altLang="ja-JP" b="1" dirty="0" smtClean="0">
                <a:solidFill>
                  <a:schemeClr val="tx1"/>
                </a:solidFill>
              </a:rPr>
              <a:t>2011/07/06 </a:t>
            </a:r>
            <a:r>
              <a:rPr kumimoji="1" lang="ja-JP" altLang="en-US" b="1" dirty="0" smtClean="0">
                <a:solidFill>
                  <a:schemeClr val="tx1"/>
                </a:solidFill>
              </a:rPr>
              <a:t>全体ゼミ </a:t>
            </a:r>
            <a:r>
              <a:rPr kumimoji="1" lang="en-US" altLang="ja-JP" b="1" dirty="0" smtClean="0">
                <a:solidFill>
                  <a:schemeClr val="tx1"/>
                </a:solidFill>
              </a:rPr>
              <a:t>M1 </a:t>
            </a:r>
            <a:r>
              <a:rPr kumimoji="1" lang="ja-JP" altLang="en-US" b="1" dirty="0" smtClean="0">
                <a:solidFill>
                  <a:schemeClr val="tx1"/>
                </a:solidFill>
              </a:rPr>
              <a:t>渡部温</a:t>
            </a:r>
            <a:endParaRPr kumimoji="1" lang="ja-JP" altLang="en-US" b="1" dirty="0">
              <a:solidFill>
                <a:schemeClr val="tx1"/>
              </a:solidFill>
            </a:endParaRPr>
          </a:p>
        </p:txBody>
      </p:sp>
      <p:pic>
        <p:nvPicPr>
          <p:cNvPr id="1026" name="Picture 2"/>
          <p:cNvPicPr>
            <a:picLocks noChangeAspect="1" noChangeArrowheads="1"/>
          </p:cNvPicPr>
          <p:nvPr/>
        </p:nvPicPr>
        <p:blipFill>
          <a:blip r:embed="rId2" cstate="print"/>
          <a:srcRect/>
          <a:stretch>
            <a:fillRect/>
          </a:stretch>
        </p:blipFill>
        <p:spPr bwMode="auto">
          <a:xfrm>
            <a:off x="869037" y="1822513"/>
            <a:ext cx="7405927" cy="3212975"/>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8291052" cy="1077218"/>
          </a:xfrm>
          <a:prstGeom prst="rect">
            <a:avLst/>
          </a:prstGeom>
          <a:noFill/>
        </p:spPr>
        <p:txBody>
          <a:bodyPr wrap="none" rtlCol="0">
            <a:spAutoFit/>
          </a:bodyPr>
          <a:lstStyle/>
          <a:p>
            <a:r>
              <a:rPr lang="ja-JP" altLang="en-US" sz="3200" b="1" u="sng" dirty="0" smtClean="0"/>
              <a:t>エジソン展における</a:t>
            </a:r>
            <a:endParaRPr lang="en-US" altLang="ja-JP" sz="3200" b="1" u="sng" dirty="0" smtClean="0"/>
          </a:p>
          <a:p>
            <a:r>
              <a:rPr lang="ja-JP" altLang="en-US" sz="3200" b="1" u="sng" dirty="0" smtClean="0"/>
              <a:t>博物館・大学・科学教育ボランティア団体の動き</a:t>
            </a:r>
            <a:endParaRPr kumimoji="1" lang="ja-JP" altLang="en-US" sz="3200" b="1" u="sng" dirty="0"/>
          </a:p>
        </p:txBody>
      </p:sp>
      <p:sp>
        <p:nvSpPr>
          <p:cNvPr id="3" name="テキスト ボックス 2"/>
          <p:cNvSpPr txBox="1"/>
          <p:nvPr/>
        </p:nvSpPr>
        <p:spPr>
          <a:xfrm>
            <a:off x="237031" y="1196752"/>
            <a:ext cx="4406977" cy="523220"/>
          </a:xfrm>
          <a:prstGeom prst="rect">
            <a:avLst/>
          </a:prstGeom>
          <a:noFill/>
          <a:ln w="38100">
            <a:solidFill>
              <a:schemeClr val="tx1"/>
            </a:solidFill>
          </a:ln>
        </p:spPr>
        <p:txBody>
          <a:bodyPr wrap="none" rtlCol="0">
            <a:spAutoFit/>
          </a:bodyPr>
          <a:lstStyle/>
          <a:p>
            <a:pPr algn="ctr"/>
            <a:r>
              <a:rPr lang="ja-JP" altLang="en-US" sz="2800" b="1" dirty="0" smtClean="0"/>
              <a:t>博物館の連帯活動について</a:t>
            </a:r>
            <a:endParaRPr kumimoji="1" lang="en-US" altLang="ja-JP" sz="2800" b="1" dirty="0" smtClean="0"/>
          </a:p>
        </p:txBody>
      </p:sp>
      <p:sp>
        <p:nvSpPr>
          <p:cNvPr id="4" name="円/楕円 3"/>
          <p:cNvSpPr/>
          <p:nvPr/>
        </p:nvSpPr>
        <p:spPr>
          <a:xfrm>
            <a:off x="323528" y="2276872"/>
            <a:ext cx="1656184"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rgbClr val="FF0000"/>
                </a:solidFill>
              </a:rPr>
              <a:t>収穫</a:t>
            </a:r>
            <a:endParaRPr kumimoji="1" lang="ja-JP" altLang="en-US" sz="2800" dirty="0">
              <a:solidFill>
                <a:srgbClr val="FF0000"/>
              </a:solidFill>
            </a:endParaRPr>
          </a:p>
        </p:txBody>
      </p:sp>
      <p:sp>
        <p:nvSpPr>
          <p:cNvPr id="5" name="円/楕円 4"/>
          <p:cNvSpPr/>
          <p:nvPr/>
        </p:nvSpPr>
        <p:spPr>
          <a:xfrm>
            <a:off x="395536" y="4869160"/>
            <a:ext cx="1656184" cy="72008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rgbClr val="0070C0"/>
                </a:solidFill>
              </a:rPr>
              <a:t>課題</a:t>
            </a:r>
            <a:endParaRPr kumimoji="1" lang="ja-JP" altLang="en-US" sz="2800" dirty="0">
              <a:solidFill>
                <a:srgbClr val="0070C0"/>
              </a:solidFill>
            </a:endParaRPr>
          </a:p>
        </p:txBody>
      </p:sp>
      <p:sp>
        <p:nvSpPr>
          <p:cNvPr id="6" name="テキスト ボックス 5"/>
          <p:cNvSpPr txBox="1"/>
          <p:nvPr/>
        </p:nvSpPr>
        <p:spPr>
          <a:xfrm>
            <a:off x="2282564" y="1969676"/>
            <a:ext cx="6537908" cy="1384995"/>
          </a:xfrm>
          <a:prstGeom prst="rect">
            <a:avLst/>
          </a:prstGeom>
          <a:noFill/>
          <a:ln w="38100">
            <a:solidFill>
              <a:srgbClr val="FF0000"/>
            </a:solidFill>
          </a:ln>
        </p:spPr>
        <p:txBody>
          <a:bodyPr wrap="square" rtlCol="0">
            <a:spAutoFit/>
          </a:bodyPr>
          <a:lstStyle/>
          <a:p>
            <a:pPr>
              <a:buFont typeface="Arial" pitchFamily="34" charset="0"/>
              <a:buChar char="•"/>
            </a:pPr>
            <a:r>
              <a:rPr lang="en-US" altLang="ja-JP" sz="2800" dirty="0" smtClean="0"/>
              <a:t> </a:t>
            </a:r>
            <a:r>
              <a:rPr lang="ja-JP" altLang="en-US" sz="2800" dirty="0" smtClean="0"/>
              <a:t>ハンズオン展示の成功</a:t>
            </a:r>
            <a:endParaRPr lang="en-US" altLang="ja-JP" sz="2800" dirty="0" smtClean="0"/>
          </a:p>
          <a:p>
            <a:pPr>
              <a:buFont typeface="Arial" pitchFamily="34" charset="0"/>
              <a:buChar char="•"/>
            </a:pPr>
            <a:r>
              <a:rPr lang="ja-JP" altLang="en-US" sz="2800" dirty="0" smtClean="0"/>
              <a:t> </a:t>
            </a:r>
            <a:r>
              <a:rPr kumimoji="1" lang="ja-JP" altLang="en-US" sz="2800" dirty="0" smtClean="0"/>
              <a:t>文科系博物館として、理科系展示会実施</a:t>
            </a:r>
            <a:r>
              <a:rPr lang="ja-JP" altLang="en-US" sz="2800" dirty="0" smtClean="0"/>
              <a:t>の成功体験</a:t>
            </a:r>
            <a:r>
              <a:rPr kumimoji="1" lang="en-US" altLang="ja-JP" sz="2800" dirty="0" smtClean="0"/>
              <a:t> </a:t>
            </a:r>
          </a:p>
        </p:txBody>
      </p:sp>
      <p:sp>
        <p:nvSpPr>
          <p:cNvPr id="7" name="テキスト ボックス 6"/>
          <p:cNvSpPr txBox="1"/>
          <p:nvPr/>
        </p:nvSpPr>
        <p:spPr>
          <a:xfrm>
            <a:off x="2283510" y="3933056"/>
            <a:ext cx="6680978" cy="2677656"/>
          </a:xfrm>
          <a:prstGeom prst="rect">
            <a:avLst/>
          </a:prstGeom>
          <a:noFill/>
          <a:ln w="38100">
            <a:solidFill>
              <a:srgbClr val="0070C0"/>
            </a:solidFill>
          </a:ln>
        </p:spPr>
        <p:txBody>
          <a:bodyPr wrap="square" rtlCol="0">
            <a:spAutoFit/>
          </a:bodyPr>
          <a:lstStyle/>
          <a:p>
            <a:pPr>
              <a:buFont typeface="Arial" pitchFamily="34" charset="0"/>
              <a:buChar char="•"/>
            </a:pPr>
            <a:r>
              <a:rPr lang="en-US" altLang="ja-JP" sz="2800" dirty="0" smtClean="0"/>
              <a:t> </a:t>
            </a:r>
            <a:r>
              <a:rPr lang="ja-JP" altLang="en-US" sz="2800" dirty="0" smtClean="0"/>
              <a:t>ハンズオン展示に不可欠な当日ボランティアのメンバーの決定が、組織的な活動が不十分であったため連絡が円滑にいかず問題となった</a:t>
            </a:r>
            <a:r>
              <a:rPr lang="en-US" altLang="ja-JP" sz="2800" dirty="0" smtClean="0"/>
              <a:t>  </a:t>
            </a:r>
          </a:p>
          <a:p>
            <a:r>
              <a:rPr kumimoji="1" lang="ja-JP" altLang="en-US" sz="2800" dirty="0" smtClean="0"/>
              <a:t>→ボランティア団体の運営力などの事前調査の必要性</a:t>
            </a:r>
            <a:endParaRPr kumimoji="1" lang="en-US" altLang="ja-JP"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25230" y="188640"/>
            <a:ext cx="8379218" cy="523220"/>
          </a:xfrm>
          <a:prstGeom prst="rect">
            <a:avLst/>
          </a:prstGeom>
          <a:noFill/>
          <a:ln w="38100">
            <a:solidFill>
              <a:schemeClr val="tx1"/>
            </a:solidFill>
          </a:ln>
        </p:spPr>
        <p:txBody>
          <a:bodyPr wrap="none" rtlCol="0">
            <a:spAutoFit/>
          </a:bodyPr>
          <a:lstStyle/>
          <a:p>
            <a:pPr algn="ctr"/>
            <a:r>
              <a:rPr lang="ja-JP" altLang="en-US" sz="2800" b="1" dirty="0" smtClean="0"/>
              <a:t>京都橘大学「ミュージアム研究会」の連携活動について</a:t>
            </a:r>
            <a:endParaRPr kumimoji="1" lang="en-US" altLang="ja-JP" sz="2800" b="1" dirty="0" smtClean="0"/>
          </a:p>
        </p:txBody>
      </p:sp>
      <p:sp>
        <p:nvSpPr>
          <p:cNvPr id="3" name="円/楕円 2"/>
          <p:cNvSpPr/>
          <p:nvPr/>
        </p:nvSpPr>
        <p:spPr>
          <a:xfrm>
            <a:off x="323528" y="1844824"/>
            <a:ext cx="1656184"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rgbClr val="FF0000"/>
                </a:solidFill>
              </a:rPr>
              <a:t>収穫</a:t>
            </a:r>
            <a:endParaRPr kumimoji="1" lang="ja-JP" altLang="en-US" sz="2800" dirty="0">
              <a:solidFill>
                <a:srgbClr val="FF0000"/>
              </a:solidFill>
            </a:endParaRPr>
          </a:p>
        </p:txBody>
      </p:sp>
      <p:sp>
        <p:nvSpPr>
          <p:cNvPr id="5" name="テキスト ボックス 4"/>
          <p:cNvSpPr txBox="1"/>
          <p:nvPr/>
        </p:nvSpPr>
        <p:spPr>
          <a:xfrm>
            <a:off x="2282564" y="1052736"/>
            <a:ext cx="6537908" cy="2246769"/>
          </a:xfrm>
          <a:prstGeom prst="rect">
            <a:avLst/>
          </a:prstGeom>
          <a:noFill/>
          <a:ln w="38100">
            <a:solidFill>
              <a:srgbClr val="FF0000"/>
            </a:solidFill>
          </a:ln>
        </p:spPr>
        <p:txBody>
          <a:bodyPr wrap="square" rtlCol="0">
            <a:spAutoFit/>
          </a:bodyPr>
          <a:lstStyle/>
          <a:p>
            <a:pPr>
              <a:buFont typeface="Arial" pitchFamily="34" charset="0"/>
              <a:buChar char="•"/>
            </a:pPr>
            <a:r>
              <a:rPr lang="en-US" altLang="ja-JP" sz="2800" dirty="0" smtClean="0"/>
              <a:t> </a:t>
            </a:r>
            <a:r>
              <a:rPr lang="ja-JP" altLang="en-US" sz="2800" dirty="0" smtClean="0"/>
              <a:t>将来、学芸員を志す者として、リアルな実体験ができた</a:t>
            </a:r>
            <a:r>
              <a:rPr lang="en-US" altLang="ja-JP" sz="2800" dirty="0" smtClean="0"/>
              <a:t>(</a:t>
            </a:r>
            <a:r>
              <a:rPr lang="ja-JP" altLang="en-US" sz="2800" dirty="0" smtClean="0"/>
              <a:t>学芸員⇔翻訳作業</a:t>
            </a:r>
            <a:r>
              <a:rPr lang="en-US" altLang="ja-JP" sz="2800" dirty="0" smtClean="0"/>
              <a:t>)</a:t>
            </a:r>
          </a:p>
          <a:p>
            <a:pPr>
              <a:buFont typeface="Arial" pitchFamily="34" charset="0"/>
              <a:buChar char="•"/>
            </a:pPr>
            <a:r>
              <a:rPr lang="ja-JP" altLang="en-US" sz="2800" dirty="0" smtClean="0"/>
              <a:t> 高い参加意識から、様々な</a:t>
            </a:r>
            <a:r>
              <a:rPr lang="ja-JP" altLang="en-US" sz="2800" u="sng" dirty="0" smtClean="0">
                <a:solidFill>
                  <a:srgbClr val="FF0000"/>
                </a:solidFill>
              </a:rPr>
              <a:t>工夫</a:t>
            </a:r>
            <a:r>
              <a:rPr lang="ja-JP" altLang="en-US" sz="2800" dirty="0" smtClean="0"/>
              <a:t>を随所に散りばめられ、展示会の発展に寄与できた</a:t>
            </a:r>
            <a:endParaRPr lang="en-US" altLang="ja-JP" sz="2800" dirty="0" smtClean="0"/>
          </a:p>
        </p:txBody>
      </p:sp>
      <p:sp>
        <p:nvSpPr>
          <p:cNvPr id="7" name="下矢印 6"/>
          <p:cNvSpPr/>
          <p:nvPr/>
        </p:nvSpPr>
        <p:spPr>
          <a:xfrm>
            <a:off x="6660232" y="2996952"/>
            <a:ext cx="936104" cy="792088"/>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円/楕円 7"/>
          <p:cNvSpPr/>
          <p:nvPr/>
        </p:nvSpPr>
        <p:spPr>
          <a:xfrm>
            <a:off x="395536" y="4509120"/>
            <a:ext cx="3456384" cy="1368152"/>
          </a:xfrm>
          <a:prstGeom prst="ellipse">
            <a:avLst/>
          </a:prstGeom>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dirty="0" smtClean="0"/>
              <a:t>ブログによる</a:t>
            </a:r>
            <a:endParaRPr kumimoji="1" lang="en-US" altLang="ja-JP" sz="2800" dirty="0" smtClean="0"/>
          </a:p>
          <a:p>
            <a:pPr algn="ctr"/>
            <a:r>
              <a:rPr kumimoji="1" lang="ja-JP" altLang="en-US" sz="2800" dirty="0" smtClean="0"/>
              <a:t>広報活動</a:t>
            </a:r>
            <a:endParaRPr kumimoji="1" lang="ja-JP" altLang="en-US" sz="2800" dirty="0"/>
          </a:p>
        </p:txBody>
      </p:sp>
      <p:sp>
        <p:nvSpPr>
          <p:cNvPr id="9" name="円/楕円 8"/>
          <p:cNvSpPr/>
          <p:nvPr/>
        </p:nvSpPr>
        <p:spPr>
          <a:xfrm>
            <a:off x="4211960" y="4149080"/>
            <a:ext cx="4644008" cy="2304256"/>
          </a:xfrm>
          <a:prstGeom prst="ellipse">
            <a:avLst/>
          </a:prstGeom>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dirty="0" smtClean="0"/>
              <a:t>蓄音器のハンズオン展示における</a:t>
            </a:r>
            <a:r>
              <a:rPr kumimoji="1" lang="ja-JP" altLang="en-US" sz="2800" dirty="0" smtClean="0"/>
              <a:t>工夫</a:t>
            </a:r>
            <a:endParaRPr kumimoji="1" lang="en-US" altLang="ja-JP" sz="2800" dirty="0" smtClean="0"/>
          </a:p>
          <a:p>
            <a:pPr algn="ctr"/>
            <a:r>
              <a:rPr lang="ja-JP" altLang="en-US" sz="2800" dirty="0" smtClean="0"/>
              <a:t>（ポストに記録したプラコップを入れる）</a:t>
            </a:r>
            <a:endParaRPr kumimoji="1" lang="en-US" altLang="ja-JP"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38358" y="188640"/>
            <a:ext cx="7285970" cy="523220"/>
          </a:xfrm>
          <a:prstGeom prst="rect">
            <a:avLst/>
          </a:prstGeom>
          <a:noFill/>
          <a:ln w="38100">
            <a:solidFill>
              <a:schemeClr val="tx1"/>
            </a:solidFill>
          </a:ln>
        </p:spPr>
        <p:txBody>
          <a:bodyPr wrap="none" rtlCol="0">
            <a:spAutoFit/>
          </a:bodyPr>
          <a:lstStyle/>
          <a:p>
            <a:pPr algn="ctr"/>
            <a:r>
              <a:rPr lang="ja-JP" altLang="en-US" sz="2800" b="1" dirty="0" smtClean="0"/>
              <a:t>科学教育ボランティア団体の連携活動について</a:t>
            </a:r>
            <a:endParaRPr kumimoji="1" lang="en-US" altLang="ja-JP" sz="2800" b="1" dirty="0" smtClean="0"/>
          </a:p>
        </p:txBody>
      </p:sp>
      <p:grpSp>
        <p:nvGrpSpPr>
          <p:cNvPr id="7" name="グループ化 6"/>
          <p:cNvGrpSpPr/>
          <p:nvPr/>
        </p:nvGrpSpPr>
        <p:grpSpPr>
          <a:xfrm>
            <a:off x="179512" y="1400577"/>
            <a:ext cx="8784976" cy="4764727"/>
            <a:chOff x="179512" y="1052736"/>
            <a:chExt cx="8784976" cy="4764727"/>
          </a:xfrm>
        </p:grpSpPr>
        <p:sp>
          <p:nvSpPr>
            <p:cNvPr id="3" name="円/楕円 2"/>
            <p:cNvSpPr/>
            <p:nvPr/>
          </p:nvSpPr>
          <p:spPr>
            <a:xfrm>
              <a:off x="323528" y="1359932"/>
              <a:ext cx="1656184"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rgbClr val="FF0000"/>
                  </a:solidFill>
                </a:rPr>
                <a:t>収穫</a:t>
              </a:r>
              <a:endParaRPr kumimoji="1" lang="ja-JP" altLang="en-US" sz="2800" dirty="0">
                <a:solidFill>
                  <a:srgbClr val="FF0000"/>
                </a:solidFill>
              </a:endParaRPr>
            </a:p>
          </p:txBody>
        </p:sp>
        <p:sp>
          <p:nvSpPr>
            <p:cNvPr id="4" name="円/楕円 3"/>
            <p:cNvSpPr/>
            <p:nvPr/>
          </p:nvSpPr>
          <p:spPr>
            <a:xfrm>
              <a:off x="179512" y="3933056"/>
              <a:ext cx="1656184" cy="72008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rgbClr val="0070C0"/>
                  </a:solidFill>
                </a:rPr>
                <a:t>課題</a:t>
              </a:r>
              <a:endParaRPr kumimoji="1" lang="ja-JP" altLang="en-US" sz="2800" dirty="0">
                <a:solidFill>
                  <a:srgbClr val="0070C0"/>
                </a:solidFill>
              </a:endParaRPr>
            </a:p>
          </p:txBody>
        </p:sp>
        <p:sp>
          <p:nvSpPr>
            <p:cNvPr id="5" name="テキスト ボックス 4"/>
            <p:cNvSpPr txBox="1"/>
            <p:nvPr/>
          </p:nvSpPr>
          <p:spPr>
            <a:xfrm>
              <a:off x="2282564" y="1052736"/>
              <a:ext cx="6537908" cy="1384995"/>
            </a:xfrm>
            <a:prstGeom prst="rect">
              <a:avLst/>
            </a:prstGeom>
            <a:noFill/>
            <a:ln w="38100">
              <a:solidFill>
                <a:srgbClr val="FF0000"/>
              </a:solidFill>
            </a:ln>
          </p:spPr>
          <p:txBody>
            <a:bodyPr wrap="square" rtlCol="0">
              <a:spAutoFit/>
            </a:bodyPr>
            <a:lstStyle/>
            <a:p>
              <a:pPr>
                <a:buFont typeface="Arial" pitchFamily="34" charset="0"/>
                <a:buChar char="•"/>
              </a:pPr>
              <a:r>
                <a:rPr lang="en-US" altLang="ja-JP" sz="2800" dirty="0" smtClean="0"/>
                <a:t> </a:t>
              </a:r>
              <a:r>
                <a:rPr lang="ja-JP" altLang="en-US" sz="2800" dirty="0" smtClean="0"/>
                <a:t>子供達に科学の素晴らしさを伝える良い機会であった</a:t>
              </a:r>
              <a:endParaRPr lang="en-US" altLang="ja-JP" sz="2800" dirty="0" smtClean="0"/>
            </a:p>
            <a:p>
              <a:pPr>
                <a:buFont typeface="Arial" pitchFamily="34" charset="0"/>
                <a:buChar char="•"/>
              </a:pPr>
              <a:r>
                <a:rPr lang="en-US" altLang="ja-JP" sz="2800" dirty="0" smtClean="0"/>
                <a:t> </a:t>
              </a:r>
              <a:r>
                <a:rPr lang="ja-JP" altLang="en-US" sz="2800" dirty="0" smtClean="0"/>
                <a:t>軌道修正能力の向上</a:t>
              </a:r>
              <a:endParaRPr lang="en-US" altLang="ja-JP" sz="2800" dirty="0" smtClean="0"/>
            </a:p>
          </p:txBody>
        </p:sp>
        <p:sp>
          <p:nvSpPr>
            <p:cNvPr id="6" name="テキスト ボックス 5"/>
            <p:cNvSpPr txBox="1"/>
            <p:nvPr/>
          </p:nvSpPr>
          <p:spPr>
            <a:xfrm>
              <a:off x="1979712" y="2708920"/>
              <a:ext cx="6984776" cy="3108543"/>
            </a:xfrm>
            <a:prstGeom prst="rect">
              <a:avLst/>
            </a:prstGeom>
            <a:noFill/>
            <a:ln w="38100">
              <a:solidFill>
                <a:srgbClr val="0070C0"/>
              </a:solidFill>
            </a:ln>
          </p:spPr>
          <p:txBody>
            <a:bodyPr wrap="square" rtlCol="0">
              <a:spAutoFit/>
            </a:bodyPr>
            <a:lstStyle/>
            <a:p>
              <a:pPr>
                <a:buFont typeface="Arial" pitchFamily="34" charset="0"/>
                <a:buChar char="•"/>
              </a:pPr>
              <a:r>
                <a:rPr lang="en-US" altLang="ja-JP" sz="2800" dirty="0" smtClean="0"/>
                <a:t> </a:t>
              </a:r>
              <a:r>
                <a:rPr lang="ja-JP" altLang="en-US" sz="2800" dirty="0" smtClean="0"/>
                <a:t>ハンズオン展示に不可欠な当日ボランティアのメンバーの決定が、組織的な活動が不十分であったため連絡が円滑にいかず問題となった</a:t>
              </a:r>
              <a:r>
                <a:rPr lang="en-US" altLang="ja-JP" sz="2800" dirty="0" smtClean="0"/>
                <a:t> (</a:t>
              </a:r>
              <a:r>
                <a:rPr lang="ja-JP" altLang="en-US" sz="2800" dirty="0" smtClean="0"/>
                <a:t>現役学校教員</a:t>
              </a:r>
              <a:r>
                <a:rPr lang="en-US" altLang="ja-JP" sz="2800" dirty="0" smtClean="0"/>
                <a:t>)</a:t>
              </a:r>
            </a:p>
            <a:p>
              <a:r>
                <a:rPr kumimoji="1" lang="ja-JP" altLang="en-US" sz="2800" dirty="0" smtClean="0"/>
                <a:t>→サイエンス</a:t>
              </a:r>
              <a:r>
                <a:rPr kumimoji="1" lang="en-US" altLang="ja-JP" sz="2800" dirty="0" smtClean="0"/>
                <a:t>E</a:t>
              </a:r>
              <a:r>
                <a:rPr kumimoji="1" lang="ja-JP" altLang="en-US" sz="2800" dirty="0" smtClean="0"/>
                <a:t>ネット自体の運営方法の見直し</a:t>
              </a:r>
              <a:endParaRPr kumimoji="1" lang="en-US" altLang="ja-JP" sz="2800" dirty="0" smtClean="0"/>
            </a:p>
            <a:p>
              <a:endParaRPr lang="en-US" altLang="ja-JP" sz="2800" dirty="0" smtClean="0"/>
            </a:p>
            <a:p>
              <a:r>
                <a:rPr lang="ja-JP" altLang="en-US" sz="2800" dirty="0" smtClean="0"/>
                <a:t>→</a:t>
              </a:r>
              <a:r>
                <a:rPr lang="en-US" altLang="ja-JP" sz="2800" dirty="0" smtClean="0"/>
                <a:t>NPO</a:t>
              </a:r>
              <a:r>
                <a:rPr lang="ja-JP" altLang="en-US" sz="2800" dirty="0" smtClean="0"/>
                <a:t>法人化への契機となった</a:t>
              </a:r>
              <a:endParaRPr kumimoji="1" lang="en-US" altLang="ja-JP" sz="2800" dirty="0" smtClean="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6335389" cy="584775"/>
          </a:xfrm>
          <a:prstGeom prst="rect">
            <a:avLst/>
          </a:prstGeom>
          <a:noFill/>
        </p:spPr>
        <p:txBody>
          <a:bodyPr wrap="none" rtlCol="0">
            <a:spAutoFit/>
          </a:bodyPr>
          <a:lstStyle/>
          <a:p>
            <a:r>
              <a:rPr lang="ja-JP" altLang="en-US" sz="3200" b="1" u="sng" dirty="0" smtClean="0"/>
              <a:t>エジソン展に参加しての意識の変容</a:t>
            </a:r>
            <a:endParaRPr lang="en-US" altLang="ja-JP" sz="3200" b="1" u="sng" dirty="0" smtClean="0"/>
          </a:p>
        </p:txBody>
      </p:sp>
      <p:sp>
        <p:nvSpPr>
          <p:cNvPr id="3" name="テキスト ボックス 2"/>
          <p:cNvSpPr txBox="1"/>
          <p:nvPr/>
        </p:nvSpPr>
        <p:spPr>
          <a:xfrm>
            <a:off x="1325757" y="745540"/>
            <a:ext cx="6492483" cy="523220"/>
          </a:xfrm>
          <a:prstGeom prst="rect">
            <a:avLst/>
          </a:prstGeom>
          <a:noFill/>
          <a:ln w="38100">
            <a:solidFill>
              <a:schemeClr val="tx1"/>
            </a:solidFill>
          </a:ln>
        </p:spPr>
        <p:txBody>
          <a:bodyPr wrap="none" rtlCol="0">
            <a:spAutoFit/>
          </a:bodyPr>
          <a:lstStyle/>
          <a:p>
            <a:pPr algn="ctr"/>
            <a:r>
              <a:rPr lang="ja-JP" altLang="en-US" sz="2800" b="1" dirty="0" smtClean="0"/>
              <a:t>京都橘大学からの参加学生の意識の変容</a:t>
            </a:r>
            <a:endParaRPr kumimoji="1" lang="en-US" altLang="ja-JP" sz="2800" b="1" dirty="0" smtClean="0"/>
          </a:p>
        </p:txBody>
      </p:sp>
      <p:sp>
        <p:nvSpPr>
          <p:cNvPr id="4" name="テキスト ボックス 3"/>
          <p:cNvSpPr txBox="1"/>
          <p:nvPr/>
        </p:nvSpPr>
        <p:spPr>
          <a:xfrm>
            <a:off x="133650" y="1825660"/>
            <a:ext cx="8864926" cy="1384995"/>
          </a:xfrm>
          <a:prstGeom prst="rect">
            <a:avLst/>
          </a:prstGeom>
          <a:noFill/>
          <a:ln w="38100">
            <a:noFill/>
          </a:ln>
        </p:spPr>
        <p:txBody>
          <a:bodyPr wrap="none" rtlCol="0">
            <a:spAutoFit/>
          </a:bodyPr>
          <a:lstStyle/>
          <a:p>
            <a:pPr algn="ctr"/>
            <a:r>
              <a:rPr lang="ja-JP" altLang="en-US" sz="2800" dirty="0" smtClean="0"/>
              <a:t>企画段階からの参加が可能であったため、かなり意欲的に</a:t>
            </a:r>
            <a:endParaRPr lang="en-US" altLang="ja-JP" sz="2800" dirty="0" smtClean="0"/>
          </a:p>
          <a:p>
            <a:pPr algn="ctr"/>
            <a:r>
              <a:rPr lang="ja-JP" altLang="en-US" sz="2800" dirty="0" smtClean="0"/>
              <a:t>企画自体に参加・意見出来、ある意味博物館実習と</a:t>
            </a:r>
            <a:endParaRPr lang="en-US" altLang="ja-JP" sz="2800" dirty="0" smtClean="0"/>
          </a:p>
          <a:p>
            <a:pPr algn="ctr"/>
            <a:r>
              <a:rPr lang="ja-JP" altLang="en-US" sz="2800" dirty="0" smtClean="0"/>
              <a:t>同等あるいはそれ以上の効果を得たと考えられる</a:t>
            </a:r>
            <a:endParaRPr lang="en-US" altLang="ja-JP" sz="2800" dirty="0" smtClean="0"/>
          </a:p>
        </p:txBody>
      </p:sp>
      <p:sp>
        <p:nvSpPr>
          <p:cNvPr id="5" name="下矢印 4"/>
          <p:cNvSpPr/>
          <p:nvPr/>
        </p:nvSpPr>
        <p:spPr>
          <a:xfrm>
            <a:off x="4103948" y="3284984"/>
            <a:ext cx="936104" cy="86409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1260837" y="4923165"/>
            <a:ext cx="6622327" cy="954107"/>
          </a:xfrm>
          <a:prstGeom prst="rect">
            <a:avLst/>
          </a:prstGeom>
          <a:noFill/>
          <a:ln w="38100">
            <a:noFill/>
          </a:ln>
        </p:spPr>
        <p:txBody>
          <a:bodyPr wrap="none" rtlCol="0">
            <a:spAutoFit/>
          </a:bodyPr>
          <a:lstStyle/>
          <a:p>
            <a:pPr algn="ctr"/>
            <a:r>
              <a:rPr lang="ja-JP" altLang="en-US" sz="2800" dirty="0" smtClean="0"/>
              <a:t>大学側からの評価としてでは教育的効果は</a:t>
            </a:r>
            <a:endParaRPr lang="en-US" altLang="ja-JP" sz="2800" dirty="0" smtClean="0"/>
          </a:p>
          <a:p>
            <a:pPr algn="ctr"/>
            <a:r>
              <a:rPr lang="ja-JP" altLang="en-US" sz="2800" dirty="0" smtClean="0"/>
              <a:t>大きなもの</a:t>
            </a:r>
            <a:r>
              <a:rPr lang="ja-JP" altLang="en-US" sz="2800" dirty="0" smtClean="0"/>
              <a:t>があったと考えている</a:t>
            </a:r>
            <a:endParaRPr lang="en-US" altLang="ja-JP" sz="2800" dirty="0" smtClean="0"/>
          </a:p>
        </p:txBody>
      </p:sp>
      <p:sp>
        <p:nvSpPr>
          <p:cNvPr id="7" name="円/楕円 6"/>
          <p:cNvSpPr/>
          <p:nvPr/>
        </p:nvSpPr>
        <p:spPr>
          <a:xfrm>
            <a:off x="1043608" y="4437112"/>
            <a:ext cx="7056784" cy="1800200"/>
          </a:xfrm>
          <a:prstGeom prst="ellipse">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40472" y="260648"/>
            <a:ext cx="7863050" cy="523220"/>
          </a:xfrm>
          <a:prstGeom prst="rect">
            <a:avLst/>
          </a:prstGeom>
          <a:noFill/>
          <a:ln w="38100">
            <a:solidFill>
              <a:schemeClr val="tx1"/>
            </a:solidFill>
          </a:ln>
        </p:spPr>
        <p:txBody>
          <a:bodyPr wrap="none" rtlCol="0">
            <a:spAutoFit/>
          </a:bodyPr>
          <a:lstStyle/>
          <a:p>
            <a:pPr algn="ctr"/>
            <a:r>
              <a:rPr kumimoji="1" lang="ja-JP" altLang="en-US" sz="2800" b="1" dirty="0" smtClean="0"/>
              <a:t>科学教育ボランティア団体のメンバーの意識の変容</a:t>
            </a:r>
            <a:endParaRPr kumimoji="1" lang="en-US" altLang="ja-JP" sz="2800" b="1" dirty="0" smtClean="0"/>
          </a:p>
        </p:txBody>
      </p:sp>
      <p:sp>
        <p:nvSpPr>
          <p:cNvPr id="3" name="テキスト ボックス 2"/>
          <p:cNvSpPr txBox="1"/>
          <p:nvPr/>
        </p:nvSpPr>
        <p:spPr>
          <a:xfrm>
            <a:off x="188151" y="1052736"/>
            <a:ext cx="8755923" cy="1384995"/>
          </a:xfrm>
          <a:prstGeom prst="rect">
            <a:avLst/>
          </a:prstGeom>
          <a:noFill/>
          <a:ln w="38100">
            <a:noFill/>
          </a:ln>
        </p:spPr>
        <p:txBody>
          <a:bodyPr wrap="none" rtlCol="0">
            <a:spAutoFit/>
          </a:bodyPr>
          <a:lstStyle/>
          <a:p>
            <a:pPr algn="ctr"/>
            <a:r>
              <a:rPr lang="ja-JP" altLang="en-US" sz="2800" dirty="0" smtClean="0"/>
              <a:t>もともとサイエンス</a:t>
            </a:r>
            <a:r>
              <a:rPr lang="en-US" altLang="ja-JP" sz="2800" dirty="0" smtClean="0"/>
              <a:t>E</a:t>
            </a:r>
            <a:r>
              <a:rPr lang="ja-JP" altLang="en-US" sz="2800" dirty="0" smtClean="0"/>
              <a:t>ネットという団体の、上下関係のない</a:t>
            </a:r>
            <a:endParaRPr lang="en-US" altLang="ja-JP" sz="2800" dirty="0" smtClean="0"/>
          </a:p>
          <a:p>
            <a:pPr algn="ctr"/>
            <a:r>
              <a:rPr lang="ja-JP" altLang="en-US" sz="2800" dirty="0" smtClean="0"/>
              <a:t>性格が不利に働き、経験の浅い学生を「指導」する意識が</a:t>
            </a:r>
            <a:endParaRPr lang="en-US" altLang="ja-JP" sz="2800" dirty="0" smtClean="0"/>
          </a:p>
          <a:p>
            <a:pPr algn="ctr"/>
            <a:r>
              <a:rPr lang="ja-JP" altLang="en-US" sz="2800" dirty="0" smtClean="0"/>
              <a:t>当初は低いという問題があった</a:t>
            </a:r>
            <a:endParaRPr lang="en-US" altLang="ja-JP" sz="2800" dirty="0" smtClean="0"/>
          </a:p>
        </p:txBody>
      </p:sp>
      <p:sp>
        <p:nvSpPr>
          <p:cNvPr id="4" name="下矢印 3"/>
          <p:cNvSpPr/>
          <p:nvPr/>
        </p:nvSpPr>
        <p:spPr>
          <a:xfrm>
            <a:off x="4103948" y="2492896"/>
            <a:ext cx="936104" cy="86409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10440" y="3556173"/>
            <a:ext cx="9135834" cy="2677656"/>
          </a:xfrm>
          <a:prstGeom prst="rect">
            <a:avLst/>
          </a:prstGeom>
          <a:noFill/>
          <a:ln w="38100">
            <a:noFill/>
          </a:ln>
        </p:spPr>
        <p:txBody>
          <a:bodyPr wrap="none" rtlCol="0">
            <a:spAutoFit/>
          </a:bodyPr>
          <a:lstStyle/>
          <a:p>
            <a:pPr algn="ctr"/>
            <a:r>
              <a:rPr lang="ja-JP" altLang="en-US" sz="2800" dirty="0" smtClean="0"/>
              <a:t>前スライドで紹介したように、当日のボランティアが直前まで</a:t>
            </a:r>
            <a:endParaRPr lang="en-US" altLang="ja-JP" sz="2800" dirty="0" smtClean="0"/>
          </a:p>
          <a:p>
            <a:pPr algn="ctr"/>
            <a:r>
              <a:rPr lang="ja-JP" altLang="en-US" sz="2800" dirty="0" smtClean="0"/>
              <a:t>決まらなかったという事態を運営の甘さから招いてしまって</a:t>
            </a:r>
            <a:endParaRPr lang="en-US" altLang="ja-JP" sz="2800" dirty="0" smtClean="0"/>
          </a:p>
          <a:p>
            <a:pPr algn="ctr"/>
            <a:r>
              <a:rPr lang="ja-JP" altLang="en-US" sz="2800" dirty="0" smtClean="0"/>
              <a:t>いた事が逆に、当日ボランティアへのケア</a:t>
            </a:r>
            <a:r>
              <a:rPr lang="en-US" altLang="ja-JP" sz="2800" dirty="0" smtClean="0"/>
              <a:t>(</a:t>
            </a:r>
            <a:r>
              <a:rPr lang="ja-JP" altLang="en-US" sz="2800" dirty="0" smtClean="0"/>
              <a:t>マニュアルの作</a:t>
            </a:r>
            <a:endParaRPr lang="en-US" altLang="ja-JP" sz="2800" dirty="0" smtClean="0"/>
          </a:p>
          <a:p>
            <a:pPr algn="ctr"/>
            <a:r>
              <a:rPr lang="ja-JP" altLang="en-US" sz="2800" dirty="0" smtClean="0"/>
              <a:t>製など</a:t>
            </a:r>
            <a:r>
              <a:rPr lang="en-US" altLang="ja-JP" sz="2800" dirty="0" smtClean="0"/>
              <a:t>)</a:t>
            </a:r>
            <a:r>
              <a:rPr lang="ja-JP" altLang="en-US" sz="2800" dirty="0" smtClean="0"/>
              <a:t>の徹底に繋がり、結果的にサイエンス</a:t>
            </a:r>
            <a:r>
              <a:rPr lang="en-US" altLang="ja-JP" sz="2800" dirty="0" smtClean="0"/>
              <a:t>E</a:t>
            </a:r>
            <a:r>
              <a:rPr lang="ja-JP" altLang="en-US" sz="2800" dirty="0" smtClean="0"/>
              <a:t>ネットのメンバ</a:t>
            </a:r>
            <a:endParaRPr lang="en-US" altLang="ja-JP" sz="2800" dirty="0" smtClean="0"/>
          </a:p>
          <a:p>
            <a:pPr algn="ctr"/>
            <a:r>
              <a:rPr lang="ja-JP" altLang="en-US" sz="2800" dirty="0" smtClean="0"/>
              <a:t>ーの意識の改善に繋がった</a:t>
            </a:r>
            <a:endParaRPr lang="en-US" altLang="ja-JP" sz="2800" dirty="0" smtClean="0"/>
          </a:p>
          <a:p>
            <a:pPr algn="ctr"/>
            <a:r>
              <a:rPr lang="ja-JP" altLang="en-US" sz="2800" dirty="0" smtClean="0"/>
              <a:t>（主体的な説明・操作、自発的な学び）</a:t>
            </a:r>
            <a:endParaRPr lang="en-US" altLang="ja-JP"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1638590" cy="584775"/>
          </a:xfrm>
          <a:prstGeom prst="rect">
            <a:avLst/>
          </a:prstGeom>
          <a:noFill/>
        </p:spPr>
        <p:txBody>
          <a:bodyPr wrap="none" rtlCol="0">
            <a:spAutoFit/>
          </a:bodyPr>
          <a:lstStyle/>
          <a:p>
            <a:r>
              <a:rPr lang="ja-JP" altLang="en-US" sz="3200" b="1" u="sng" dirty="0" smtClean="0"/>
              <a:t>おわりに</a:t>
            </a:r>
            <a:endParaRPr lang="en-US" altLang="ja-JP" sz="3200" b="1" u="sng" dirty="0" smtClean="0"/>
          </a:p>
        </p:txBody>
      </p:sp>
      <p:grpSp>
        <p:nvGrpSpPr>
          <p:cNvPr id="9" name="グループ化 8"/>
          <p:cNvGrpSpPr/>
          <p:nvPr/>
        </p:nvGrpSpPr>
        <p:grpSpPr>
          <a:xfrm>
            <a:off x="323528" y="611977"/>
            <a:ext cx="7887587" cy="4536504"/>
            <a:chOff x="323528" y="620688"/>
            <a:chExt cx="7887587" cy="4536504"/>
          </a:xfrm>
        </p:grpSpPr>
        <p:graphicFrame>
          <p:nvGraphicFramePr>
            <p:cNvPr id="5" name="図表 4"/>
            <p:cNvGraphicFramePr/>
            <p:nvPr/>
          </p:nvGraphicFramePr>
          <p:xfrm>
            <a:off x="1524000" y="109319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p:cNvSpPr txBox="1"/>
            <p:nvPr/>
          </p:nvSpPr>
          <p:spPr>
            <a:xfrm>
              <a:off x="3923928" y="620688"/>
              <a:ext cx="1261884" cy="523220"/>
            </a:xfrm>
            <a:prstGeom prst="rect">
              <a:avLst/>
            </a:prstGeom>
            <a:noFill/>
            <a:ln>
              <a:solidFill>
                <a:srgbClr val="00B050"/>
              </a:solidFill>
            </a:ln>
          </p:spPr>
          <p:txBody>
            <a:bodyPr wrap="none" rtlCol="0">
              <a:spAutoFit/>
            </a:bodyPr>
            <a:lstStyle/>
            <a:p>
              <a:r>
                <a:rPr kumimoji="1" lang="ja-JP" altLang="en-US" sz="2800" dirty="0" smtClean="0">
                  <a:solidFill>
                    <a:srgbClr val="00B050"/>
                  </a:solidFill>
                </a:rPr>
                <a:t>博物館</a:t>
              </a:r>
              <a:endParaRPr kumimoji="1" lang="ja-JP" altLang="en-US" sz="2800" dirty="0">
                <a:solidFill>
                  <a:srgbClr val="00B050"/>
                </a:solidFill>
              </a:endParaRPr>
            </a:p>
          </p:txBody>
        </p:sp>
        <p:sp>
          <p:nvSpPr>
            <p:cNvPr id="7" name="テキスト ボックス 6"/>
            <p:cNvSpPr txBox="1"/>
            <p:nvPr/>
          </p:nvSpPr>
          <p:spPr>
            <a:xfrm>
              <a:off x="7308304" y="3501008"/>
              <a:ext cx="902811" cy="523220"/>
            </a:xfrm>
            <a:prstGeom prst="rect">
              <a:avLst/>
            </a:prstGeom>
            <a:noFill/>
            <a:ln>
              <a:solidFill>
                <a:srgbClr val="0070C0"/>
              </a:solidFill>
            </a:ln>
          </p:spPr>
          <p:txBody>
            <a:bodyPr wrap="none" rtlCol="0">
              <a:spAutoFit/>
            </a:bodyPr>
            <a:lstStyle/>
            <a:p>
              <a:r>
                <a:rPr lang="ja-JP" altLang="en-US" sz="2800" dirty="0" smtClean="0">
                  <a:solidFill>
                    <a:srgbClr val="0070C0"/>
                  </a:solidFill>
                </a:rPr>
                <a:t>大学</a:t>
              </a:r>
              <a:endParaRPr kumimoji="1" lang="ja-JP" altLang="en-US" sz="2800" dirty="0">
                <a:solidFill>
                  <a:srgbClr val="0070C0"/>
                </a:solidFill>
              </a:endParaRPr>
            </a:p>
          </p:txBody>
        </p:sp>
        <p:sp>
          <p:nvSpPr>
            <p:cNvPr id="8" name="テキスト ボックス 7"/>
            <p:cNvSpPr txBox="1"/>
            <p:nvPr/>
          </p:nvSpPr>
          <p:spPr>
            <a:xfrm>
              <a:off x="323528" y="3140968"/>
              <a:ext cx="1986441" cy="954107"/>
            </a:xfrm>
            <a:prstGeom prst="rect">
              <a:avLst/>
            </a:prstGeom>
            <a:noFill/>
            <a:ln>
              <a:solidFill>
                <a:srgbClr val="FF0000"/>
              </a:solidFill>
            </a:ln>
          </p:spPr>
          <p:txBody>
            <a:bodyPr wrap="none" rtlCol="0">
              <a:spAutoFit/>
            </a:bodyPr>
            <a:lstStyle/>
            <a:p>
              <a:pPr algn="ctr"/>
              <a:r>
                <a:rPr lang="ja-JP" altLang="en-US" sz="2800" dirty="0" smtClean="0">
                  <a:solidFill>
                    <a:srgbClr val="FF0000"/>
                  </a:solidFill>
                </a:rPr>
                <a:t>科学教育</a:t>
              </a:r>
              <a:endParaRPr lang="en-US" altLang="ja-JP" sz="2800" dirty="0" smtClean="0">
                <a:solidFill>
                  <a:srgbClr val="FF0000"/>
                </a:solidFill>
              </a:endParaRPr>
            </a:p>
            <a:p>
              <a:pPr algn="ctr"/>
              <a:r>
                <a:rPr lang="ja-JP" altLang="en-US" sz="2800" dirty="0" smtClean="0">
                  <a:solidFill>
                    <a:srgbClr val="FF0000"/>
                  </a:solidFill>
                </a:rPr>
                <a:t>ボランティア</a:t>
              </a:r>
              <a:endParaRPr kumimoji="1" lang="ja-JP" altLang="en-US" sz="2800" dirty="0">
                <a:solidFill>
                  <a:srgbClr val="FF0000"/>
                </a:solidFill>
              </a:endParaRPr>
            </a:p>
          </p:txBody>
        </p:sp>
      </p:grpSp>
      <p:sp>
        <p:nvSpPr>
          <p:cNvPr id="10" name="テキスト ボックス 9"/>
          <p:cNvSpPr txBox="1"/>
          <p:nvPr/>
        </p:nvSpPr>
        <p:spPr>
          <a:xfrm>
            <a:off x="2987824" y="2780928"/>
            <a:ext cx="3238387" cy="584775"/>
          </a:xfrm>
          <a:prstGeom prst="rect">
            <a:avLst/>
          </a:prstGeom>
          <a:solidFill>
            <a:schemeClr val="bg1"/>
          </a:solidFill>
          <a:ln>
            <a:solidFill>
              <a:schemeClr val="tx1"/>
            </a:solidFill>
          </a:ln>
        </p:spPr>
        <p:txBody>
          <a:bodyPr wrap="none" rtlCol="0">
            <a:spAutoFit/>
          </a:bodyPr>
          <a:lstStyle/>
          <a:p>
            <a:r>
              <a:rPr kumimoji="1" lang="ja-JP" altLang="en-US" sz="3200" b="1" u="sng" dirty="0" smtClean="0"/>
              <a:t>エジソン展の好評</a:t>
            </a:r>
            <a:endParaRPr kumimoji="1" lang="ja-JP" altLang="en-US" sz="3200" b="1" u="sng" dirty="0"/>
          </a:p>
        </p:txBody>
      </p:sp>
      <p:sp>
        <p:nvSpPr>
          <p:cNvPr id="11" name="テキスト ボックス 10"/>
          <p:cNvSpPr txBox="1"/>
          <p:nvPr/>
        </p:nvSpPr>
        <p:spPr>
          <a:xfrm>
            <a:off x="75610" y="2352363"/>
            <a:ext cx="2480166" cy="707886"/>
          </a:xfrm>
          <a:prstGeom prst="rect">
            <a:avLst/>
          </a:prstGeom>
          <a:noFill/>
        </p:spPr>
        <p:txBody>
          <a:bodyPr wrap="none" rtlCol="0">
            <a:spAutoFit/>
          </a:bodyPr>
          <a:lstStyle/>
          <a:p>
            <a:r>
              <a:rPr kumimoji="1" lang="ja-JP" altLang="en-US" sz="2000" b="1" dirty="0" smtClean="0">
                <a:solidFill>
                  <a:srgbClr val="FF0000"/>
                </a:solidFill>
              </a:rPr>
              <a:t>子供達への実験指導</a:t>
            </a:r>
            <a:endParaRPr kumimoji="1" lang="en-US" altLang="ja-JP" sz="2000" b="1" dirty="0" smtClean="0">
              <a:solidFill>
                <a:srgbClr val="FF0000"/>
              </a:solidFill>
            </a:endParaRPr>
          </a:p>
          <a:p>
            <a:pPr algn="ctr"/>
            <a:r>
              <a:rPr kumimoji="1" lang="ja-JP" altLang="en-US" sz="2000" b="1" dirty="0" smtClean="0">
                <a:solidFill>
                  <a:srgbClr val="FF0000"/>
                </a:solidFill>
              </a:rPr>
              <a:t>に慣れている経験</a:t>
            </a:r>
            <a:endParaRPr kumimoji="1" lang="ja-JP" altLang="en-US" sz="2000" b="1" dirty="0">
              <a:solidFill>
                <a:srgbClr val="FF0000"/>
              </a:solidFill>
            </a:endParaRPr>
          </a:p>
        </p:txBody>
      </p:sp>
      <p:sp>
        <p:nvSpPr>
          <p:cNvPr id="12" name="テキスト ボックス 11"/>
          <p:cNvSpPr txBox="1"/>
          <p:nvPr/>
        </p:nvSpPr>
        <p:spPr>
          <a:xfrm>
            <a:off x="6444208" y="2412177"/>
            <a:ext cx="2767104" cy="1015663"/>
          </a:xfrm>
          <a:prstGeom prst="rect">
            <a:avLst/>
          </a:prstGeom>
          <a:noFill/>
        </p:spPr>
        <p:txBody>
          <a:bodyPr wrap="none" rtlCol="0">
            <a:spAutoFit/>
          </a:bodyPr>
          <a:lstStyle/>
          <a:p>
            <a:pPr algn="ctr"/>
            <a:r>
              <a:rPr lang="ja-JP" altLang="en-US" sz="2000" b="1" dirty="0" smtClean="0">
                <a:solidFill>
                  <a:srgbClr val="0070C0"/>
                </a:solidFill>
              </a:rPr>
              <a:t>時間をかけて企画に</a:t>
            </a:r>
            <a:endParaRPr lang="en-US" altLang="ja-JP" sz="2000" b="1" dirty="0" smtClean="0">
              <a:solidFill>
                <a:srgbClr val="0070C0"/>
              </a:solidFill>
            </a:endParaRPr>
          </a:p>
          <a:p>
            <a:pPr algn="ctr"/>
            <a:r>
              <a:rPr lang="ja-JP" altLang="en-US" sz="2000" b="1" dirty="0" smtClean="0">
                <a:solidFill>
                  <a:srgbClr val="0070C0"/>
                </a:solidFill>
              </a:rPr>
              <a:t>集中できる</a:t>
            </a:r>
            <a:r>
              <a:rPr kumimoji="1" lang="ja-JP" altLang="en-US" sz="2000" b="1" dirty="0" smtClean="0">
                <a:solidFill>
                  <a:srgbClr val="0070C0"/>
                </a:solidFill>
              </a:rPr>
              <a:t>環境から</a:t>
            </a:r>
            <a:endParaRPr kumimoji="1" lang="en-US" altLang="ja-JP" sz="2000" b="1" dirty="0" smtClean="0">
              <a:solidFill>
                <a:srgbClr val="0070C0"/>
              </a:solidFill>
            </a:endParaRPr>
          </a:p>
          <a:p>
            <a:pPr algn="ctr"/>
            <a:r>
              <a:rPr kumimoji="1" lang="ja-JP" altLang="en-US" sz="2000" b="1" dirty="0" smtClean="0">
                <a:solidFill>
                  <a:srgbClr val="0070C0"/>
                </a:solidFill>
              </a:rPr>
              <a:t>生まれる柔軟なアイデア</a:t>
            </a:r>
            <a:endParaRPr kumimoji="1" lang="en-US" altLang="ja-JP" sz="2000" b="1" dirty="0" smtClean="0">
              <a:solidFill>
                <a:srgbClr val="0070C0"/>
              </a:solidFill>
            </a:endParaRPr>
          </a:p>
        </p:txBody>
      </p:sp>
      <p:sp>
        <p:nvSpPr>
          <p:cNvPr id="15" name="テキスト ボックス 14"/>
          <p:cNvSpPr txBox="1"/>
          <p:nvPr/>
        </p:nvSpPr>
        <p:spPr>
          <a:xfrm>
            <a:off x="3635896" y="148570"/>
            <a:ext cx="1863011" cy="400110"/>
          </a:xfrm>
          <a:prstGeom prst="rect">
            <a:avLst/>
          </a:prstGeom>
          <a:noFill/>
        </p:spPr>
        <p:txBody>
          <a:bodyPr wrap="none" rtlCol="0">
            <a:spAutoFit/>
          </a:bodyPr>
          <a:lstStyle/>
          <a:p>
            <a:pPr algn="ctr"/>
            <a:r>
              <a:rPr lang="ja-JP" altLang="en-US" sz="2000" b="1" dirty="0" smtClean="0">
                <a:solidFill>
                  <a:srgbClr val="00B050"/>
                </a:solidFill>
              </a:rPr>
              <a:t>ハンズオン展示</a:t>
            </a:r>
            <a:endParaRPr lang="en-US" altLang="ja-JP" sz="2000" b="1" dirty="0" smtClean="0">
              <a:solidFill>
                <a:srgbClr val="00B050"/>
              </a:solidFill>
            </a:endParaRPr>
          </a:p>
        </p:txBody>
      </p:sp>
      <p:sp>
        <p:nvSpPr>
          <p:cNvPr id="17" name="下矢印 16"/>
          <p:cNvSpPr/>
          <p:nvPr/>
        </p:nvSpPr>
        <p:spPr>
          <a:xfrm rot="20669858">
            <a:off x="895798" y="4154626"/>
            <a:ext cx="504056" cy="205331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1335377" y="5229200"/>
            <a:ext cx="6473246" cy="1384995"/>
          </a:xfrm>
          <a:prstGeom prst="rect">
            <a:avLst/>
          </a:prstGeom>
          <a:noFill/>
        </p:spPr>
        <p:txBody>
          <a:bodyPr wrap="none" rtlCol="0">
            <a:spAutoFit/>
          </a:bodyPr>
          <a:lstStyle/>
          <a:p>
            <a:pPr algn="ctr"/>
            <a:r>
              <a:rPr kumimoji="1" lang="ja-JP" altLang="en-US" sz="2800" dirty="0" smtClean="0"/>
              <a:t>課題：</a:t>
            </a:r>
            <a:r>
              <a:rPr lang="ja-JP" altLang="en-US" sz="2800" dirty="0" smtClean="0"/>
              <a:t>ボランティアや学生特有の甘さ</a:t>
            </a:r>
            <a:endParaRPr lang="en-US" altLang="ja-JP" sz="2800" dirty="0" smtClean="0"/>
          </a:p>
          <a:p>
            <a:pPr algn="ctr"/>
            <a:endParaRPr lang="en-US" altLang="ja-JP" sz="2800" dirty="0" smtClean="0"/>
          </a:p>
          <a:p>
            <a:pPr algn="ctr"/>
            <a:r>
              <a:rPr kumimoji="1" lang="ja-JP" altLang="en-US" sz="2800" dirty="0" smtClean="0"/>
              <a:t>次へのキーワード：「企画段階からの参加」</a:t>
            </a:r>
            <a:endParaRPr kumimoji="1" lang="ja-JP"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3374642" cy="584775"/>
          </a:xfrm>
          <a:prstGeom prst="rect">
            <a:avLst/>
          </a:prstGeom>
          <a:noFill/>
        </p:spPr>
        <p:txBody>
          <a:bodyPr wrap="none" rtlCol="0">
            <a:spAutoFit/>
          </a:bodyPr>
          <a:lstStyle/>
          <a:p>
            <a:r>
              <a:rPr lang="ja-JP" altLang="en-US" sz="3200" b="1" u="sng" dirty="0" smtClean="0"/>
              <a:t>本論文を読んで</a:t>
            </a:r>
            <a:r>
              <a:rPr lang="en-US" altLang="ja-JP" sz="3200" b="1" u="sng" dirty="0" smtClean="0"/>
              <a:t>…</a:t>
            </a:r>
          </a:p>
        </p:txBody>
      </p:sp>
      <p:sp>
        <p:nvSpPr>
          <p:cNvPr id="9" name="テキスト ボックス 8"/>
          <p:cNvSpPr txBox="1"/>
          <p:nvPr/>
        </p:nvSpPr>
        <p:spPr>
          <a:xfrm>
            <a:off x="251520" y="1052736"/>
            <a:ext cx="3509294" cy="523220"/>
          </a:xfrm>
          <a:prstGeom prst="rect">
            <a:avLst/>
          </a:prstGeom>
          <a:noFill/>
        </p:spPr>
        <p:txBody>
          <a:bodyPr wrap="none" rtlCol="0">
            <a:spAutoFit/>
          </a:bodyPr>
          <a:lstStyle/>
          <a:p>
            <a:pPr algn="ctr">
              <a:buFont typeface="Arial" pitchFamily="34" charset="0"/>
              <a:buChar char="•"/>
            </a:pPr>
            <a:r>
              <a:rPr lang="ja-JP" altLang="en-US" sz="2800" dirty="0" smtClean="0"/>
              <a:t> エジソン展への評価</a:t>
            </a:r>
            <a:endParaRPr kumimoji="1" lang="en-US" altLang="ja-JP" sz="2800" dirty="0" smtClean="0"/>
          </a:p>
        </p:txBody>
      </p:sp>
      <p:grpSp>
        <p:nvGrpSpPr>
          <p:cNvPr id="13" name="グループ化 12"/>
          <p:cNvGrpSpPr/>
          <p:nvPr/>
        </p:nvGrpSpPr>
        <p:grpSpPr>
          <a:xfrm>
            <a:off x="1002229" y="1700808"/>
            <a:ext cx="6954147" cy="3258363"/>
            <a:chOff x="1638523" y="1826821"/>
            <a:chExt cx="6954147" cy="3258363"/>
          </a:xfrm>
        </p:grpSpPr>
        <p:sp>
          <p:nvSpPr>
            <p:cNvPr id="10" name="テキスト ボックス 9"/>
            <p:cNvSpPr txBox="1"/>
            <p:nvPr/>
          </p:nvSpPr>
          <p:spPr>
            <a:xfrm>
              <a:off x="1822585" y="1826821"/>
              <a:ext cx="6559809" cy="954107"/>
            </a:xfrm>
            <a:prstGeom prst="rect">
              <a:avLst/>
            </a:prstGeom>
            <a:noFill/>
          </p:spPr>
          <p:txBody>
            <a:bodyPr wrap="none" rtlCol="0">
              <a:spAutoFit/>
            </a:bodyPr>
            <a:lstStyle/>
            <a:p>
              <a:pPr algn="ctr"/>
              <a:r>
                <a:rPr lang="ja-JP" altLang="en-US" sz="2800" dirty="0" smtClean="0"/>
                <a:t>発明</a:t>
              </a:r>
              <a:r>
                <a:rPr lang="ja-JP" altLang="en-US" sz="2800" dirty="0" smtClean="0"/>
                <a:t>の原点、最もプリミティブなシーンを</a:t>
              </a:r>
              <a:endParaRPr lang="en-US" altLang="ja-JP" sz="2800" dirty="0" smtClean="0"/>
            </a:p>
            <a:p>
              <a:pPr algn="ctr"/>
              <a:r>
                <a:rPr lang="ja-JP" altLang="en-US" sz="2800" dirty="0" smtClean="0"/>
                <a:t>見るのには</a:t>
              </a:r>
              <a:r>
                <a:rPr kumimoji="1" lang="ja-JP" altLang="en-US" sz="2800" dirty="0" smtClean="0"/>
                <a:t>最適だと感じる（わくわく、刺激）</a:t>
              </a:r>
              <a:endParaRPr kumimoji="1" lang="en-US" altLang="ja-JP" sz="2800" dirty="0" smtClean="0"/>
            </a:p>
          </p:txBody>
        </p:sp>
        <p:sp>
          <p:nvSpPr>
            <p:cNvPr id="11" name="下矢印 10"/>
            <p:cNvSpPr/>
            <p:nvPr/>
          </p:nvSpPr>
          <p:spPr>
            <a:xfrm>
              <a:off x="4644008" y="2852936"/>
              <a:ext cx="936104" cy="79208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638523" y="3700189"/>
              <a:ext cx="6954147" cy="1384995"/>
            </a:xfrm>
            <a:prstGeom prst="rect">
              <a:avLst/>
            </a:prstGeom>
            <a:noFill/>
          </p:spPr>
          <p:txBody>
            <a:bodyPr wrap="none" rtlCol="0">
              <a:spAutoFit/>
            </a:bodyPr>
            <a:lstStyle/>
            <a:p>
              <a:pPr algn="ctr"/>
              <a:r>
                <a:rPr lang="ja-JP" altLang="en-US" sz="2800" dirty="0" smtClean="0"/>
                <a:t>教壇に立った時のために、過去の偉人たちの</a:t>
              </a:r>
              <a:endParaRPr lang="en-US" altLang="ja-JP" sz="2800" dirty="0" smtClean="0"/>
            </a:p>
            <a:p>
              <a:pPr algn="ctr"/>
              <a:r>
                <a:rPr kumimoji="1" lang="ja-JP" altLang="en-US" sz="2800" dirty="0" smtClean="0"/>
                <a:t>功績というのを自分の引き出しとして</a:t>
              </a:r>
              <a:endParaRPr kumimoji="1" lang="en-US" altLang="ja-JP" sz="2800" dirty="0" smtClean="0"/>
            </a:p>
            <a:p>
              <a:pPr algn="ctr"/>
              <a:r>
                <a:rPr kumimoji="1" lang="ja-JP" altLang="en-US" sz="2800" dirty="0" smtClean="0"/>
                <a:t>勉強しなければ</a:t>
              </a:r>
              <a:r>
                <a:rPr lang="ja-JP" altLang="en-US" sz="2800" dirty="0" smtClean="0"/>
                <a:t>ならないなと感じる</a:t>
              </a:r>
              <a:endParaRPr kumimoji="1" lang="en-US" altLang="ja-JP" sz="2800" dirty="0" smtClean="0"/>
            </a:p>
          </p:txBody>
        </p:sp>
      </p:grpSp>
      <p:sp>
        <p:nvSpPr>
          <p:cNvPr id="14" name="テキスト ボックス 13"/>
          <p:cNvSpPr txBox="1"/>
          <p:nvPr/>
        </p:nvSpPr>
        <p:spPr>
          <a:xfrm>
            <a:off x="109881" y="5229200"/>
            <a:ext cx="8954695" cy="1200329"/>
          </a:xfrm>
          <a:prstGeom prst="rect">
            <a:avLst/>
          </a:prstGeom>
          <a:noFill/>
        </p:spPr>
        <p:txBody>
          <a:bodyPr wrap="none" rtlCol="0">
            <a:spAutoFit/>
          </a:bodyPr>
          <a:lstStyle/>
          <a:p>
            <a:r>
              <a:rPr kumimoji="1" lang="ja-JP" altLang="en-US" sz="2400" u="sng" dirty="0" smtClean="0">
                <a:latin typeface="+mn-ea"/>
              </a:rPr>
              <a:t>ﾌﾟﾗｽ</a:t>
            </a:r>
            <a:r>
              <a:rPr kumimoji="1" lang="en-US" altLang="ja-JP" sz="2400" u="sng" dirty="0" smtClean="0">
                <a:latin typeface="+mn-ea"/>
              </a:rPr>
              <a:t>…</a:t>
            </a:r>
          </a:p>
          <a:p>
            <a:r>
              <a:rPr kumimoji="1" lang="ja-JP" altLang="en-US" sz="2400" u="sng" dirty="0" smtClean="0">
                <a:latin typeface="+mn-ea"/>
              </a:rPr>
              <a:t>論文にもある様に、サイエンス</a:t>
            </a:r>
            <a:r>
              <a:rPr kumimoji="1" lang="en-US" altLang="ja-JP" sz="2400" u="sng" dirty="0" smtClean="0">
                <a:latin typeface="+mn-ea"/>
              </a:rPr>
              <a:t>E</a:t>
            </a:r>
            <a:r>
              <a:rPr kumimoji="1" lang="ja-JP" altLang="en-US" sz="2400" u="sng" dirty="0" smtClean="0">
                <a:latin typeface="+mn-ea"/>
              </a:rPr>
              <a:t>ネットが企画段階から参加した場合に</a:t>
            </a:r>
            <a:endParaRPr lang="en-US" altLang="ja-JP" sz="2400" u="sng" dirty="0" smtClean="0">
              <a:latin typeface="+mn-ea"/>
            </a:endParaRPr>
          </a:p>
          <a:p>
            <a:pPr algn="ctr"/>
            <a:r>
              <a:rPr kumimoji="1" lang="ja-JP" altLang="en-US" sz="2400" u="sng" dirty="0" smtClean="0">
                <a:latin typeface="+mn-ea"/>
              </a:rPr>
              <a:t>どのような変化があるか気になるところである</a:t>
            </a:r>
            <a:endParaRPr kumimoji="1" lang="en-US" altLang="ja-JP" sz="2400" u="sng" dirty="0" smtClean="0">
              <a:latin typeface="+mn-e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3374642" cy="584775"/>
          </a:xfrm>
          <a:prstGeom prst="rect">
            <a:avLst/>
          </a:prstGeom>
          <a:noFill/>
        </p:spPr>
        <p:txBody>
          <a:bodyPr wrap="none" rtlCol="0">
            <a:spAutoFit/>
          </a:bodyPr>
          <a:lstStyle/>
          <a:p>
            <a:r>
              <a:rPr lang="ja-JP" altLang="en-US" sz="3200" b="1" u="sng" dirty="0" smtClean="0"/>
              <a:t>本論文を読んで</a:t>
            </a:r>
            <a:r>
              <a:rPr lang="en-US" altLang="ja-JP" sz="3200" b="1" u="sng" dirty="0" smtClean="0"/>
              <a:t>…</a:t>
            </a:r>
          </a:p>
        </p:txBody>
      </p:sp>
      <p:grpSp>
        <p:nvGrpSpPr>
          <p:cNvPr id="3" name="グループ化 2"/>
          <p:cNvGrpSpPr/>
          <p:nvPr/>
        </p:nvGrpSpPr>
        <p:grpSpPr>
          <a:xfrm>
            <a:off x="2352105" y="2730908"/>
            <a:ext cx="4439791" cy="3578412"/>
            <a:chOff x="2352105" y="332656"/>
            <a:chExt cx="4439791" cy="3578412"/>
          </a:xfrm>
        </p:grpSpPr>
        <p:pic>
          <p:nvPicPr>
            <p:cNvPr id="4" name="Picture 2"/>
            <p:cNvPicPr>
              <a:picLocks noChangeAspect="1" noChangeArrowheads="1"/>
            </p:cNvPicPr>
            <p:nvPr/>
          </p:nvPicPr>
          <p:blipFill>
            <a:blip r:embed="rId2" cstate="print"/>
            <a:srcRect/>
            <a:stretch>
              <a:fillRect/>
            </a:stretch>
          </p:blipFill>
          <p:spPr bwMode="auto">
            <a:xfrm>
              <a:off x="2352105" y="332656"/>
              <a:ext cx="4439791" cy="3578412"/>
            </a:xfrm>
            <a:prstGeom prst="rect">
              <a:avLst/>
            </a:prstGeom>
            <a:noFill/>
            <a:ln w="9525">
              <a:solidFill>
                <a:schemeClr val="tx1"/>
              </a:solidFill>
              <a:miter lim="800000"/>
              <a:headEnd/>
              <a:tailEnd/>
            </a:ln>
          </p:spPr>
        </p:pic>
        <p:sp>
          <p:nvSpPr>
            <p:cNvPr id="5" name="円/楕円 4"/>
            <p:cNvSpPr/>
            <p:nvPr/>
          </p:nvSpPr>
          <p:spPr>
            <a:xfrm>
              <a:off x="3635896" y="332656"/>
              <a:ext cx="1152128" cy="108012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円/楕円 5"/>
            <p:cNvSpPr/>
            <p:nvPr/>
          </p:nvSpPr>
          <p:spPr>
            <a:xfrm>
              <a:off x="2411760" y="2204864"/>
              <a:ext cx="1152128" cy="108012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円/楕円 6"/>
            <p:cNvSpPr/>
            <p:nvPr/>
          </p:nvSpPr>
          <p:spPr>
            <a:xfrm>
              <a:off x="5148064" y="2204864"/>
              <a:ext cx="1152128" cy="108012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9" name="テキスト ボックス 8"/>
          <p:cNvSpPr txBox="1"/>
          <p:nvPr/>
        </p:nvSpPr>
        <p:spPr>
          <a:xfrm>
            <a:off x="210069" y="1052736"/>
            <a:ext cx="8723862" cy="1384995"/>
          </a:xfrm>
          <a:prstGeom prst="rect">
            <a:avLst/>
          </a:prstGeom>
          <a:noFill/>
        </p:spPr>
        <p:txBody>
          <a:bodyPr wrap="none" rtlCol="0">
            <a:spAutoFit/>
          </a:bodyPr>
          <a:lstStyle/>
          <a:p>
            <a:pPr algn="ctr"/>
            <a:r>
              <a:rPr lang="ja-JP" altLang="en-US" sz="2800" dirty="0" smtClean="0"/>
              <a:t>実際</a:t>
            </a:r>
            <a:r>
              <a:rPr lang="ja-JP" altLang="en-US" sz="2800" dirty="0" smtClean="0"/>
              <a:t>に現場に出た時の教材研究のサイクルを考えた時に</a:t>
            </a:r>
            <a:endParaRPr lang="en-US" altLang="ja-JP" sz="2800" dirty="0" smtClean="0"/>
          </a:p>
          <a:p>
            <a:pPr algn="ctr"/>
            <a:r>
              <a:rPr kumimoji="1" lang="ja-JP" altLang="en-US" sz="2800" dirty="0" smtClean="0"/>
              <a:t>下記</a:t>
            </a:r>
            <a:r>
              <a:rPr kumimoji="1" lang="ja-JP" altLang="en-US" sz="2800" dirty="0" smtClean="0"/>
              <a:t>にある様な要素を満たすような場を創る、設ける事が</a:t>
            </a:r>
            <a:endParaRPr kumimoji="1" lang="en-US" altLang="ja-JP" sz="2800" dirty="0" smtClean="0"/>
          </a:p>
          <a:p>
            <a:pPr algn="ctr"/>
            <a:r>
              <a:rPr lang="ja-JP" altLang="en-US" sz="2800" dirty="0" smtClean="0"/>
              <a:t>“良い“環境なのかなと感じる（≒毎日ゼミ）</a:t>
            </a:r>
            <a:endParaRPr kumimoji="1" lang="en-US" altLang="ja-JP"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11385"/>
            <a:ext cx="1681871" cy="584775"/>
          </a:xfrm>
          <a:prstGeom prst="rect">
            <a:avLst/>
          </a:prstGeom>
          <a:noFill/>
        </p:spPr>
        <p:txBody>
          <a:bodyPr wrap="none" rtlCol="0">
            <a:spAutoFit/>
          </a:bodyPr>
          <a:lstStyle/>
          <a:p>
            <a:r>
              <a:rPr kumimoji="1" lang="ja-JP" altLang="en-US" sz="3200" b="1" u="sng" dirty="0" smtClean="0"/>
              <a:t>はじめに</a:t>
            </a:r>
            <a:endParaRPr kumimoji="1" lang="ja-JP" altLang="en-US" sz="3200" b="1" u="sng" dirty="0"/>
          </a:p>
        </p:txBody>
      </p:sp>
      <p:sp>
        <p:nvSpPr>
          <p:cNvPr id="5" name="テキスト ボックス 4"/>
          <p:cNvSpPr txBox="1"/>
          <p:nvPr/>
        </p:nvSpPr>
        <p:spPr>
          <a:xfrm>
            <a:off x="985922" y="1178749"/>
            <a:ext cx="7172156" cy="954107"/>
          </a:xfrm>
          <a:prstGeom prst="rect">
            <a:avLst/>
          </a:prstGeom>
          <a:noFill/>
        </p:spPr>
        <p:txBody>
          <a:bodyPr wrap="none" rtlCol="0">
            <a:spAutoFit/>
          </a:bodyPr>
          <a:lstStyle/>
          <a:p>
            <a:pPr algn="ctr"/>
            <a:r>
              <a:rPr kumimoji="1" lang="ja-JP" altLang="en-US" sz="2800" dirty="0" smtClean="0"/>
              <a:t>学校が完全学校週</a:t>
            </a:r>
            <a:r>
              <a:rPr kumimoji="1" lang="en-US" altLang="ja-JP" sz="2800" dirty="0" smtClean="0"/>
              <a:t>5</a:t>
            </a:r>
            <a:r>
              <a:rPr kumimoji="1" lang="ja-JP" altLang="en-US" sz="2800" dirty="0" smtClean="0"/>
              <a:t>日制に完全移行してから、</a:t>
            </a:r>
            <a:endParaRPr kumimoji="1" lang="en-US" altLang="ja-JP" sz="2800" dirty="0" smtClean="0"/>
          </a:p>
          <a:p>
            <a:pPr algn="ctr"/>
            <a:r>
              <a:rPr kumimoji="1" lang="ja-JP" altLang="en-US" sz="2800" dirty="0" smtClean="0"/>
              <a:t>科学イベントのニーズが高まってきている</a:t>
            </a:r>
            <a:endParaRPr kumimoji="1" lang="en-US" altLang="ja-JP" sz="2800" dirty="0" smtClean="0"/>
          </a:p>
        </p:txBody>
      </p:sp>
      <p:sp>
        <p:nvSpPr>
          <p:cNvPr id="9" name="円/楕円 8"/>
          <p:cNvSpPr/>
          <p:nvPr/>
        </p:nvSpPr>
        <p:spPr>
          <a:xfrm>
            <a:off x="611560" y="836712"/>
            <a:ext cx="7920880" cy="151216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下矢印 9"/>
          <p:cNvSpPr/>
          <p:nvPr/>
        </p:nvSpPr>
        <p:spPr>
          <a:xfrm>
            <a:off x="4103948" y="2060848"/>
            <a:ext cx="936104" cy="86409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grpSp>
        <p:nvGrpSpPr>
          <p:cNvPr id="12" name="グループ化 11"/>
          <p:cNvGrpSpPr/>
          <p:nvPr/>
        </p:nvGrpSpPr>
        <p:grpSpPr>
          <a:xfrm>
            <a:off x="35496" y="2996952"/>
            <a:ext cx="9132628" cy="1815882"/>
            <a:chOff x="5686" y="3429000"/>
            <a:chExt cx="9132628" cy="1815882"/>
          </a:xfrm>
        </p:grpSpPr>
        <p:sp>
          <p:nvSpPr>
            <p:cNvPr id="7" name="テキスト ボックス 6"/>
            <p:cNvSpPr txBox="1"/>
            <p:nvPr/>
          </p:nvSpPr>
          <p:spPr>
            <a:xfrm>
              <a:off x="5686" y="3429000"/>
              <a:ext cx="9132628" cy="1815882"/>
            </a:xfrm>
            <a:prstGeom prst="rect">
              <a:avLst/>
            </a:prstGeom>
            <a:noFill/>
            <a:ln w="12700">
              <a:noFill/>
            </a:ln>
          </p:spPr>
          <p:txBody>
            <a:bodyPr wrap="none" rtlCol="0">
              <a:spAutoFit/>
            </a:bodyPr>
            <a:lstStyle/>
            <a:p>
              <a:pPr algn="ctr"/>
              <a:r>
                <a:rPr lang="ja-JP" altLang="en-US" sz="2800" b="1" dirty="0" smtClean="0"/>
                <a:t>博物館</a:t>
              </a:r>
              <a:endParaRPr lang="en-US" altLang="ja-JP" sz="2800" b="1" dirty="0" smtClean="0"/>
            </a:p>
            <a:p>
              <a:r>
                <a:rPr lang="ja-JP" altLang="en-US" sz="2800" dirty="0" smtClean="0"/>
                <a:t>これまでの展示型のイベントから、来館者が主体的に双方向</a:t>
              </a:r>
              <a:endParaRPr lang="en-US" altLang="ja-JP" sz="2800" dirty="0" smtClean="0"/>
            </a:p>
            <a:p>
              <a:r>
                <a:rPr lang="ja-JP" altLang="en-US" sz="2800" dirty="0" smtClean="0"/>
                <a:t>コミュニケーションができる展示のあり方への変革を模索して</a:t>
              </a:r>
              <a:endParaRPr lang="en-US" altLang="ja-JP" sz="2800" dirty="0" smtClean="0"/>
            </a:p>
            <a:p>
              <a:r>
                <a:rPr lang="ja-JP" altLang="en-US" sz="2800" dirty="0" smtClean="0"/>
                <a:t>きている</a:t>
              </a:r>
              <a:endParaRPr kumimoji="1" lang="ja-JP" altLang="en-US" sz="2800" dirty="0"/>
            </a:p>
          </p:txBody>
        </p:sp>
        <p:sp>
          <p:nvSpPr>
            <p:cNvPr id="11" name="正方形/長方形 10"/>
            <p:cNvSpPr/>
            <p:nvPr/>
          </p:nvSpPr>
          <p:spPr>
            <a:xfrm>
              <a:off x="3944794" y="3444682"/>
              <a:ext cx="1259632" cy="504056"/>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4" name="グループ化 13"/>
          <p:cNvGrpSpPr/>
          <p:nvPr/>
        </p:nvGrpSpPr>
        <p:grpSpPr>
          <a:xfrm>
            <a:off x="78830" y="4653136"/>
            <a:ext cx="9044464" cy="1815882"/>
            <a:chOff x="78830" y="4994012"/>
            <a:chExt cx="9044464" cy="1815882"/>
          </a:xfrm>
        </p:grpSpPr>
        <p:sp>
          <p:nvSpPr>
            <p:cNvPr id="6" name="テキスト ボックス 5"/>
            <p:cNvSpPr txBox="1"/>
            <p:nvPr/>
          </p:nvSpPr>
          <p:spPr>
            <a:xfrm>
              <a:off x="78830" y="4994012"/>
              <a:ext cx="9044464" cy="1815882"/>
            </a:xfrm>
            <a:prstGeom prst="rect">
              <a:avLst/>
            </a:prstGeom>
            <a:noFill/>
            <a:ln w="38100">
              <a:noFill/>
            </a:ln>
          </p:spPr>
          <p:txBody>
            <a:bodyPr wrap="none" rtlCol="0">
              <a:spAutoFit/>
            </a:bodyPr>
            <a:lstStyle/>
            <a:p>
              <a:pPr algn="ctr"/>
              <a:r>
                <a:rPr lang="ja-JP" altLang="en-US" sz="2800" b="1" dirty="0" smtClean="0"/>
                <a:t>大学</a:t>
              </a:r>
              <a:endParaRPr lang="en-US" altLang="ja-JP" sz="2800" b="1" dirty="0" smtClean="0"/>
            </a:p>
            <a:p>
              <a:r>
                <a:rPr lang="ja-JP" altLang="en-US" sz="2800" dirty="0" smtClean="0"/>
                <a:t>博物館などを現場として文化施設のマネジメント分野を研究</a:t>
              </a:r>
              <a:endParaRPr lang="en-US" altLang="ja-JP" sz="2800" dirty="0" smtClean="0"/>
            </a:p>
            <a:p>
              <a:r>
                <a:rPr lang="ja-JP" altLang="en-US" sz="2800" dirty="0" smtClean="0"/>
                <a:t>しており、専門の研究とともに博物館実習を中身の濃いもの</a:t>
              </a:r>
              <a:endParaRPr lang="en-US" altLang="ja-JP" sz="2800" dirty="0" smtClean="0"/>
            </a:p>
            <a:p>
              <a:r>
                <a:rPr lang="ja-JP" altLang="en-US" sz="2800" dirty="0" smtClean="0"/>
                <a:t>へと改良を行ってきている</a:t>
              </a:r>
              <a:endParaRPr lang="en-US" altLang="ja-JP" sz="2800" dirty="0" smtClean="0"/>
            </a:p>
          </p:txBody>
        </p:sp>
        <p:sp>
          <p:nvSpPr>
            <p:cNvPr id="13" name="正方形/長方形 12"/>
            <p:cNvSpPr/>
            <p:nvPr/>
          </p:nvSpPr>
          <p:spPr>
            <a:xfrm>
              <a:off x="4139952" y="5013176"/>
              <a:ext cx="960814" cy="504056"/>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p>
          </p:txBody>
        </p:sp>
      </p:grpSp>
      <p:sp>
        <p:nvSpPr>
          <p:cNvPr id="15" name="テキスト ボックス 14"/>
          <p:cNvSpPr txBox="1"/>
          <p:nvPr/>
        </p:nvSpPr>
        <p:spPr>
          <a:xfrm>
            <a:off x="2860635" y="260648"/>
            <a:ext cx="3422732" cy="523220"/>
          </a:xfrm>
          <a:prstGeom prst="rect">
            <a:avLst/>
          </a:prstGeom>
          <a:noFill/>
        </p:spPr>
        <p:txBody>
          <a:bodyPr wrap="none" rtlCol="0">
            <a:spAutoFit/>
          </a:bodyPr>
          <a:lstStyle/>
          <a:p>
            <a:pPr algn="ctr"/>
            <a:r>
              <a:rPr lang="ja-JP" altLang="en-US" sz="2800" b="1" dirty="0" smtClean="0"/>
              <a:t>科学教育ボランティア</a:t>
            </a:r>
            <a:endParaRPr kumimoji="1" lang="en-US" altLang="ja-JP" sz="2800" b="1" dirty="0" smtClean="0"/>
          </a:p>
        </p:txBody>
      </p:sp>
      <p:sp>
        <p:nvSpPr>
          <p:cNvPr id="16" name="正方形/長方形 15"/>
          <p:cNvSpPr/>
          <p:nvPr/>
        </p:nvSpPr>
        <p:spPr>
          <a:xfrm>
            <a:off x="2843808" y="260648"/>
            <a:ext cx="3456384"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2352105" y="332656"/>
            <a:ext cx="4439791" cy="3578412"/>
            <a:chOff x="2352105" y="332656"/>
            <a:chExt cx="4439791" cy="3578412"/>
          </a:xfrm>
        </p:grpSpPr>
        <p:pic>
          <p:nvPicPr>
            <p:cNvPr id="1026" name="Picture 2"/>
            <p:cNvPicPr>
              <a:picLocks noChangeAspect="1" noChangeArrowheads="1"/>
            </p:cNvPicPr>
            <p:nvPr/>
          </p:nvPicPr>
          <p:blipFill>
            <a:blip r:embed="rId2" cstate="print"/>
            <a:srcRect/>
            <a:stretch>
              <a:fillRect/>
            </a:stretch>
          </p:blipFill>
          <p:spPr bwMode="auto">
            <a:xfrm>
              <a:off x="2352105" y="332656"/>
              <a:ext cx="4439791" cy="3578412"/>
            </a:xfrm>
            <a:prstGeom prst="rect">
              <a:avLst/>
            </a:prstGeom>
            <a:noFill/>
            <a:ln w="9525">
              <a:solidFill>
                <a:schemeClr val="tx1"/>
              </a:solidFill>
              <a:miter lim="800000"/>
              <a:headEnd/>
              <a:tailEnd/>
            </a:ln>
          </p:spPr>
        </p:pic>
        <p:sp>
          <p:nvSpPr>
            <p:cNvPr id="3" name="円/楕円 2"/>
            <p:cNvSpPr/>
            <p:nvPr/>
          </p:nvSpPr>
          <p:spPr>
            <a:xfrm>
              <a:off x="3635896" y="332656"/>
              <a:ext cx="1152128" cy="108012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円/楕円 3"/>
            <p:cNvSpPr/>
            <p:nvPr/>
          </p:nvSpPr>
          <p:spPr>
            <a:xfrm>
              <a:off x="2411760" y="2204864"/>
              <a:ext cx="1152128" cy="108012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円/楕円 4"/>
            <p:cNvSpPr/>
            <p:nvPr/>
          </p:nvSpPr>
          <p:spPr>
            <a:xfrm>
              <a:off x="5148064" y="2204864"/>
              <a:ext cx="1152128" cy="108012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9" name="グループ化 8"/>
          <p:cNvGrpSpPr/>
          <p:nvPr/>
        </p:nvGrpSpPr>
        <p:grpSpPr>
          <a:xfrm>
            <a:off x="92768" y="4077072"/>
            <a:ext cx="9087744" cy="2677656"/>
            <a:chOff x="0" y="4077072"/>
            <a:chExt cx="9087744" cy="2677656"/>
          </a:xfrm>
        </p:grpSpPr>
        <p:sp>
          <p:nvSpPr>
            <p:cNvPr id="7" name="テキスト ボックス 6"/>
            <p:cNvSpPr txBox="1"/>
            <p:nvPr/>
          </p:nvSpPr>
          <p:spPr>
            <a:xfrm>
              <a:off x="0" y="4077072"/>
              <a:ext cx="9087744" cy="2677656"/>
            </a:xfrm>
            <a:prstGeom prst="rect">
              <a:avLst/>
            </a:prstGeom>
            <a:noFill/>
          </p:spPr>
          <p:txBody>
            <a:bodyPr wrap="none" rtlCol="0">
              <a:spAutoFit/>
            </a:bodyPr>
            <a:lstStyle/>
            <a:p>
              <a:r>
                <a:rPr lang="ja-JP" altLang="en-US" sz="2800" b="1" dirty="0" smtClean="0"/>
                <a:t>博物館</a:t>
              </a:r>
              <a:r>
                <a:rPr lang="ja-JP" altLang="en-US" sz="2800" dirty="0" smtClean="0"/>
                <a:t> としての目的</a:t>
              </a:r>
              <a:r>
                <a:rPr lang="en-US" altLang="ja-JP" sz="2800" dirty="0" smtClean="0"/>
                <a:t>…</a:t>
              </a:r>
            </a:p>
            <a:p>
              <a:r>
                <a:rPr lang="ja-JP" altLang="en-US" sz="2800" dirty="0" smtClean="0"/>
                <a:t>大学と協力することにより展示のあり方の改革を行い、さらに</a:t>
              </a:r>
              <a:endParaRPr lang="en-US" altLang="ja-JP" sz="2800" dirty="0" smtClean="0"/>
            </a:p>
            <a:p>
              <a:r>
                <a:rPr lang="ja-JP" altLang="en-US" sz="2800" dirty="0" smtClean="0"/>
                <a:t>こ</a:t>
              </a:r>
              <a:r>
                <a:rPr kumimoji="1" lang="ja-JP" altLang="en-US" sz="2800" dirty="0" smtClean="0"/>
                <a:t>の協力体制の中に科学教育ボランティア団体が参入する</a:t>
              </a:r>
              <a:endParaRPr kumimoji="1" lang="en-US" altLang="ja-JP" sz="2800" dirty="0" smtClean="0"/>
            </a:p>
            <a:p>
              <a:r>
                <a:rPr lang="ja-JP" altLang="en-US" sz="2800" dirty="0" smtClean="0"/>
                <a:t>ことにより、博物館が、より多様な来館者層に対応し、市民に</a:t>
              </a:r>
              <a:endParaRPr lang="en-US" altLang="ja-JP" sz="2800" dirty="0" smtClean="0"/>
            </a:p>
            <a:p>
              <a:r>
                <a:rPr lang="ja-JP" altLang="en-US" sz="2800" dirty="0" smtClean="0"/>
                <a:t>開放された博物館を理科系展示の場面でも演出できる可能</a:t>
              </a:r>
              <a:endParaRPr lang="en-US" altLang="ja-JP" sz="2800" dirty="0" smtClean="0"/>
            </a:p>
            <a:p>
              <a:r>
                <a:rPr lang="ja-JP" altLang="en-US" sz="2800" dirty="0" smtClean="0"/>
                <a:t>性を広げる</a:t>
              </a:r>
              <a:endParaRPr kumimoji="1" lang="ja-JP" altLang="en-US" sz="2800" dirty="0"/>
            </a:p>
          </p:txBody>
        </p:sp>
        <p:sp>
          <p:nvSpPr>
            <p:cNvPr id="8" name="正方形/長方形 7"/>
            <p:cNvSpPr/>
            <p:nvPr/>
          </p:nvSpPr>
          <p:spPr>
            <a:xfrm>
              <a:off x="31532" y="4101782"/>
              <a:ext cx="1228100" cy="504056"/>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55379" y="1805190"/>
            <a:ext cx="8993168" cy="3247621"/>
            <a:chOff x="0" y="555940"/>
            <a:chExt cx="8993168" cy="3247621"/>
          </a:xfrm>
        </p:grpSpPr>
        <p:grpSp>
          <p:nvGrpSpPr>
            <p:cNvPr id="4" name="グループ化 3"/>
            <p:cNvGrpSpPr/>
            <p:nvPr/>
          </p:nvGrpSpPr>
          <p:grpSpPr>
            <a:xfrm>
              <a:off x="3364493" y="555940"/>
              <a:ext cx="2304256" cy="576064"/>
              <a:chOff x="3364493" y="915980"/>
              <a:chExt cx="2304256" cy="576064"/>
            </a:xfrm>
          </p:grpSpPr>
          <p:sp>
            <p:nvSpPr>
              <p:cNvPr id="2" name="テキスト ボックス 1"/>
              <p:cNvSpPr txBox="1"/>
              <p:nvPr/>
            </p:nvSpPr>
            <p:spPr>
              <a:xfrm>
                <a:off x="3707904" y="961564"/>
                <a:ext cx="1620958" cy="523220"/>
              </a:xfrm>
              <a:prstGeom prst="rect">
                <a:avLst/>
              </a:prstGeom>
              <a:noFill/>
            </p:spPr>
            <p:txBody>
              <a:bodyPr wrap="none" rtlCol="0">
                <a:spAutoFit/>
              </a:bodyPr>
              <a:lstStyle/>
              <a:p>
                <a:pPr algn="ctr"/>
                <a:r>
                  <a:rPr lang="ja-JP" altLang="en-US" sz="2800" b="1" dirty="0" smtClean="0"/>
                  <a:t>実践内容</a:t>
                </a:r>
                <a:endParaRPr kumimoji="1" lang="en-US" altLang="ja-JP" sz="2800" b="1" dirty="0" smtClean="0"/>
              </a:p>
            </p:txBody>
          </p:sp>
          <p:sp>
            <p:nvSpPr>
              <p:cNvPr id="3" name="円/楕円 2"/>
              <p:cNvSpPr/>
              <p:nvPr/>
            </p:nvSpPr>
            <p:spPr>
              <a:xfrm>
                <a:off x="3364493" y="915980"/>
                <a:ext cx="2304256" cy="576064"/>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grpSp>
        <p:sp>
          <p:nvSpPr>
            <p:cNvPr id="5" name="テキスト ボックス 4"/>
            <p:cNvSpPr txBox="1"/>
            <p:nvPr/>
          </p:nvSpPr>
          <p:spPr>
            <a:xfrm>
              <a:off x="0" y="1556792"/>
              <a:ext cx="8993168" cy="2246769"/>
            </a:xfrm>
            <a:prstGeom prst="rect">
              <a:avLst/>
            </a:prstGeom>
            <a:noFill/>
          </p:spPr>
          <p:txBody>
            <a:bodyPr wrap="none" rtlCol="0">
              <a:spAutoFit/>
            </a:bodyPr>
            <a:lstStyle/>
            <a:p>
              <a:r>
                <a:rPr lang="ja-JP" altLang="en-US" sz="2800" dirty="0" smtClean="0"/>
                <a:t>京都府京都文化博物館において、</a:t>
              </a:r>
              <a:r>
                <a:rPr lang="en-US" altLang="ja-JP" sz="2800" dirty="0" smtClean="0"/>
                <a:t>2006</a:t>
              </a:r>
              <a:r>
                <a:rPr lang="ja-JP" altLang="en-US" sz="2800" dirty="0" smtClean="0"/>
                <a:t>年</a:t>
              </a:r>
              <a:r>
                <a:rPr lang="en-US" altLang="ja-JP" sz="2800" dirty="0" smtClean="0"/>
                <a:t>5</a:t>
              </a:r>
              <a:r>
                <a:rPr lang="ja-JP" altLang="en-US" sz="2800" dirty="0" smtClean="0"/>
                <a:t>月に行ったエジ</a:t>
              </a:r>
              <a:endParaRPr lang="en-US" altLang="ja-JP" sz="2800" dirty="0" smtClean="0"/>
            </a:p>
            <a:p>
              <a:r>
                <a:rPr lang="ja-JP" altLang="en-US" sz="2800" dirty="0" smtClean="0"/>
                <a:t>ソン展では、科学教育ボランティア団体と、大学および博物</a:t>
              </a:r>
              <a:endParaRPr lang="en-US" altLang="ja-JP" sz="2800" dirty="0" smtClean="0"/>
            </a:p>
            <a:p>
              <a:r>
                <a:rPr lang="ja-JP" altLang="en-US" sz="2800" dirty="0" smtClean="0"/>
                <a:t>館がコラボレーションを行い、来館者が主体的に双方向コミ</a:t>
              </a:r>
              <a:endParaRPr lang="en-US" altLang="ja-JP" sz="2800" dirty="0" smtClean="0"/>
            </a:p>
            <a:p>
              <a:r>
                <a:rPr lang="ja-JP" altLang="en-US" sz="2800" dirty="0" smtClean="0"/>
                <a:t>ュニケーションをすることができる展示のあり方、およびその</a:t>
              </a:r>
              <a:endParaRPr lang="en-US" altLang="ja-JP" sz="2800" dirty="0" smtClean="0"/>
            </a:p>
            <a:p>
              <a:r>
                <a:rPr lang="ja-JP" altLang="en-US" sz="2800" dirty="0" smtClean="0"/>
                <a:t>運営の実際について検討・実践を行った</a:t>
              </a:r>
              <a:endParaRPr lang="en-US" altLang="ja-JP" sz="2800" dirty="0" smtClean="0"/>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4062331" cy="584775"/>
          </a:xfrm>
          <a:prstGeom prst="rect">
            <a:avLst/>
          </a:prstGeom>
          <a:noFill/>
        </p:spPr>
        <p:txBody>
          <a:bodyPr wrap="none" rtlCol="0">
            <a:spAutoFit/>
          </a:bodyPr>
          <a:lstStyle/>
          <a:p>
            <a:r>
              <a:rPr lang="ja-JP" altLang="en-US" sz="3200" b="1" u="sng" dirty="0" smtClean="0"/>
              <a:t>調査対象の組織・団体</a:t>
            </a:r>
            <a:endParaRPr kumimoji="1" lang="ja-JP" altLang="en-US" sz="3200" b="1" u="sng" dirty="0"/>
          </a:p>
        </p:txBody>
      </p:sp>
      <p:grpSp>
        <p:nvGrpSpPr>
          <p:cNvPr id="3" name="グループ化 2"/>
          <p:cNvGrpSpPr/>
          <p:nvPr/>
        </p:nvGrpSpPr>
        <p:grpSpPr>
          <a:xfrm>
            <a:off x="2352105" y="1700808"/>
            <a:ext cx="4439791" cy="3578412"/>
            <a:chOff x="2352105" y="332656"/>
            <a:chExt cx="4439791" cy="3578412"/>
          </a:xfrm>
        </p:grpSpPr>
        <p:pic>
          <p:nvPicPr>
            <p:cNvPr id="4" name="Picture 2"/>
            <p:cNvPicPr>
              <a:picLocks noChangeAspect="1" noChangeArrowheads="1"/>
            </p:cNvPicPr>
            <p:nvPr/>
          </p:nvPicPr>
          <p:blipFill>
            <a:blip r:embed="rId2" cstate="print"/>
            <a:srcRect/>
            <a:stretch>
              <a:fillRect/>
            </a:stretch>
          </p:blipFill>
          <p:spPr bwMode="auto">
            <a:xfrm>
              <a:off x="2352105" y="332656"/>
              <a:ext cx="4439791" cy="3578412"/>
            </a:xfrm>
            <a:prstGeom prst="rect">
              <a:avLst/>
            </a:prstGeom>
            <a:noFill/>
            <a:ln w="9525">
              <a:solidFill>
                <a:schemeClr val="tx1"/>
              </a:solidFill>
              <a:miter lim="800000"/>
              <a:headEnd/>
              <a:tailEnd/>
            </a:ln>
          </p:spPr>
        </p:pic>
        <p:sp>
          <p:nvSpPr>
            <p:cNvPr id="5" name="円/楕円 4"/>
            <p:cNvSpPr/>
            <p:nvPr/>
          </p:nvSpPr>
          <p:spPr>
            <a:xfrm>
              <a:off x="3635896" y="332656"/>
              <a:ext cx="1152128" cy="108012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円/楕円 5"/>
            <p:cNvSpPr/>
            <p:nvPr/>
          </p:nvSpPr>
          <p:spPr>
            <a:xfrm>
              <a:off x="2411760" y="2204864"/>
              <a:ext cx="1152128" cy="1080120"/>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円/楕円 6"/>
            <p:cNvSpPr/>
            <p:nvPr/>
          </p:nvSpPr>
          <p:spPr>
            <a:xfrm>
              <a:off x="5148064" y="2204864"/>
              <a:ext cx="1152128" cy="1080120"/>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8" name="テキスト ボックス 7"/>
          <p:cNvSpPr txBox="1"/>
          <p:nvPr/>
        </p:nvSpPr>
        <p:spPr>
          <a:xfrm>
            <a:off x="2078161" y="900009"/>
            <a:ext cx="4304383" cy="584775"/>
          </a:xfrm>
          <a:prstGeom prst="rect">
            <a:avLst/>
          </a:prstGeom>
          <a:noFill/>
        </p:spPr>
        <p:txBody>
          <a:bodyPr wrap="none" rtlCol="0">
            <a:spAutoFit/>
          </a:bodyPr>
          <a:lstStyle/>
          <a:p>
            <a:pPr algn="ctr"/>
            <a:r>
              <a:rPr lang="ja-JP" altLang="en-US" sz="3200" b="1" dirty="0" smtClean="0">
                <a:solidFill>
                  <a:srgbClr val="00B050"/>
                </a:solidFill>
              </a:rPr>
              <a:t>京都府京都文化博物館</a:t>
            </a:r>
            <a:endParaRPr kumimoji="1" lang="en-US" altLang="ja-JP" sz="3200" b="1" dirty="0" smtClean="0">
              <a:solidFill>
                <a:srgbClr val="00B050"/>
              </a:solidFill>
            </a:endParaRPr>
          </a:p>
        </p:txBody>
      </p:sp>
      <p:sp>
        <p:nvSpPr>
          <p:cNvPr id="9" name="テキスト ボックス 8"/>
          <p:cNvSpPr txBox="1"/>
          <p:nvPr/>
        </p:nvSpPr>
        <p:spPr>
          <a:xfrm>
            <a:off x="661888" y="5436513"/>
            <a:ext cx="2236510" cy="584775"/>
          </a:xfrm>
          <a:prstGeom prst="rect">
            <a:avLst/>
          </a:prstGeom>
          <a:noFill/>
        </p:spPr>
        <p:txBody>
          <a:bodyPr wrap="none" rtlCol="0">
            <a:spAutoFit/>
          </a:bodyPr>
          <a:lstStyle/>
          <a:p>
            <a:pPr algn="ctr"/>
            <a:r>
              <a:rPr lang="ja-JP" altLang="en-US" sz="3200" b="1" dirty="0" smtClean="0">
                <a:solidFill>
                  <a:srgbClr val="0070C0"/>
                </a:solidFill>
              </a:rPr>
              <a:t>京都橘大学</a:t>
            </a:r>
            <a:endParaRPr kumimoji="1" lang="en-US" altLang="ja-JP" sz="3200" b="1" dirty="0" smtClean="0">
              <a:solidFill>
                <a:srgbClr val="0070C0"/>
              </a:solidFill>
            </a:endParaRPr>
          </a:p>
        </p:txBody>
      </p:sp>
      <p:sp>
        <p:nvSpPr>
          <p:cNvPr id="10" name="テキスト ボックス 9"/>
          <p:cNvSpPr txBox="1"/>
          <p:nvPr/>
        </p:nvSpPr>
        <p:spPr>
          <a:xfrm>
            <a:off x="5360662" y="5445224"/>
            <a:ext cx="3098926" cy="584775"/>
          </a:xfrm>
          <a:prstGeom prst="rect">
            <a:avLst/>
          </a:prstGeom>
          <a:noFill/>
        </p:spPr>
        <p:txBody>
          <a:bodyPr wrap="none" rtlCol="0">
            <a:spAutoFit/>
          </a:bodyPr>
          <a:lstStyle/>
          <a:p>
            <a:pPr algn="ctr"/>
            <a:r>
              <a:rPr lang="ja-JP" altLang="en-US" sz="3200" b="1" dirty="0" smtClean="0">
                <a:solidFill>
                  <a:srgbClr val="FF0000"/>
                </a:solidFill>
              </a:rPr>
              <a:t>サイエンス</a:t>
            </a:r>
            <a:r>
              <a:rPr lang="en-US" altLang="ja-JP" sz="3200" b="1" dirty="0" smtClean="0">
                <a:solidFill>
                  <a:srgbClr val="FF0000"/>
                </a:solidFill>
              </a:rPr>
              <a:t>E</a:t>
            </a:r>
            <a:r>
              <a:rPr lang="ja-JP" altLang="en-US" sz="3200" b="1" dirty="0" smtClean="0">
                <a:solidFill>
                  <a:srgbClr val="FF0000"/>
                </a:solidFill>
              </a:rPr>
              <a:t>ネット</a:t>
            </a:r>
            <a:endParaRPr kumimoji="1" lang="en-US" altLang="ja-JP" sz="3200" b="1" dirty="0" smtClean="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3528" y="251937"/>
            <a:ext cx="8190064" cy="584775"/>
          </a:xfrm>
          <a:prstGeom prst="rect">
            <a:avLst/>
          </a:prstGeom>
          <a:noFill/>
        </p:spPr>
        <p:txBody>
          <a:bodyPr wrap="none" rtlCol="0">
            <a:spAutoFit/>
          </a:bodyPr>
          <a:lstStyle/>
          <a:p>
            <a:pPr algn="ctr"/>
            <a:r>
              <a:rPr lang="ja-JP" altLang="en-US" sz="3200" b="1" dirty="0" smtClean="0">
                <a:solidFill>
                  <a:srgbClr val="FF0000"/>
                </a:solidFill>
              </a:rPr>
              <a:t>サイエンス</a:t>
            </a:r>
            <a:r>
              <a:rPr lang="en-US" altLang="ja-JP" sz="3200" b="1" dirty="0" smtClean="0">
                <a:solidFill>
                  <a:srgbClr val="FF0000"/>
                </a:solidFill>
              </a:rPr>
              <a:t>E</a:t>
            </a:r>
            <a:r>
              <a:rPr lang="ja-JP" altLang="en-US" sz="3200" b="1" dirty="0" smtClean="0">
                <a:solidFill>
                  <a:srgbClr val="FF0000"/>
                </a:solidFill>
              </a:rPr>
              <a:t>ネット</a:t>
            </a:r>
            <a:r>
              <a:rPr lang="en-US" altLang="ja-JP" sz="3200" dirty="0" smtClean="0"/>
              <a:t>…</a:t>
            </a:r>
            <a:r>
              <a:rPr lang="ja-JP" altLang="en-US" sz="3200" dirty="0" smtClean="0"/>
              <a:t>その当時</a:t>
            </a:r>
            <a:r>
              <a:rPr lang="en-US" altLang="ja-JP" sz="3200" dirty="0" smtClean="0"/>
              <a:t>NPO</a:t>
            </a:r>
            <a:r>
              <a:rPr lang="ja-JP" altLang="en-US" sz="3200" dirty="0" smtClean="0"/>
              <a:t>法人化</a:t>
            </a:r>
            <a:r>
              <a:rPr lang="ja-JP" altLang="en-US" sz="3200" dirty="0" smtClean="0"/>
              <a:t>準備中</a:t>
            </a:r>
            <a:endParaRPr kumimoji="1" lang="en-US" altLang="ja-JP" sz="3200" dirty="0" smtClean="0"/>
          </a:p>
        </p:txBody>
      </p:sp>
      <p:sp>
        <p:nvSpPr>
          <p:cNvPr id="3" name="テキスト ボックス 2"/>
          <p:cNvSpPr txBox="1"/>
          <p:nvPr/>
        </p:nvSpPr>
        <p:spPr>
          <a:xfrm>
            <a:off x="285417" y="1006857"/>
            <a:ext cx="8175015" cy="2062103"/>
          </a:xfrm>
          <a:prstGeom prst="rect">
            <a:avLst/>
          </a:prstGeom>
          <a:noFill/>
        </p:spPr>
        <p:txBody>
          <a:bodyPr wrap="square" rtlCol="0">
            <a:spAutoFit/>
          </a:bodyPr>
          <a:lstStyle/>
          <a:p>
            <a:r>
              <a:rPr lang="ja-JP" altLang="en-US" sz="3200" b="1" dirty="0" smtClean="0">
                <a:solidFill>
                  <a:srgbClr val="00B050"/>
                </a:solidFill>
              </a:rPr>
              <a:t>京都府京都文化博物館</a:t>
            </a:r>
            <a:endParaRPr lang="en-US" altLang="ja-JP" sz="3200" b="1" dirty="0" smtClean="0">
              <a:solidFill>
                <a:srgbClr val="00B050"/>
              </a:solidFill>
            </a:endParaRPr>
          </a:p>
          <a:p>
            <a:r>
              <a:rPr kumimoji="1" lang="en-US" altLang="ja-JP" sz="3200" dirty="0" smtClean="0"/>
              <a:t>…</a:t>
            </a:r>
            <a:r>
              <a:rPr lang="ja-JP" altLang="en-US" sz="3200" dirty="0" smtClean="0"/>
              <a:t>様々な京都の歴史を通覧できる</a:t>
            </a:r>
            <a:r>
              <a:rPr lang="en-US" altLang="ja-JP" sz="3200" dirty="0" smtClean="0"/>
              <a:t>1988</a:t>
            </a:r>
            <a:r>
              <a:rPr lang="ja-JP" altLang="en-US" sz="3200" dirty="0" smtClean="0"/>
              <a:t>年設立　　　</a:t>
            </a:r>
            <a:endParaRPr lang="en-US" altLang="ja-JP" sz="3200" dirty="0" smtClean="0"/>
          </a:p>
          <a:p>
            <a:r>
              <a:rPr lang="ja-JP" altLang="en-US" sz="3200" dirty="0" smtClean="0"/>
              <a:t>の文科系博物館</a:t>
            </a:r>
            <a:endParaRPr lang="en-US" altLang="ja-JP" sz="3200" dirty="0" smtClean="0"/>
          </a:p>
          <a:p>
            <a:r>
              <a:rPr lang="en-US" altLang="ja-JP" sz="3200" dirty="0" smtClean="0"/>
              <a:t>(</a:t>
            </a:r>
            <a:r>
              <a:rPr lang="ja-JP" altLang="en-US" sz="3200" dirty="0" smtClean="0"/>
              <a:t>エジソン展が初の理科系展示会</a:t>
            </a:r>
            <a:r>
              <a:rPr lang="en-US" altLang="ja-JP" sz="3200" dirty="0" smtClean="0"/>
              <a:t>)</a:t>
            </a:r>
          </a:p>
        </p:txBody>
      </p:sp>
      <p:sp>
        <p:nvSpPr>
          <p:cNvPr id="4" name="テキスト ボックス 3"/>
          <p:cNvSpPr txBox="1"/>
          <p:nvPr/>
        </p:nvSpPr>
        <p:spPr>
          <a:xfrm>
            <a:off x="267286" y="3273946"/>
            <a:ext cx="8876714" cy="3539430"/>
          </a:xfrm>
          <a:prstGeom prst="rect">
            <a:avLst/>
          </a:prstGeom>
          <a:noFill/>
        </p:spPr>
        <p:txBody>
          <a:bodyPr wrap="square" rtlCol="0">
            <a:spAutoFit/>
          </a:bodyPr>
          <a:lstStyle/>
          <a:p>
            <a:r>
              <a:rPr lang="ja-JP" altLang="en-US" sz="3200" b="1" dirty="0" smtClean="0">
                <a:solidFill>
                  <a:srgbClr val="0070C0"/>
                </a:solidFill>
              </a:rPr>
              <a:t>京都橘大学</a:t>
            </a:r>
            <a:endParaRPr lang="en-US" altLang="ja-JP" sz="3200" b="1" dirty="0" smtClean="0">
              <a:solidFill>
                <a:srgbClr val="0070C0"/>
              </a:solidFill>
            </a:endParaRPr>
          </a:p>
          <a:p>
            <a:r>
              <a:rPr kumimoji="1" lang="en-US" altLang="ja-JP" sz="3200" dirty="0" smtClean="0"/>
              <a:t>…</a:t>
            </a:r>
            <a:r>
              <a:rPr lang="ja-JP" altLang="en-US" sz="3200" dirty="0" smtClean="0"/>
              <a:t>「文化政策学部」が</a:t>
            </a:r>
            <a:r>
              <a:rPr lang="en-US" altLang="ja-JP" sz="3200" dirty="0" smtClean="0"/>
              <a:t>2001</a:t>
            </a:r>
            <a:r>
              <a:rPr lang="ja-JP" altLang="en-US" sz="3200" dirty="0" smtClean="0"/>
              <a:t>年に新設され、</a:t>
            </a:r>
            <a:r>
              <a:rPr lang="ja-JP" altLang="en-US" sz="3200" u="sng" dirty="0" smtClean="0"/>
              <a:t>社会と</a:t>
            </a:r>
            <a:endParaRPr lang="en-US" altLang="ja-JP" sz="3200" u="sng" dirty="0" smtClean="0"/>
          </a:p>
          <a:p>
            <a:r>
              <a:rPr kumimoji="1" lang="ja-JP" altLang="en-US" sz="3200" u="sng" dirty="0" smtClean="0"/>
              <a:t>人々の幸福に貢献できる“実践的な”学問の追求</a:t>
            </a:r>
            <a:endParaRPr kumimoji="1" lang="en-US" altLang="ja-JP" sz="3200" u="sng" dirty="0" smtClean="0"/>
          </a:p>
          <a:p>
            <a:r>
              <a:rPr lang="ja-JP" altLang="en-US" sz="3200" u="sng" dirty="0" smtClean="0"/>
              <a:t>と人材の養成をめざし、文化ボランティア・マネジメントに関する実践研究も積極的に展開して</a:t>
            </a:r>
            <a:r>
              <a:rPr lang="ja-JP" altLang="en-US" sz="3200" u="sng" dirty="0" smtClean="0"/>
              <a:t>いる</a:t>
            </a:r>
            <a:endParaRPr lang="en-US" altLang="ja-JP" sz="3200" u="sng" dirty="0" smtClean="0"/>
          </a:p>
          <a:p>
            <a:r>
              <a:rPr lang="ja-JP" altLang="en-US" sz="3200" dirty="0" smtClean="0"/>
              <a:t>「博物館マネジメント実習」と称して、学生が実践的な活動を展開する授業プログラムを行っている</a:t>
            </a:r>
            <a:endParaRPr kumimoji="1" lang="en-US" altLang="ja-JP" sz="32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1385"/>
            <a:ext cx="2015295" cy="584775"/>
          </a:xfrm>
          <a:prstGeom prst="rect">
            <a:avLst/>
          </a:prstGeom>
          <a:noFill/>
        </p:spPr>
        <p:txBody>
          <a:bodyPr wrap="none" rtlCol="0">
            <a:spAutoFit/>
          </a:bodyPr>
          <a:lstStyle/>
          <a:p>
            <a:r>
              <a:rPr lang="ja-JP" altLang="en-US" sz="3200" b="1" u="sng" dirty="0" smtClean="0"/>
              <a:t>エジソン展</a:t>
            </a:r>
            <a:endParaRPr kumimoji="1" lang="ja-JP" altLang="en-US" sz="3200" b="1" u="sng" dirty="0"/>
          </a:p>
        </p:txBody>
      </p:sp>
      <p:pic>
        <p:nvPicPr>
          <p:cNvPr id="8194" name="Picture 2" descr="http://www.kyo2.jp/usr/zunzun/060518_1059%7E0003.jpg"/>
          <p:cNvPicPr>
            <a:picLocks noChangeAspect="1" noChangeArrowheads="1"/>
          </p:cNvPicPr>
          <p:nvPr/>
        </p:nvPicPr>
        <p:blipFill>
          <a:blip r:embed="rId2" cstate="print"/>
          <a:srcRect/>
          <a:stretch>
            <a:fillRect/>
          </a:stretch>
        </p:blipFill>
        <p:spPr bwMode="auto">
          <a:xfrm>
            <a:off x="6588224" y="476672"/>
            <a:ext cx="2052227" cy="2736304"/>
          </a:xfrm>
          <a:prstGeom prst="rect">
            <a:avLst/>
          </a:prstGeom>
          <a:noFill/>
          <a:ln>
            <a:solidFill>
              <a:schemeClr val="tx1"/>
            </a:solidFill>
          </a:ln>
        </p:spPr>
      </p:pic>
      <p:sp>
        <p:nvSpPr>
          <p:cNvPr id="4" name="テキスト ボックス 3"/>
          <p:cNvSpPr txBox="1"/>
          <p:nvPr/>
        </p:nvSpPr>
        <p:spPr>
          <a:xfrm>
            <a:off x="1547664" y="980728"/>
            <a:ext cx="2845651" cy="523220"/>
          </a:xfrm>
          <a:prstGeom prst="rect">
            <a:avLst/>
          </a:prstGeom>
          <a:noFill/>
          <a:ln w="38100">
            <a:solidFill>
              <a:schemeClr val="tx1"/>
            </a:solidFill>
          </a:ln>
        </p:spPr>
        <p:txBody>
          <a:bodyPr wrap="none" rtlCol="0">
            <a:spAutoFit/>
          </a:bodyPr>
          <a:lstStyle/>
          <a:p>
            <a:pPr algn="ctr"/>
            <a:r>
              <a:rPr lang="ja-JP" altLang="en-US" sz="2800" b="1" dirty="0" smtClean="0"/>
              <a:t>エジソン展の概要</a:t>
            </a:r>
            <a:endParaRPr kumimoji="1" lang="en-US" altLang="ja-JP" sz="2800" b="1" dirty="0" smtClean="0"/>
          </a:p>
        </p:txBody>
      </p:sp>
      <p:sp>
        <p:nvSpPr>
          <p:cNvPr id="5" name="テキスト ボックス 4"/>
          <p:cNvSpPr txBox="1"/>
          <p:nvPr/>
        </p:nvSpPr>
        <p:spPr>
          <a:xfrm>
            <a:off x="179512" y="1628800"/>
            <a:ext cx="6288901" cy="3970318"/>
          </a:xfrm>
          <a:prstGeom prst="rect">
            <a:avLst/>
          </a:prstGeom>
          <a:noFill/>
          <a:ln w="38100">
            <a:noFill/>
          </a:ln>
        </p:spPr>
        <p:txBody>
          <a:bodyPr wrap="none" rtlCol="0">
            <a:spAutoFit/>
          </a:bodyPr>
          <a:lstStyle/>
          <a:p>
            <a:r>
              <a:rPr kumimoji="1" lang="ja-JP" altLang="en-US" sz="2800" dirty="0" smtClean="0"/>
              <a:t>展覧会名：</a:t>
            </a:r>
            <a:endParaRPr kumimoji="1" lang="en-US" altLang="ja-JP" sz="2800" dirty="0" smtClean="0"/>
          </a:p>
          <a:p>
            <a:r>
              <a:rPr kumimoji="1" lang="ja-JP" altLang="en-US" sz="2800" dirty="0" smtClean="0"/>
              <a:t>発明王エジソン</a:t>
            </a:r>
            <a:r>
              <a:rPr lang="ja-JP" altLang="en-US" sz="2800" dirty="0" smtClean="0"/>
              <a:t>展</a:t>
            </a:r>
            <a:endParaRPr lang="en-US" altLang="ja-JP" sz="2800" dirty="0" smtClean="0"/>
          </a:p>
          <a:p>
            <a:r>
              <a:rPr lang="ja-JP" altLang="en-US" sz="2800" dirty="0" smtClean="0"/>
              <a:t>～知られざる天才の秘密～</a:t>
            </a:r>
            <a:endParaRPr lang="en-US" altLang="ja-JP" sz="2800" dirty="0" smtClean="0"/>
          </a:p>
          <a:p>
            <a:endParaRPr lang="en-US" altLang="ja-JP" sz="2800" dirty="0" smtClean="0"/>
          </a:p>
          <a:p>
            <a:r>
              <a:rPr lang="ja-JP" altLang="en-US" sz="2800" dirty="0" smtClean="0"/>
              <a:t>会期：</a:t>
            </a:r>
            <a:endParaRPr lang="en-US" altLang="ja-JP" sz="2800" dirty="0" smtClean="0"/>
          </a:p>
          <a:p>
            <a:r>
              <a:rPr lang="en-US" altLang="ja-JP" sz="2800" dirty="0" smtClean="0"/>
              <a:t>2006</a:t>
            </a:r>
            <a:r>
              <a:rPr lang="ja-JP" altLang="en-US" sz="2800" dirty="0" smtClean="0"/>
              <a:t>年</a:t>
            </a:r>
            <a:r>
              <a:rPr lang="en-US" altLang="ja-JP" sz="2800" dirty="0" smtClean="0"/>
              <a:t>4</a:t>
            </a:r>
            <a:r>
              <a:rPr lang="ja-JP" altLang="en-US" sz="2800" dirty="0" smtClean="0"/>
              <a:t>月</a:t>
            </a:r>
            <a:r>
              <a:rPr lang="en-US" altLang="ja-JP" sz="2800" dirty="0" smtClean="0"/>
              <a:t>25</a:t>
            </a:r>
            <a:r>
              <a:rPr lang="ja-JP" altLang="en-US" sz="2800" dirty="0" smtClean="0"/>
              <a:t>日</a:t>
            </a:r>
            <a:r>
              <a:rPr lang="en-US" altLang="ja-JP" sz="2800" dirty="0" smtClean="0"/>
              <a:t>(</a:t>
            </a:r>
            <a:r>
              <a:rPr lang="ja-JP" altLang="en-US" sz="2800" dirty="0" smtClean="0"/>
              <a:t>火</a:t>
            </a:r>
            <a:r>
              <a:rPr lang="en-US" altLang="ja-JP" sz="2800" dirty="0" smtClean="0"/>
              <a:t>)</a:t>
            </a:r>
            <a:r>
              <a:rPr lang="ja-JP" altLang="en-US" sz="2800" dirty="0" smtClean="0"/>
              <a:t>～</a:t>
            </a:r>
            <a:r>
              <a:rPr lang="en-US" altLang="ja-JP" sz="2800" dirty="0" smtClean="0"/>
              <a:t>5</a:t>
            </a:r>
            <a:r>
              <a:rPr lang="ja-JP" altLang="en-US" sz="2800" dirty="0" smtClean="0"/>
              <a:t>月</a:t>
            </a:r>
            <a:r>
              <a:rPr lang="en-US" altLang="ja-JP" sz="2800" dirty="0" smtClean="0"/>
              <a:t>28</a:t>
            </a:r>
            <a:r>
              <a:rPr lang="ja-JP" altLang="en-US" sz="2800" dirty="0" smtClean="0"/>
              <a:t>日</a:t>
            </a:r>
            <a:r>
              <a:rPr lang="en-US" altLang="ja-JP" sz="2800" dirty="0" smtClean="0"/>
              <a:t>(</a:t>
            </a:r>
            <a:r>
              <a:rPr lang="ja-JP" altLang="en-US" sz="2800" dirty="0" smtClean="0"/>
              <a:t>日</a:t>
            </a:r>
            <a:r>
              <a:rPr lang="en-US" altLang="ja-JP" sz="2800" dirty="0" smtClean="0"/>
              <a:t>)</a:t>
            </a:r>
          </a:p>
          <a:p>
            <a:endParaRPr lang="en-US" altLang="ja-JP" sz="2800" dirty="0" smtClean="0"/>
          </a:p>
          <a:p>
            <a:r>
              <a:rPr lang="ja-JP" altLang="en-US" sz="2800" dirty="0" smtClean="0"/>
              <a:t>会場：</a:t>
            </a:r>
            <a:endParaRPr lang="en-US" altLang="ja-JP" sz="2800" dirty="0" smtClean="0"/>
          </a:p>
          <a:p>
            <a:r>
              <a:rPr lang="ja-JP" altLang="en-US" sz="2800" dirty="0" smtClean="0"/>
              <a:t>京都府京都文化博物館 </a:t>
            </a:r>
            <a:r>
              <a:rPr lang="en-US" altLang="ja-JP" sz="2800" dirty="0" smtClean="0"/>
              <a:t>4</a:t>
            </a:r>
            <a:r>
              <a:rPr lang="ja-JP" altLang="en-US" sz="2800" dirty="0" smtClean="0"/>
              <a:t>階特別展示室</a:t>
            </a:r>
            <a:endParaRPr lang="en-US" altLang="ja-JP" sz="2800" dirty="0" smtClean="0"/>
          </a:p>
        </p:txBody>
      </p:sp>
      <p:pic>
        <p:nvPicPr>
          <p:cNvPr id="6" name="Picture 5" descr="http://www.nhk-p.co.jp/tenran/zuroku_img/edison_cover.jpg"/>
          <p:cNvPicPr>
            <a:picLocks noChangeAspect="1" noChangeArrowheads="1"/>
          </p:cNvPicPr>
          <p:nvPr/>
        </p:nvPicPr>
        <p:blipFill>
          <a:blip r:embed="rId3" cstate="print"/>
          <a:srcRect/>
          <a:stretch>
            <a:fillRect/>
          </a:stretch>
        </p:blipFill>
        <p:spPr bwMode="auto">
          <a:xfrm>
            <a:off x="6603990" y="3717032"/>
            <a:ext cx="2030559" cy="273630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198867" y="313492"/>
            <a:ext cx="2746266" cy="523220"/>
          </a:xfrm>
          <a:prstGeom prst="rect">
            <a:avLst/>
          </a:prstGeom>
          <a:noFill/>
          <a:ln w="38100">
            <a:solidFill>
              <a:schemeClr val="tx1"/>
            </a:solidFill>
          </a:ln>
        </p:spPr>
        <p:txBody>
          <a:bodyPr wrap="none" rtlCol="0">
            <a:spAutoFit/>
          </a:bodyPr>
          <a:lstStyle/>
          <a:p>
            <a:pPr algn="ctr"/>
            <a:r>
              <a:rPr lang="ja-JP" altLang="en-US" sz="2800" b="1" dirty="0" smtClean="0"/>
              <a:t>エジソン展とは</a:t>
            </a:r>
            <a:r>
              <a:rPr lang="en-US" altLang="ja-JP" sz="2800" b="1" dirty="0" smtClean="0"/>
              <a:t>…</a:t>
            </a:r>
            <a:endParaRPr kumimoji="1" lang="en-US" altLang="ja-JP" sz="2800" b="1" dirty="0" smtClean="0"/>
          </a:p>
        </p:txBody>
      </p:sp>
      <p:sp>
        <p:nvSpPr>
          <p:cNvPr id="3" name="テキスト ボックス 2"/>
          <p:cNvSpPr txBox="1"/>
          <p:nvPr/>
        </p:nvSpPr>
        <p:spPr>
          <a:xfrm>
            <a:off x="297879" y="1196752"/>
            <a:ext cx="8522593" cy="1384995"/>
          </a:xfrm>
          <a:prstGeom prst="rect">
            <a:avLst/>
          </a:prstGeom>
          <a:noFill/>
          <a:ln w="38100">
            <a:noFill/>
          </a:ln>
        </p:spPr>
        <p:txBody>
          <a:bodyPr wrap="square" rtlCol="0">
            <a:spAutoFit/>
          </a:bodyPr>
          <a:lstStyle/>
          <a:p>
            <a:pPr algn="ctr"/>
            <a:r>
              <a:rPr lang="ja-JP" altLang="en-US" sz="2800" u="sng" dirty="0" smtClean="0"/>
              <a:t>発明品という工業製品を展示することで、子供達に抜きん出て人気のあるエジソンの人間像まで理解してもらう事を意図して全国巡回を前提に企画された展覧会</a:t>
            </a:r>
            <a:endParaRPr kumimoji="1" lang="en-US" altLang="ja-JP" sz="2800" u="sng" dirty="0" smtClean="0"/>
          </a:p>
        </p:txBody>
      </p:sp>
      <p:sp>
        <p:nvSpPr>
          <p:cNvPr id="5" name="テキスト ボックス 4"/>
          <p:cNvSpPr txBox="1"/>
          <p:nvPr/>
        </p:nvSpPr>
        <p:spPr>
          <a:xfrm>
            <a:off x="323528" y="3573016"/>
            <a:ext cx="8522593" cy="2677656"/>
          </a:xfrm>
          <a:prstGeom prst="rect">
            <a:avLst/>
          </a:prstGeom>
          <a:noFill/>
          <a:ln w="38100">
            <a:noFill/>
          </a:ln>
        </p:spPr>
        <p:txBody>
          <a:bodyPr wrap="square" rtlCol="0">
            <a:spAutoFit/>
          </a:bodyPr>
          <a:lstStyle/>
          <a:p>
            <a:pPr algn="ctr">
              <a:buFont typeface="Arial" pitchFamily="34" charset="0"/>
              <a:buChar char="•"/>
            </a:pPr>
            <a:r>
              <a:rPr lang="ja-JP" altLang="en-US" sz="2800" dirty="0" smtClean="0"/>
              <a:t> ㈱バンタイのトーマス・アルバ・エジソンコレクション</a:t>
            </a:r>
            <a:endParaRPr lang="en-US" altLang="ja-JP" sz="2800" dirty="0" smtClean="0"/>
          </a:p>
          <a:p>
            <a:pPr algn="ctr"/>
            <a:r>
              <a:rPr lang="ja-JP" altLang="en-US" sz="2800" dirty="0" smtClean="0"/>
              <a:t>より</a:t>
            </a:r>
            <a:r>
              <a:rPr kumimoji="1" lang="ja-JP" altLang="en-US" sz="2800" dirty="0" smtClean="0"/>
              <a:t>借用した</a:t>
            </a:r>
            <a:r>
              <a:rPr kumimoji="1" lang="en-US" altLang="ja-JP" sz="2800" dirty="0" smtClean="0"/>
              <a:t>238</a:t>
            </a:r>
            <a:r>
              <a:rPr kumimoji="1" lang="ja-JP" altLang="en-US" sz="2800" dirty="0" smtClean="0"/>
              <a:t>点の資料</a:t>
            </a:r>
            <a:endParaRPr kumimoji="1" lang="en-US" altLang="ja-JP" sz="2800" dirty="0" smtClean="0"/>
          </a:p>
          <a:p>
            <a:pPr algn="ctr">
              <a:buFont typeface="Arial" pitchFamily="34" charset="0"/>
              <a:buChar char="•"/>
            </a:pPr>
            <a:r>
              <a:rPr lang="ja-JP" altLang="en-US" sz="2800" dirty="0" smtClean="0"/>
              <a:t> エジソンの成長の過程をパネル形式で展示</a:t>
            </a:r>
            <a:endParaRPr lang="en-US" altLang="ja-JP" sz="2800" dirty="0" smtClean="0"/>
          </a:p>
          <a:p>
            <a:pPr algn="ctr"/>
            <a:r>
              <a:rPr kumimoji="1" lang="en-US" altLang="ja-JP" sz="2800" dirty="0" smtClean="0"/>
              <a:t>(</a:t>
            </a:r>
            <a:r>
              <a:rPr kumimoji="1" lang="ja-JP" altLang="en-US" sz="2800" dirty="0" smtClean="0"/>
              <a:t>希望者には有償で音声解説機用意</a:t>
            </a:r>
            <a:r>
              <a:rPr kumimoji="1" lang="en-US" altLang="ja-JP" sz="2800" dirty="0" smtClean="0"/>
              <a:t>)</a:t>
            </a:r>
          </a:p>
          <a:p>
            <a:pPr algn="ctr">
              <a:buFont typeface="Arial" pitchFamily="34" charset="0"/>
              <a:buChar char="•"/>
            </a:pPr>
            <a:r>
              <a:rPr lang="ja-JP" altLang="en-US" sz="2800" dirty="0" smtClean="0">
                <a:solidFill>
                  <a:srgbClr val="FF0000"/>
                </a:solidFill>
              </a:rPr>
              <a:t> ハンズオン展示「電灯」「蓄音器」「映写機」</a:t>
            </a:r>
            <a:endParaRPr lang="en-US" altLang="ja-JP" sz="2800" dirty="0" smtClean="0">
              <a:solidFill>
                <a:srgbClr val="FF0000"/>
              </a:solidFill>
            </a:endParaRPr>
          </a:p>
          <a:p>
            <a:pPr algn="ctr">
              <a:buFont typeface="Arial" pitchFamily="34" charset="0"/>
              <a:buChar char="•"/>
            </a:pPr>
            <a:r>
              <a:rPr lang="en-US" altLang="ja-JP" sz="2800" dirty="0" smtClean="0"/>
              <a:t> </a:t>
            </a:r>
            <a:r>
              <a:rPr lang="ja-JP" altLang="en-US" sz="2800" dirty="0" smtClean="0"/>
              <a:t>クロスワードと塗り絵</a:t>
            </a:r>
            <a:r>
              <a:rPr lang="en-US" altLang="ja-JP" sz="2800" dirty="0" smtClean="0"/>
              <a:t>2</a:t>
            </a:r>
            <a:r>
              <a:rPr lang="ja-JP" altLang="en-US" sz="2800" dirty="0" smtClean="0"/>
              <a:t>種のワークシートを用意</a:t>
            </a:r>
            <a:endParaRPr lang="en-US" altLang="ja-JP" sz="2800" dirty="0" smtClean="0"/>
          </a:p>
        </p:txBody>
      </p:sp>
      <p:sp>
        <p:nvSpPr>
          <p:cNvPr id="6" name="下矢印 5"/>
          <p:cNvSpPr/>
          <p:nvPr/>
        </p:nvSpPr>
        <p:spPr>
          <a:xfrm>
            <a:off x="4103948" y="2636912"/>
            <a:ext cx="936104" cy="86409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660259" y="313492"/>
            <a:ext cx="3823484" cy="523220"/>
          </a:xfrm>
          <a:prstGeom prst="rect">
            <a:avLst/>
          </a:prstGeom>
          <a:noFill/>
          <a:ln w="38100">
            <a:solidFill>
              <a:schemeClr val="tx1"/>
            </a:solidFill>
          </a:ln>
        </p:spPr>
        <p:txBody>
          <a:bodyPr wrap="none" rtlCol="0">
            <a:spAutoFit/>
          </a:bodyPr>
          <a:lstStyle/>
          <a:p>
            <a:pPr algn="ctr"/>
            <a:r>
              <a:rPr lang="ja-JP" altLang="en-US" sz="2800" b="1" dirty="0" smtClean="0"/>
              <a:t>エジソン展とは</a:t>
            </a:r>
            <a:r>
              <a:rPr lang="en-US" altLang="ja-JP" sz="2800" b="1" dirty="0" smtClean="0"/>
              <a:t>…(</a:t>
            </a:r>
            <a:r>
              <a:rPr lang="ja-JP" altLang="en-US" sz="2800" b="1" dirty="0" smtClean="0"/>
              <a:t>結果</a:t>
            </a:r>
            <a:r>
              <a:rPr lang="en-US" altLang="ja-JP" sz="2800" b="1" dirty="0" smtClean="0"/>
              <a:t>)</a:t>
            </a:r>
            <a:endParaRPr kumimoji="1" lang="en-US" altLang="ja-JP" sz="2800" b="1" dirty="0" smtClean="0"/>
          </a:p>
        </p:txBody>
      </p:sp>
      <p:sp>
        <p:nvSpPr>
          <p:cNvPr id="3" name="テキスト ボックス 2"/>
          <p:cNvSpPr txBox="1"/>
          <p:nvPr/>
        </p:nvSpPr>
        <p:spPr>
          <a:xfrm>
            <a:off x="297879" y="980728"/>
            <a:ext cx="8522593" cy="1877437"/>
          </a:xfrm>
          <a:prstGeom prst="rect">
            <a:avLst/>
          </a:prstGeom>
          <a:noFill/>
          <a:ln w="38100">
            <a:noFill/>
          </a:ln>
        </p:spPr>
        <p:txBody>
          <a:bodyPr wrap="square" rtlCol="0">
            <a:spAutoFit/>
          </a:bodyPr>
          <a:lstStyle/>
          <a:p>
            <a:pPr algn="ctr"/>
            <a:r>
              <a:rPr lang="ja-JP" altLang="en-US" sz="2800" u="sng" dirty="0" smtClean="0"/>
              <a:t>エジソン展では、ハンズオン展示の効果もあり、出口</a:t>
            </a:r>
            <a:endParaRPr lang="en-US" altLang="ja-JP" sz="2800" u="sng" dirty="0" smtClean="0"/>
          </a:p>
          <a:p>
            <a:pPr algn="ctr"/>
            <a:r>
              <a:rPr lang="ja-JP" altLang="en-US" sz="2800" u="sng" dirty="0" smtClean="0"/>
              <a:t>調査</a:t>
            </a:r>
            <a:r>
              <a:rPr lang="ja-JP" altLang="en-US" sz="2800" u="sng" dirty="0" smtClean="0"/>
              <a:t>の結果、平均滞在時間は</a:t>
            </a:r>
            <a:r>
              <a:rPr lang="en-US" altLang="ja-JP" sz="3200" u="sng" dirty="0" smtClean="0">
                <a:solidFill>
                  <a:srgbClr val="FF0000"/>
                </a:solidFill>
              </a:rPr>
              <a:t>100</a:t>
            </a:r>
            <a:r>
              <a:rPr lang="ja-JP" altLang="en-US" sz="3200" u="sng" dirty="0" smtClean="0">
                <a:solidFill>
                  <a:srgbClr val="FF0000"/>
                </a:solidFill>
              </a:rPr>
              <a:t>分以上</a:t>
            </a:r>
            <a:r>
              <a:rPr lang="ja-JP" altLang="en-US" sz="2800" u="sng" dirty="0" smtClean="0"/>
              <a:t>となった。</a:t>
            </a:r>
            <a:endParaRPr lang="en-US" altLang="ja-JP" sz="2800" u="sng" dirty="0" smtClean="0"/>
          </a:p>
          <a:p>
            <a:pPr algn="ctr"/>
            <a:r>
              <a:rPr lang="ja-JP" altLang="en-US" sz="2800" u="sng" dirty="0" smtClean="0"/>
              <a:t>（京都文化博物館で開催する同規模の展覧会の</a:t>
            </a:r>
            <a:endParaRPr lang="en-US" altLang="ja-JP" sz="2800" u="sng" dirty="0" smtClean="0"/>
          </a:p>
          <a:p>
            <a:pPr algn="ctr"/>
            <a:r>
              <a:rPr lang="ja-JP" altLang="en-US" sz="2800" u="sng" dirty="0" smtClean="0"/>
              <a:t>平均滞在</a:t>
            </a:r>
            <a:r>
              <a:rPr lang="ja-JP" altLang="en-US" sz="2800" u="sng" dirty="0" smtClean="0"/>
              <a:t>時間</a:t>
            </a:r>
            <a:r>
              <a:rPr lang="ja-JP" altLang="en-US" sz="2800" u="sng" dirty="0" smtClean="0"/>
              <a:t>は</a:t>
            </a:r>
            <a:r>
              <a:rPr lang="en-US" altLang="ja-JP" sz="2800" u="sng" dirty="0" smtClean="0"/>
              <a:t>60</a:t>
            </a:r>
            <a:r>
              <a:rPr lang="ja-JP" altLang="en-US" sz="2800" u="sng" dirty="0" smtClean="0"/>
              <a:t>分程度）</a:t>
            </a:r>
            <a:endParaRPr lang="en-US" altLang="ja-JP" sz="2800" u="sng" dirty="0" smtClean="0"/>
          </a:p>
        </p:txBody>
      </p:sp>
      <p:pic>
        <p:nvPicPr>
          <p:cNvPr id="1026" name="Picture 2"/>
          <p:cNvPicPr>
            <a:picLocks noChangeAspect="1" noChangeArrowheads="1"/>
          </p:cNvPicPr>
          <p:nvPr/>
        </p:nvPicPr>
        <p:blipFill>
          <a:blip r:embed="rId2" cstate="print"/>
          <a:srcRect/>
          <a:stretch>
            <a:fillRect/>
          </a:stretch>
        </p:blipFill>
        <p:spPr bwMode="auto">
          <a:xfrm>
            <a:off x="1111738" y="2924944"/>
            <a:ext cx="6920524" cy="3713867"/>
          </a:xfrm>
          <a:prstGeom prst="rect">
            <a:avLst/>
          </a:prstGeom>
          <a:noFill/>
          <a:ln w="9525">
            <a:solidFill>
              <a:schemeClr val="tx1"/>
            </a:solidFill>
            <a:miter lim="800000"/>
            <a:headEnd/>
            <a:tailEnd/>
          </a:ln>
        </p:spPr>
      </p:pic>
      <p:sp>
        <p:nvSpPr>
          <p:cNvPr id="5" name="パイ 4"/>
          <p:cNvSpPr/>
          <p:nvPr/>
        </p:nvSpPr>
        <p:spPr>
          <a:xfrm>
            <a:off x="1475656" y="4149080"/>
            <a:ext cx="2088232" cy="2088232"/>
          </a:xfrm>
          <a:prstGeom prst="pie">
            <a:avLst>
              <a:gd name="adj1" fmla="val 17217881"/>
              <a:gd name="adj2" fmla="val 21011307"/>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 name="テキスト ボックス 5"/>
          <p:cNvSpPr txBox="1"/>
          <p:nvPr/>
        </p:nvSpPr>
        <p:spPr>
          <a:xfrm>
            <a:off x="3131840" y="3861048"/>
            <a:ext cx="1200970" cy="523220"/>
          </a:xfrm>
          <a:prstGeom prst="rect">
            <a:avLst/>
          </a:prstGeom>
          <a:noFill/>
        </p:spPr>
        <p:txBody>
          <a:bodyPr wrap="none" rtlCol="0">
            <a:spAutoFit/>
          </a:bodyPr>
          <a:lstStyle/>
          <a:p>
            <a:r>
              <a:rPr kumimoji="1" lang="en-US" altLang="ja-JP" sz="2800" b="1" dirty="0" smtClean="0">
                <a:solidFill>
                  <a:srgbClr val="FF0000"/>
                </a:solidFill>
                <a:latin typeface="+mn-ea"/>
              </a:rPr>
              <a:t>17.01%</a:t>
            </a:r>
            <a:endParaRPr kumimoji="1" lang="ja-JP" altLang="en-US" sz="2800" b="1" dirty="0">
              <a:solidFill>
                <a:srgbClr val="FF0000"/>
              </a:solidFill>
              <a:latin typeface="+mn-ea"/>
            </a:endParaRPr>
          </a:p>
        </p:txBody>
      </p:sp>
      <p:sp>
        <p:nvSpPr>
          <p:cNvPr id="7" name="パイ 6"/>
          <p:cNvSpPr/>
          <p:nvPr/>
        </p:nvSpPr>
        <p:spPr>
          <a:xfrm>
            <a:off x="4283968" y="4221088"/>
            <a:ext cx="2088232" cy="2088232"/>
          </a:xfrm>
          <a:prstGeom prst="pie">
            <a:avLst>
              <a:gd name="adj1" fmla="val 17217881"/>
              <a:gd name="adj2" fmla="val 17591621"/>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テキスト ボックス 7"/>
          <p:cNvSpPr txBox="1"/>
          <p:nvPr/>
        </p:nvSpPr>
        <p:spPr>
          <a:xfrm>
            <a:off x="6372200" y="3933056"/>
            <a:ext cx="1019831" cy="523220"/>
          </a:xfrm>
          <a:prstGeom prst="rect">
            <a:avLst/>
          </a:prstGeom>
          <a:noFill/>
        </p:spPr>
        <p:txBody>
          <a:bodyPr wrap="none" rtlCol="0">
            <a:spAutoFit/>
          </a:bodyPr>
          <a:lstStyle/>
          <a:p>
            <a:r>
              <a:rPr kumimoji="1" lang="en-US" altLang="ja-JP" sz="2800" b="1" dirty="0" smtClean="0">
                <a:solidFill>
                  <a:srgbClr val="FF0000"/>
                </a:solidFill>
                <a:latin typeface="+mn-ea"/>
              </a:rPr>
              <a:t>1.79%</a:t>
            </a:r>
            <a:endParaRPr kumimoji="1" lang="ja-JP" altLang="en-US" sz="2800" b="1" dirty="0">
              <a:solidFill>
                <a:srgbClr val="FF0000"/>
              </a:solidFill>
              <a:latin typeface="+mn-ea"/>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681</TotalTime>
  <Words>1188</Words>
  <Application>Microsoft Office PowerPoint</Application>
  <PresentationFormat>画面に合わせる (4:3)</PresentationFormat>
  <Paragraphs>141</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雪藤</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watanabe</dc:creator>
  <cp:lastModifiedBy>watanabe</cp:lastModifiedBy>
  <cp:revision>72</cp:revision>
  <dcterms:created xsi:type="dcterms:W3CDTF">2011-07-03T16:44:51Z</dcterms:created>
  <dcterms:modified xsi:type="dcterms:W3CDTF">2011-07-05T17:52:39Z</dcterms:modified>
</cp:coreProperties>
</file>