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56" r:id="rId3"/>
    <p:sldId id="257" r:id="rId4"/>
    <p:sldId id="258" r:id="rId5"/>
    <p:sldId id="259" r:id="rId6"/>
    <p:sldId id="260" r:id="rId7"/>
    <p:sldId id="265" r:id="rId8"/>
    <p:sldId id="266" r:id="rId9"/>
    <p:sldId id="268" r:id="rId10"/>
    <p:sldId id="269" r:id="rId11"/>
    <p:sldId id="270" r:id="rId12"/>
    <p:sldId id="271" r:id="rId13"/>
    <p:sldId id="261" r:id="rId14"/>
    <p:sldId id="263" r:id="rId15"/>
    <p:sldId id="264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78" autoAdjust="0"/>
    <p:restoredTop sz="94660"/>
  </p:normalViewPr>
  <p:slideViewPr>
    <p:cSldViewPr>
      <p:cViewPr varScale="1">
        <p:scale>
          <a:sx n="42" d="100"/>
          <a:sy n="42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82B0C-6450-40F2-8250-740E007C37A8}" type="datetimeFigureOut">
              <a:rPr kumimoji="1" lang="ja-JP" altLang="en-US" smtClean="0"/>
              <a:t>2011/11/2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ADB40-B25B-4452-8CD1-8681E08C2B42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DB40-B25B-4452-8CD1-8681E08C2B42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48651-E1C9-468C-92D5-88D91A8C8540}" type="datetimeFigureOut">
              <a:rPr kumimoji="1" lang="ja-JP" altLang="en-US" smtClean="0"/>
              <a:pPr/>
              <a:t>2011/11/2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918B6-200D-42A7-BA61-C1B3B4C28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268760"/>
            <a:ext cx="6480720" cy="308283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3" name="サブタイトル 2"/>
          <p:cNvSpPr txBox="1">
            <a:spLocks/>
          </p:cNvSpPr>
          <p:nvPr/>
        </p:nvSpPr>
        <p:spPr>
          <a:xfrm>
            <a:off x="1371600" y="5672126"/>
            <a:ext cx="6400800" cy="1185874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2011/10/19 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全体ゼミ </a:t>
            </a:r>
            <a:r>
              <a:rPr kumimoji="1" lang="en-US" altLang="ja-JP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M1 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渡部温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8" name="Picture 4" descr="C:\Program Files\Microsoft Office\MEDIA\CAGCAT10\j0216858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332656"/>
            <a:ext cx="1826971" cy="833933"/>
          </a:xfrm>
          <a:prstGeom prst="rect">
            <a:avLst/>
          </a:prstGeom>
          <a:noFill/>
        </p:spPr>
      </p:pic>
      <p:pic>
        <p:nvPicPr>
          <p:cNvPr id="1029" name="Picture 5" descr="C:\Program Files\Microsoft Office\MEDIA\CAGCAT10\j0215086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365104"/>
            <a:ext cx="1060721" cy="1659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7486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u="sng" dirty="0" smtClean="0"/>
              <a:t>2002</a:t>
            </a:r>
            <a:r>
              <a:rPr lang="ja-JP" altLang="en-US" sz="3200" b="1" u="sng" dirty="0" smtClean="0"/>
              <a:t>年度における「科学技術」の授業実践</a:t>
            </a:r>
            <a:endParaRPr lang="en-US" altLang="ja-JP" sz="3200" b="1" u="sng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61764" y="908720"/>
            <a:ext cx="882047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u="sng" dirty="0" smtClean="0">
                <a:solidFill>
                  <a:srgbClr val="00B050"/>
                </a:solidFill>
              </a:rPr>
              <a:t>③ものづくりと発電に関する一連の実験</a:t>
            </a:r>
            <a:endParaRPr lang="en-US" altLang="ja-JP" sz="3200" u="sng" dirty="0" smtClean="0">
              <a:solidFill>
                <a:srgbClr val="00B050"/>
              </a:solidFill>
            </a:endParaRPr>
          </a:p>
          <a:p>
            <a:r>
              <a:rPr lang="ja-JP" altLang="en-US" sz="3200" u="sng" dirty="0" smtClean="0">
                <a:solidFill>
                  <a:srgbClr val="00B050"/>
                </a:solidFill>
              </a:rPr>
              <a:t>～</a:t>
            </a:r>
            <a:r>
              <a:rPr lang="ja-JP" altLang="en-US" sz="3000" u="sng" dirty="0" smtClean="0">
                <a:solidFill>
                  <a:srgbClr val="00B050"/>
                </a:solidFill>
              </a:rPr>
              <a:t>サボニウス型風車風力発電機の製作と発電実験</a:t>
            </a:r>
            <a:r>
              <a:rPr lang="ja-JP" altLang="en-US" sz="3200" u="sng" dirty="0" smtClean="0">
                <a:solidFill>
                  <a:srgbClr val="00B050"/>
                </a:solidFill>
              </a:rPr>
              <a:t>～</a:t>
            </a:r>
            <a:endParaRPr lang="en-US" altLang="ja-JP" sz="3200" u="sng" dirty="0" smtClean="0">
              <a:solidFill>
                <a:srgbClr val="00B050"/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971600" y="2348880"/>
            <a:ext cx="7128792" cy="187220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2827" y="2548061"/>
            <a:ext cx="663835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dirty="0" smtClean="0"/>
              <a:t>微風でも回転を始める原理を簡単に説明し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その後製作させ、自然に吹く風による発電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実験を体験させた</a:t>
            </a:r>
            <a:endParaRPr lang="en-US" altLang="ja-JP" sz="28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37092" y="4581128"/>
            <a:ext cx="8069838" cy="14773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自然に吹いてきた風によって、風車が回りだし、</a:t>
            </a:r>
            <a:endParaRPr lang="en-US" altLang="ja-JP" sz="30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発電機が駆動しラジオから音楽が流れてきたとき</a:t>
            </a:r>
            <a:endParaRPr lang="en-US" altLang="ja-JP" sz="30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には、感動の渦が巻き起こった。</a:t>
            </a:r>
            <a:endParaRPr lang="en-US" altLang="ja-JP" sz="3000" u="sng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7486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u="sng" dirty="0" smtClean="0"/>
              <a:t>2002</a:t>
            </a:r>
            <a:r>
              <a:rPr lang="ja-JP" altLang="en-US" sz="3200" b="1" u="sng" dirty="0" smtClean="0"/>
              <a:t>年度における「科学技術」の授業実践</a:t>
            </a:r>
            <a:endParaRPr lang="en-US" altLang="ja-JP" sz="3200" b="1" u="sng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10834" y="908720"/>
            <a:ext cx="752233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u="sng" dirty="0" smtClean="0">
                <a:solidFill>
                  <a:srgbClr val="00B050"/>
                </a:solidFill>
              </a:rPr>
              <a:t>③ものづくりと発電に関する一連の実験</a:t>
            </a:r>
            <a:endParaRPr lang="en-US" altLang="ja-JP" sz="3200" u="sng" dirty="0" smtClean="0">
              <a:solidFill>
                <a:srgbClr val="00B050"/>
              </a:solidFill>
            </a:endParaRPr>
          </a:p>
          <a:p>
            <a:pPr algn="ctr"/>
            <a:r>
              <a:rPr lang="ja-JP" altLang="en-US" sz="3200" u="sng" dirty="0" smtClean="0">
                <a:solidFill>
                  <a:srgbClr val="00B050"/>
                </a:solidFill>
              </a:rPr>
              <a:t>～色素増感太陽電池の製作と発電実験～</a:t>
            </a:r>
            <a:endParaRPr lang="en-US" altLang="ja-JP" sz="3200" u="sng" dirty="0" smtClean="0">
              <a:solidFill>
                <a:srgbClr val="00B05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0677" y="2060848"/>
            <a:ext cx="8502649" cy="5232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800" dirty="0" smtClean="0"/>
              <a:t>外部講師：大阪大学大学院工学研究科　柳田祥三教授</a:t>
            </a:r>
            <a:endParaRPr lang="en-US" altLang="ja-JP" sz="28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85879" y="3340149"/>
            <a:ext cx="63722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dirty="0" smtClean="0"/>
              <a:t>柳田教授の講義を聴講後、実際に工作し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発電実験を行った。</a:t>
            </a:r>
            <a:endParaRPr lang="en-US" altLang="ja-JP" sz="2800" dirty="0" smtClean="0"/>
          </a:p>
        </p:txBody>
      </p:sp>
      <p:sp>
        <p:nvSpPr>
          <p:cNvPr id="6" name="角丸四角形 5"/>
          <p:cNvSpPr/>
          <p:nvPr/>
        </p:nvSpPr>
        <p:spPr>
          <a:xfrm>
            <a:off x="971600" y="3212976"/>
            <a:ext cx="7128792" cy="12241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7006" y="5005625"/>
            <a:ext cx="7310014" cy="101566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自然エネルギーの素晴らしさから</a:t>
            </a:r>
            <a:endParaRPr lang="en-US" altLang="ja-JP" sz="30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科学技術の進歩の必要性を感じてもらった。</a:t>
            </a:r>
            <a:endParaRPr lang="en-US" altLang="ja-JP" sz="3000" u="sng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7486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u="sng" dirty="0" smtClean="0"/>
              <a:t>2002</a:t>
            </a:r>
            <a:r>
              <a:rPr lang="ja-JP" altLang="en-US" sz="3200" b="1" u="sng" dirty="0" smtClean="0"/>
              <a:t>年度における「科学技術」の授業実践</a:t>
            </a:r>
            <a:endParaRPr lang="en-US" altLang="ja-JP" sz="3200" b="1" u="sng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908720"/>
            <a:ext cx="9144000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u="sng" dirty="0" smtClean="0">
                <a:solidFill>
                  <a:srgbClr val="00B050"/>
                </a:solidFill>
              </a:rPr>
              <a:t>④生徒たちによる研究発表会</a:t>
            </a:r>
            <a:endParaRPr lang="en-US" altLang="ja-JP" sz="3200" u="sng" dirty="0" smtClean="0">
              <a:solidFill>
                <a:srgbClr val="00B050"/>
              </a:solidFill>
            </a:endParaRPr>
          </a:p>
          <a:p>
            <a:pPr algn="ctr"/>
            <a:r>
              <a:rPr lang="ja-JP" altLang="en-US" sz="2800" u="sng" dirty="0" smtClean="0">
                <a:solidFill>
                  <a:srgbClr val="00B050"/>
                </a:solidFill>
              </a:rPr>
              <a:t>（</a:t>
            </a:r>
            <a:r>
              <a:rPr lang="en-US" altLang="ja-JP" sz="2800" u="sng" dirty="0" smtClean="0">
                <a:solidFill>
                  <a:srgbClr val="00B050"/>
                </a:solidFill>
              </a:rPr>
              <a:t>1</a:t>
            </a:r>
            <a:r>
              <a:rPr lang="ja-JP" altLang="en-US" sz="2800" u="sng" dirty="0" smtClean="0">
                <a:solidFill>
                  <a:srgbClr val="00B050"/>
                </a:solidFill>
              </a:rPr>
              <a:t>年間にわたって行なってきた生徒たちの学習を振り返る）</a:t>
            </a:r>
            <a:endParaRPr lang="en-US" altLang="ja-JP" sz="2800" u="sng" dirty="0" smtClean="0">
              <a:solidFill>
                <a:srgbClr val="00B05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18459" y="2090172"/>
            <a:ext cx="8307082" cy="17312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</a:rPr>
              <a:t>位置づけ</a:t>
            </a:r>
            <a:r>
              <a:rPr lang="ja-JP" altLang="en-US" sz="2400" dirty="0" smtClean="0"/>
              <a:t>：授業で製作した物以外で自ら製作した作品の</a:t>
            </a:r>
            <a:r>
              <a:rPr lang="ja-JP" altLang="en-US" sz="2400" dirty="0" smtClean="0"/>
              <a:t>発表会</a:t>
            </a:r>
            <a:endParaRPr lang="en-US" altLang="ja-JP" sz="2400" dirty="0" smtClean="0"/>
          </a:p>
          <a:p>
            <a:endParaRPr lang="en-US" altLang="ja-JP" sz="1050" dirty="0" smtClean="0"/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目標　</a:t>
            </a:r>
            <a:r>
              <a:rPr lang="ja-JP" altLang="en-US" sz="2400" dirty="0" smtClean="0"/>
              <a:t>：①発表生徒のプレゼン能力の向上</a:t>
            </a:r>
            <a:endParaRPr lang="en-US" altLang="ja-JP" sz="2400" dirty="0" smtClean="0"/>
          </a:p>
          <a:p>
            <a:r>
              <a:rPr lang="ja-JP" altLang="en-US" sz="2400" dirty="0" smtClean="0"/>
              <a:t>　　　　　　  ②作品発表による、聴講側生徒の創造性向上</a:t>
            </a:r>
            <a:endParaRPr lang="en-US" altLang="ja-JP" sz="2400" dirty="0" smtClean="0"/>
          </a:p>
          <a:p>
            <a:r>
              <a:rPr lang="ja-JP" altLang="en-US" sz="2400" dirty="0" smtClean="0"/>
              <a:t>　　　　　　  ③評価する能力向上</a:t>
            </a:r>
            <a:endParaRPr lang="en-US" altLang="ja-JP" sz="2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978" y="3847688"/>
            <a:ext cx="919354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【</a:t>
            </a:r>
            <a:r>
              <a:rPr lang="ja-JP" altLang="en-US" sz="2800" dirty="0" smtClean="0"/>
              <a:t>発表内容抜粋</a:t>
            </a:r>
            <a:r>
              <a:rPr lang="en-US" altLang="ja-JP" sz="2800" dirty="0" smtClean="0"/>
              <a:t>】</a:t>
            </a:r>
          </a:p>
          <a:p>
            <a:r>
              <a:rPr lang="ja-JP" altLang="en-US" sz="2800" dirty="0" smtClean="0"/>
              <a:t>・湿度計　　　・かみなり</a:t>
            </a:r>
            <a:endParaRPr lang="en-US" altLang="ja-JP" sz="2800" dirty="0" smtClean="0"/>
          </a:p>
          <a:p>
            <a:r>
              <a:rPr lang="ja-JP" altLang="en-US" sz="2800" dirty="0" smtClean="0"/>
              <a:t>・スンプ法による葉の気孔の観察（ポテトチップスの筒カメラ）</a:t>
            </a:r>
            <a:endParaRPr lang="en-US" altLang="ja-JP" sz="2800" dirty="0" smtClean="0"/>
          </a:p>
          <a:p>
            <a:r>
              <a:rPr lang="ja-JP" altLang="en-US" sz="2800" dirty="0" smtClean="0"/>
              <a:t>⇒</a:t>
            </a:r>
            <a:r>
              <a:rPr lang="ja-JP" altLang="en-US" sz="2800" dirty="0" smtClean="0">
                <a:solidFill>
                  <a:srgbClr val="FF0000"/>
                </a:solidFill>
              </a:rPr>
              <a:t>生徒の中で、物理と生物の分野がクロスした見事な研究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r>
              <a:rPr lang="ja-JP" altLang="en-US" sz="2800" dirty="0" smtClean="0"/>
              <a:t>・黄砂は温暖化に影響するか</a:t>
            </a:r>
            <a:endParaRPr lang="en-US" altLang="ja-JP" sz="2800" dirty="0" smtClean="0"/>
          </a:p>
          <a:p>
            <a:r>
              <a:rPr lang="ja-JP" altLang="en-US" sz="2800" dirty="0" smtClean="0"/>
              <a:t>⇒</a:t>
            </a:r>
            <a:r>
              <a:rPr lang="ja-JP" altLang="en-US" sz="2800" dirty="0" smtClean="0">
                <a:solidFill>
                  <a:srgbClr val="FF0000"/>
                </a:solidFill>
              </a:rPr>
              <a:t>身近な出来事と授業で習った事の組み合わせ</a:t>
            </a:r>
            <a:endParaRPr lang="en-US" altLang="ja-JP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47179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u="sng" dirty="0" smtClean="0"/>
              <a:t>「科学技術」の授業の評価</a:t>
            </a:r>
            <a:endParaRPr lang="en-US" altLang="ja-JP" sz="3200" b="1" u="sng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81965" y="620688"/>
            <a:ext cx="7980070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【</a:t>
            </a:r>
            <a:r>
              <a:rPr lang="ja-JP" altLang="en-US" sz="2800" dirty="0" smtClean="0"/>
              <a:t>感想例</a:t>
            </a:r>
            <a:r>
              <a:rPr lang="en-US" altLang="ja-JP" sz="2800" dirty="0" smtClean="0"/>
              <a:t>】</a:t>
            </a:r>
          </a:p>
          <a:p>
            <a:r>
              <a:rPr lang="ja-JP" altLang="en-US" sz="2800" dirty="0" smtClean="0"/>
              <a:t>・「一般に体験できない特別な授業をたくさんできた」</a:t>
            </a:r>
            <a:endParaRPr lang="en-US" altLang="ja-JP" sz="2800" dirty="0" smtClean="0"/>
          </a:p>
          <a:p>
            <a:r>
              <a:rPr lang="ja-JP" altLang="en-US" sz="2800" dirty="0" smtClean="0"/>
              <a:t>・「理論だけの授業でなく、ものづくりなど自分で確認</a:t>
            </a:r>
            <a:endParaRPr lang="en-US" altLang="ja-JP" sz="2800" dirty="0" smtClean="0"/>
          </a:p>
          <a:p>
            <a:r>
              <a:rPr lang="ja-JP" altLang="en-US" sz="2800" dirty="0" smtClean="0"/>
              <a:t>　しながらできた」</a:t>
            </a:r>
            <a:endParaRPr lang="en-US" altLang="ja-JP" sz="2800" dirty="0" smtClean="0"/>
          </a:p>
          <a:p>
            <a:r>
              <a:rPr lang="ja-JP" altLang="en-US" sz="2800" dirty="0" smtClean="0"/>
              <a:t>・「大学に入ってから学ぶことを、いま、実感しながら</a:t>
            </a:r>
            <a:endParaRPr lang="en-US" altLang="ja-JP" sz="2800" dirty="0" smtClean="0"/>
          </a:p>
          <a:p>
            <a:r>
              <a:rPr lang="ja-JP" altLang="en-US" sz="2800" dirty="0" smtClean="0"/>
              <a:t>　学べた」</a:t>
            </a:r>
            <a:endParaRPr lang="en-US" altLang="ja-JP" sz="2800" dirty="0" smtClean="0"/>
          </a:p>
          <a:p>
            <a:r>
              <a:rPr lang="ja-JP" altLang="en-US" sz="2800" dirty="0" smtClean="0"/>
              <a:t>・「地球環境問題の学習ができた」</a:t>
            </a:r>
            <a:endParaRPr lang="en-US" altLang="ja-JP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756" y="3861048"/>
            <a:ext cx="8964488" cy="167019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5" name="テキスト ボックス 4"/>
          <p:cNvSpPr txBox="1"/>
          <p:nvPr/>
        </p:nvSpPr>
        <p:spPr>
          <a:xfrm>
            <a:off x="583512" y="5715253"/>
            <a:ext cx="71801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⇒「大変よかった」と「まあよかった」をあわせて</a:t>
            </a:r>
            <a:endParaRPr lang="en-US" altLang="ja-JP" sz="2800" dirty="0" smtClean="0"/>
          </a:p>
          <a:p>
            <a:r>
              <a:rPr lang="ja-JP" altLang="en-US" sz="2800" dirty="0" smtClean="0"/>
              <a:t>　　約</a:t>
            </a:r>
            <a:r>
              <a:rPr lang="en-US" altLang="ja-JP" sz="2800" dirty="0" smtClean="0"/>
              <a:t>98</a:t>
            </a:r>
            <a:r>
              <a:rPr lang="ja-JP" altLang="en-US" sz="2800" dirty="0" smtClean="0"/>
              <a:t>％の高校生が回答した。</a:t>
            </a:r>
            <a:endParaRPr lang="en-US" altLang="ja-JP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1681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u="sng" dirty="0" smtClean="0"/>
              <a:t>おわりに</a:t>
            </a:r>
            <a:endParaRPr lang="en-US" altLang="ja-JP" sz="3200" b="1" u="sng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66976" y="620688"/>
            <a:ext cx="8967519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このような授業は、教師一人の思いだけでは行うことは</a:t>
            </a:r>
            <a:endParaRPr lang="en-US" altLang="ja-JP" sz="2800" dirty="0" smtClean="0"/>
          </a:p>
          <a:p>
            <a:r>
              <a:rPr lang="ja-JP" altLang="en-US" sz="2800" dirty="0" smtClean="0"/>
              <a:t>できず、学校体制の中で、学校からサポートされることに</a:t>
            </a:r>
            <a:endParaRPr lang="en-US" altLang="ja-JP" sz="2800" dirty="0" smtClean="0"/>
          </a:p>
          <a:p>
            <a:r>
              <a:rPr lang="ja-JP" altLang="en-US" sz="2800" dirty="0" smtClean="0"/>
              <a:t>よって初めて可能となる実践である。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⇒</a:t>
            </a:r>
            <a:r>
              <a:rPr lang="ja-JP" altLang="en-US" sz="2800" dirty="0" smtClean="0">
                <a:solidFill>
                  <a:srgbClr val="FF0000"/>
                </a:solidFill>
              </a:rPr>
              <a:t>ではどのようにしてそのような状況を実現するか。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①スパーサイエンスハイスクール（ＳＳＨ）の利用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②サイエンス・パートナーシップ・プログラム（ＳＰＰ）の利用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　などを活用することにより実現可能であると考えられる。</a:t>
            </a:r>
            <a:endParaRPr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32447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u="sng" dirty="0">
                <a:solidFill>
                  <a:srgbClr val="00B0F0"/>
                </a:solidFill>
              </a:rPr>
              <a:t>本論文</a:t>
            </a:r>
            <a:r>
              <a:rPr lang="ja-JP" altLang="en-US" sz="3200" b="1" u="sng" dirty="0" smtClean="0">
                <a:solidFill>
                  <a:srgbClr val="00B0F0"/>
                </a:solidFill>
              </a:rPr>
              <a:t>を読んで</a:t>
            </a:r>
            <a:r>
              <a:rPr lang="en-US" altLang="ja-JP" sz="3200" b="1" u="sng" dirty="0" smtClean="0">
                <a:solidFill>
                  <a:srgbClr val="00B0F0"/>
                </a:solidFill>
              </a:rPr>
              <a:t>…</a:t>
            </a:r>
            <a:endParaRPr lang="en-US" altLang="ja-JP" sz="3200" b="1" u="sng" dirty="0" smtClean="0">
              <a:solidFill>
                <a:srgbClr val="00B0F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3081" y="908720"/>
            <a:ext cx="8512267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・　本論文“教科「科学技術」の実践 </a:t>
            </a:r>
            <a:r>
              <a:rPr lang="en-US" altLang="ja-JP" sz="2800" dirty="0" smtClean="0"/>
              <a:t>- </a:t>
            </a:r>
            <a:r>
              <a:rPr lang="ja-JP" altLang="en-US" sz="2800" dirty="0" smtClean="0"/>
              <a:t>エネルギー・</a:t>
            </a:r>
            <a:endParaRPr lang="en-US" altLang="ja-JP" sz="2800" dirty="0" smtClean="0"/>
          </a:p>
          <a:p>
            <a:r>
              <a:rPr lang="ja-JP" altLang="en-US" sz="2800" dirty="0" smtClean="0"/>
              <a:t>環境とものづくり </a:t>
            </a:r>
            <a:r>
              <a:rPr lang="en-US" altLang="ja-JP" sz="2800" dirty="0" smtClean="0"/>
              <a:t>- </a:t>
            </a:r>
            <a:r>
              <a:rPr lang="ja-JP" altLang="en-US" sz="2800" dirty="0" smtClean="0"/>
              <a:t>”の目的は、読んでいる当初は“理科</a:t>
            </a:r>
            <a:endParaRPr lang="en-US" altLang="ja-JP" sz="2800" dirty="0" smtClean="0"/>
          </a:p>
          <a:p>
            <a:r>
              <a:rPr lang="ja-JP" altLang="en-US" sz="2800" dirty="0" smtClean="0"/>
              <a:t>好きを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逃さない</a:t>
            </a:r>
            <a:r>
              <a:rPr lang="ja-JP" altLang="en-US" sz="2800" dirty="0" smtClean="0"/>
              <a:t>教育政策”であると感じていたが、</a:t>
            </a:r>
            <a:r>
              <a:rPr lang="ja-JP" altLang="en-US" sz="2800" dirty="0" err="1" smtClean="0"/>
              <a:t>読ん</a:t>
            </a:r>
            <a:endParaRPr lang="en-US" altLang="ja-JP" sz="2800" dirty="0" smtClean="0"/>
          </a:p>
          <a:p>
            <a:r>
              <a:rPr lang="ja-JP" altLang="en-US" sz="2800" dirty="0" smtClean="0"/>
              <a:t>でいる途中から、人間の深層心理にものづくりのこころ</a:t>
            </a:r>
            <a:endParaRPr lang="en-US" altLang="ja-JP" sz="2800" dirty="0" smtClean="0"/>
          </a:p>
          <a:p>
            <a:r>
              <a:rPr lang="ja-JP" altLang="en-US" sz="2800" dirty="0" smtClean="0"/>
              <a:t>があるならば、結局のところこの“教科「科学技術」の実</a:t>
            </a:r>
            <a:endParaRPr lang="en-US" altLang="ja-JP" sz="2800" dirty="0" smtClean="0"/>
          </a:p>
          <a:p>
            <a:r>
              <a:rPr lang="ja-JP" altLang="en-US" sz="2800" dirty="0" smtClean="0"/>
              <a:t>践“と</a:t>
            </a:r>
            <a:r>
              <a:rPr lang="ja-JP" altLang="en-US" sz="2800" dirty="0" smtClean="0"/>
              <a:t>いう</a:t>
            </a:r>
            <a:r>
              <a:rPr lang="ja-JP" altLang="en-US" sz="2800" dirty="0" smtClean="0"/>
              <a:t>の</a:t>
            </a:r>
            <a:r>
              <a:rPr lang="ja-JP" altLang="en-US" sz="2800" dirty="0" smtClean="0"/>
              <a:t>は、“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的の広い</a:t>
            </a:r>
            <a:r>
              <a:rPr lang="ja-JP" altLang="en-US" sz="2800" dirty="0" smtClean="0"/>
              <a:t>理科好きを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増やす</a:t>
            </a:r>
            <a:r>
              <a:rPr lang="ja-JP" altLang="en-US" sz="2800" dirty="0" smtClean="0"/>
              <a:t>教育政策”</a:t>
            </a:r>
            <a:endParaRPr lang="en-US" altLang="ja-JP" sz="2800" dirty="0" smtClean="0"/>
          </a:p>
          <a:p>
            <a:r>
              <a:rPr lang="ja-JP" altLang="en-US" sz="2800" dirty="0" smtClean="0"/>
              <a:t>だと</a:t>
            </a:r>
            <a:r>
              <a:rPr lang="ja-JP" altLang="en-US" sz="2800" dirty="0" smtClean="0"/>
              <a:t>いう事を感じた。（これは理科大好き実験教室など</a:t>
            </a:r>
            <a:endParaRPr lang="en-US" altLang="ja-JP" sz="2800" dirty="0" smtClean="0"/>
          </a:p>
          <a:p>
            <a:r>
              <a:rPr lang="ja-JP" altLang="en-US" sz="2800" dirty="0" smtClean="0"/>
              <a:t>色々な実践現場で体感）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・おそらく現在の先生の思い描く理想の理科教育と</a:t>
            </a:r>
            <a:endParaRPr lang="en-US" altLang="ja-JP" sz="2800" dirty="0" smtClean="0"/>
          </a:p>
          <a:p>
            <a:r>
              <a:rPr lang="ja-JP" altLang="en-US" sz="2800" dirty="0" smtClean="0"/>
              <a:t>現在の理科教育の中間ぐらいに位置する教育政策</a:t>
            </a:r>
            <a:endParaRPr lang="en-US" altLang="ja-JP" sz="2800" dirty="0" smtClean="0"/>
          </a:p>
          <a:p>
            <a:r>
              <a:rPr lang="ja-JP" altLang="en-US" sz="2800" dirty="0" smtClean="0"/>
              <a:t>だと感じたが、ステップバイステップで進んでいくとする</a:t>
            </a:r>
            <a:endParaRPr lang="en-US" altLang="ja-JP" sz="2800" dirty="0" smtClean="0"/>
          </a:p>
          <a:p>
            <a:r>
              <a:rPr lang="ja-JP" altLang="en-US" sz="2800" dirty="0" smtClean="0"/>
              <a:t>ならば良い教育政策だと感じた。</a:t>
            </a:r>
            <a:endParaRPr lang="en-US" altLang="ja-JP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-11385"/>
            <a:ext cx="1681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u="sng" dirty="0" smtClean="0"/>
              <a:t>はじめに</a:t>
            </a:r>
            <a:endParaRPr kumimoji="1" lang="ja-JP" altLang="en-US" sz="3200" b="1" u="sng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611560" y="836712"/>
            <a:ext cx="7920880" cy="1584176"/>
            <a:chOff x="611560" y="836712"/>
            <a:chExt cx="7920880" cy="1584176"/>
          </a:xfrm>
        </p:grpSpPr>
        <p:sp>
          <p:nvSpPr>
            <p:cNvPr id="5" name="円/楕円 4"/>
            <p:cNvSpPr/>
            <p:nvPr/>
          </p:nvSpPr>
          <p:spPr>
            <a:xfrm>
              <a:off x="611560" y="836712"/>
              <a:ext cx="7920880" cy="1584176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1354610" y="1178749"/>
              <a:ext cx="643477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2800" dirty="0"/>
                <a:t>科学</a:t>
              </a:r>
              <a:r>
                <a:rPr lang="ja-JP" altLang="en-US" sz="2800" dirty="0" smtClean="0"/>
                <a:t>の祭典などでは、生徒役（小学生）・</a:t>
              </a:r>
              <a:endParaRPr lang="en-US" altLang="ja-JP" sz="2800" dirty="0" smtClean="0"/>
            </a:p>
            <a:p>
              <a:pPr algn="ctr"/>
              <a:r>
                <a:rPr kumimoji="1" lang="ja-JP" altLang="en-US" sz="2800" dirty="0" smtClean="0"/>
                <a:t>先生役（中高生）が凄く楽しそうにしている</a:t>
              </a:r>
              <a:endParaRPr kumimoji="1" lang="en-US" altLang="ja-JP" sz="2800" dirty="0" smtClean="0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611560" y="2492896"/>
            <a:ext cx="7920880" cy="2016224"/>
            <a:chOff x="611560" y="836712"/>
            <a:chExt cx="7920880" cy="1956679"/>
          </a:xfrm>
        </p:grpSpPr>
        <p:sp>
          <p:nvSpPr>
            <p:cNvPr id="9" name="円/楕円 8"/>
            <p:cNvSpPr/>
            <p:nvPr/>
          </p:nvSpPr>
          <p:spPr>
            <a:xfrm>
              <a:off x="611560" y="836712"/>
              <a:ext cx="7920880" cy="1584176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325226" y="1178749"/>
              <a:ext cx="4493539" cy="16146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2800" dirty="0"/>
                <a:t>物理嫌い</a:t>
              </a:r>
              <a:r>
                <a:rPr lang="ja-JP" altLang="en-US" sz="2800" dirty="0" smtClean="0"/>
                <a:t>の進行</a:t>
              </a:r>
              <a:endParaRPr lang="en-US" altLang="ja-JP" sz="2800" dirty="0" smtClean="0"/>
            </a:p>
            <a:p>
              <a:pPr algn="ctr"/>
              <a:r>
                <a:rPr lang="ja-JP" altLang="en-US" sz="2800" dirty="0" smtClean="0"/>
                <a:t>（高校物理の選択者の減少）</a:t>
              </a:r>
              <a:endParaRPr lang="en-US" altLang="ja-JP" sz="2800" dirty="0"/>
            </a:p>
          </p:txBody>
        </p:sp>
      </p:grpSp>
      <p:sp>
        <p:nvSpPr>
          <p:cNvPr id="11" name="下矢印 10"/>
          <p:cNvSpPr/>
          <p:nvPr/>
        </p:nvSpPr>
        <p:spPr>
          <a:xfrm>
            <a:off x="4067944" y="4149080"/>
            <a:ext cx="936104" cy="136815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677995" y="4293096"/>
            <a:ext cx="1749197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u="sng" dirty="0">
                <a:solidFill>
                  <a:srgbClr val="FF0000"/>
                </a:solidFill>
              </a:rPr>
              <a:t>ギャップ</a:t>
            </a:r>
            <a:endParaRPr lang="en-US" altLang="ja-JP" sz="3600" u="sng" dirty="0" smtClean="0">
              <a:solidFill>
                <a:srgbClr val="FF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0907" y="5643245"/>
            <a:ext cx="84962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dirty="0" smtClean="0"/>
              <a:t>このような状況</a:t>
            </a:r>
            <a:r>
              <a:rPr lang="ja-JP" altLang="en-US" sz="2800" dirty="0"/>
              <a:t>から</a:t>
            </a:r>
            <a:r>
              <a:rPr lang="ja-JP" altLang="en-US" sz="2800" dirty="0" smtClean="0"/>
              <a:t>の脱却を狙い、高校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年生に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物理学習の導入的な科目として、「</a:t>
            </a:r>
            <a:r>
              <a:rPr lang="ja-JP" altLang="en-US" sz="3600" dirty="0" smtClean="0">
                <a:solidFill>
                  <a:srgbClr val="FF0000"/>
                </a:solidFill>
              </a:rPr>
              <a:t>科学技術</a:t>
            </a:r>
            <a:r>
              <a:rPr lang="ja-JP" altLang="en-US" sz="2800" dirty="0" smtClean="0"/>
              <a:t>」の開講</a:t>
            </a:r>
            <a:endParaRPr lang="en-US" altLang="ja-JP" sz="2800" dirty="0" smtClean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93073" y="2132856"/>
            <a:ext cx="986168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u="sng" dirty="0" smtClean="0">
                <a:solidFill>
                  <a:srgbClr val="FF0000"/>
                </a:solidFill>
              </a:rPr>
              <a:t>Ｂｕｔ</a:t>
            </a:r>
            <a:endParaRPr lang="en-US" altLang="ja-JP" sz="3600" u="sng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64107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u="sng" dirty="0" smtClean="0"/>
              <a:t>「科学技術」授業の構成のコンセプト</a:t>
            </a:r>
            <a:endParaRPr kumimoji="1" lang="ja-JP" altLang="en-US" sz="3200" b="1" u="sng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88413" y="1268760"/>
            <a:ext cx="7539243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実施：京都教育大学附属高校</a:t>
            </a:r>
            <a:endParaRPr lang="en-US" altLang="ja-JP" sz="2800" dirty="0" smtClean="0"/>
          </a:p>
          <a:p>
            <a:pPr>
              <a:buFont typeface="Arial" pitchFamily="34" charset="0"/>
              <a:buChar char="•"/>
            </a:pPr>
            <a:endParaRPr lang="en-US" altLang="ja-JP" sz="16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対象：高校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年次・自然科学コース</a:t>
            </a:r>
            <a:endParaRPr lang="en-US" altLang="ja-JP" sz="2800" dirty="0" smtClean="0"/>
          </a:p>
          <a:p>
            <a:pPr>
              <a:buFont typeface="Arial" pitchFamily="34" charset="0"/>
              <a:buChar char="•"/>
            </a:pPr>
            <a:endParaRPr lang="en-US" altLang="ja-JP" sz="16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800" dirty="0"/>
              <a:t>開講</a:t>
            </a:r>
            <a:r>
              <a:rPr lang="ja-JP" altLang="en-US" sz="2800" dirty="0" smtClean="0"/>
              <a:t>科目：独自科目として「科学技術」</a:t>
            </a:r>
            <a:endParaRPr lang="en-US" altLang="ja-JP" sz="2800" dirty="0" smtClean="0"/>
          </a:p>
          <a:p>
            <a:pPr>
              <a:buFont typeface="Arial" pitchFamily="34" charset="0"/>
              <a:buChar char="•"/>
            </a:pPr>
            <a:endParaRPr lang="en-US" altLang="ja-JP" sz="16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800" dirty="0"/>
              <a:t>学習</a:t>
            </a:r>
            <a:r>
              <a:rPr lang="ja-JP" altLang="en-US" sz="2800" dirty="0" smtClean="0"/>
              <a:t>内容：物化生地と関連のある学習内容</a:t>
            </a:r>
            <a:endParaRPr lang="en-US" altLang="ja-JP" sz="2800" dirty="0" smtClean="0"/>
          </a:p>
          <a:p>
            <a:pPr>
              <a:buFont typeface="Arial" pitchFamily="34" charset="0"/>
              <a:buChar char="•"/>
            </a:pPr>
            <a:endParaRPr lang="en-US" altLang="ja-JP" sz="16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キー</a:t>
            </a:r>
            <a:r>
              <a:rPr lang="ja-JP" altLang="en-US" sz="2800" dirty="0" smtClean="0"/>
              <a:t>ワード</a:t>
            </a:r>
            <a:r>
              <a:rPr lang="ja-JP" altLang="en-US" sz="2800" dirty="0" smtClean="0"/>
              <a:t>：</a:t>
            </a:r>
            <a:r>
              <a:rPr lang="ja-JP" altLang="en-US" sz="2800" dirty="0" smtClean="0"/>
              <a:t>「</a:t>
            </a:r>
            <a:r>
              <a:rPr lang="ja-JP" altLang="en-US" sz="2800" dirty="0" smtClean="0">
                <a:solidFill>
                  <a:srgbClr val="FF0000"/>
                </a:solidFill>
              </a:rPr>
              <a:t>エネルギー・環境学習とものづくり</a:t>
            </a:r>
            <a:r>
              <a:rPr lang="ja-JP" altLang="en-US" sz="2800" dirty="0" smtClean="0"/>
              <a:t>」</a:t>
            </a:r>
            <a:endParaRPr lang="en-US" altLang="ja-JP" sz="2800" dirty="0"/>
          </a:p>
        </p:txBody>
      </p:sp>
      <p:sp>
        <p:nvSpPr>
          <p:cNvPr id="4" name="下矢印 3"/>
          <p:cNvSpPr/>
          <p:nvPr/>
        </p:nvSpPr>
        <p:spPr>
          <a:xfrm>
            <a:off x="4067944" y="4509120"/>
            <a:ext cx="936104" cy="86409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659561" y="5518973"/>
            <a:ext cx="178606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u="sng" dirty="0" smtClean="0">
                <a:solidFill>
                  <a:srgbClr val="FF0000"/>
                </a:solidFill>
              </a:rPr>
              <a:t>こだわり</a:t>
            </a:r>
            <a:endParaRPr lang="en-US" altLang="ja-JP" sz="3600" u="sng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3528" y="260648"/>
            <a:ext cx="224773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u="sng" dirty="0" smtClean="0">
                <a:solidFill>
                  <a:srgbClr val="FF0000"/>
                </a:solidFill>
              </a:rPr>
              <a:t>こだわり①</a:t>
            </a:r>
            <a:endParaRPr lang="en-US" altLang="ja-JP" sz="3600" u="sng" dirty="0" smtClean="0">
              <a:solidFill>
                <a:srgbClr val="FF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3529" y="4006805"/>
            <a:ext cx="224773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u="sng" dirty="0" smtClean="0">
                <a:solidFill>
                  <a:srgbClr val="FF0000"/>
                </a:solidFill>
              </a:rPr>
              <a:t>こだわり②</a:t>
            </a:r>
            <a:endParaRPr lang="en-US" altLang="ja-JP" sz="3600" u="sng" dirty="0" smtClean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38635" y="260648"/>
            <a:ext cx="253947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3600" dirty="0" smtClean="0"/>
              <a:t>【</a:t>
            </a:r>
            <a:r>
              <a:rPr lang="ja-JP" altLang="en-US" sz="3600" dirty="0" smtClean="0"/>
              <a:t>ものづくり</a:t>
            </a:r>
            <a:r>
              <a:rPr lang="en-US" altLang="ja-JP" sz="3600" dirty="0" smtClean="0"/>
              <a:t>】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47347" y="3934797"/>
            <a:ext cx="4918334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3600" dirty="0" smtClean="0"/>
              <a:t>【</a:t>
            </a:r>
            <a:r>
              <a:rPr lang="ja-JP" altLang="en-US" sz="3600" dirty="0" smtClean="0"/>
              <a:t>エネルギー・環境学習</a:t>
            </a:r>
            <a:r>
              <a:rPr lang="en-US" altLang="ja-JP" sz="3600" dirty="0" smtClean="0"/>
              <a:t>】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212" y="980728"/>
            <a:ext cx="8143576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科学の祭典と学校教育現場との気持ちの接続</a:t>
            </a:r>
            <a:endParaRPr lang="en-US" altLang="ja-JP" sz="2800" dirty="0" smtClean="0"/>
          </a:p>
          <a:p>
            <a:r>
              <a:rPr lang="ja-JP" altLang="en-US" sz="2800" dirty="0" smtClean="0"/>
              <a:t>（ものとしては、中間的な立ち位置）</a:t>
            </a:r>
            <a:endParaRPr lang="en-US" altLang="ja-JP" sz="2800" dirty="0" smtClean="0"/>
          </a:p>
          <a:p>
            <a:endParaRPr lang="en-US" altLang="ja-JP" sz="1600" dirty="0"/>
          </a:p>
          <a:p>
            <a:r>
              <a:rPr lang="ja-JP" altLang="en-US" sz="2800" dirty="0" smtClean="0"/>
              <a:t>・ものづくり技術の習得</a:t>
            </a:r>
            <a:endParaRPr lang="en-US" altLang="ja-JP" sz="2800" dirty="0" smtClean="0"/>
          </a:p>
          <a:p>
            <a:r>
              <a:rPr lang="ja-JP" altLang="en-US" sz="2800" dirty="0" smtClean="0"/>
              <a:t>①基本的道具の使用技術　②創造性・独創性の育成</a:t>
            </a:r>
            <a:endParaRPr lang="en-US" altLang="ja-JP" sz="2800" dirty="0" smtClean="0"/>
          </a:p>
          <a:p>
            <a:endParaRPr lang="en-US" altLang="ja-JP" sz="1600" dirty="0"/>
          </a:p>
          <a:p>
            <a:r>
              <a:rPr lang="ja-JP" altLang="en-US" sz="2800" dirty="0" smtClean="0"/>
              <a:t>・ものづくり機会獲得の狙い</a:t>
            </a:r>
            <a:endParaRPr lang="en-US" altLang="ja-JP" sz="28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4840" y="4797152"/>
            <a:ext cx="822532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環境教育の実践</a:t>
            </a:r>
            <a:endParaRPr lang="en-US" altLang="ja-JP" sz="2800" dirty="0" smtClean="0"/>
          </a:p>
          <a:p>
            <a:r>
              <a:rPr lang="ja-JP" altLang="en-US" sz="2800" dirty="0" smtClean="0"/>
              <a:t>（受動的な学習ではなく、能動的な学習となる様配慮）</a:t>
            </a:r>
            <a:endParaRPr lang="en-US" altLang="ja-JP" sz="2800" dirty="0" smtClean="0"/>
          </a:p>
          <a:p>
            <a:r>
              <a:rPr lang="ja-JP" altLang="en-US" sz="2800" dirty="0" smtClean="0"/>
              <a:t>→実験・ものづくりを通して学ぶプログラム</a:t>
            </a:r>
            <a:endParaRPr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7505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u="sng" dirty="0" smtClean="0"/>
              <a:t>「科学技術」の授業の形態と設置の時間帯</a:t>
            </a:r>
            <a:endParaRPr kumimoji="1" lang="ja-JP" altLang="en-US" sz="3200" b="1" u="sng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431974" y="2090172"/>
            <a:ext cx="628005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授業形態：実験・実習中心の構成</a:t>
            </a:r>
            <a:endParaRPr lang="en-US" altLang="ja-JP" sz="2800" dirty="0" smtClean="0"/>
          </a:p>
          <a:p>
            <a:pPr>
              <a:buFont typeface="Arial" pitchFamily="34" charset="0"/>
              <a:buChar char="•"/>
            </a:pPr>
            <a:endParaRPr lang="en-US" altLang="ja-JP" sz="2800" dirty="0"/>
          </a:p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授業体制：外部講師、</a:t>
            </a:r>
            <a:r>
              <a:rPr lang="en-US" altLang="ja-JP" sz="2800" dirty="0" smtClean="0"/>
              <a:t>TA</a:t>
            </a:r>
            <a:r>
              <a:rPr lang="ja-JP" altLang="en-US" sz="2800" dirty="0" smtClean="0"/>
              <a:t>などの依頼あり</a:t>
            </a:r>
            <a:endParaRPr lang="en-US" altLang="ja-JP" sz="2800" dirty="0" smtClean="0"/>
          </a:p>
          <a:p>
            <a:pPr>
              <a:buFont typeface="Arial" pitchFamily="34" charset="0"/>
              <a:buChar char="•"/>
            </a:pPr>
            <a:endParaRPr lang="en-US" altLang="ja-JP" sz="2800" dirty="0"/>
          </a:p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授業時間：基本的には</a:t>
            </a:r>
            <a:r>
              <a:rPr lang="en-US" altLang="ja-JP" sz="2800" dirty="0" smtClean="0"/>
              <a:t>50</a:t>
            </a:r>
            <a:r>
              <a:rPr lang="ja-JP" altLang="en-US" sz="2800" dirty="0" smtClean="0"/>
              <a:t>分</a:t>
            </a:r>
            <a:endParaRPr lang="en-US" altLang="ja-JP" sz="2800" dirty="0" smtClean="0"/>
          </a:p>
          <a:p>
            <a:r>
              <a:rPr lang="ja-JP" altLang="en-US" sz="2800" dirty="0" smtClean="0"/>
              <a:t>　　　　　　　（最大</a:t>
            </a:r>
            <a:r>
              <a:rPr lang="en-US" altLang="ja-JP" sz="2800" dirty="0" smtClean="0"/>
              <a:t>70</a:t>
            </a:r>
            <a:r>
              <a:rPr lang="ja-JP" altLang="en-US" sz="2800" dirty="0" smtClean="0"/>
              <a:t>分までの延長可能）</a:t>
            </a:r>
            <a:endParaRPr lang="en-US" altLang="ja-JP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7898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u="sng" dirty="0" smtClean="0"/>
              <a:t>2002</a:t>
            </a:r>
            <a:r>
              <a:rPr lang="ja-JP" altLang="en-US" sz="3200" b="1" u="sng" dirty="0" smtClean="0"/>
              <a:t>年度における「科学技術」の授業実践例</a:t>
            </a:r>
            <a:endParaRPr lang="en-US" altLang="ja-JP" sz="3200" b="1" u="sng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72552" y="908720"/>
            <a:ext cx="8198896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200" u="sng" dirty="0" smtClean="0">
                <a:solidFill>
                  <a:srgbClr val="00B050"/>
                </a:solidFill>
              </a:rPr>
              <a:t>①ペットボトル顕微鏡とペットボトル偏光顕微鏡</a:t>
            </a:r>
            <a:endParaRPr lang="en-US" altLang="ja-JP" sz="3200" u="sng" dirty="0" smtClean="0">
              <a:solidFill>
                <a:srgbClr val="00B050"/>
              </a:solidFill>
            </a:endParaRPr>
          </a:p>
          <a:p>
            <a:pPr algn="ctr"/>
            <a:r>
              <a:rPr lang="ja-JP" altLang="en-US" sz="3200" u="sng" dirty="0" smtClean="0">
                <a:solidFill>
                  <a:srgbClr val="00B050"/>
                </a:solidFill>
              </a:rPr>
              <a:t>（創意・工夫を高める教育）</a:t>
            </a:r>
            <a:endParaRPr lang="en-US" altLang="ja-JP" sz="3200" u="sng" dirty="0" smtClean="0">
              <a:solidFill>
                <a:srgbClr val="00B05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284083" y="2695560"/>
            <a:ext cx="657583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dirty="0" smtClean="0"/>
              <a:t>ペットボトル顕微鏡（ベース・プロトタイプ）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↓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ペットボトル偏光顕微鏡（バージョンアップ）</a:t>
            </a:r>
            <a:endParaRPr lang="en-US" altLang="ja-JP" sz="28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42472" y="4437112"/>
            <a:ext cx="7220245" cy="20621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u="sng" dirty="0" smtClean="0">
                <a:solidFill>
                  <a:srgbClr val="FF0000"/>
                </a:solidFill>
              </a:rPr>
              <a:t>生徒が一度は完成したものと思うものを</a:t>
            </a:r>
            <a:endParaRPr lang="en-US" altLang="ja-JP" sz="32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200" u="sng" dirty="0" smtClean="0">
                <a:solidFill>
                  <a:srgbClr val="FF0000"/>
                </a:solidFill>
              </a:rPr>
              <a:t>さらにバージョンアップさせていくプロセス</a:t>
            </a:r>
            <a:endParaRPr lang="en-US" altLang="ja-JP" sz="32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200" u="sng" dirty="0" smtClean="0">
                <a:solidFill>
                  <a:srgbClr val="FF0000"/>
                </a:solidFill>
              </a:rPr>
              <a:t>を体験することが重要である</a:t>
            </a:r>
            <a:endParaRPr lang="en-US" altLang="ja-JP" sz="32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200" u="sng" dirty="0" smtClean="0">
                <a:solidFill>
                  <a:srgbClr val="FF0000"/>
                </a:solidFill>
              </a:rPr>
              <a:t>（</a:t>
            </a:r>
            <a:r>
              <a:rPr lang="en-US" altLang="ja-JP" sz="3200" u="sng" dirty="0" smtClean="0">
                <a:solidFill>
                  <a:srgbClr val="FF0000"/>
                </a:solidFill>
              </a:rPr>
              <a:t>Brush up!!</a:t>
            </a:r>
            <a:r>
              <a:rPr lang="ja-JP" altLang="en-US" sz="3200" u="sng" dirty="0" smtClean="0">
                <a:solidFill>
                  <a:srgbClr val="FF0000"/>
                </a:solidFill>
              </a:rPr>
              <a:t>・発想の転換）</a:t>
            </a:r>
            <a:endParaRPr lang="en-US" altLang="ja-JP" sz="3200" u="sng" dirty="0" smtClean="0">
              <a:solidFill>
                <a:srgbClr val="FF0000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971600" y="2348880"/>
            <a:ext cx="7128792" cy="201622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7898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u="sng" dirty="0" smtClean="0"/>
              <a:t>2002</a:t>
            </a:r>
            <a:r>
              <a:rPr lang="ja-JP" altLang="en-US" sz="3200" b="1" u="sng" dirty="0" smtClean="0"/>
              <a:t>年度における「科学技術」の授業実践例</a:t>
            </a:r>
            <a:endParaRPr lang="en-US" altLang="ja-JP" sz="3200" b="1" u="sng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908720"/>
            <a:ext cx="9144000" cy="1446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u="sng" dirty="0" smtClean="0">
                <a:solidFill>
                  <a:srgbClr val="00B050"/>
                </a:solidFill>
              </a:rPr>
              <a:t>②環境負荷を数値でとらえる学習</a:t>
            </a:r>
            <a:endParaRPr lang="en-US" altLang="ja-JP" sz="3200" u="sng" dirty="0" smtClean="0">
              <a:solidFill>
                <a:srgbClr val="00B050"/>
              </a:solidFill>
            </a:endParaRPr>
          </a:p>
          <a:p>
            <a:pPr algn="ctr"/>
            <a:r>
              <a:rPr lang="ja-JP" altLang="en-US" sz="2800" u="sng" dirty="0" smtClean="0"/>
              <a:t>･･･製品の環境負荷を、生産の段階から廃棄の段階までを追跡調査し、科学的、客観的に評価する</a:t>
            </a:r>
            <a:r>
              <a:rPr lang="en-US" altLang="ja-JP" sz="2800" u="sng" dirty="0" smtClean="0">
                <a:solidFill>
                  <a:srgbClr val="FF0000"/>
                </a:solidFill>
              </a:rPr>
              <a:t>LCA</a:t>
            </a:r>
            <a:r>
              <a:rPr lang="ja-JP" altLang="en-US" sz="2800" u="sng" dirty="0" smtClean="0"/>
              <a:t>を学ぶ</a:t>
            </a:r>
            <a:endParaRPr lang="en-US" altLang="ja-JP" sz="2800" u="sng" dirty="0" smtClean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44010" y="2695560"/>
            <a:ext cx="6655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dirty="0" smtClean="0"/>
              <a:t>観点：二酸化炭素排出量（単位</a:t>
            </a:r>
            <a:r>
              <a:rPr lang="ja-JP" altLang="en-US" sz="2800" dirty="0" smtClean="0">
                <a:sym typeface="Wingdings" pitchFamily="2" charset="2"/>
              </a:rPr>
              <a:t>：（</a:t>
            </a:r>
            <a:r>
              <a:rPr lang="en-US" altLang="ja-JP" sz="2800" dirty="0" smtClean="0">
                <a:sym typeface="Wingdings" pitchFamily="2" charset="2"/>
              </a:rPr>
              <a:t>kg/1</a:t>
            </a:r>
            <a:r>
              <a:rPr lang="ja-JP" altLang="en-US" sz="2800" dirty="0" smtClean="0">
                <a:sym typeface="Wingdings" pitchFamily="2" charset="2"/>
              </a:rPr>
              <a:t>本））</a:t>
            </a:r>
            <a:endParaRPr lang="en-US" altLang="ja-JP" sz="2800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727685" y="3249930"/>
          <a:ext cx="5688631" cy="1779529"/>
        </p:xfrm>
        <a:graphic>
          <a:graphicData uri="http://schemas.openxmlformats.org/drawingml/2006/table">
            <a:tbl>
              <a:tblPr/>
              <a:tblGrid>
                <a:gridCol w="1911379"/>
                <a:gridCol w="1615572"/>
                <a:gridCol w="2161680"/>
              </a:tblGrid>
              <a:tr h="75513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ガラスビン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アルミ缶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ペットボトル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0243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0.192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0.169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0.134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72399" y="5264040"/>
            <a:ext cx="8799204" cy="14773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環境負荷をある程度、客観的に数値化して捉える</a:t>
            </a:r>
            <a:endParaRPr lang="en-US" altLang="ja-JP" sz="30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こと（一つのものさし）を</a:t>
            </a:r>
            <a:r>
              <a:rPr lang="ja-JP" altLang="en-US" sz="3000" u="sng" dirty="0" smtClean="0">
                <a:solidFill>
                  <a:srgbClr val="FF0000"/>
                </a:solidFill>
              </a:rPr>
              <a:t>体験し、エネルギー・環境</a:t>
            </a:r>
            <a:r>
              <a:rPr lang="ja-JP" altLang="en-US" sz="3000" u="sng" dirty="0" smtClean="0">
                <a:solidFill>
                  <a:srgbClr val="FF0000"/>
                </a:solidFill>
              </a:rPr>
              <a:t>問題</a:t>
            </a:r>
            <a:endParaRPr lang="en-US" altLang="ja-JP" sz="30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について、新た</a:t>
            </a:r>
            <a:r>
              <a:rPr lang="ja-JP" altLang="en-US" sz="3000" u="sng" dirty="0" smtClean="0">
                <a:solidFill>
                  <a:srgbClr val="FF0000"/>
                </a:solidFill>
              </a:rPr>
              <a:t>なものの見方を学んだ</a:t>
            </a:r>
            <a:endParaRPr lang="en-US" altLang="ja-JP" sz="3000" u="sng" dirty="0" smtClean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33403" y="2276872"/>
            <a:ext cx="2855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ライフサイクル・アセスメント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123728" y="4293096"/>
            <a:ext cx="4752528" cy="4320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7486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u="sng" dirty="0" smtClean="0"/>
              <a:t>2002</a:t>
            </a:r>
            <a:r>
              <a:rPr lang="ja-JP" altLang="en-US" sz="3200" b="1" u="sng" dirty="0" smtClean="0"/>
              <a:t>年度における「科学技術」の授業実践</a:t>
            </a:r>
            <a:endParaRPr lang="en-US" altLang="ja-JP" sz="3200" b="1" u="sng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82116" y="908720"/>
            <a:ext cx="6979768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200" u="sng" dirty="0" smtClean="0">
                <a:solidFill>
                  <a:srgbClr val="00B050"/>
                </a:solidFill>
              </a:rPr>
              <a:t>③ものづくりと発電に関する一連の実験</a:t>
            </a:r>
            <a:endParaRPr lang="en-US" altLang="ja-JP" sz="3200" u="sng" dirty="0" smtClean="0">
              <a:solidFill>
                <a:srgbClr val="00B050"/>
              </a:solidFill>
            </a:endParaRPr>
          </a:p>
          <a:p>
            <a:pPr algn="ctr"/>
            <a:r>
              <a:rPr lang="ja-JP" altLang="en-US" sz="3200" u="sng" dirty="0" smtClean="0">
                <a:solidFill>
                  <a:srgbClr val="00B050"/>
                </a:solidFill>
              </a:rPr>
              <a:t>～手回し発電機の製作と発電実験～</a:t>
            </a:r>
            <a:endParaRPr lang="en-US" altLang="ja-JP" sz="3200" u="sng" dirty="0" smtClean="0">
              <a:solidFill>
                <a:srgbClr val="00B05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01049" y="2548061"/>
            <a:ext cx="554190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dirty="0" smtClean="0"/>
              <a:t>手回し発電機を班で制作し、</a:t>
            </a:r>
            <a:endParaRPr lang="en-US" altLang="ja-JP" sz="2800" dirty="0" smtClean="0"/>
          </a:p>
          <a:p>
            <a:r>
              <a:rPr lang="ja-JP" altLang="en-US" sz="2800" dirty="0" smtClean="0"/>
              <a:t>完成したものでトランジスタラジオや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電子メロディを鳴らした</a:t>
            </a:r>
            <a:endParaRPr lang="en-US" altLang="ja-JP" sz="28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9687" y="4471952"/>
            <a:ext cx="8704627" cy="101566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電気はもともと何もしないで存在しているのではなく</a:t>
            </a:r>
            <a:endParaRPr lang="en-US" altLang="ja-JP" sz="30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人間が工夫して発電しなければならないことを学んだ</a:t>
            </a:r>
            <a:endParaRPr lang="en-US" altLang="ja-JP" sz="3000" u="sng" dirty="0" smtClean="0">
              <a:solidFill>
                <a:srgbClr val="FF0000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971600" y="2348880"/>
            <a:ext cx="7128792" cy="17281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11385"/>
            <a:ext cx="7486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u="sng" dirty="0" smtClean="0"/>
              <a:t>2002</a:t>
            </a:r>
            <a:r>
              <a:rPr lang="ja-JP" altLang="en-US" sz="3200" b="1" u="sng" dirty="0" smtClean="0"/>
              <a:t>年度における「科学技術」の授業実践</a:t>
            </a:r>
            <a:endParaRPr lang="en-US" altLang="ja-JP" sz="3200" b="1" u="sng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82116" y="908720"/>
            <a:ext cx="6979768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200" u="sng" dirty="0" smtClean="0">
                <a:solidFill>
                  <a:srgbClr val="00B050"/>
                </a:solidFill>
              </a:rPr>
              <a:t>③ものづくりと発電に関する一連の実験</a:t>
            </a:r>
            <a:endParaRPr lang="en-US" altLang="ja-JP" sz="3200" u="sng" dirty="0" smtClean="0">
              <a:solidFill>
                <a:srgbClr val="00B050"/>
              </a:solidFill>
            </a:endParaRPr>
          </a:p>
          <a:p>
            <a:pPr algn="ctr"/>
            <a:r>
              <a:rPr lang="ja-JP" altLang="en-US" sz="3200" u="sng" dirty="0" smtClean="0">
                <a:solidFill>
                  <a:srgbClr val="00B050"/>
                </a:solidFill>
              </a:rPr>
              <a:t>～燃料電池の製作と発電実験～</a:t>
            </a:r>
            <a:endParaRPr lang="en-US" altLang="ja-JP" sz="3200" u="sng" dirty="0" smtClean="0">
              <a:solidFill>
                <a:srgbClr val="00B05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35804" y="2548061"/>
            <a:ext cx="687239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dirty="0" smtClean="0"/>
              <a:t>手回し発電機の実験工作を行なってから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燃料電池の製作を行なった。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燃料電池は一人一台製作し、電子メロディが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鳴るのを確認した</a:t>
            </a:r>
            <a:endParaRPr lang="en-US" altLang="ja-JP" sz="2800" dirty="0" smtClean="0"/>
          </a:p>
        </p:txBody>
      </p:sp>
      <p:sp>
        <p:nvSpPr>
          <p:cNvPr id="5" name="角丸四角形 4"/>
          <p:cNvSpPr/>
          <p:nvPr/>
        </p:nvSpPr>
        <p:spPr>
          <a:xfrm>
            <a:off x="971600" y="2348880"/>
            <a:ext cx="7128792" cy="223224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6598" y="5048016"/>
            <a:ext cx="8170827" cy="14773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水酸化ナトリウムなど薬品を使わず、身近な材料</a:t>
            </a:r>
            <a:endParaRPr lang="en-US" altLang="ja-JP" sz="30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（紅茶・コーヒー）を用いて、燃料電池をより身近に</a:t>
            </a:r>
            <a:endParaRPr lang="en-US" altLang="ja-JP" sz="3000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3000" u="sng" dirty="0" smtClean="0">
                <a:solidFill>
                  <a:srgbClr val="FF0000"/>
                </a:solidFill>
              </a:rPr>
              <a:t>感じてもらった。材料的に女子から人気であった。</a:t>
            </a:r>
            <a:endParaRPr lang="en-US" altLang="ja-JP" sz="3000" u="sng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938</Words>
  <Application>Microsoft Office PowerPoint</Application>
  <PresentationFormat>画面に合わせる (4:3)</PresentationFormat>
  <Paragraphs>152</Paragraphs>
  <Slides>15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Office テーマ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watanabe</dc:creator>
  <cp:lastModifiedBy>温</cp:lastModifiedBy>
  <cp:revision>27</cp:revision>
  <dcterms:created xsi:type="dcterms:W3CDTF">2011-10-10T17:30:31Z</dcterms:created>
  <dcterms:modified xsi:type="dcterms:W3CDTF">2011-11-02T01:14:15Z</dcterms:modified>
</cp:coreProperties>
</file>