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7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DAEA7-2B0F-4BEF-A173-F6253F89B965}" type="datetimeFigureOut">
              <a:rPr kumimoji="1" lang="ja-JP" altLang="en-US" smtClean="0"/>
              <a:t>2012/4/11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30BA7-70D3-4C7A-A1C7-FF060268D1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853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30BA7-70D3-4C7A-A1C7-FF060268D1C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19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E4A1-8DD3-46F5-BCEB-2CB9818A1024}" type="datetimeFigureOut">
              <a:rPr kumimoji="1" lang="ja-JP" altLang="en-US" smtClean="0"/>
              <a:t>2012/4/11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15DF-D74D-4665-8191-5E17D65FF3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76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E4A1-8DD3-46F5-BCEB-2CB9818A1024}" type="datetimeFigureOut">
              <a:rPr kumimoji="1" lang="ja-JP" altLang="en-US" smtClean="0"/>
              <a:t>2012/4/11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15DF-D74D-4665-8191-5E17D65FF3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49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E4A1-8DD3-46F5-BCEB-2CB9818A1024}" type="datetimeFigureOut">
              <a:rPr kumimoji="1" lang="ja-JP" altLang="en-US" smtClean="0"/>
              <a:t>2012/4/11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15DF-D74D-4665-8191-5E17D65FF3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00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E4A1-8DD3-46F5-BCEB-2CB9818A1024}" type="datetimeFigureOut">
              <a:rPr kumimoji="1" lang="ja-JP" altLang="en-US" smtClean="0"/>
              <a:t>2012/4/11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15DF-D74D-4665-8191-5E17D65FF3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26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E4A1-8DD3-46F5-BCEB-2CB9818A1024}" type="datetimeFigureOut">
              <a:rPr kumimoji="1" lang="ja-JP" altLang="en-US" smtClean="0"/>
              <a:t>2012/4/11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15DF-D74D-4665-8191-5E17D65FF3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40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E4A1-8DD3-46F5-BCEB-2CB9818A1024}" type="datetimeFigureOut">
              <a:rPr kumimoji="1" lang="ja-JP" altLang="en-US" smtClean="0"/>
              <a:t>2012/4/11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15DF-D74D-4665-8191-5E17D65FF3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11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E4A1-8DD3-46F5-BCEB-2CB9818A1024}" type="datetimeFigureOut">
              <a:rPr kumimoji="1" lang="ja-JP" altLang="en-US" smtClean="0"/>
              <a:t>2012/4/11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15DF-D74D-4665-8191-5E17D65FF3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61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E4A1-8DD3-46F5-BCEB-2CB9818A1024}" type="datetimeFigureOut">
              <a:rPr kumimoji="1" lang="ja-JP" altLang="en-US" smtClean="0"/>
              <a:t>2012/4/11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15DF-D74D-4665-8191-5E17D65FF3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73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E4A1-8DD3-46F5-BCEB-2CB9818A1024}" type="datetimeFigureOut">
              <a:rPr kumimoji="1" lang="ja-JP" altLang="en-US" smtClean="0"/>
              <a:t>2012/4/11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15DF-D74D-4665-8191-5E17D65FF3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32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E4A1-8DD3-46F5-BCEB-2CB9818A1024}" type="datetimeFigureOut">
              <a:rPr kumimoji="1" lang="ja-JP" altLang="en-US" smtClean="0"/>
              <a:t>2012/4/11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15DF-D74D-4665-8191-5E17D65FF3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30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E4A1-8DD3-46F5-BCEB-2CB9818A1024}" type="datetimeFigureOut">
              <a:rPr kumimoji="1" lang="ja-JP" altLang="en-US" smtClean="0"/>
              <a:t>2012/4/11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15DF-D74D-4665-8191-5E17D65FF3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803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FE4A1-8DD3-46F5-BCEB-2CB9818A1024}" type="datetimeFigureOut">
              <a:rPr kumimoji="1" lang="ja-JP" altLang="en-US" smtClean="0"/>
              <a:t>2012/4/11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215DF-D74D-4665-8191-5E17D65FF3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18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5076056" cy="479103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ja-JP" altLang="en-US" sz="2800" dirty="0" smtClean="0"/>
              <a:t>輪講資料　</a:t>
            </a:r>
            <a:r>
              <a:rPr lang="en-US" altLang="ja-JP" sz="2800" dirty="0" smtClean="0"/>
              <a:t>2012.4.11</a:t>
            </a:r>
            <a:r>
              <a:rPr lang="ja-JP" altLang="en-US" sz="2800" dirty="0" smtClean="0"/>
              <a:t>（海老崎功）</a:t>
            </a: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/>
          <a:lstStyle/>
          <a:p>
            <a:pPr algn="l"/>
            <a:r>
              <a:rPr kumimoji="1" lang="ja-JP" altLang="en-US" dirty="0" smtClean="0">
                <a:solidFill>
                  <a:schemeClr val="tx1"/>
                </a:solidFill>
              </a:rPr>
              <a:t>川村康文　京都教育大学附属高校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子安増生　京都大学教育学部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908720"/>
            <a:ext cx="8568952" cy="30469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/>
              <a:t>力学法則における高校生の</a:t>
            </a:r>
            <a:endParaRPr kumimoji="1" lang="en-US" altLang="ja-JP" sz="4000" dirty="0" smtClean="0"/>
          </a:p>
          <a:p>
            <a:pPr algn="ctr"/>
            <a:r>
              <a:rPr kumimoji="1" lang="ja-JP" altLang="en-US" sz="4000" dirty="0" smtClean="0"/>
              <a:t>関心・意欲と理解度</a:t>
            </a:r>
            <a:endParaRPr kumimoji="1" lang="en-US" altLang="ja-JP" sz="4000" dirty="0" smtClean="0"/>
          </a:p>
          <a:p>
            <a:pPr algn="ctr"/>
            <a:r>
              <a:rPr kumimoji="1" lang="ja-JP" altLang="en-US" sz="4000" dirty="0" smtClean="0"/>
              <a:t>を高めるための実験演示法の開発</a:t>
            </a:r>
            <a:endParaRPr kumimoji="1" lang="en-US" altLang="ja-JP" sz="4000" dirty="0" smtClean="0"/>
          </a:p>
          <a:p>
            <a:pPr algn="ctr"/>
            <a:endParaRPr lang="en-US" altLang="ja-JP" sz="4000" dirty="0"/>
          </a:p>
          <a:p>
            <a:pPr algn="ctr"/>
            <a:r>
              <a:rPr kumimoji="1" lang="ja-JP" altLang="en-US" sz="3200" dirty="0" smtClean="0"/>
              <a:t>科学教育研究</a:t>
            </a:r>
            <a:r>
              <a:rPr kumimoji="1" lang="en-US" altLang="ja-JP" sz="3200" dirty="0" smtClean="0"/>
              <a:t>Vol.22</a:t>
            </a:r>
            <a:r>
              <a:rPr kumimoji="1" lang="ja-JP" altLang="en-US" sz="3200" dirty="0" smtClean="0"/>
              <a:t>№</a:t>
            </a:r>
            <a:r>
              <a:rPr kumimoji="1" lang="en-US" altLang="ja-JP" sz="3200" dirty="0" smtClean="0"/>
              <a:t>.1</a:t>
            </a:r>
            <a:r>
              <a:rPr kumimoji="1" lang="ja-JP" altLang="en-US" sz="3200" dirty="0" smtClean="0"/>
              <a:t>　（</a:t>
            </a:r>
            <a:r>
              <a:rPr kumimoji="1" lang="en-US" altLang="ja-JP" sz="3200" dirty="0" smtClean="0"/>
              <a:t>1998</a:t>
            </a:r>
            <a:r>
              <a:rPr kumimoji="1" lang="ja-JP" altLang="en-US" sz="3200" dirty="0" smtClean="0"/>
              <a:t>年）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0247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57606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川村先生＆子安先生の論文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54461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 smtClean="0"/>
              <a:t>川村</a:t>
            </a:r>
            <a:r>
              <a:rPr lang="ja-JP" altLang="en-US" dirty="0"/>
              <a:t>康文・子</a:t>
            </a:r>
            <a:r>
              <a:rPr lang="ja-JP" altLang="en-US" dirty="0" smtClean="0"/>
              <a:t>安増生</a:t>
            </a:r>
            <a:endParaRPr lang="en-US" altLang="ja-JP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 smtClean="0"/>
              <a:t>「放物</a:t>
            </a:r>
            <a:r>
              <a:rPr lang="ja-JP" altLang="en-US" dirty="0"/>
              <a:t>運動学習におけるコンピュータ・シミュレーションの先行オーガナイザ的</a:t>
            </a:r>
            <a:r>
              <a:rPr lang="ja-JP" altLang="en-US" dirty="0" smtClean="0"/>
              <a:t>利用」</a:t>
            </a:r>
            <a:endParaRPr lang="en-US" altLang="ja-JP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 smtClean="0"/>
              <a:t>京都</a:t>
            </a:r>
            <a:r>
              <a:rPr lang="ja-JP" altLang="en-US" dirty="0"/>
              <a:t>教育大学教育実践研究年報</a:t>
            </a:r>
            <a:r>
              <a:rPr lang="en-US" altLang="ja-JP" dirty="0"/>
              <a:t>, 16, 85-98. </a:t>
            </a:r>
            <a:r>
              <a:rPr lang="en-US" altLang="ja-JP" dirty="0" smtClean="0"/>
              <a:t>,2000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川村</a:t>
            </a:r>
            <a:r>
              <a:rPr lang="ja-JP" altLang="en-US" dirty="0">
                <a:solidFill>
                  <a:srgbClr val="FF0000"/>
                </a:solidFill>
              </a:rPr>
              <a:t>康文・子</a:t>
            </a:r>
            <a:r>
              <a:rPr lang="ja-JP" altLang="en-US" dirty="0" smtClean="0">
                <a:solidFill>
                  <a:srgbClr val="FF0000"/>
                </a:solidFill>
              </a:rPr>
              <a:t>安増生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「力学</a:t>
            </a:r>
            <a:r>
              <a:rPr lang="ja-JP" altLang="en-US" dirty="0">
                <a:solidFill>
                  <a:srgbClr val="FF0000"/>
                </a:solidFill>
              </a:rPr>
              <a:t>法則における高校生の関心・意欲と理解度を高めるための実験演示法の</a:t>
            </a:r>
            <a:r>
              <a:rPr lang="ja-JP" altLang="en-US" dirty="0" smtClean="0">
                <a:solidFill>
                  <a:srgbClr val="FF0000"/>
                </a:solidFill>
              </a:rPr>
              <a:t>開発」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ja-JP" altLang="en-US" dirty="0">
                <a:solidFill>
                  <a:srgbClr val="FF0000"/>
                </a:solidFill>
              </a:rPr>
              <a:t>科学教育研究</a:t>
            </a:r>
            <a:r>
              <a:rPr lang="en-US" altLang="ja-JP" dirty="0">
                <a:solidFill>
                  <a:srgbClr val="FF0000"/>
                </a:solidFill>
              </a:rPr>
              <a:t>, 22, </a:t>
            </a:r>
            <a:r>
              <a:rPr lang="en-US" altLang="ja-JP" dirty="0" smtClean="0">
                <a:solidFill>
                  <a:srgbClr val="FF0000"/>
                </a:solidFill>
              </a:rPr>
              <a:t>32-41.</a:t>
            </a:r>
            <a:r>
              <a:rPr lang="en-US" altLang="ja-JP" dirty="0">
                <a:solidFill>
                  <a:srgbClr val="FF0000"/>
                </a:solidFill>
              </a:rPr>
              <a:t>,</a:t>
            </a:r>
            <a:r>
              <a:rPr lang="en-US" altLang="ja-JP" dirty="0" smtClean="0">
                <a:solidFill>
                  <a:srgbClr val="FF0000"/>
                </a:solidFill>
              </a:rPr>
              <a:t>1998 </a:t>
            </a:r>
            <a:endParaRPr lang="en-US" altLang="ja-JP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647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この論文を読むときの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キーワード</a:t>
            </a:r>
            <a:r>
              <a:rPr kumimoji="1" lang="ja-JP" altLang="en-US" dirty="0" smtClean="0"/>
              <a:t>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877272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認知発達</a:t>
            </a:r>
            <a:endParaRPr kumimoji="1" lang="en-US" altLang="ja-JP" dirty="0" smtClean="0"/>
          </a:p>
          <a:p>
            <a:r>
              <a:rPr lang="ja-JP" altLang="en-US" dirty="0" smtClean="0"/>
              <a:t>構成主義的学習論</a:t>
            </a:r>
            <a:endParaRPr lang="en-US" altLang="ja-JP" dirty="0" smtClean="0"/>
          </a:p>
          <a:p>
            <a:r>
              <a:rPr lang="ja-JP" altLang="en-US" dirty="0" smtClean="0"/>
              <a:t>素朴概念</a:t>
            </a:r>
            <a:r>
              <a:rPr lang="ja-JP" altLang="en-US" dirty="0"/>
              <a:t>（</a:t>
            </a:r>
            <a:r>
              <a:rPr lang="ja-JP" altLang="en-US" dirty="0" smtClean="0"/>
              <a:t>＝誤概念</a:t>
            </a:r>
            <a:r>
              <a:rPr lang="ja-JP" altLang="en-US" dirty="0" smtClean="0"/>
              <a:t>）と科学概念</a:t>
            </a:r>
            <a:endParaRPr lang="en-US" altLang="ja-JP" dirty="0" smtClean="0"/>
          </a:p>
          <a:p>
            <a:r>
              <a:rPr kumimoji="1" lang="ja-JP" altLang="en-US" dirty="0" smtClean="0"/>
              <a:t>運動は力</a:t>
            </a:r>
            <a:r>
              <a:rPr lang="ja-JP" altLang="en-US" dirty="0"/>
              <a:t>を</a:t>
            </a:r>
            <a:r>
              <a:rPr kumimoji="1" lang="ja-JP" altLang="en-US" dirty="0" smtClean="0"/>
              <a:t>含意する（ＭＩＦ）</a:t>
            </a:r>
            <a:endParaRPr kumimoji="1" lang="en-US" altLang="ja-JP" dirty="0" smtClean="0"/>
          </a:p>
          <a:p>
            <a:r>
              <a:rPr lang="ja-JP" altLang="en-US" dirty="0"/>
              <a:t>教育とは「学習者が必要なことがらを必要</a:t>
            </a:r>
            <a:r>
              <a:rPr lang="ja-JP" altLang="en-US" dirty="0" smtClean="0"/>
              <a:t>な時期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dirty="0"/>
              <a:t>　</a:t>
            </a:r>
            <a:r>
              <a:rPr lang="ja-JP" altLang="en-US" dirty="0" smtClean="0"/>
              <a:t>　　　　　に</a:t>
            </a:r>
            <a:r>
              <a:rPr lang="ja-JP" altLang="en-US" dirty="0"/>
              <a:t>理解できるよう手助けするもの</a:t>
            </a:r>
            <a:r>
              <a:rPr lang="ja-JP" altLang="en-US" dirty="0" smtClean="0"/>
              <a:t>」</a:t>
            </a:r>
            <a:endParaRPr lang="en-US" altLang="ja-JP" dirty="0" smtClean="0"/>
          </a:p>
          <a:p>
            <a:r>
              <a:rPr lang="ja-JP" altLang="en-US" dirty="0" smtClean="0"/>
              <a:t>実験群，統制群</a:t>
            </a:r>
            <a:endParaRPr lang="en-US" altLang="ja-JP" dirty="0" smtClean="0"/>
          </a:p>
          <a:p>
            <a:r>
              <a:rPr lang="ja-JP" altLang="en-US" dirty="0" smtClean="0"/>
              <a:t>検定</a:t>
            </a:r>
            <a:endParaRPr lang="en-US" altLang="ja-JP" dirty="0" smtClean="0"/>
          </a:p>
          <a:p>
            <a:r>
              <a:rPr lang="ja-JP" altLang="en-US" dirty="0" smtClean="0"/>
              <a:t>有意差</a:t>
            </a:r>
            <a:r>
              <a:rPr lang="ja-JP" altLang="en-US" dirty="0"/>
              <a:t>あり</a:t>
            </a:r>
            <a:r>
              <a:rPr lang="ja-JP" altLang="en-US" dirty="0" smtClean="0"/>
              <a:t>，なし</a:t>
            </a:r>
            <a:endParaRPr lang="en-US" altLang="ja-JP" dirty="0" smtClean="0"/>
          </a:p>
          <a:p>
            <a:r>
              <a:rPr lang="ja-JP" altLang="en-US" dirty="0"/>
              <a:t>因子</a:t>
            </a:r>
            <a:r>
              <a:rPr lang="ja-JP" altLang="en-US" dirty="0" smtClean="0"/>
              <a:t>分析</a:t>
            </a:r>
            <a:endParaRPr lang="en-US" altLang="ja-JP" dirty="0" smtClean="0"/>
          </a:p>
          <a:p>
            <a:r>
              <a:rPr lang="ja-JP" altLang="en-US" dirty="0">
                <a:solidFill>
                  <a:srgbClr val="FF0000"/>
                </a:solidFill>
              </a:rPr>
              <a:t>効果的</a:t>
            </a:r>
            <a:r>
              <a:rPr lang="ja-JP" altLang="en-US" dirty="0" smtClean="0">
                <a:solidFill>
                  <a:srgbClr val="FF0000"/>
                </a:solidFill>
              </a:rPr>
              <a:t>な教材開発とは何か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53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642" y="110912"/>
            <a:ext cx="3969441" cy="76470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kumimoji="1" lang="en-US" altLang="ja-JP" sz="4000" dirty="0" smtClean="0"/>
              <a:t>Ⅰ</a:t>
            </a:r>
            <a:r>
              <a:rPr kumimoji="1" lang="ja-JP" altLang="en-US" sz="4000" dirty="0" err="1" smtClean="0"/>
              <a:t>．</a:t>
            </a:r>
            <a:r>
              <a:rPr kumimoji="1" lang="ja-JP" altLang="en-US" sz="4000" dirty="0" smtClean="0"/>
              <a:t>問題と目的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642" y="4769768"/>
            <a:ext cx="8928992" cy="20882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b="1" dirty="0" smtClean="0"/>
              <a:t>同様な素朴</a:t>
            </a:r>
            <a:r>
              <a:rPr lang="ja-JP" altLang="en-US" sz="3600" b="1" dirty="0"/>
              <a:t>概念</a:t>
            </a:r>
          </a:p>
          <a:p>
            <a:pPr marL="0" indent="0">
              <a:buNone/>
            </a:pPr>
            <a:r>
              <a:rPr kumimoji="1" lang="ja-JP" altLang="en-US" dirty="0" smtClean="0"/>
              <a:t>　</a:t>
            </a:r>
            <a:r>
              <a:rPr lang="ja-JP" altLang="en-US" dirty="0"/>
              <a:t>「曲線運動力</a:t>
            </a:r>
            <a:r>
              <a:rPr lang="ja-JP" altLang="en-US" dirty="0" smtClean="0"/>
              <a:t>」　</a:t>
            </a:r>
            <a:r>
              <a:rPr kumimoji="1" lang="ja-JP" altLang="en-US" dirty="0" smtClean="0"/>
              <a:t>「振り子」　「投げ上げた物体」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→　</a:t>
            </a:r>
            <a:r>
              <a:rPr lang="ja-JP" altLang="en-US" sz="2800" dirty="0" smtClean="0"/>
              <a:t>一部，</a:t>
            </a:r>
            <a:r>
              <a:rPr lang="ja-JP" altLang="en-US" sz="2800" b="1" dirty="0" smtClean="0">
                <a:solidFill>
                  <a:schemeClr val="accent1">
                    <a:lumMod val="50000"/>
                  </a:schemeClr>
                </a:solidFill>
              </a:rPr>
              <a:t>動的提示　</a:t>
            </a:r>
            <a:r>
              <a:rPr lang="ja-JP" altLang="en-US" sz="2800" dirty="0" smtClean="0"/>
              <a:t>で効果があったとする報告もある</a:t>
            </a:r>
            <a:endParaRPr kumimoji="1" lang="ja-JP" alt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" y="2399704"/>
            <a:ext cx="8740829" cy="209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9642" y="908720"/>
            <a:ext cx="8372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b="1" dirty="0"/>
              <a:t>直落</a:t>
            </a:r>
            <a:r>
              <a:rPr lang="ja-JP" altLang="en-US" sz="3600" b="1" dirty="0" smtClean="0"/>
              <a:t>信念</a:t>
            </a:r>
            <a:r>
              <a:rPr lang="ja-JP" altLang="en-US" sz="3600" dirty="0" smtClean="0"/>
              <a:t>・・・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素朴概念</a:t>
            </a:r>
            <a:r>
              <a:rPr lang="ja-JP" altLang="en-US" sz="3600" dirty="0" smtClean="0"/>
              <a:t>（＝誤概念）の一つ</a:t>
            </a:r>
            <a:endParaRPr lang="en-US" altLang="ja-JP" sz="36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大学生の６％　　　　　　　２３％　　　　　　　　　４９％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36501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72008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「運動は力を含意する」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　→　運動する向きに　</a:t>
            </a:r>
            <a:r>
              <a:rPr kumimoji="1" lang="ja-JP" altLang="en-US" sz="4000" dirty="0" smtClean="0"/>
              <a:t>「力」 </a:t>
            </a:r>
            <a:r>
              <a:rPr kumimoji="1" lang="ja-JP" altLang="en-US" dirty="0" smtClean="0"/>
              <a:t>があると考える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（</a:t>
            </a:r>
            <a:r>
              <a:rPr lang="en-US" altLang="ja-JP" dirty="0" smtClean="0"/>
              <a:t>motion implies a force </a:t>
            </a:r>
            <a:r>
              <a:rPr lang="ja-JP" altLang="en-US" dirty="0" smtClean="0"/>
              <a:t>；以下ＭＩＦ）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 smtClean="0"/>
              <a:t> </a:t>
            </a:r>
            <a:r>
              <a:rPr lang="ja-JP" altLang="en-US" dirty="0" smtClean="0"/>
              <a:t>投げ上げ問題での素朴概念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→　力学の講義を受講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kumimoji="1" lang="ja-JP" altLang="en-US" dirty="0" smtClean="0"/>
              <a:t>正答率１２％から２８％への増加にとどまる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5013176"/>
            <a:ext cx="8712968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</a:rPr>
              <a:t>従来の</a:t>
            </a:r>
            <a:r>
              <a:rPr lang="ja-JP" altLang="en-US" sz="3600" dirty="0">
                <a:solidFill>
                  <a:srgbClr val="FF0000"/>
                </a:solidFill>
              </a:rPr>
              <a:t>理科教育ではＭＩＦのような素朴概念</a:t>
            </a:r>
            <a:endParaRPr lang="en-US" altLang="ja-JP" sz="3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</a:rPr>
              <a:t>を「妥当</a:t>
            </a:r>
            <a:r>
              <a:rPr lang="ja-JP" altLang="en-US" sz="3600" dirty="0">
                <a:solidFill>
                  <a:srgbClr val="FF0000"/>
                </a:solidFill>
              </a:rPr>
              <a:t>な科学</a:t>
            </a:r>
            <a:r>
              <a:rPr lang="ja-JP" altLang="en-US" sz="3600" dirty="0" smtClean="0">
                <a:solidFill>
                  <a:srgbClr val="FF0000"/>
                </a:solidFill>
              </a:rPr>
              <a:t>概念」に</a:t>
            </a:r>
            <a:r>
              <a:rPr lang="ja-JP" altLang="en-US" sz="3600" dirty="0">
                <a:solidFill>
                  <a:srgbClr val="FF0000"/>
                </a:solidFill>
              </a:rPr>
              <a:t>変えるのは</a:t>
            </a:r>
            <a:r>
              <a:rPr lang="ja-JP" altLang="en-US" sz="3600" dirty="0" smtClean="0">
                <a:solidFill>
                  <a:srgbClr val="FF0000"/>
                </a:solidFill>
              </a:rPr>
              <a:t>難しい</a:t>
            </a:r>
          </a:p>
        </p:txBody>
      </p:sp>
    </p:spTree>
    <p:extLst>
      <p:ext uri="{BB962C8B-B14F-4D97-AF65-F5344CB8AC3E}">
        <p14:creationId xmlns:p14="http://schemas.microsoft.com/office/powerpoint/2010/main" val="295884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79208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川村先生の実践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933" y="1196752"/>
            <a:ext cx="8928992" cy="5361459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「慣性力実験器」を用い，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　　</a:t>
            </a:r>
            <a:r>
              <a:rPr kumimoji="1" lang="ja-JP" altLang="en-US" sz="4000" b="1" dirty="0" smtClean="0">
                <a:solidFill>
                  <a:srgbClr val="FF0000"/>
                </a:solidFill>
              </a:rPr>
              <a:t>素朴概念</a:t>
            </a:r>
            <a:r>
              <a:rPr kumimoji="1" lang="ja-JP" altLang="en-US" sz="4000" b="1" dirty="0" smtClean="0"/>
              <a:t>→（認知葛藤）→</a:t>
            </a:r>
            <a:r>
              <a:rPr kumimoji="1" lang="ja-JP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科学概念</a:t>
            </a:r>
            <a:endParaRPr kumimoji="1" lang="en-US" altLang="ja-JP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kumimoji="1" lang="ja-JP" altLang="en-US" dirty="0" smtClean="0"/>
              <a:t>　への変容をめざす。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600" dirty="0" smtClean="0"/>
              <a:t>先行研究と本研究の相違点</a:t>
            </a:r>
            <a:endParaRPr lang="en-US" altLang="ja-JP" sz="3600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川村（１９９６）は通常の授業時間を超えたもの。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 smtClean="0"/>
              <a:t>今回は通常授業と同じ４時間での効果の報告。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87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642" y="110912"/>
            <a:ext cx="3969441" cy="76470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kumimoji="1" lang="en-US" altLang="ja-JP" sz="4000" dirty="0" smtClean="0"/>
              <a:t>Ⅱ</a:t>
            </a:r>
            <a:r>
              <a:rPr kumimoji="1" lang="ja-JP" altLang="en-US" sz="4000" dirty="0" err="1" smtClean="0"/>
              <a:t>．</a:t>
            </a:r>
            <a:r>
              <a:rPr kumimoji="1" lang="ja-JP" altLang="en-US" sz="4000" dirty="0" smtClean="0"/>
              <a:t>方法</a:t>
            </a:r>
            <a:endParaRPr kumimoji="1" lang="ja-JP" altLang="en-US" sz="40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u="sng" dirty="0" smtClean="0"/>
              <a:t>（１）被験者等</a:t>
            </a:r>
            <a:endParaRPr kumimoji="1" lang="en-US" altLang="ja-JP" sz="3600" u="sng" dirty="0" smtClean="0"/>
          </a:p>
          <a:p>
            <a:pPr marL="0" indent="0">
              <a:buNone/>
            </a:pPr>
            <a:r>
              <a:rPr lang="ja-JP" altLang="en-US" sz="3600" dirty="0"/>
              <a:t>　</a:t>
            </a:r>
            <a:r>
              <a:rPr lang="ja-JP" altLang="en-US" sz="3600" dirty="0" smtClean="0"/>
              <a:t>普通科高校２年（物理</a:t>
            </a:r>
            <a:r>
              <a:rPr lang="en-US" altLang="ja-JP" sz="3600" dirty="0" smtClean="0"/>
              <a:t>Ⅰ</a:t>
            </a:r>
            <a:r>
              <a:rPr lang="ja-JP" altLang="en-US" sz="3600" dirty="0" smtClean="0"/>
              <a:t>Ｂ選択者）７０人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/>
              <a:t>　　</a:t>
            </a:r>
            <a:r>
              <a:rPr lang="en-US" altLang="ja-JP" sz="3600" dirty="0" smtClean="0"/>
              <a:t>※</a:t>
            </a:r>
            <a:r>
              <a:rPr lang="ja-JP" altLang="en-US" sz="3600" dirty="0" smtClean="0"/>
              <a:t>男女各３５人，理系大学進学希望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　　→　実験群４３人（男子２０人，女子２３人）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/>
              <a:t>　</a:t>
            </a:r>
            <a:r>
              <a:rPr lang="ja-JP" altLang="en-US" sz="3600" dirty="0" smtClean="0"/>
              <a:t>　　　 統制群２７人（男子１５人，女子１２人）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u="sng" dirty="0" smtClean="0"/>
              <a:t>（２）授業等</a:t>
            </a:r>
            <a:endParaRPr lang="en-US" altLang="ja-JP" sz="3600" u="sng" dirty="0" smtClean="0"/>
          </a:p>
          <a:p>
            <a:pPr marL="0" indent="0">
              <a:buNone/>
            </a:pPr>
            <a:r>
              <a:rPr lang="ja-JP" altLang="en-US" sz="3600" dirty="0" smtClean="0"/>
              <a:t>　物理</a:t>
            </a:r>
            <a:r>
              <a:rPr lang="en-US" altLang="ja-JP" sz="3600" dirty="0" smtClean="0"/>
              <a:t>Ⅰ</a:t>
            </a:r>
            <a:r>
              <a:rPr lang="ja-JP" altLang="en-US" sz="3600" dirty="0" smtClean="0"/>
              <a:t>Ｂ「慣性力」，４時間相当</a:t>
            </a:r>
            <a:endParaRPr lang="en-US" altLang="ja-JP" sz="3600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10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8686800" cy="792088"/>
          </a:xfrm>
        </p:spPr>
        <p:txBody>
          <a:bodyPr/>
          <a:lstStyle/>
          <a:p>
            <a:pPr algn="l"/>
            <a:r>
              <a:rPr kumimoji="1" lang="ja-JP" altLang="en-US" u="sng" dirty="0" smtClean="0"/>
              <a:t>（３）慣性力実験器</a:t>
            </a:r>
            <a:endParaRPr kumimoji="1" lang="ja-JP" altLang="en-US" u="sng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51801"/>
            <a:ext cx="4396667" cy="270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07504" y="1055770"/>
            <a:ext cx="8856984" cy="31085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b="1" dirty="0" smtClean="0"/>
              <a:t>装置の概要等</a:t>
            </a:r>
            <a:endParaRPr lang="en-US" altLang="ja-JP" sz="3600" b="1" dirty="0" smtClean="0"/>
          </a:p>
          <a:p>
            <a:r>
              <a:rPr lang="ja-JP" altLang="en-US" sz="3200" dirty="0" smtClean="0"/>
              <a:t>・１２０</a:t>
            </a:r>
            <a:r>
              <a:rPr lang="en-US" altLang="ja-JP" sz="3200" dirty="0" smtClean="0"/>
              <a:t>×</a:t>
            </a:r>
            <a:r>
              <a:rPr lang="ja-JP" altLang="en-US" sz="3200" dirty="0" smtClean="0"/>
              <a:t>３０</a:t>
            </a:r>
            <a:r>
              <a:rPr lang="en-US" altLang="ja-JP" sz="3200" dirty="0" smtClean="0"/>
              <a:t>×</a:t>
            </a:r>
            <a:r>
              <a:rPr lang="ja-JP" altLang="en-US" sz="3200" dirty="0" smtClean="0"/>
              <a:t>９０（ｃｍ）の電車様の筺体</a:t>
            </a:r>
            <a:r>
              <a:rPr lang="ja-JP" altLang="en-US" dirty="0" smtClean="0"/>
              <a:t>（きょうたい）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kumimoji="1" lang="ja-JP" altLang="en-US" sz="3200" dirty="0" smtClean="0"/>
              <a:t>アングル（鉄）製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・筺体を引くおもりの質量を変えることで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「等速直線運動」「等加速度直線運動」が可能</a:t>
            </a:r>
            <a:endParaRPr lang="en-US" altLang="ja-JP" sz="3200" dirty="0" smtClean="0"/>
          </a:p>
          <a:p>
            <a:r>
              <a:rPr lang="ja-JP" altLang="en-US" sz="3200" dirty="0" smtClean="0"/>
              <a:t>・筐体内で「自由落下」 他の実験がおこなえる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76387" y="4365104"/>
            <a:ext cx="3456384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装置の工夫</a:t>
            </a:r>
            <a:endParaRPr kumimoji="1" lang="en-US" altLang="ja-JP" sz="3600" b="1" dirty="0" smtClean="0"/>
          </a:p>
          <a:p>
            <a:r>
              <a:rPr kumimoji="1" lang="ja-JP" altLang="en-US" sz="3600" dirty="0" smtClean="0"/>
              <a:t>・大型化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・聴覚的な効果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・視覚的な効果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502" y="4580933"/>
            <a:ext cx="536888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0000"/>
                </a:solidFill>
              </a:rPr>
              <a:t>教材開発の重要なポイント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u="sng" dirty="0" smtClean="0"/>
              <a:t>（４）アチーブメント問題および質問紙，手続き</a:t>
            </a:r>
            <a:endParaRPr kumimoji="1" lang="ja-JP" altLang="en-US" sz="3600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220" y="980728"/>
            <a:ext cx="8115188" cy="259228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kumimoji="1" lang="ja-JP" altLang="en-US" sz="2800" dirty="0" smtClean="0"/>
              <a:t>　・アチーブメント問題（６問）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　</a:t>
            </a:r>
            <a:r>
              <a:rPr lang="ja-JP" altLang="en-US" sz="2800" dirty="0"/>
              <a:t>　</a:t>
            </a:r>
            <a:r>
              <a:rPr lang="ja-JP" altLang="en-US" sz="2800" dirty="0" smtClean="0"/>
              <a:t>　→　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素朴概念</a:t>
            </a:r>
            <a:r>
              <a:rPr kumimoji="1" lang="ja-JP" altLang="en-US" sz="2800" dirty="0" smtClean="0"/>
              <a:t>から</a:t>
            </a:r>
            <a:r>
              <a:rPr kumimoji="1" lang="ja-JP" altLang="en-US" sz="2800" b="1" dirty="0" smtClean="0">
                <a:solidFill>
                  <a:srgbClr val="002060"/>
                </a:solidFill>
              </a:rPr>
              <a:t>科学概念</a:t>
            </a:r>
            <a:r>
              <a:rPr kumimoji="1" lang="ja-JP" altLang="en-US" sz="2800" dirty="0" smtClean="0"/>
              <a:t>への変容を測定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　・質問紙調査（１６項目）</a:t>
            </a:r>
            <a:endParaRPr lang="en-US" altLang="ja-JP" sz="2800" dirty="0" smtClean="0"/>
          </a:p>
          <a:p>
            <a:pPr marL="0" indent="0">
              <a:buNone/>
            </a:pPr>
            <a:r>
              <a:rPr kumimoji="1" lang="ja-JP" altLang="en-US" sz="2800" dirty="0" smtClean="0"/>
              <a:t>　</a:t>
            </a:r>
            <a:r>
              <a:rPr kumimoji="1" lang="ja-JP" altLang="en-US" sz="2800" dirty="0"/>
              <a:t>　</a:t>
            </a:r>
            <a:r>
              <a:rPr kumimoji="1" lang="ja-JP" altLang="en-US" sz="2800" dirty="0" smtClean="0"/>
              <a:t>　→　</a:t>
            </a:r>
            <a:r>
              <a:rPr kumimoji="1" lang="ja-JP" altLang="en-US" sz="2800" b="1" dirty="0" smtClean="0"/>
              <a:t>「学習の動機づけ」</a:t>
            </a:r>
            <a:r>
              <a:rPr kumimoji="1" lang="ja-JP" altLang="en-US" sz="2800" dirty="0" smtClean="0"/>
              <a:t>の変化を探る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kumimoji="1" lang="ja-JP" altLang="en-US" sz="2800" dirty="0" smtClean="0"/>
              <a:t>　以上の調査を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学習</a:t>
            </a:r>
            <a:r>
              <a:rPr kumimoji="1" lang="ja-JP" altLang="en-US" sz="2800" dirty="0" smtClean="0"/>
              <a:t>の事前・事後の２回おこなう</a:t>
            </a:r>
            <a:endParaRPr kumimoji="1" lang="ja-JP" altLang="en-US" sz="2800" dirty="0"/>
          </a:p>
        </p:txBody>
      </p:sp>
      <p:sp>
        <p:nvSpPr>
          <p:cNvPr id="4" name="下矢印 3"/>
          <p:cNvSpPr/>
          <p:nvPr/>
        </p:nvSpPr>
        <p:spPr>
          <a:xfrm>
            <a:off x="2627784" y="3717032"/>
            <a:ext cx="912561" cy="491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0" y="4234689"/>
            <a:ext cx="9144000" cy="12912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/>
              <a:t>　　</a:t>
            </a:r>
            <a:r>
              <a:rPr lang="ja-JP" altLang="en-US" b="1" dirty="0" smtClean="0"/>
              <a:t>実験群</a:t>
            </a:r>
            <a:r>
              <a:rPr lang="ja-JP" altLang="en-US" b="1" dirty="0"/>
              <a:t>　</a:t>
            </a:r>
            <a:r>
              <a:rPr lang="ja-JP" altLang="en-US" dirty="0"/>
              <a:t>（実験中心の学習）</a:t>
            </a:r>
            <a:endParaRPr lang="en-US" altLang="ja-JP" dirty="0"/>
          </a:p>
          <a:p>
            <a:pPr marL="0" indent="0">
              <a:buFont typeface="Arial" pitchFamily="34" charset="0"/>
              <a:buNone/>
            </a:pPr>
            <a:r>
              <a:rPr lang="ja-JP" altLang="en-US" dirty="0" smtClean="0"/>
              <a:t>　　　→　現象を</a:t>
            </a:r>
            <a:r>
              <a:rPr lang="ja-JP" altLang="en-US" b="1" u="sng" dirty="0" smtClean="0">
                <a:solidFill>
                  <a:srgbClr val="002060"/>
                </a:solidFill>
              </a:rPr>
              <a:t>演示実験で確認しながら</a:t>
            </a:r>
            <a:r>
              <a:rPr lang="ja-JP" altLang="en-US" dirty="0" smtClean="0"/>
              <a:t>学習</a:t>
            </a:r>
            <a:endParaRPr lang="en-US" altLang="ja-JP" dirty="0" smtClean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0" y="5589240"/>
            <a:ext cx="9144000" cy="1268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/>
              <a:t>　　</a:t>
            </a:r>
            <a:r>
              <a:rPr lang="ja-JP" altLang="en-US" b="1" dirty="0" smtClean="0"/>
              <a:t>統制群　</a:t>
            </a:r>
            <a:r>
              <a:rPr lang="ja-JP" altLang="en-US" dirty="0" smtClean="0"/>
              <a:t>（講義</a:t>
            </a:r>
            <a:r>
              <a:rPr lang="ja-JP" altLang="en-US" dirty="0"/>
              <a:t>形式＝座学中心の学習）</a:t>
            </a:r>
          </a:p>
          <a:p>
            <a:pPr marL="0" indent="0">
              <a:buFont typeface="Arial" pitchFamily="34" charset="0"/>
              <a:buNone/>
            </a:pPr>
            <a:r>
              <a:rPr lang="ja-JP" altLang="en-US" dirty="0" smtClean="0"/>
              <a:t>　　　→　現象を</a:t>
            </a:r>
            <a:r>
              <a:rPr lang="ja-JP" altLang="en-US" b="1" u="sng" dirty="0" smtClean="0">
                <a:solidFill>
                  <a:srgbClr val="FF0000"/>
                </a:solidFill>
              </a:rPr>
              <a:t>数式や言語で確認しながら</a:t>
            </a:r>
            <a:r>
              <a:rPr lang="ja-JP" altLang="en-US" dirty="0" smtClean="0"/>
              <a:t>学習　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71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273"/>
            <a:ext cx="8882136" cy="634082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/>
              <a:t>（５</a:t>
            </a:r>
            <a:r>
              <a:rPr kumimoji="1" lang="ja-JP" altLang="en-US" dirty="0" smtClean="0"/>
              <a:t>）実験群の学習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6494" y="1636351"/>
            <a:ext cx="8977506" cy="46368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800" dirty="0" smtClean="0"/>
              <a:t>①飛行機（直下の受け皿とともに，筐体内を等速直線運動　　　　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kumimoji="1" lang="ja-JP" altLang="en-US" sz="2800" dirty="0" smtClean="0"/>
              <a:t>　 する）に運ばれた物体の落下実験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>
                <a:solidFill>
                  <a:srgbClr val="FF0000"/>
                </a:solidFill>
              </a:rPr>
              <a:t>　　ａ飛行機直下を動く受け皿に入る，</a:t>
            </a:r>
            <a:r>
              <a:rPr lang="ja-JP" altLang="en-US" sz="2800" dirty="0" err="1" smtClean="0">
                <a:solidFill>
                  <a:srgbClr val="0070C0"/>
                </a:solidFill>
              </a:rPr>
              <a:t>ｂ</a:t>
            </a:r>
            <a:r>
              <a:rPr lang="ja-JP" altLang="en-US" sz="2800" dirty="0" smtClean="0">
                <a:solidFill>
                  <a:srgbClr val="0070C0"/>
                </a:solidFill>
              </a:rPr>
              <a:t>後方へ落下</a:t>
            </a:r>
            <a:endParaRPr kumimoji="1" lang="en-US" altLang="ja-JP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800" dirty="0" smtClean="0"/>
              <a:t>②つり革の実験（筐体上部から吊す）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>
                <a:solidFill>
                  <a:srgbClr val="FF0000"/>
                </a:solidFill>
              </a:rPr>
              <a:t>　　ａつり革は鉛直下向き，</a:t>
            </a:r>
            <a:r>
              <a:rPr lang="ja-JP" altLang="en-US" sz="2800" dirty="0" err="1" smtClean="0">
                <a:solidFill>
                  <a:srgbClr val="0070C0"/>
                </a:solidFill>
              </a:rPr>
              <a:t>ｂ</a:t>
            </a:r>
            <a:r>
              <a:rPr lang="ja-JP" altLang="en-US" sz="2800" dirty="0" smtClean="0">
                <a:solidFill>
                  <a:srgbClr val="0070C0"/>
                </a:solidFill>
              </a:rPr>
              <a:t>後方に傾く</a:t>
            </a:r>
            <a:endParaRPr lang="en-US" altLang="ja-JP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kumimoji="1" lang="ja-JP" altLang="en-US" sz="2800" dirty="0" smtClean="0"/>
              <a:t>③水槽の実験（筐体内に設置）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>
                <a:solidFill>
                  <a:srgbClr val="FF0000"/>
                </a:solidFill>
              </a:rPr>
              <a:t>　　ａ水面は水平，</a:t>
            </a:r>
            <a:r>
              <a:rPr lang="ja-JP" altLang="en-US" sz="2800" dirty="0" err="1" smtClean="0">
                <a:solidFill>
                  <a:srgbClr val="0070C0"/>
                </a:solidFill>
              </a:rPr>
              <a:t>ｂ</a:t>
            </a:r>
            <a:r>
              <a:rPr lang="ja-JP" altLang="en-US" sz="2800" dirty="0" smtClean="0">
                <a:solidFill>
                  <a:srgbClr val="0070C0"/>
                </a:solidFill>
              </a:rPr>
              <a:t>後方に傾く</a:t>
            </a:r>
            <a:endParaRPr lang="en-US" altLang="ja-JP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800" dirty="0" smtClean="0"/>
              <a:t>④風船（Ｈｅ入，筐体下へ糸止め）の傾きの実験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>
                <a:solidFill>
                  <a:srgbClr val="FF0000"/>
                </a:solidFill>
              </a:rPr>
              <a:t>　　ａまっすぐ上向き，</a:t>
            </a:r>
            <a:r>
              <a:rPr lang="ja-JP" altLang="en-US" sz="2800" dirty="0" err="1" smtClean="0">
                <a:solidFill>
                  <a:srgbClr val="0070C0"/>
                </a:solidFill>
              </a:rPr>
              <a:t>ｂ</a:t>
            </a:r>
            <a:r>
              <a:rPr lang="ja-JP" altLang="en-US" sz="2800" dirty="0" smtClean="0">
                <a:solidFill>
                  <a:srgbClr val="0070C0"/>
                </a:solidFill>
              </a:rPr>
              <a:t>前方へ傾く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3007" y="6273225"/>
            <a:ext cx="9147007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以上の実験を含め，４時間で１２項目の内容を展開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6495" y="620688"/>
            <a:ext cx="878497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dirty="0" smtClean="0"/>
              <a:t>　慣性力</a:t>
            </a:r>
            <a:r>
              <a:rPr lang="ja-JP" altLang="en-US" sz="3200" dirty="0"/>
              <a:t>実験器を用いて以下の実験を行う</a:t>
            </a:r>
            <a:endParaRPr lang="en-US" altLang="ja-JP" sz="3200" dirty="0"/>
          </a:p>
          <a:p>
            <a:r>
              <a:rPr lang="ja-JP" altLang="en-US" sz="2800" dirty="0" smtClean="0"/>
              <a:t>　（</a:t>
            </a:r>
            <a:r>
              <a:rPr lang="ja-JP" altLang="en-US" sz="2800" dirty="0">
                <a:solidFill>
                  <a:srgbClr val="FF0000"/>
                </a:solidFill>
              </a:rPr>
              <a:t>ａ等速直線運動</a:t>
            </a:r>
            <a:r>
              <a:rPr lang="ja-JP" altLang="en-US" sz="2800" dirty="0"/>
              <a:t>，</a:t>
            </a:r>
            <a:r>
              <a:rPr lang="ja-JP" altLang="en-US" sz="2800" dirty="0" err="1">
                <a:solidFill>
                  <a:srgbClr val="0070C0"/>
                </a:solidFill>
              </a:rPr>
              <a:t>ｂ</a:t>
            </a:r>
            <a:r>
              <a:rPr lang="ja-JP" altLang="en-US" sz="2800" dirty="0">
                <a:solidFill>
                  <a:srgbClr val="0070C0"/>
                </a:solidFill>
              </a:rPr>
              <a:t>等加速度直線運動</a:t>
            </a:r>
            <a:r>
              <a:rPr lang="ja-JP" altLang="en-US" sz="2800" dirty="0"/>
              <a:t>での結果</a:t>
            </a:r>
            <a:r>
              <a:rPr lang="ja-JP" altLang="en-US" sz="2800" dirty="0" smtClean="0"/>
              <a:t>）</a:t>
            </a:r>
            <a:endParaRPr lang="en-US" altLang="ja-JP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78608" y="4509120"/>
            <a:ext cx="416539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←</a:t>
            </a:r>
            <a:r>
              <a:rPr kumimoji="1" lang="en-US" altLang="ja-JP" sz="2800" b="1" dirty="0" err="1" smtClean="0">
                <a:solidFill>
                  <a:srgbClr val="FF0000"/>
                </a:solidFill>
              </a:rPr>
              <a:t>cf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)</a:t>
            </a:r>
            <a:r>
              <a:rPr lang="ja-JP" altLang="en-US" sz="2800" b="1" dirty="0">
                <a:solidFill>
                  <a:srgbClr val="FF0000"/>
                </a:solidFill>
              </a:rPr>
              <a:t> 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ＦＤケース加速度計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2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273"/>
            <a:ext cx="8882136" cy="634082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 smtClean="0"/>
              <a:t>（６</a:t>
            </a:r>
            <a:r>
              <a:rPr kumimoji="1" lang="ja-JP" altLang="en-US" dirty="0" smtClean="0"/>
              <a:t>）統制群の学習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6494" y="1412776"/>
            <a:ext cx="8977506" cy="486044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2800" dirty="0" smtClean="0"/>
              <a:t>実験群で行うのと同様な内容について，</a:t>
            </a:r>
            <a:endParaRPr kumimoji="1" lang="en-US" altLang="ja-JP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 smtClean="0"/>
              <a:t>　①いくつかの現象を説明するために数式を利用する</a:t>
            </a:r>
            <a:endParaRPr lang="en-US" altLang="ja-JP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②実験で現象を見せることはしない</a:t>
            </a:r>
            <a:endParaRPr lang="en-US" altLang="ja-JP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2800" dirty="0"/>
              <a:t>　</a:t>
            </a:r>
            <a:r>
              <a:rPr kumimoji="1" lang="ja-JP" altLang="en-US" sz="2800" dirty="0" smtClean="0"/>
              <a:t>③いくつかの現象について演習問題を行う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3007" y="6273225"/>
            <a:ext cx="9147007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　　　</a:t>
            </a:r>
            <a:r>
              <a:rPr kumimoji="1" lang="ja-JP" altLang="en-US" sz="3200" dirty="0" smtClean="0"/>
              <a:t>４時間で１０項目の内容を展開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5690" y="620688"/>
            <a:ext cx="878497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dirty="0" smtClean="0"/>
              <a:t>　実験器</a:t>
            </a:r>
            <a:r>
              <a:rPr lang="ja-JP" altLang="en-US" sz="3200" dirty="0"/>
              <a:t>を</a:t>
            </a:r>
            <a:r>
              <a:rPr lang="ja-JP" altLang="en-US" sz="3200" dirty="0" smtClean="0"/>
              <a:t>用いずに以下の講義・演習を行う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749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4834" y="203649"/>
            <a:ext cx="3055038" cy="70609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子安増生</a:t>
            </a:r>
            <a:r>
              <a:rPr kumimoji="1" lang="ja-JP" altLang="en-US" sz="3100" dirty="0" smtClean="0"/>
              <a:t>教授</a:t>
            </a:r>
            <a:endParaRPr kumimoji="1" lang="ja-JP" altLang="en-US" sz="31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50619"/>
            <a:ext cx="9144000" cy="24944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　研究領域</a:t>
            </a:r>
            <a:endParaRPr lang="en-US" altLang="ja-JP" sz="3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sz="3300" b="1" dirty="0" smtClean="0"/>
              <a:t> 「心のモジュール説」 </a:t>
            </a:r>
            <a:r>
              <a:rPr lang="ja-JP" altLang="en-US" dirty="0" smtClean="0"/>
              <a:t>の立場から</a:t>
            </a:r>
            <a:r>
              <a:rPr lang="ja-JP" altLang="en-US" sz="3800" b="1" dirty="0" smtClean="0">
                <a:solidFill>
                  <a:srgbClr val="FF0000"/>
                </a:solidFill>
              </a:rPr>
              <a:t>「認知発達」</a:t>
            </a:r>
            <a:r>
              <a:rPr lang="ja-JP" altLang="en-US" dirty="0"/>
              <a:t>を</a:t>
            </a:r>
            <a:r>
              <a:rPr lang="ja-JP" altLang="en-US" dirty="0" smtClean="0"/>
              <a:t>研究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→心</a:t>
            </a:r>
            <a:r>
              <a:rPr lang="ja-JP" altLang="en-US" dirty="0"/>
              <a:t>が単一のものでなく、相対的に独立して機能</a:t>
            </a:r>
            <a:r>
              <a:rPr lang="ja-JP" altLang="en-US" dirty="0" smtClean="0"/>
              <a:t>する　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いくつかの</a:t>
            </a:r>
            <a:r>
              <a:rPr lang="ja-JP" altLang="en-US" dirty="0"/>
              <a:t>単位に</a:t>
            </a:r>
            <a:r>
              <a:rPr lang="ja-JP" altLang="en-US" dirty="0" smtClean="0"/>
              <a:t>分かれる</a:t>
            </a:r>
            <a:endParaRPr lang="en-US" altLang="ja-JP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0"/>
            <a:ext cx="2740197" cy="197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ja-JP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759" y="3749457"/>
            <a:ext cx="889248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800" dirty="0"/>
              <a:t>子どもの他者理解の発達を空間認識モジュールで</a:t>
            </a:r>
            <a:r>
              <a:rPr lang="ja-JP" altLang="en-US" sz="2800" dirty="0" smtClean="0"/>
              <a:t>ある</a:t>
            </a:r>
            <a:endParaRPr lang="en-US" altLang="ja-JP" sz="2800" dirty="0" smtClean="0"/>
          </a:p>
          <a:p>
            <a:r>
              <a:rPr lang="ja-JP" altLang="en-US" sz="3200" b="1" dirty="0" smtClean="0">
                <a:solidFill>
                  <a:srgbClr val="FF0000"/>
                </a:solidFill>
              </a:rPr>
              <a:t>「</a:t>
            </a:r>
            <a:r>
              <a:rPr lang="ja-JP" altLang="en-US" sz="3200" b="1" dirty="0">
                <a:solidFill>
                  <a:srgbClr val="FF0000"/>
                </a:solidFill>
              </a:rPr>
              <a:t>視点」</a:t>
            </a:r>
            <a:r>
              <a:rPr lang="ja-JP" altLang="en-US" sz="2800" dirty="0"/>
              <a:t>、自－他認識のモジュールである</a:t>
            </a:r>
            <a:r>
              <a:rPr lang="ja-JP" altLang="en-US" sz="3200" b="1" dirty="0">
                <a:solidFill>
                  <a:srgbClr val="FF0000"/>
                </a:solidFill>
              </a:rPr>
              <a:t>「心の理論」</a:t>
            </a:r>
            <a:r>
              <a:rPr lang="ja-JP" altLang="en-US" sz="2800" dirty="0" smtClean="0"/>
              <a:t>、</a:t>
            </a:r>
            <a:endParaRPr lang="en-US" altLang="ja-JP" sz="2800" dirty="0" smtClean="0"/>
          </a:p>
          <a:p>
            <a:r>
              <a:rPr lang="ja-JP" altLang="en-US" sz="2800" dirty="0" smtClean="0"/>
              <a:t>言語</a:t>
            </a:r>
            <a:r>
              <a:rPr lang="ja-JP" altLang="en-US" sz="2800" dirty="0"/>
              <a:t>認識モジュールの一つである</a:t>
            </a:r>
            <a:r>
              <a:rPr lang="ja-JP" altLang="en-US" sz="3200" b="1" dirty="0">
                <a:solidFill>
                  <a:srgbClr val="FF0000"/>
                </a:solidFill>
              </a:rPr>
              <a:t>「メタファー」</a:t>
            </a:r>
            <a:r>
              <a:rPr lang="ja-JP" altLang="en-US" sz="2800" dirty="0"/>
              <a:t>等の創発的思考の問題と関係づけながら、他者の言葉や行為の背後にある意図等の理解が、幼児期から児童期に発達する過程を</a:t>
            </a:r>
            <a:r>
              <a:rPr lang="ja-JP" altLang="en-US" sz="3200" b="1" u="sng" dirty="0"/>
              <a:t>実験的に検討する研究</a:t>
            </a:r>
            <a:r>
              <a:rPr lang="ja-JP" altLang="en-US" sz="2800" dirty="0"/>
              <a:t>を行なっている</a:t>
            </a:r>
            <a:r>
              <a:rPr lang="ja-JP" altLang="en-US" sz="2800" dirty="0" smtClean="0"/>
              <a:t>。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697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642" y="110912"/>
            <a:ext cx="3969441" cy="76470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kumimoji="1" lang="en-US" altLang="ja-JP" sz="4000" dirty="0" smtClean="0"/>
              <a:t>Ⅲ</a:t>
            </a:r>
            <a:r>
              <a:rPr kumimoji="1" lang="ja-JP" altLang="en-US" sz="4000" dirty="0" err="1" smtClean="0"/>
              <a:t>．</a:t>
            </a:r>
            <a:r>
              <a:rPr kumimoji="1" lang="ja-JP" altLang="en-US" sz="4000" dirty="0" smtClean="0"/>
              <a:t>結果</a:t>
            </a:r>
            <a:endParaRPr kumimoji="1" lang="ja-JP" altLang="en-US" sz="40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①問題１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en-US" dirty="0" smtClean="0"/>
              <a:t>　・正答　</a:t>
            </a:r>
            <a:r>
              <a:rPr lang="en-US" altLang="ja-JP" dirty="0" smtClean="0"/>
              <a:t>68.6</a:t>
            </a:r>
            <a:r>
              <a:rPr lang="ja-JP" altLang="en-US" dirty="0" smtClean="0"/>
              <a:t>％　（群差，性差なし；以後同じ）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・直落するがボールに重力以外が作用　</a:t>
            </a:r>
            <a:r>
              <a:rPr kumimoji="1" lang="en-US" altLang="ja-JP" dirty="0" smtClean="0">
                <a:solidFill>
                  <a:srgbClr val="FF0000"/>
                </a:solidFill>
              </a:rPr>
              <a:t>27.1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％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　・観測者後方に落下　</a:t>
            </a:r>
            <a:r>
              <a:rPr lang="en-US" altLang="ja-JP" dirty="0" smtClean="0">
                <a:solidFill>
                  <a:srgbClr val="FF0000"/>
                </a:solidFill>
              </a:rPr>
              <a:t>4.3</a:t>
            </a:r>
            <a:r>
              <a:rPr lang="ja-JP" altLang="en-US" dirty="0" smtClean="0">
                <a:solidFill>
                  <a:srgbClr val="FF0000"/>
                </a:solidFill>
              </a:rPr>
              <a:t>％</a:t>
            </a:r>
            <a:r>
              <a:rPr kumimoji="1" lang="ja-JP" altLang="en-US" dirty="0" smtClean="0"/>
              <a:t>　</a:t>
            </a:r>
            <a:r>
              <a:rPr lang="ja-JP" altLang="en-US" dirty="0"/>
              <a:t>　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0071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（１）</a:t>
            </a:r>
            <a:r>
              <a:rPr lang="en-US" altLang="ja-JP" sz="3200" dirty="0">
                <a:solidFill>
                  <a:srgbClr val="FF0000"/>
                </a:solidFill>
              </a:rPr>
              <a:t>【</a:t>
            </a:r>
            <a:r>
              <a:rPr lang="ja-JP" altLang="en-US" sz="3200" dirty="0">
                <a:solidFill>
                  <a:srgbClr val="FF0000"/>
                </a:solidFill>
              </a:rPr>
              <a:t>事前</a:t>
            </a:r>
            <a:r>
              <a:rPr lang="en-US" altLang="ja-JP" sz="3200" dirty="0">
                <a:solidFill>
                  <a:srgbClr val="FF0000"/>
                </a:solidFill>
              </a:rPr>
              <a:t>】</a:t>
            </a:r>
            <a:r>
              <a:rPr lang="ja-JP" altLang="en-US" sz="3200" dirty="0"/>
              <a:t>　</a:t>
            </a:r>
            <a:r>
              <a:rPr kumimoji="1" lang="ja-JP" altLang="en-US" sz="3200" dirty="0" smtClean="0"/>
              <a:t>アチーブメント問題　全７０名のデータ</a:t>
            </a:r>
            <a:endParaRPr kumimoji="1" lang="ja-JP" alt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73" y="1916832"/>
            <a:ext cx="657363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4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②問題</a:t>
            </a:r>
            <a:r>
              <a:rPr lang="ja-JP" altLang="en-US" dirty="0"/>
              <a:t>２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・正答　</a:t>
            </a:r>
            <a:r>
              <a:rPr lang="en-US" altLang="ja-JP" dirty="0" smtClean="0"/>
              <a:t>2.</a:t>
            </a:r>
            <a:r>
              <a:rPr lang="en-US" altLang="ja-JP" dirty="0"/>
              <a:t>9</a:t>
            </a:r>
            <a:r>
              <a:rPr lang="ja-JP" altLang="en-US" dirty="0" smtClean="0"/>
              <a:t>％　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・ボールは水平投射だが運動方向に力が作用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　　（ＭＩＦ）　</a:t>
            </a:r>
            <a:r>
              <a:rPr lang="en-US" altLang="ja-JP" dirty="0" smtClean="0">
                <a:solidFill>
                  <a:srgbClr val="FF0000"/>
                </a:solidFill>
              </a:rPr>
              <a:t>41</a:t>
            </a:r>
            <a:r>
              <a:rPr kumimoji="1" lang="en-US" altLang="ja-JP" dirty="0" smtClean="0">
                <a:solidFill>
                  <a:srgbClr val="FF0000"/>
                </a:solidFill>
              </a:rPr>
              <a:t>.4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％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　・ボールは前方へ直線軌道で落下　</a:t>
            </a:r>
            <a:r>
              <a:rPr lang="en-US" altLang="ja-JP" dirty="0" smtClean="0">
                <a:solidFill>
                  <a:srgbClr val="FF0000"/>
                </a:solidFill>
              </a:rPr>
              <a:t>25.7</a:t>
            </a:r>
            <a:r>
              <a:rPr lang="ja-JP" altLang="en-US" dirty="0" smtClean="0">
                <a:solidFill>
                  <a:srgbClr val="FF0000"/>
                </a:solidFill>
              </a:rPr>
              <a:t>％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　　・そのまま直落　</a:t>
            </a:r>
            <a:r>
              <a:rPr lang="en-US" altLang="ja-JP" dirty="0" smtClean="0">
                <a:solidFill>
                  <a:srgbClr val="FF0000"/>
                </a:solidFill>
              </a:rPr>
              <a:t>11.4</a:t>
            </a:r>
            <a:r>
              <a:rPr lang="ja-JP" altLang="en-US" dirty="0" smtClean="0">
                <a:solidFill>
                  <a:srgbClr val="FF0000"/>
                </a:solidFill>
              </a:rPr>
              <a:t>％</a:t>
            </a:r>
            <a:r>
              <a:rPr kumimoji="1" lang="ja-JP" altLang="en-US" dirty="0" smtClean="0"/>
              <a:t>　</a:t>
            </a:r>
            <a:r>
              <a:rPr lang="ja-JP" altLang="en-US" dirty="0"/>
              <a:t>　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404664"/>
            <a:ext cx="657554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③問題３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en-US" dirty="0" smtClean="0"/>
              <a:t>　・</a:t>
            </a:r>
            <a:r>
              <a:rPr lang="ja-JP" altLang="en-US" dirty="0" smtClean="0"/>
              <a:t>正答　</a:t>
            </a:r>
            <a:r>
              <a:rPr lang="en-US" altLang="ja-JP" dirty="0"/>
              <a:t>1.4</a:t>
            </a:r>
            <a:r>
              <a:rPr lang="ja-JP" altLang="en-US" dirty="0" smtClean="0"/>
              <a:t>％　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・</a:t>
            </a:r>
            <a:r>
              <a:rPr lang="ja-JP" altLang="en-US" dirty="0">
                <a:solidFill>
                  <a:srgbClr val="FF0000"/>
                </a:solidFill>
              </a:rPr>
              <a:t>そのまま</a:t>
            </a:r>
            <a:r>
              <a:rPr lang="ja-JP" altLang="en-US" dirty="0" smtClean="0">
                <a:solidFill>
                  <a:srgbClr val="FF0000"/>
                </a:solidFill>
              </a:rPr>
              <a:t>直落</a:t>
            </a: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en-US" altLang="ja-JP" dirty="0">
                <a:solidFill>
                  <a:srgbClr val="FF0000"/>
                </a:solidFill>
              </a:rPr>
              <a:t>11.4</a:t>
            </a:r>
            <a:r>
              <a:rPr lang="ja-JP" altLang="en-US" dirty="0" smtClean="0">
                <a:solidFill>
                  <a:srgbClr val="FF0000"/>
                </a:solidFill>
              </a:rPr>
              <a:t>％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　　・ボールは</a:t>
            </a:r>
            <a:r>
              <a:rPr lang="ja-JP" altLang="en-US" dirty="0">
                <a:solidFill>
                  <a:srgbClr val="FF0000"/>
                </a:solidFill>
              </a:rPr>
              <a:t>後方</a:t>
            </a:r>
            <a:r>
              <a:rPr lang="ja-JP" altLang="en-US" dirty="0" smtClean="0">
                <a:solidFill>
                  <a:srgbClr val="FF0000"/>
                </a:solidFill>
              </a:rPr>
              <a:t>へ曲線軌道で落下　</a:t>
            </a:r>
            <a:r>
              <a:rPr lang="en-US" altLang="ja-JP" dirty="0" smtClean="0">
                <a:solidFill>
                  <a:srgbClr val="FF0000"/>
                </a:solidFill>
              </a:rPr>
              <a:t>21.4</a:t>
            </a:r>
            <a:r>
              <a:rPr lang="ja-JP" altLang="en-US" dirty="0" smtClean="0">
                <a:solidFill>
                  <a:srgbClr val="FF0000"/>
                </a:solidFill>
              </a:rPr>
              <a:t>％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　　</a:t>
            </a:r>
            <a:r>
              <a:rPr kumimoji="1" lang="ja-JP" altLang="en-US" dirty="0" smtClean="0"/>
              <a:t>　</a:t>
            </a:r>
            <a:r>
              <a:rPr lang="ja-JP" altLang="en-US" dirty="0"/>
              <a:t>　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715965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52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④問題</a:t>
            </a:r>
            <a:r>
              <a:rPr lang="ja-JP" altLang="en-US" dirty="0"/>
              <a:t>４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・正答　</a:t>
            </a:r>
            <a:r>
              <a:rPr lang="en-US" altLang="ja-JP" dirty="0"/>
              <a:t>8.6</a:t>
            </a:r>
            <a:r>
              <a:rPr lang="ja-JP" altLang="en-US" dirty="0" smtClean="0"/>
              <a:t>％　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・ボールは水平投射だが運動方向に力が作用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　　（ＭＩＦ）　</a:t>
            </a:r>
            <a:r>
              <a:rPr lang="en-US" altLang="ja-JP" dirty="0" smtClean="0">
                <a:solidFill>
                  <a:srgbClr val="FF0000"/>
                </a:solidFill>
              </a:rPr>
              <a:t>41</a:t>
            </a:r>
            <a:r>
              <a:rPr kumimoji="1" lang="en-US" altLang="ja-JP" dirty="0" smtClean="0">
                <a:solidFill>
                  <a:srgbClr val="FF0000"/>
                </a:solidFill>
              </a:rPr>
              <a:t>.4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％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　・ボールは</a:t>
            </a:r>
            <a:r>
              <a:rPr lang="ja-JP" altLang="en-US" dirty="0">
                <a:solidFill>
                  <a:srgbClr val="FF0000"/>
                </a:solidFill>
              </a:rPr>
              <a:t>後方</a:t>
            </a:r>
            <a:r>
              <a:rPr lang="ja-JP" altLang="en-US" dirty="0" smtClean="0">
                <a:solidFill>
                  <a:srgbClr val="FF0000"/>
                </a:solidFill>
              </a:rPr>
              <a:t>へ</a:t>
            </a:r>
            <a:r>
              <a:rPr lang="ja-JP" altLang="en-US" dirty="0">
                <a:solidFill>
                  <a:srgbClr val="FF0000"/>
                </a:solidFill>
              </a:rPr>
              <a:t>曲線</a:t>
            </a:r>
            <a:r>
              <a:rPr lang="ja-JP" altLang="en-US" dirty="0" smtClean="0">
                <a:solidFill>
                  <a:srgbClr val="FF0000"/>
                </a:solidFill>
              </a:rPr>
              <a:t>軌道で落下　</a:t>
            </a:r>
            <a:r>
              <a:rPr lang="en-US" altLang="ja-JP" dirty="0">
                <a:solidFill>
                  <a:srgbClr val="FF0000"/>
                </a:solidFill>
              </a:rPr>
              <a:t>12.8</a:t>
            </a:r>
            <a:r>
              <a:rPr lang="ja-JP" altLang="en-US" dirty="0" smtClean="0">
                <a:solidFill>
                  <a:srgbClr val="FF0000"/>
                </a:solidFill>
              </a:rPr>
              <a:t>％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　　・そのまま直落　</a:t>
            </a:r>
            <a:r>
              <a:rPr lang="en-US" altLang="ja-JP" dirty="0" smtClean="0">
                <a:solidFill>
                  <a:srgbClr val="FF0000"/>
                </a:solidFill>
              </a:rPr>
              <a:t>11.4</a:t>
            </a:r>
            <a:r>
              <a:rPr lang="ja-JP" altLang="en-US" dirty="0" smtClean="0">
                <a:solidFill>
                  <a:srgbClr val="FF0000"/>
                </a:solidFill>
              </a:rPr>
              <a:t>％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　・ボールは前方へ直線軌道で落下　</a:t>
            </a:r>
            <a:r>
              <a:rPr kumimoji="1" lang="en-US" altLang="ja-JP" dirty="0" smtClean="0">
                <a:solidFill>
                  <a:srgbClr val="FF0000"/>
                </a:solidFill>
              </a:rPr>
              <a:t>10.0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％</a:t>
            </a:r>
            <a:r>
              <a:rPr kumimoji="1" lang="ja-JP" altLang="en-US" dirty="0" smtClean="0"/>
              <a:t>　</a:t>
            </a:r>
            <a:r>
              <a:rPr lang="ja-JP" altLang="en-US" dirty="0"/>
              <a:t>　</a:t>
            </a:r>
            <a:endParaRPr kumimoji="1" lang="ja-JP" alt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404664"/>
            <a:ext cx="684790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6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⑤問題５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・正答　</a:t>
            </a:r>
            <a:r>
              <a:rPr lang="en-US" altLang="ja-JP" dirty="0"/>
              <a:t>1.4</a:t>
            </a:r>
            <a:r>
              <a:rPr lang="ja-JP" altLang="en-US" dirty="0" smtClean="0"/>
              <a:t>％　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・</a:t>
            </a:r>
            <a:r>
              <a:rPr lang="ja-JP" altLang="en-US" dirty="0" smtClean="0">
                <a:solidFill>
                  <a:srgbClr val="FF0000"/>
                </a:solidFill>
              </a:rPr>
              <a:t>後方へ傾く（経験知から判断）　</a:t>
            </a:r>
            <a:r>
              <a:rPr lang="en-US" altLang="ja-JP" dirty="0">
                <a:solidFill>
                  <a:srgbClr val="FF0000"/>
                </a:solidFill>
              </a:rPr>
              <a:t>60.0</a:t>
            </a:r>
            <a:r>
              <a:rPr lang="ja-JP" altLang="en-US" dirty="0" smtClean="0">
                <a:solidFill>
                  <a:srgbClr val="FF0000"/>
                </a:solidFill>
              </a:rPr>
              <a:t>％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　　・まっすぐそのまま　</a:t>
            </a:r>
            <a:r>
              <a:rPr lang="en-US" altLang="ja-JP" dirty="0">
                <a:solidFill>
                  <a:srgbClr val="FF0000"/>
                </a:solidFill>
              </a:rPr>
              <a:t>37.1</a:t>
            </a:r>
            <a:r>
              <a:rPr lang="ja-JP" altLang="en-US" dirty="0" smtClean="0">
                <a:solidFill>
                  <a:srgbClr val="FF0000"/>
                </a:solidFill>
              </a:rPr>
              <a:t>％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　</a:t>
            </a:r>
            <a:r>
              <a:rPr kumimoji="1" lang="ja-JP" altLang="en-US" dirty="0" smtClean="0"/>
              <a:t>　</a:t>
            </a:r>
            <a:r>
              <a:rPr lang="ja-JP" altLang="en-US" dirty="0"/>
              <a:t>　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6408712" cy="237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95536" y="5008908"/>
            <a:ext cx="8496943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【</a:t>
            </a:r>
            <a:r>
              <a:rPr kumimoji="1" lang="ja-JP" altLang="en-US" sz="3200" dirty="0" smtClean="0"/>
              <a:t>疑問</a:t>
            </a:r>
            <a:r>
              <a:rPr kumimoji="1" lang="en-US" altLang="ja-JP" sz="3200" dirty="0" smtClean="0"/>
              <a:t>】</a:t>
            </a:r>
            <a:r>
              <a:rPr kumimoji="1" lang="ja-JP" altLang="en-US" sz="3200" dirty="0" smtClean="0"/>
              <a:t>実験群はこの実験結果を見たのでは？</a:t>
            </a:r>
            <a:endParaRPr kumimoji="1"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（→「１点」のアドバンテージがあるのでは？）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9423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⑥問題</a:t>
            </a:r>
            <a:r>
              <a:rPr lang="ja-JP" altLang="en-US" dirty="0"/>
              <a:t>６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・正答　</a:t>
            </a:r>
            <a:r>
              <a:rPr lang="en-US" altLang="ja-JP" dirty="0"/>
              <a:t>8.6</a:t>
            </a:r>
            <a:r>
              <a:rPr lang="ja-JP" altLang="en-US" dirty="0" smtClean="0"/>
              <a:t>％　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・</a:t>
            </a:r>
            <a:r>
              <a:rPr lang="ja-JP" altLang="en-US" dirty="0" smtClean="0">
                <a:solidFill>
                  <a:srgbClr val="FF0000"/>
                </a:solidFill>
              </a:rPr>
              <a:t>力</a:t>
            </a:r>
            <a:r>
              <a:rPr lang="ja-JP" altLang="en-US" dirty="0">
                <a:solidFill>
                  <a:srgbClr val="FF0000"/>
                </a:solidFill>
              </a:rPr>
              <a:t>は作用していない</a:t>
            </a:r>
            <a:r>
              <a:rPr lang="ja-JP" altLang="en-US" dirty="0" smtClean="0">
                <a:solidFill>
                  <a:srgbClr val="FF0000"/>
                </a:solidFill>
              </a:rPr>
              <a:t>（映像等で判断）　</a:t>
            </a:r>
            <a:r>
              <a:rPr lang="en-US" altLang="ja-JP" dirty="0">
                <a:solidFill>
                  <a:srgbClr val="FF0000"/>
                </a:solidFill>
              </a:rPr>
              <a:t>22.9</a:t>
            </a:r>
            <a:r>
              <a:rPr lang="ja-JP" altLang="en-US" dirty="0" smtClean="0">
                <a:solidFill>
                  <a:srgbClr val="FF0000"/>
                </a:solidFill>
              </a:rPr>
              <a:t>％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　　・遠心力が作用する　</a:t>
            </a:r>
            <a:r>
              <a:rPr lang="en-US" altLang="ja-JP" dirty="0" smtClean="0">
                <a:solidFill>
                  <a:srgbClr val="FF0000"/>
                </a:solidFill>
              </a:rPr>
              <a:t>2.8</a:t>
            </a:r>
            <a:r>
              <a:rPr lang="ja-JP" altLang="en-US" dirty="0" smtClean="0">
                <a:solidFill>
                  <a:srgbClr val="FF0000"/>
                </a:solidFill>
              </a:rPr>
              <a:t>％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　・わからない，無答　</a:t>
            </a:r>
            <a:r>
              <a:rPr lang="en-US" altLang="ja-JP" dirty="0">
                <a:solidFill>
                  <a:srgbClr val="FF0000"/>
                </a:solidFill>
              </a:rPr>
              <a:t>65.7</a:t>
            </a:r>
            <a:r>
              <a:rPr lang="ja-JP" altLang="en-US" dirty="0" smtClean="0">
                <a:solidFill>
                  <a:srgbClr val="FF0000"/>
                </a:solidFill>
              </a:rPr>
              <a:t>％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　</a:t>
            </a:r>
            <a:r>
              <a:rPr kumimoji="1" lang="ja-JP" altLang="en-US" dirty="0" smtClean="0"/>
              <a:t>　</a:t>
            </a:r>
            <a:r>
              <a:rPr lang="ja-JP" altLang="en-US" dirty="0"/>
              <a:t>　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39"/>
            <a:ext cx="5184576" cy="241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0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-11072" y="692696"/>
            <a:ext cx="8856984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①事前→事後　の得点（単純効果検定）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群，性別によらず　ｐ＜</a:t>
            </a:r>
            <a:r>
              <a:rPr lang="en-US" altLang="ja-JP" dirty="0" smtClean="0"/>
              <a:t>.01</a:t>
            </a:r>
            <a:r>
              <a:rPr lang="ja-JP" altLang="en-US" dirty="0" smtClean="0"/>
              <a:t>　で</a:t>
            </a:r>
            <a:r>
              <a:rPr lang="ja-JP" altLang="en-US" dirty="0" smtClean="0">
                <a:solidFill>
                  <a:srgbClr val="FF0000"/>
                </a:solidFill>
              </a:rPr>
              <a:t>有意に上昇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11072" y="139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（２）アチーブメント問題</a:t>
            </a:r>
            <a:r>
              <a:rPr lang="ja-JP" altLang="en-US" sz="3200" dirty="0" smtClean="0"/>
              <a:t>の成績</a:t>
            </a:r>
            <a:endParaRPr kumimoji="1" lang="ja-JP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60" y="2067372"/>
            <a:ext cx="6059744" cy="479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3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0" y="260648"/>
            <a:ext cx="8856984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②「群</a:t>
            </a:r>
            <a:r>
              <a:rPr lang="en-US" altLang="ja-JP" dirty="0" smtClean="0"/>
              <a:t>×</a:t>
            </a:r>
            <a:r>
              <a:rPr lang="ja-JP" altLang="en-US" dirty="0" smtClean="0"/>
              <a:t>テスト時期</a:t>
            </a:r>
            <a:r>
              <a:rPr lang="en-US" altLang="ja-JP" dirty="0" smtClean="0"/>
              <a:t>×</a:t>
            </a:r>
            <a:r>
              <a:rPr lang="ja-JP" altLang="en-US" dirty="0" smtClean="0"/>
              <a:t>性別」の３要因分散分析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・群差　ｐ＜</a:t>
            </a:r>
            <a:r>
              <a:rPr kumimoji="1" lang="en-US" altLang="ja-JP" dirty="0" smtClean="0"/>
              <a:t>.01</a:t>
            </a:r>
            <a:r>
              <a:rPr kumimoji="1" lang="ja-JP" altLang="en-US" dirty="0" smtClean="0"/>
              <a:t>　で</a:t>
            </a:r>
            <a:r>
              <a:rPr kumimoji="1" lang="ja-JP" altLang="en-US" dirty="0" smtClean="0">
                <a:solidFill>
                  <a:srgbClr val="FF0000"/>
                </a:solidFill>
              </a:rPr>
              <a:t>有意差あり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・「群</a:t>
            </a:r>
            <a:r>
              <a:rPr lang="en-US" altLang="ja-JP" dirty="0" smtClean="0"/>
              <a:t>×</a:t>
            </a:r>
            <a:r>
              <a:rPr lang="ja-JP" altLang="en-US" dirty="0" smtClean="0"/>
              <a:t>テスト時期」の交互作用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ｐ＜</a:t>
            </a:r>
            <a:r>
              <a:rPr lang="en-US" altLang="ja-JP" dirty="0" smtClean="0"/>
              <a:t>.01</a:t>
            </a:r>
            <a:r>
              <a:rPr lang="ja-JP" altLang="en-US" dirty="0" smtClean="0"/>
              <a:t>　で</a:t>
            </a:r>
            <a:r>
              <a:rPr lang="ja-JP" altLang="en-US" dirty="0" smtClean="0">
                <a:solidFill>
                  <a:srgbClr val="FF0000"/>
                </a:solidFill>
              </a:rPr>
              <a:t>有意差あり</a:t>
            </a: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4260" y="2733869"/>
            <a:ext cx="835292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/>
              <a:t>学習効果は実験群の方が高い</a:t>
            </a:r>
            <a:endParaRPr kumimoji="1" lang="ja-JP" altLang="en-US" sz="3600" dirty="0"/>
          </a:p>
        </p:txBody>
      </p:sp>
      <p:sp>
        <p:nvSpPr>
          <p:cNvPr id="3" name="下矢印 2"/>
          <p:cNvSpPr/>
          <p:nvPr/>
        </p:nvSpPr>
        <p:spPr>
          <a:xfrm>
            <a:off x="3844660" y="3410227"/>
            <a:ext cx="115212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072" y="4144847"/>
            <a:ext cx="9144000" cy="16927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1" lang="ja-JP" altLang="en-US" sz="3200" dirty="0" smtClean="0"/>
              <a:t>　</a:t>
            </a:r>
            <a:r>
              <a:rPr kumimoji="1" lang="ja-JP" altLang="en-US" sz="4000" dirty="0" smtClean="0"/>
              <a:t>学習効果</a:t>
            </a:r>
            <a:endParaRPr kumimoji="1" lang="en-US" altLang="ja-JP" sz="4000" dirty="0" smtClean="0"/>
          </a:p>
          <a:p>
            <a:endParaRPr kumimoji="1" lang="en-US" altLang="ja-JP" sz="3200" dirty="0" smtClean="0"/>
          </a:p>
          <a:p>
            <a:r>
              <a:rPr kumimoji="1" lang="ja-JP" altLang="en-US" sz="3200" dirty="0" smtClean="0"/>
              <a:t>　</a:t>
            </a:r>
            <a:r>
              <a:rPr kumimoji="1" lang="ja-JP" altLang="en-US" sz="3200" b="1" dirty="0" smtClean="0">
                <a:solidFill>
                  <a:srgbClr val="FF0000"/>
                </a:solidFill>
              </a:rPr>
              <a:t>慣性力実験器</a:t>
            </a:r>
            <a:r>
              <a:rPr kumimoji="1" lang="ja-JP" altLang="en-US" sz="3200" dirty="0" smtClean="0"/>
              <a:t>を使う　＞　伝統的授業（講義中心）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2902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0" y="260648"/>
            <a:ext cx="885698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（３）科学観の変容（</a:t>
            </a:r>
            <a:r>
              <a:rPr lang="en-US" altLang="ja-JP" sz="3600" dirty="0" smtClean="0"/>
              <a:t>16</a:t>
            </a:r>
            <a:r>
              <a:rPr lang="ja-JP" altLang="en-US" sz="3600" dirty="0" smtClean="0"/>
              <a:t>項目の調査）</a:t>
            </a:r>
            <a:endParaRPr lang="en-US" altLang="ja-JP" sz="3600" dirty="0" smtClean="0"/>
          </a:p>
          <a:p>
            <a:pPr marL="0" indent="0">
              <a:buNone/>
            </a:pPr>
            <a:r>
              <a:rPr kumimoji="1" lang="ja-JP" altLang="en-US" dirty="0" smtClean="0"/>
              <a:t>　</a:t>
            </a:r>
            <a:r>
              <a:rPr lang="ja-JP" altLang="en-US" dirty="0"/>
              <a:t>　</a:t>
            </a:r>
            <a:r>
              <a:rPr kumimoji="1" lang="ja-JP" altLang="en-US" dirty="0" smtClean="0"/>
              <a:t>因子分析（主因子法，バリマックス回転）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第</a:t>
            </a:r>
            <a:r>
              <a:rPr lang="en-US" altLang="ja-JP" dirty="0" smtClean="0"/>
              <a:t>1</a:t>
            </a:r>
            <a:r>
              <a:rPr lang="ja-JP" altLang="en-US" dirty="0" smtClean="0"/>
              <a:t>因子</a:t>
            </a:r>
            <a:r>
              <a:rPr lang="ja-JP" altLang="en-US" dirty="0"/>
              <a:t>　</a:t>
            </a:r>
            <a:r>
              <a:rPr lang="ja-JP" altLang="en-US" dirty="0" smtClean="0"/>
              <a:t>「物理学への興味・関心」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第</a:t>
            </a:r>
            <a:r>
              <a:rPr lang="en-US" altLang="ja-JP" dirty="0" smtClean="0"/>
              <a:t>2</a:t>
            </a:r>
            <a:r>
              <a:rPr lang="ja-JP" altLang="en-US" dirty="0" smtClean="0"/>
              <a:t>因子　「科学技術至上主義」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7" name="下矢印 6"/>
          <p:cNvSpPr/>
          <p:nvPr/>
        </p:nvSpPr>
        <p:spPr>
          <a:xfrm>
            <a:off x="2479956" y="1750489"/>
            <a:ext cx="19442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5700" y="4005064"/>
            <a:ext cx="8496943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【</a:t>
            </a:r>
            <a:r>
              <a:rPr kumimoji="1" lang="ja-JP" altLang="en-US" sz="3200" dirty="0" smtClean="0"/>
              <a:t>疑問</a:t>
            </a:r>
            <a:r>
              <a:rPr kumimoji="1" lang="en-US" altLang="ja-JP" sz="3200" dirty="0" smtClean="0"/>
              <a:t>】</a:t>
            </a:r>
            <a:r>
              <a:rPr kumimoji="1" lang="ja-JP" altLang="en-US" sz="3200" dirty="0" smtClean="0"/>
              <a:t>なぜ「バリマックス回転」？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3599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600" dirty="0" smtClean="0"/>
              <a:t>①第</a:t>
            </a:r>
            <a:r>
              <a:rPr lang="ja-JP" altLang="en-US" sz="3600" dirty="0"/>
              <a:t>１</a:t>
            </a:r>
            <a:r>
              <a:rPr kumimoji="1" lang="ja-JP" altLang="en-US" sz="3600" dirty="0" smtClean="0"/>
              <a:t>因子「物理学への興味</a:t>
            </a:r>
            <a:r>
              <a:rPr lang="ja-JP" altLang="en-US" sz="3600" dirty="0"/>
              <a:t>・</a:t>
            </a:r>
            <a:r>
              <a:rPr kumimoji="1" lang="ja-JP" altLang="en-US" sz="3600" dirty="0" smtClean="0"/>
              <a:t>関心」　</a:t>
            </a:r>
            <a:endParaRPr kumimoji="1" lang="ja-JP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51" y="2132855"/>
            <a:ext cx="6084938" cy="470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-11072" y="836712"/>
            <a:ext cx="885698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「</a:t>
            </a:r>
            <a:r>
              <a:rPr lang="ja-JP" altLang="en-US" dirty="0"/>
              <a:t>群</a:t>
            </a:r>
            <a:r>
              <a:rPr lang="en-US" altLang="ja-JP" dirty="0"/>
              <a:t>×</a:t>
            </a:r>
            <a:r>
              <a:rPr lang="ja-JP" altLang="en-US" dirty="0"/>
              <a:t>テスト時期</a:t>
            </a:r>
            <a:r>
              <a:rPr lang="en-US" altLang="ja-JP" dirty="0"/>
              <a:t>×</a:t>
            </a:r>
            <a:r>
              <a:rPr lang="ja-JP" altLang="en-US" dirty="0"/>
              <a:t>性別」の３要因分散</a:t>
            </a:r>
            <a:r>
              <a:rPr lang="ja-JP" altLang="en-US" dirty="0" smtClean="0"/>
              <a:t>分析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（５項目</a:t>
            </a:r>
            <a:r>
              <a:rPr lang="ja-JP" altLang="en-US" dirty="0"/>
              <a:t>の</a:t>
            </a:r>
            <a:r>
              <a:rPr lang="ja-JP" altLang="en-US" dirty="0" smtClean="0"/>
              <a:t>合計点）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77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認知発達研究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　　アルフレッド</a:t>
            </a:r>
            <a:r>
              <a:rPr lang="ja-JP" altLang="en-US" dirty="0"/>
              <a:t>・ビネー</a:t>
            </a:r>
            <a:r>
              <a:rPr lang="ja-JP" altLang="en-US" dirty="0" smtClean="0"/>
              <a:t>（仏・</a:t>
            </a:r>
            <a:r>
              <a:rPr lang="en-US" altLang="ja-JP" dirty="0" smtClean="0"/>
              <a:t>1857-1911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アンリ</a:t>
            </a:r>
            <a:r>
              <a:rPr lang="ja-JP" altLang="en-US" dirty="0"/>
              <a:t>・ワロン</a:t>
            </a:r>
            <a:r>
              <a:rPr lang="ja-JP" altLang="en-US" dirty="0" smtClean="0"/>
              <a:t>（仏・</a:t>
            </a:r>
            <a:r>
              <a:rPr lang="en-US" altLang="ja-JP" dirty="0" smtClean="0"/>
              <a:t>1879-1962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レフ</a:t>
            </a:r>
            <a:r>
              <a:rPr lang="ja-JP" altLang="en-US" dirty="0"/>
              <a:t>・ヴイゴツキー</a:t>
            </a:r>
            <a:r>
              <a:rPr lang="ja-JP" altLang="en-US" dirty="0" smtClean="0"/>
              <a:t>（露・</a:t>
            </a:r>
            <a:r>
              <a:rPr lang="en-US" altLang="ja-JP" dirty="0" smtClean="0"/>
              <a:t>1896-1934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ジャン</a:t>
            </a:r>
            <a:r>
              <a:rPr lang="ja-JP" altLang="en-US" dirty="0"/>
              <a:t>・ピアジェ</a:t>
            </a:r>
            <a:r>
              <a:rPr lang="ja-JP" altLang="en-US" dirty="0" smtClean="0"/>
              <a:t>（ｽｲｽ・</a:t>
            </a:r>
            <a:r>
              <a:rPr lang="en-US" altLang="ja-JP" dirty="0" smtClean="0"/>
              <a:t>1896-1980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ジェローム</a:t>
            </a:r>
            <a:r>
              <a:rPr lang="ja-JP" altLang="en-US" dirty="0"/>
              <a:t>・ブルーナー</a:t>
            </a:r>
            <a:r>
              <a:rPr lang="ja-JP" altLang="en-US" dirty="0" smtClean="0"/>
              <a:t>（米・</a:t>
            </a:r>
            <a:r>
              <a:rPr lang="en-US" altLang="ja-JP" dirty="0" smtClean="0"/>
              <a:t>1915-</a:t>
            </a:r>
            <a:r>
              <a:rPr lang="ja-JP" altLang="en-US" dirty="0" smtClean="0"/>
              <a:t>）　　他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4365104"/>
            <a:ext cx="8712968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/>
              <a:t>子どもの知覚、言語、思考、知能などが</a:t>
            </a:r>
            <a:endParaRPr lang="en-US" altLang="ja-JP" sz="3600" dirty="0"/>
          </a:p>
          <a:p>
            <a:r>
              <a:rPr lang="ja-JP" altLang="en-US" sz="3600" dirty="0"/>
              <a:t>年齢とともにどのように発達していくかを、</a:t>
            </a:r>
            <a:endParaRPr lang="en-US" altLang="ja-JP" sz="3600" dirty="0"/>
          </a:p>
          <a:p>
            <a:r>
              <a:rPr lang="ja-JP" altLang="en-US" sz="3600" dirty="0"/>
              <a:t>心理学の</a:t>
            </a:r>
            <a:r>
              <a:rPr lang="ja-JP" altLang="en-US" sz="3600" dirty="0">
                <a:solidFill>
                  <a:srgbClr val="FF0000"/>
                </a:solidFill>
              </a:rPr>
              <a:t>観察や実験を通じて</a:t>
            </a:r>
            <a:r>
              <a:rPr lang="ja-JP" altLang="en-US" sz="3600" dirty="0"/>
              <a:t>明らかにする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91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600" dirty="0" smtClean="0"/>
              <a:t>①第</a:t>
            </a:r>
            <a:r>
              <a:rPr lang="ja-JP" altLang="en-US" sz="3600" dirty="0" smtClean="0"/>
              <a:t>１</a:t>
            </a:r>
            <a:r>
              <a:rPr kumimoji="1" lang="ja-JP" altLang="en-US" sz="3600" dirty="0" smtClean="0"/>
              <a:t>因子「物理学への興味</a:t>
            </a:r>
            <a:r>
              <a:rPr lang="ja-JP" altLang="en-US" sz="3600" dirty="0"/>
              <a:t>・</a:t>
            </a:r>
            <a:r>
              <a:rPr kumimoji="1" lang="ja-JP" altLang="en-US" sz="3600" dirty="0" smtClean="0"/>
              <a:t>関心」　</a:t>
            </a:r>
            <a:endParaRPr kumimoji="1" lang="ja-JP" altLang="en-US" sz="3200" dirty="0"/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107504" y="836712"/>
            <a:ext cx="8856984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・</a:t>
            </a:r>
            <a:r>
              <a:rPr lang="ja-JP" altLang="en-US" dirty="0"/>
              <a:t>群差　ｐ＜</a:t>
            </a:r>
            <a:r>
              <a:rPr lang="en-US" altLang="ja-JP" dirty="0"/>
              <a:t>.</a:t>
            </a:r>
            <a:r>
              <a:rPr lang="en-US" altLang="ja-JP" dirty="0" smtClean="0"/>
              <a:t>05</a:t>
            </a:r>
            <a:r>
              <a:rPr lang="ja-JP" altLang="en-US" dirty="0"/>
              <a:t>　で</a:t>
            </a:r>
            <a:r>
              <a:rPr lang="ja-JP" altLang="en-US" dirty="0">
                <a:solidFill>
                  <a:srgbClr val="FF0000"/>
                </a:solidFill>
              </a:rPr>
              <a:t>有意差あり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・「</a:t>
            </a:r>
            <a:r>
              <a:rPr lang="ja-JP" altLang="en-US" dirty="0"/>
              <a:t>群</a:t>
            </a:r>
            <a:r>
              <a:rPr lang="en-US" altLang="ja-JP" dirty="0"/>
              <a:t>×</a:t>
            </a:r>
            <a:r>
              <a:rPr lang="ja-JP" altLang="en-US" dirty="0"/>
              <a:t>テスト時期」の交互作用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dirty="0" smtClean="0"/>
              <a:t>　</a:t>
            </a:r>
            <a:r>
              <a:rPr lang="ja-JP" altLang="en-US" dirty="0"/>
              <a:t>　　　　ｐ＜</a:t>
            </a:r>
            <a:r>
              <a:rPr lang="en-US" altLang="ja-JP" dirty="0"/>
              <a:t>.</a:t>
            </a:r>
            <a:r>
              <a:rPr lang="en-US" altLang="ja-JP" dirty="0" smtClean="0"/>
              <a:t>05</a:t>
            </a:r>
            <a:r>
              <a:rPr lang="ja-JP" altLang="en-US" dirty="0"/>
              <a:t>　で</a:t>
            </a:r>
            <a:r>
              <a:rPr lang="ja-JP" altLang="en-US" dirty="0">
                <a:solidFill>
                  <a:srgbClr val="FF0000"/>
                </a:solidFill>
              </a:rPr>
              <a:t>有意差</a:t>
            </a:r>
            <a:r>
              <a:rPr lang="ja-JP" altLang="en-US" dirty="0" smtClean="0">
                <a:solidFill>
                  <a:srgbClr val="FF0000"/>
                </a:solidFill>
              </a:rPr>
              <a:t>あり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en-US" dirty="0"/>
              <a:t>　</a:t>
            </a:r>
            <a:r>
              <a:rPr lang="ja-JP" altLang="en-US" dirty="0" smtClean="0"/>
              <a:t>・性差は有意差なし</a:t>
            </a:r>
            <a:r>
              <a:rPr lang="ja-JP" altLang="en-US" dirty="0"/>
              <a:t>　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事前</a:t>
            </a:r>
            <a:r>
              <a:rPr lang="ja-JP" altLang="en-US" dirty="0"/>
              <a:t>→事後　の</a:t>
            </a:r>
            <a:r>
              <a:rPr lang="ja-JP" altLang="en-US" dirty="0" smtClean="0"/>
              <a:t>得点（単純効果検定）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・実験群男子　ｐ＜</a:t>
            </a:r>
            <a:r>
              <a:rPr lang="en-US" altLang="ja-JP" dirty="0" smtClean="0"/>
              <a:t>.05</a:t>
            </a:r>
            <a:r>
              <a:rPr lang="ja-JP" altLang="en-US" dirty="0" smtClean="0"/>
              <a:t>　で</a:t>
            </a:r>
            <a:r>
              <a:rPr lang="ja-JP" altLang="en-US" dirty="0" smtClean="0">
                <a:solidFill>
                  <a:srgbClr val="FF0000"/>
                </a:solidFill>
              </a:rPr>
              <a:t>有意に上昇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・実験群女子　</a:t>
            </a:r>
            <a:r>
              <a:rPr lang="ja-JP" altLang="en-US" dirty="0"/>
              <a:t>ｐ</a:t>
            </a:r>
            <a:r>
              <a:rPr lang="ja-JP" altLang="en-US" dirty="0" smtClean="0"/>
              <a:t>＜</a:t>
            </a:r>
            <a:r>
              <a:rPr lang="en-US" altLang="ja-JP" dirty="0" smtClean="0"/>
              <a:t>.01</a:t>
            </a:r>
            <a:r>
              <a:rPr lang="ja-JP" altLang="en-US" dirty="0" smtClean="0"/>
              <a:t>　で</a:t>
            </a:r>
            <a:r>
              <a:rPr lang="ja-JP" altLang="en-US" dirty="0" smtClean="0">
                <a:solidFill>
                  <a:srgbClr val="FF0000"/>
                </a:solidFill>
              </a:rPr>
              <a:t>有意に上昇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・統制群は男女とも有意差なし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22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600" dirty="0" smtClean="0"/>
              <a:t>②第</a:t>
            </a:r>
            <a:r>
              <a:rPr lang="ja-JP" altLang="en-US" sz="3600" dirty="0" smtClean="0"/>
              <a:t>２</a:t>
            </a:r>
            <a:r>
              <a:rPr kumimoji="1" lang="ja-JP" altLang="en-US" sz="3600" dirty="0" smtClean="0"/>
              <a:t>因子「科学技術至上主義」　</a:t>
            </a:r>
            <a:endParaRPr kumimoji="1" lang="ja-JP" altLang="en-US" sz="3200" dirty="0"/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-11072" y="836712"/>
            <a:ext cx="885698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「</a:t>
            </a:r>
            <a:r>
              <a:rPr lang="ja-JP" altLang="en-US" dirty="0"/>
              <a:t>群</a:t>
            </a:r>
            <a:r>
              <a:rPr lang="en-US" altLang="ja-JP" dirty="0"/>
              <a:t>×</a:t>
            </a:r>
            <a:r>
              <a:rPr lang="ja-JP" altLang="en-US" dirty="0"/>
              <a:t>テスト時期</a:t>
            </a:r>
            <a:r>
              <a:rPr lang="en-US" altLang="ja-JP" dirty="0"/>
              <a:t>×</a:t>
            </a:r>
            <a:r>
              <a:rPr lang="ja-JP" altLang="en-US" dirty="0"/>
              <a:t>性別」の３要因分散</a:t>
            </a:r>
            <a:r>
              <a:rPr lang="ja-JP" altLang="en-US" dirty="0" smtClean="0"/>
              <a:t>分析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（４項目</a:t>
            </a:r>
            <a:r>
              <a:rPr lang="ja-JP" altLang="en-US" dirty="0"/>
              <a:t>の</a:t>
            </a:r>
            <a:r>
              <a:rPr lang="ja-JP" altLang="en-US" dirty="0" smtClean="0"/>
              <a:t>合計点）</a:t>
            </a:r>
            <a:endParaRPr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6526550" cy="470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04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600" dirty="0" smtClean="0"/>
              <a:t>②第</a:t>
            </a:r>
            <a:r>
              <a:rPr lang="ja-JP" altLang="en-US" sz="3600" dirty="0" smtClean="0"/>
              <a:t>２</a:t>
            </a:r>
            <a:r>
              <a:rPr kumimoji="1" lang="ja-JP" altLang="en-US" sz="3600" dirty="0" smtClean="0"/>
              <a:t>因子「科学技術至上主義」　</a:t>
            </a:r>
            <a:endParaRPr kumimoji="1" lang="ja-JP" altLang="en-US" sz="3200" dirty="0"/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107504" y="836712"/>
            <a:ext cx="8856984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・</a:t>
            </a:r>
            <a:r>
              <a:rPr lang="ja-JP" altLang="en-US" dirty="0"/>
              <a:t>群差　ｐ＜</a:t>
            </a:r>
            <a:r>
              <a:rPr lang="en-US" altLang="ja-JP" dirty="0"/>
              <a:t>.</a:t>
            </a:r>
            <a:r>
              <a:rPr lang="en-US" altLang="ja-JP" dirty="0" smtClean="0"/>
              <a:t>05</a:t>
            </a:r>
            <a:r>
              <a:rPr lang="ja-JP" altLang="en-US" dirty="0"/>
              <a:t>　で</a:t>
            </a:r>
            <a:r>
              <a:rPr lang="ja-JP" altLang="en-US" dirty="0">
                <a:solidFill>
                  <a:srgbClr val="FF0000"/>
                </a:solidFill>
              </a:rPr>
              <a:t>有意差あり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・</a:t>
            </a:r>
            <a:r>
              <a:rPr lang="ja-JP" altLang="en-US" dirty="0"/>
              <a:t>「群</a:t>
            </a:r>
            <a:r>
              <a:rPr lang="en-US" altLang="ja-JP" dirty="0"/>
              <a:t>×</a:t>
            </a:r>
            <a:r>
              <a:rPr lang="ja-JP" altLang="en-US" dirty="0"/>
              <a:t>テスト時期」の交互</a:t>
            </a:r>
            <a:r>
              <a:rPr lang="ja-JP" altLang="en-US" dirty="0" smtClean="0"/>
              <a:t>作用は有意差なし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・性差は有意差なし</a:t>
            </a:r>
            <a:r>
              <a:rPr lang="ja-JP" altLang="en-US" dirty="0"/>
              <a:t>　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事前</a:t>
            </a:r>
            <a:r>
              <a:rPr lang="ja-JP" altLang="en-US" dirty="0"/>
              <a:t>→事後　の</a:t>
            </a:r>
            <a:r>
              <a:rPr lang="ja-JP" altLang="en-US" dirty="0" smtClean="0"/>
              <a:t>得点（単純効果検定）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・すべての群で有意差なし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07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642" y="110912"/>
            <a:ext cx="3969441" cy="76470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kumimoji="1" lang="en-US" altLang="ja-JP" sz="4000" dirty="0" smtClean="0"/>
              <a:t>Ⅳ</a:t>
            </a:r>
            <a:r>
              <a:rPr kumimoji="1" lang="ja-JP" altLang="en-US" sz="4000" dirty="0" err="1" smtClean="0"/>
              <a:t>．</a:t>
            </a:r>
            <a:r>
              <a:rPr kumimoji="1" lang="ja-JP" altLang="en-US" sz="4000" dirty="0" smtClean="0"/>
              <a:t>考察</a:t>
            </a:r>
            <a:endParaRPr kumimoji="1" lang="ja-JP" altLang="en-US" sz="40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0" y="1124744"/>
            <a:ext cx="8964488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/>
              <a:t>（１）分析結果のまとめ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en-US" sz="4000" b="1" dirty="0" smtClean="0">
                <a:solidFill>
                  <a:schemeClr val="accent1">
                    <a:lumMod val="50000"/>
                  </a:schemeClr>
                </a:solidFill>
              </a:rPr>
              <a:t>「慣性力実験器」　</a:t>
            </a:r>
            <a:r>
              <a:rPr lang="ja-JP" altLang="en-US" sz="4000" b="1" dirty="0" smtClean="0"/>
              <a:t>を用いた学習</a:t>
            </a:r>
            <a:endParaRPr lang="en-US" altLang="ja-JP" sz="4000" b="1" dirty="0" smtClean="0"/>
          </a:p>
          <a:p>
            <a:pPr marL="0" indent="0">
              <a:buNone/>
            </a:pPr>
            <a:r>
              <a:rPr lang="ja-JP" altLang="en-US" dirty="0" smtClean="0"/>
              <a:t>　　　　（これまでの講義中心の学習との比較）　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58977" y="3567727"/>
            <a:ext cx="8352928" cy="1311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ja-JP" altLang="en-US" sz="3200" dirty="0" smtClean="0">
                <a:solidFill>
                  <a:prstClr val="black"/>
                </a:solidFill>
              </a:rPr>
              <a:t>　</a:t>
            </a:r>
            <a:r>
              <a:rPr lang="ja-JP" altLang="en-US" sz="3600" dirty="0" smtClean="0">
                <a:solidFill>
                  <a:prstClr val="black"/>
                </a:solidFill>
              </a:rPr>
              <a:t>素朴</a:t>
            </a:r>
            <a:r>
              <a:rPr lang="ja-JP" altLang="en-US" sz="3600" dirty="0">
                <a:solidFill>
                  <a:prstClr val="black"/>
                </a:solidFill>
              </a:rPr>
              <a:t>概念（ＭＩＦ含む）　　　　　科学</a:t>
            </a:r>
            <a:r>
              <a:rPr lang="ja-JP" altLang="en-US" sz="3600" dirty="0" smtClean="0">
                <a:solidFill>
                  <a:prstClr val="black"/>
                </a:solidFill>
              </a:rPr>
              <a:t>概念</a:t>
            </a:r>
            <a:endParaRPr lang="en-US" altLang="ja-JP" sz="36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ja-JP" altLang="en-US" sz="3600" dirty="0">
                <a:solidFill>
                  <a:prstClr val="black"/>
                </a:solidFill>
              </a:rPr>
              <a:t>　　　　　　　　　　　　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効果的</a:t>
            </a:r>
            <a:r>
              <a:rPr lang="ja-JP" altLang="en-US" sz="3600" b="1" dirty="0">
                <a:solidFill>
                  <a:srgbClr val="FF0000"/>
                </a:solidFill>
              </a:rPr>
              <a:t>に置換</a:t>
            </a:r>
            <a:endParaRPr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58978" y="5323140"/>
            <a:ext cx="835292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ja-JP" altLang="en-US" sz="3200" dirty="0">
                <a:solidFill>
                  <a:prstClr val="black"/>
                </a:solidFill>
              </a:rPr>
              <a:t>物理学への興味関心を高める効果が高い</a:t>
            </a:r>
          </a:p>
        </p:txBody>
      </p:sp>
      <p:sp>
        <p:nvSpPr>
          <p:cNvPr id="10" name="右矢印 9"/>
          <p:cNvSpPr/>
          <p:nvPr/>
        </p:nvSpPr>
        <p:spPr>
          <a:xfrm>
            <a:off x="4860032" y="3670423"/>
            <a:ext cx="792088" cy="552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49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0" y="0"/>
            <a:ext cx="8964488" cy="620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/>
              <a:t>（２）今後の課題</a:t>
            </a: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271" y="836712"/>
            <a:ext cx="87129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 smtClean="0"/>
              <a:t>　①</a:t>
            </a:r>
            <a:r>
              <a:rPr lang="ja-JP" altLang="en-US" sz="3200" dirty="0"/>
              <a:t>実験器本体の改良</a:t>
            </a:r>
            <a:endParaRPr lang="en-US" altLang="ja-JP" sz="3200" dirty="0"/>
          </a:p>
          <a:p>
            <a:pPr>
              <a:lnSpc>
                <a:spcPct val="150000"/>
              </a:lnSpc>
            </a:pPr>
            <a:r>
              <a:rPr lang="ja-JP" altLang="en-US" sz="3200" dirty="0" smtClean="0"/>
              <a:t>　②</a:t>
            </a:r>
            <a:r>
              <a:rPr lang="ja-JP" altLang="en-US" sz="3200" dirty="0"/>
              <a:t>他の指導者でも同様の効果が得られるか</a:t>
            </a:r>
            <a:endParaRPr lang="en-US" altLang="ja-JP" sz="3200" dirty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</a:t>
            </a:r>
            <a:r>
              <a:rPr lang="ja-JP" altLang="en-US" sz="3200" dirty="0"/>
              <a:t>　（ブラインド分析）</a:t>
            </a:r>
            <a:endParaRPr lang="en-US" altLang="ja-JP" sz="3200" dirty="0"/>
          </a:p>
          <a:p>
            <a:pPr>
              <a:lnSpc>
                <a:spcPct val="150000"/>
              </a:lnSpc>
            </a:pPr>
            <a:r>
              <a:rPr lang="ja-JP" altLang="en-US" sz="3200" dirty="0" smtClean="0"/>
              <a:t>　③</a:t>
            </a:r>
            <a:r>
              <a:rPr lang="ja-JP" altLang="en-US" sz="3200" dirty="0"/>
              <a:t>学習者の認知過程が変化した部分の調査</a:t>
            </a:r>
            <a:endParaRPr lang="en-US" altLang="ja-JP" sz="3200" dirty="0"/>
          </a:p>
          <a:p>
            <a:pPr>
              <a:lnSpc>
                <a:spcPct val="150000"/>
              </a:lnSpc>
            </a:pPr>
            <a:r>
              <a:rPr lang="ja-JP" altLang="en-US" sz="3200" dirty="0" smtClean="0"/>
              <a:t>　④</a:t>
            </a:r>
            <a:r>
              <a:rPr lang="ja-JP" altLang="en-US" sz="3200" dirty="0"/>
              <a:t>認知過程に変化をもたらした実験の調査</a:t>
            </a:r>
          </a:p>
          <a:p>
            <a:endParaRPr kumimoji="1" lang="ja-JP" altLang="en-US" sz="32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9511" y="4378616"/>
            <a:ext cx="8557727" cy="20005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　すべては</a:t>
            </a:r>
            <a:r>
              <a:rPr lang="ja-JP" altLang="en-US" sz="3200" dirty="0">
                <a:solidFill>
                  <a:srgbClr val="FF0000"/>
                </a:solidFill>
              </a:rPr>
              <a:t>（エレガンスな</a:t>
            </a:r>
            <a:r>
              <a:rPr lang="ja-JP" altLang="en-US" sz="3200" dirty="0" smtClean="0">
                <a:solidFill>
                  <a:srgbClr val="FF0000"/>
                </a:solidFill>
              </a:rPr>
              <a:t>）</a:t>
            </a:r>
            <a:r>
              <a:rPr lang="ja-JP" altLang="en-US" sz="3200" dirty="0" smtClean="0"/>
              <a:t>，</a:t>
            </a:r>
            <a:endParaRPr kumimoji="1" lang="en-US" altLang="ja-JP" sz="3200" dirty="0" smtClean="0"/>
          </a:p>
          <a:p>
            <a:r>
              <a:rPr kumimoji="1" lang="ja-JP" altLang="en-US" sz="4000" dirty="0" smtClean="0"/>
              <a:t>　　</a:t>
            </a:r>
            <a:r>
              <a:rPr kumimoji="1" lang="ja-JP" altLang="en-US" sz="4400" dirty="0" smtClean="0">
                <a:solidFill>
                  <a:schemeClr val="tx1"/>
                </a:solidFill>
              </a:rPr>
              <a:t>「</a:t>
            </a:r>
            <a:r>
              <a:rPr lang="ja-JP" altLang="en-US" sz="4400" dirty="0">
                <a:solidFill>
                  <a:schemeClr val="tx1"/>
                </a:solidFill>
              </a:rPr>
              <a:t>本当</a:t>
            </a:r>
            <a:r>
              <a:rPr lang="ja-JP" altLang="en-US" sz="4400" dirty="0" smtClean="0">
                <a:solidFill>
                  <a:schemeClr val="tx1"/>
                </a:solidFill>
              </a:rPr>
              <a:t>に素晴らしい</a:t>
            </a:r>
            <a:r>
              <a:rPr kumimoji="1" lang="ja-JP" altLang="en-US" sz="4400" dirty="0" smtClean="0">
                <a:solidFill>
                  <a:schemeClr val="tx1"/>
                </a:solidFill>
              </a:rPr>
              <a:t>実験学習」</a:t>
            </a:r>
            <a:endParaRPr kumimoji="1" lang="en-US" altLang="ja-JP" sz="4400" dirty="0" smtClean="0">
              <a:solidFill>
                <a:schemeClr val="tx1"/>
              </a:solidFill>
            </a:endParaRPr>
          </a:p>
          <a:p>
            <a:r>
              <a:rPr kumimoji="1" lang="ja-JP" altLang="en-US" sz="4000" dirty="0" smtClean="0"/>
              <a:t>　　　　　　　　　　　の開発・構築のため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5141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ja-JP" altLang="en-US" dirty="0"/>
              <a:t>本論文の</a:t>
            </a:r>
            <a:r>
              <a:rPr kumimoji="1" lang="ja-JP" altLang="en-US" dirty="0" smtClean="0"/>
              <a:t>感想等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dirty="0" smtClean="0"/>
              <a:t>①自作実験器具の効果を測定するのは大切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2400" dirty="0" smtClean="0"/>
              <a:t>→　現場の実践が「その人だけの物」になるのはこのためもある</a:t>
            </a:r>
            <a:endParaRPr lang="en-US" altLang="ja-JP" sz="2400" dirty="0" smtClean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　　　　（説得力がない，自己満足の実践）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sz="2800" dirty="0" smtClean="0"/>
              <a:t>②教員が装置を自作するのは大切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2400" dirty="0" smtClean="0"/>
              <a:t>→　資質向上，意欲などが生徒に伝わる，生徒からの尊敬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800" dirty="0"/>
              <a:t>③</a:t>
            </a:r>
            <a:r>
              <a:rPr lang="ja-JP" altLang="en-US" sz="2800" dirty="0" smtClean="0"/>
              <a:t>装置の大型化は長所だけでなく短所もある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kumimoji="1" lang="ja-JP" altLang="en-US" sz="2400" dirty="0" smtClean="0"/>
              <a:t>→　個別実験不可，収納場所の苦労　（風力発電も・・・）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2400" dirty="0" smtClean="0"/>
              <a:t>→　コンテストの規定寸法を考えた「慣性力実験器</a:t>
            </a:r>
            <a:r>
              <a:rPr lang="en-US" altLang="ja-JP" sz="2400" dirty="0" smtClean="0"/>
              <a:t>Ⅱ</a:t>
            </a:r>
            <a:r>
              <a:rPr lang="ja-JP" altLang="en-US" sz="2400" dirty="0" smtClean="0"/>
              <a:t>」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kumimoji="1" lang="ja-JP" altLang="en-US" sz="2800" dirty="0" smtClean="0"/>
              <a:t>④このような実践をする教員は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育てなければ現れない</a:t>
            </a:r>
            <a:endParaRPr kumimoji="1" lang="en-US" altLang="ja-JP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→　日々の多忙に埋もれた後ではなおさら。学生時から鍛える！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8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3408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「認知発達研究」の推移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79512" y="3068960"/>
            <a:ext cx="8964488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/>
              <a:t>（１）以前の心理学　・・・　</a:t>
            </a:r>
            <a:r>
              <a:rPr lang="ja-JP" altLang="en-US" dirty="0" smtClean="0">
                <a:solidFill>
                  <a:srgbClr val="FF0000"/>
                </a:solidFill>
              </a:rPr>
              <a:t>「行動主義」</a:t>
            </a:r>
            <a:r>
              <a:rPr lang="ja-JP" altLang="en-US" dirty="0" smtClean="0"/>
              <a:t>が主流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sz="2800" dirty="0" smtClean="0"/>
              <a:t>　→生体</a:t>
            </a:r>
            <a:r>
              <a:rPr lang="ja-JP" altLang="en-US" sz="2800" dirty="0"/>
              <a:t>に与えられた刺激とそれに対応する</a:t>
            </a:r>
            <a:r>
              <a:rPr lang="ja-JP" altLang="en-US" sz="2800" dirty="0" smtClean="0"/>
              <a:t>反応と</a:t>
            </a:r>
            <a:r>
              <a:rPr lang="ja-JP" altLang="en-US" sz="2800" dirty="0"/>
              <a:t>の</a:t>
            </a:r>
            <a:r>
              <a:rPr lang="ja-JP" altLang="en-US" sz="2800" dirty="0" smtClean="0"/>
              <a:t>関数　　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　関係</a:t>
            </a:r>
            <a:r>
              <a:rPr lang="ja-JP" altLang="en-US" sz="2800" dirty="0"/>
              <a:t>の記述を中心とする</a:t>
            </a:r>
            <a:r>
              <a:rPr lang="ja-JP" altLang="en-US" sz="2800" dirty="0" smtClean="0"/>
              <a:t>考え方。刺激</a:t>
            </a:r>
            <a:r>
              <a:rPr lang="ja-JP" altLang="en-US" sz="2800" dirty="0"/>
              <a:t>－反応の</a:t>
            </a:r>
            <a:r>
              <a:rPr lang="ja-JP" altLang="en-US" sz="2800" dirty="0" smtClean="0"/>
              <a:t>関係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　づけ</a:t>
            </a:r>
            <a:r>
              <a:rPr lang="ja-JP" altLang="en-US" sz="2800" dirty="0"/>
              <a:t>が重要であり、その</a:t>
            </a:r>
            <a:r>
              <a:rPr lang="ja-JP" altLang="en-US" sz="2800" dirty="0" smtClean="0"/>
              <a:t>間にある「心」の</a:t>
            </a:r>
            <a:r>
              <a:rPr lang="ja-JP" altLang="en-US" sz="2800" dirty="0"/>
              <a:t>内容</a:t>
            </a:r>
            <a:r>
              <a:rPr lang="ja-JP" altLang="en-US" sz="2800" dirty="0" smtClean="0"/>
              <a:t>は放置。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dirty="0" smtClean="0"/>
              <a:t>（２）</a:t>
            </a:r>
            <a:r>
              <a:rPr lang="en-US" altLang="ja-JP" dirty="0" smtClean="0"/>
              <a:t>1950</a:t>
            </a:r>
            <a:r>
              <a:rPr lang="ja-JP" altLang="en-US" dirty="0" smtClean="0"/>
              <a:t>年代　・・・　「認知革命」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sz="2800" dirty="0" smtClean="0"/>
              <a:t>　→コンピュータ</a:t>
            </a:r>
            <a:r>
              <a:rPr lang="ja-JP" altLang="en-US" sz="2800" dirty="0"/>
              <a:t>で</a:t>
            </a:r>
            <a:r>
              <a:rPr lang="ja-JP" altLang="en-US" sz="2800" dirty="0" smtClean="0"/>
              <a:t>さえ「プログラム</a:t>
            </a:r>
            <a:r>
              <a:rPr lang="ja-JP" altLang="en-US" sz="2800" dirty="0"/>
              <a:t>と</a:t>
            </a:r>
            <a:r>
              <a:rPr lang="ja-JP" altLang="en-US" sz="2800" dirty="0" smtClean="0"/>
              <a:t>データ」という２つの要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素</a:t>
            </a:r>
            <a:r>
              <a:rPr lang="ja-JP" altLang="en-US" sz="2800" dirty="0"/>
              <a:t>があるのだから</a:t>
            </a:r>
            <a:r>
              <a:rPr lang="ja-JP" altLang="en-US" sz="2800" dirty="0" smtClean="0"/>
              <a:t>、</a:t>
            </a:r>
            <a:r>
              <a:rPr lang="ja-JP" altLang="en-US" sz="2800" dirty="0" smtClean="0">
                <a:solidFill>
                  <a:srgbClr val="FF0000"/>
                </a:solidFill>
              </a:rPr>
              <a:t>「心</a:t>
            </a:r>
            <a:r>
              <a:rPr lang="ja-JP" altLang="en-US" sz="2800" dirty="0">
                <a:solidFill>
                  <a:srgbClr val="FF0000"/>
                </a:solidFill>
              </a:rPr>
              <a:t>の</a:t>
            </a:r>
            <a:r>
              <a:rPr lang="ja-JP" altLang="en-US" sz="2800" dirty="0" smtClean="0">
                <a:solidFill>
                  <a:srgbClr val="FF0000"/>
                </a:solidFill>
              </a:rPr>
              <a:t>プログラム」</a:t>
            </a:r>
            <a:r>
              <a:rPr lang="ja-JP" altLang="en-US" sz="2800" dirty="0" smtClean="0"/>
              <a:t>と</a:t>
            </a:r>
            <a:r>
              <a:rPr lang="ja-JP" altLang="en-US" sz="2800" dirty="0"/>
              <a:t>いうものを</a:t>
            </a:r>
            <a:r>
              <a:rPr lang="ja-JP" altLang="en-US" sz="2800" dirty="0" smtClean="0"/>
              <a:t>真正　　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面</a:t>
            </a:r>
            <a:r>
              <a:rPr lang="ja-JP" altLang="en-US" sz="2800" dirty="0"/>
              <a:t>から</a:t>
            </a:r>
            <a:r>
              <a:rPr lang="ja-JP" altLang="en-US" sz="2800" dirty="0" smtClean="0"/>
              <a:t>考える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dirty="0" smtClean="0"/>
              <a:t>（３）現在　・・・　</a:t>
            </a:r>
            <a:r>
              <a:rPr lang="ja-JP" altLang="en-US" sz="2800" dirty="0" smtClean="0"/>
              <a:t>主</a:t>
            </a:r>
            <a:r>
              <a:rPr lang="ja-JP" altLang="en-US" sz="2800" dirty="0"/>
              <a:t>な目標</a:t>
            </a:r>
            <a:r>
              <a:rPr lang="ja-JP" altLang="en-US" sz="2800" dirty="0" smtClean="0"/>
              <a:t>は「心</a:t>
            </a:r>
            <a:r>
              <a:rPr lang="ja-JP" altLang="en-US" sz="2800" dirty="0"/>
              <a:t>の</a:t>
            </a:r>
            <a:r>
              <a:rPr lang="ja-JP" altLang="en-US" sz="2800" dirty="0" smtClean="0"/>
              <a:t>プログラム」が</a:t>
            </a:r>
            <a:r>
              <a:rPr lang="ja-JP" altLang="en-US" sz="2800" dirty="0"/>
              <a:t>どの</a:t>
            </a:r>
            <a:r>
              <a:rPr lang="ja-JP" altLang="en-US" sz="2800" dirty="0" smtClean="0"/>
              <a:t>よう　　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　　　　　　　　　に</a:t>
            </a:r>
            <a:r>
              <a:rPr lang="ja-JP" altLang="en-US" sz="2800" dirty="0"/>
              <a:t>発達していくかを調べる</a:t>
            </a:r>
            <a:r>
              <a:rPr lang="ja-JP" altLang="en-US" sz="2800" dirty="0" smtClean="0"/>
              <a:t>こと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326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6048673" cy="56207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ja-JP" altLang="en-US" sz="4000" dirty="0" smtClean="0"/>
              <a:t>「心</a:t>
            </a:r>
            <a:r>
              <a:rPr lang="ja-JP" altLang="en-US" sz="4000" dirty="0"/>
              <a:t>の</a:t>
            </a:r>
            <a:r>
              <a:rPr lang="ja-JP" altLang="en-US" sz="4000" dirty="0" smtClean="0"/>
              <a:t>プログラム」</a:t>
            </a:r>
            <a:r>
              <a:rPr lang="ja-JP" altLang="en-US" sz="3200" dirty="0" smtClean="0"/>
              <a:t>の</a:t>
            </a:r>
            <a:r>
              <a:rPr lang="ja-JP" altLang="en-US" sz="3200" dirty="0"/>
              <a:t>発達</a:t>
            </a:r>
            <a:r>
              <a:rPr lang="ja-JP" altLang="en-US" sz="3200" dirty="0" smtClean="0"/>
              <a:t>研究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" y="980728"/>
            <a:ext cx="9143999" cy="24482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3500" dirty="0" smtClean="0"/>
              <a:t>（１）子どもは</a:t>
            </a:r>
            <a:r>
              <a:rPr lang="ja-JP" altLang="en-US" sz="3500" dirty="0" smtClean="0">
                <a:solidFill>
                  <a:srgbClr val="FF0000"/>
                </a:solidFill>
              </a:rPr>
              <a:t>「省略</a:t>
            </a:r>
            <a:r>
              <a:rPr lang="ja-JP" altLang="en-US" sz="3500" dirty="0">
                <a:solidFill>
                  <a:srgbClr val="FF0000"/>
                </a:solidFill>
              </a:rPr>
              <a:t>の</a:t>
            </a:r>
            <a:r>
              <a:rPr lang="ja-JP" altLang="en-US" sz="3500" dirty="0" smtClean="0">
                <a:solidFill>
                  <a:srgbClr val="FF0000"/>
                </a:solidFill>
              </a:rPr>
              <a:t>天才</a:t>
            </a:r>
            <a:r>
              <a:rPr lang="ja-JP" altLang="en-US" sz="3500" dirty="0">
                <a:solidFill>
                  <a:srgbClr val="FF0000"/>
                </a:solidFill>
              </a:rPr>
              <a:t>」</a:t>
            </a:r>
          </a:p>
          <a:p>
            <a:pPr marL="0" indent="0">
              <a:buNone/>
            </a:pPr>
            <a:r>
              <a:rPr lang="ja-JP" altLang="en-US" dirty="0" smtClean="0"/>
              <a:t>　→子どもは</a:t>
            </a:r>
            <a:r>
              <a:rPr lang="ja-JP" altLang="en-US" dirty="0"/>
              <a:t>「</a:t>
            </a:r>
            <a:r>
              <a:rPr lang="ja-JP" altLang="en-US" dirty="0" smtClean="0"/>
              <a:t>必要</a:t>
            </a:r>
            <a:r>
              <a:rPr lang="ja-JP" altLang="en-US" dirty="0"/>
              <a:t>なもの</a:t>
            </a:r>
            <a:r>
              <a:rPr lang="ja-JP" altLang="en-US" dirty="0" smtClean="0"/>
              <a:t>から学習</a:t>
            </a:r>
            <a:r>
              <a:rPr lang="ja-JP" altLang="en-US" dirty="0"/>
              <a:t>し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それ</a:t>
            </a:r>
            <a:r>
              <a:rPr lang="ja-JP" altLang="en-US" dirty="0"/>
              <a:t>を表現</a:t>
            </a:r>
            <a:r>
              <a:rPr lang="ja-JP" altLang="en-US" dirty="0" smtClean="0"/>
              <a:t>する」</a:t>
            </a:r>
            <a:endParaRPr lang="en-US" altLang="ja-JP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 smtClean="0">
                <a:ln>
                  <a:solidFill>
                    <a:srgbClr val="FF0000"/>
                  </a:solidFill>
                </a:ln>
              </a:rPr>
              <a:t>「頭足人＝胴体</a:t>
            </a:r>
            <a:r>
              <a:rPr lang="ja-JP" altLang="en-US" dirty="0">
                <a:ln>
                  <a:solidFill>
                    <a:srgbClr val="FF0000"/>
                  </a:solidFill>
                </a:ln>
              </a:rPr>
              <a:t>を描いていない」</a:t>
            </a:r>
            <a:r>
              <a:rPr lang="ja-JP" altLang="en-US" sz="3000" dirty="0">
                <a:ln>
                  <a:solidFill>
                    <a:srgbClr val="FF0000"/>
                  </a:solidFill>
                </a:ln>
              </a:rPr>
              <a:t>と決めつけるのは</a:t>
            </a:r>
            <a:r>
              <a:rPr lang="ja-JP" altLang="en-US" sz="3000" dirty="0" smtClean="0">
                <a:ln>
                  <a:solidFill>
                    <a:srgbClr val="FF0000"/>
                  </a:solidFill>
                </a:ln>
              </a:rPr>
              <a:t>誤り</a:t>
            </a:r>
            <a:endParaRPr lang="en-US" altLang="ja-JP" sz="3000" dirty="0" smtClean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452" y="0"/>
            <a:ext cx="2798549" cy="232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" y="3541143"/>
            <a:ext cx="9144000" cy="32932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 smtClean="0"/>
              <a:t>「胴体</a:t>
            </a:r>
            <a:r>
              <a:rPr lang="ja-JP" altLang="en-US" sz="2800" dirty="0"/>
              <a:t>を描いていない」と「頭と胴体を一体化」の可能性</a:t>
            </a:r>
            <a:endParaRPr lang="en-US" altLang="ja-JP" sz="2800" dirty="0"/>
          </a:p>
          <a:p>
            <a:pPr>
              <a:lnSpc>
                <a:spcPct val="150000"/>
              </a:lnSpc>
            </a:pPr>
            <a:r>
              <a:rPr lang="ja-JP" altLang="en-US" sz="2800" dirty="0"/>
              <a:t>　→調査法・・・「おへそを描いてみて」と言う</a:t>
            </a:r>
            <a:endParaRPr lang="en-US" altLang="ja-JP" sz="2800" dirty="0"/>
          </a:p>
          <a:p>
            <a:r>
              <a:rPr lang="ja-JP" altLang="en-US" sz="2800" dirty="0" smtClean="0"/>
              <a:t>　・</a:t>
            </a:r>
            <a:r>
              <a:rPr lang="ja-JP" altLang="en-US" sz="2800" dirty="0"/>
              <a:t>おへそが図の</a:t>
            </a:r>
            <a:r>
              <a:rPr lang="en-US" altLang="ja-JP" sz="3200" b="1" dirty="0">
                <a:solidFill>
                  <a:srgbClr val="FF0000"/>
                </a:solidFill>
              </a:rPr>
              <a:t>X</a:t>
            </a:r>
            <a:r>
              <a:rPr lang="ja-JP" altLang="en-US" sz="2800" dirty="0"/>
              <a:t>の位置に置かれれば、頭と胴体を一体化</a:t>
            </a:r>
            <a:endParaRPr lang="en-US" altLang="ja-JP" sz="2800" dirty="0"/>
          </a:p>
          <a:p>
            <a:r>
              <a:rPr lang="ja-JP" altLang="en-US" sz="2800" dirty="0" smtClean="0"/>
              <a:t>　・</a:t>
            </a:r>
            <a:r>
              <a:rPr lang="en-US" altLang="ja-JP" sz="3200" b="1" dirty="0">
                <a:solidFill>
                  <a:srgbClr val="FF0000"/>
                </a:solidFill>
              </a:rPr>
              <a:t>Y</a:t>
            </a:r>
            <a:r>
              <a:rPr lang="ja-JP" altLang="en-US" sz="2800" dirty="0"/>
              <a:t>の位置に置かれれば確かに胴体は省略されて</a:t>
            </a:r>
            <a:r>
              <a:rPr lang="ja-JP" altLang="en-US" sz="2800" dirty="0" smtClean="0"/>
              <a:t>いる</a:t>
            </a:r>
            <a:endParaRPr lang="en-US" altLang="ja-JP" sz="2800" dirty="0" smtClean="0"/>
          </a:p>
          <a:p>
            <a:r>
              <a:rPr lang="ja-JP" altLang="en-US" sz="2800" dirty="0" smtClean="0"/>
              <a:t>しかし</a:t>
            </a:r>
            <a:r>
              <a:rPr lang="ja-JP" altLang="en-US" sz="2800" dirty="0"/>
              <a:t>、どちらの場合も人間に胴体があることを知らないのではなく、</a:t>
            </a:r>
            <a:r>
              <a:rPr lang="ja-JP" altLang="en-US" sz="3200" b="1" u="sng" dirty="0"/>
              <a:t>子ども一流の省略</a:t>
            </a:r>
            <a:r>
              <a:rPr lang="ja-JP" altLang="en-US" sz="2800" b="1" u="sng" dirty="0"/>
              <a:t>で</a:t>
            </a:r>
            <a:r>
              <a:rPr lang="ja-JP" altLang="en-US" sz="2800" b="1" u="sng" dirty="0" smtClean="0"/>
              <a:t>ある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14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62068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ja-JP" altLang="en-US" sz="4000" dirty="0"/>
              <a:t>「幼児期から児童期に認知が大きく</a:t>
            </a:r>
            <a:r>
              <a:rPr lang="ja-JP" altLang="en-US" sz="4000" dirty="0" smtClean="0"/>
              <a:t>変わる」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620688"/>
            <a:ext cx="9036496" cy="24061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7000" b="1" dirty="0" smtClean="0"/>
              <a:t>渡した写真と同じに写るよう人形</a:t>
            </a:r>
            <a:r>
              <a:rPr lang="ja-JP" altLang="en-US" sz="7000" b="1" dirty="0"/>
              <a:t>を</a:t>
            </a:r>
            <a:r>
              <a:rPr lang="ja-JP" altLang="en-US" sz="7000" b="1" dirty="0" smtClean="0"/>
              <a:t>置かせる</a:t>
            </a:r>
            <a:endParaRPr lang="en-US" altLang="ja-JP" sz="7000" b="1" dirty="0" smtClean="0"/>
          </a:p>
          <a:p>
            <a:pPr marL="0" indent="0">
              <a:buNone/>
            </a:pPr>
            <a:r>
              <a:rPr lang="ja-JP" altLang="en-US" sz="7000" dirty="0" smtClean="0"/>
              <a:t>　→　</a:t>
            </a:r>
            <a:r>
              <a:rPr lang="en-US" altLang="ja-JP" sz="7000" dirty="0" smtClean="0"/>
              <a:t>3</a:t>
            </a:r>
            <a:r>
              <a:rPr lang="ja-JP" altLang="en-US" sz="7000" dirty="0"/>
              <a:t>～</a:t>
            </a:r>
            <a:r>
              <a:rPr lang="en-US" altLang="ja-JP" sz="7000" dirty="0"/>
              <a:t>4</a:t>
            </a:r>
            <a:r>
              <a:rPr lang="ja-JP" altLang="en-US" sz="7000" dirty="0"/>
              <a:t>歳児の</a:t>
            </a:r>
            <a:r>
              <a:rPr lang="en-US" altLang="ja-JP" sz="7000" dirty="0"/>
              <a:t>4</a:t>
            </a:r>
            <a:r>
              <a:rPr lang="ja-JP" altLang="en-US" sz="7000" dirty="0"/>
              <a:t>割</a:t>
            </a:r>
            <a:r>
              <a:rPr lang="ja-JP" altLang="en-US" sz="7000" dirty="0" smtClean="0"/>
              <a:t>が人形</a:t>
            </a:r>
            <a:r>
              <a:rPr lang="ja-JP" altLang="en-US" sz="7000" dirty="0"/>
              <a:t>の顔を自分</a:t>
            </a:r>
            <a:r>
              <a:rPr lang="ja-JP" altLang="en-US" sz="7000" dirty="0" smtClean="0"/>
              <a:t>の</a:t>
            </a:r>
            <a:endParaRPr lang="en-US" altLang="ja-JP" sz="7000" dirty="0" smtClean="0"/>
          </a:p>
          <a:p>
            <a:pPr marL="0" indent="0">
              <a:buNone/>
            </a:pPr>
            <a:r>
              <a:rPr lang="ja-JP" altLang="en-US" sz="7000" dirty="0"/>
              <a:t>　</a:t>
            </a:r>
            <a:r>
              <a:rPr lang="ja-JP" altLang="en-US" sz="7000" dirty="0" smtClean="0"/>
              <a:t>　　方に向ける （</a:t>
            </a:r>
            <a:r>
              <a:rPr lang="en-US" altLang="ja-JP" sz="7000" dirty="0" smtClean="0"/>
              <a:t>5</a:t>
            </a:r>
            <a:r>
              <a:rPr lang="ja-JP" altLang="en-US" sz="7000" dirty="0"/>
              <a:t>～</a:t>
            </a:r>
            <a:r>
              <a:rPr lang="en-US" altLang="ja-JP" sz="7000" dirty="0"/>
              <a:t>6</a:t>
            </a:r>
            <a:r>
              <a:rPr lang="ja-JP" altLang="en-US" sz="7000" dirty="0"/>
              <a:t>歳児</a:t>
            </a:r>
            <a:r>
              <a:rPr lang="ja-JP" altLang="en-US" sz="7000" dirty="0" smtClean="0"/>
              <a:t>でも</a:t>
            </a:r>
            <a:r>
              <a:rPr lang="en-US" altLang="ja-JP" sz="7000" dirty="0" smtClean="0"/>
              <a:t>1</a:t>
            </a:r>
            <a:r>
              <a:rPr lang="ja-JP" altLang="en-US" sz="7000" dirty="0" smtClean="0"/>
              <a:t>割程度）</a:t>
            </a:r>
            <a:endParaRPr lang="en-US" altLang="ja-JP" sz="7000" dirty="0" smtClean="0"/>
          </a:p>
          <a:p>
            <a:pPr marL="0" indent="0">
              <a:buNone/>
            </a:pPr>
            <a:r>
              <a:rPr lang="ja-JP" altLang="en-US" sz="7000" dirty="0" smtClean="0"/>
              <a:t>　　→　ビデオカメラ</a:t>
            </a:r>
            <a:r>
              <a:rPr lang="ja-JP" altLang="en-US" sz="7000" dirty="0"/>
              <a:t>で</a:t>
            </a:r>
            <a:r>
              <a:rPr lang="ja-JP" altLang="en-US" sz="7000" dirty="0" smtClean="0"/>
              <a:t>フィードバック</a:t>
            </a:r>
            <a:endParaRPr lang="en-US" altLang="ja-JP" sz="7000" dirty="0" smtClean="0"/>
          </a:p>
          <a:p>
            <a:pPr marL="0" indent="0">
              <a:buNone/>
            </a:pPr>
            <a:r>
              <a:rPr lang="ja-JP" altLang="en-US" sz="7000" dirty="0"/>
              <a:t>　</a:t>
            </a:r>
            <a:r>
              <a:rPr lang="ja-JP" altLang="en-US" sz="7000" dirty="0" smtClean="0"/>
              <a:t>　　→　</a:t>
            </a:r>
            <a:r>
              <a:rPr lang="en-US" altLang="ja-JP" sz="7000" dirty="0" smtClean="0"/>
              <a:t>1</a:t>
            </a:r>
            <a:r>
              <a:rPr lang="ja-JP" altLang="en-US" sz="7000" dirty="0"/>
              <a:t>回で自分の誤りに</a:t>
            </a:r>
            <a:r>
              <a:rPr lang="ja-JP" altLang="en-US" sz="7000" dirty="0" smtClean="0"/>
              <a:t>気づき修正</a:t>
            </a:r>
          </a:p>
          <a:p>
            <a:pPr marL="0" indent="0">
              <a:buNone/>
            </a:pPr>
            <a:endParaRPr lang="ja-JP" altLang="en-US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92696"/>
            <a:ext cx="2038721" cy="226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43015" y="3007010"/>
            <a:ext cx="874397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dirty="0" smtClean="0"/>
              <a:t>しかし</a:t>
            </a:r>
            <a:r>
              <a:rPr lang="ja-JP" altLang="en-US" sz="2400" dirty="0"/>
              <a:t>「反対から見ると左右が入れ違っている」ことを理解して</a:t>
            </a:r>
            <a:r>
              <a:rPr lang="ja-JP" altLang="en-US" sz="2400" dirty="0" smtClean="0"/>
              <a:t>いる幼児</a:t>
            </a:r>
            <a:r>
              <a:rPr lang="ja-JP" altLang="en-US" sz="2400" dirty="0"/>
              <a:t>はほぼ皆無。ビデオカメラのフィードバック効果も大変小さい。</a:t>
            </a:r>
            <a:endParaRPr lang="en-US" altLang="ja-JP" sz="2400" dirty="0"/>
          </a:p>
          <a:p>
            <a:pPr>
              <a:lnSpc>
                <a:spcPct val="120000"/>
              </a:lnSpc>
            </a:pPr>
            <a:r>
              <a:rPr lang="ja-JP" altLang="en-US" sz="2400" b="1" u="sng" dirty="0" smtClean="0"/>
              <a:t>左右</a:t>
            </a:r>
            <a:r>
              <a:rPr lang="ja-JP" altLang="en-US" sz="2400" b="1" u="sng" dirty="0"/>
              <a:t>が入れ違っていることは、分からなくてもさほど困らない</a:t>
            </a:r>
            <a:endParaRPr lang="en-US" altLang="ja-JP" sz="2400" b="1" u="sng" dirty="0"/>
          </a:p>
          <a:p>
            <a:pPr>
              <a:lnSpc>
                <a:spcPct val="120000"/>
              </a:lnSpc>
            </a:pPr>
            <a:r>
              <a:rPr lang="ja-JP" altLang="en-US" sz="2400" dirty="0"/>
              <a:t>　（無理やり教え込まなくても</a:t>
            </a:r>
            <a:r>
              <a:rPr lang="en-US" altLang="ja-JP" sz="2400" dirty="0"/>
              <a:t>7</a:t>
            </a:r>
            <a:r>
              <a:rPr lang="ja-JP" altLang="en-US" sz="2400" dirty="0"/>
              <a:t>歳ころまでに自然に理解</a:t>
            </a:r>
            <a:r>
              <a:rPr lang="ja-JP" altLang="en-US" sz="2400" dirty="0" smtClean="0"/>
              <a:t>）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5085184"/>
            <a:ext cx="9144000" cy="16435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子ども</a:t>
            </a: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は必要なことから学習し、重要でないことは省略。</a:t>
            </a:r>
            <a:endParaRPr lang="en-US" altLang="ja-JP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/>
              <a:t>教育とは「学習者が必要なことがらを必要な時期に理解できるよう</a:t>
            </a:r>
            <a:r>
              <a:rPr lang="ja-JP" altLang="en-US" sz="2800" dirty="0" smtClean="0"/>
              <a:t>手助けすること」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250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56207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ja-JP" altLang="en-US" dirty="0" smtClean="0"/>
              <a:t>幼児は「心</a:t>
            </a:r>
            <a:r>
              <a:rPr lang="ja-JP" altLang="en-US" dirty="0"/>
              <a:t>の</a:t>
            </a:r>
            <a:r>
              <a:rPr lang="ja-JP" altLang="en-US" dirty="0" smtClean="0"/>
              <a:t>理論」が分からない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4320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b="1" dirty="0" smtClean="0"/>
              <a:t>「誤った信念」課題・</a:t>
            </a:r>
            <a:r>
              <a:rPr lang="ja-JP" altLang="en-US" dirty="0" smtClean="0"/>
              <a:t>・・ジョゼフ</a:t>
            </a:r>
            <a:r>
              <a:rPr lang="ja-JP" altLang="en-US" dirty="0"/>
              <a:t>・</a:t>
            </a:r>
            <a:r>
              <a:rPr lang="ja-JP" altLang="en-US" dirty="0" smtClean="0"/>
              <a:t>パーナー（豪）ら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4365104"/>
            <a:ext cx="8568952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400" dirty="0" smtClean="0"/>
              <a:t>自分</a:t>
            </a:r>
            <a:r>
              <a:rPr lang="ja-JP" altLang="en-US" sz="2400" dirty="0"/>
              <a:t>の知っていることと、他者</a:t>
            </a:r>
            <a:r>
              <a:rPr lang="ja-JP" altLang="en-US" sz="2400" dirty="0" smtClean="0"/>
              <a:t>（</a:t>
            </a:r>
            <a:r>
              <a:rPr lang="ja-JP" altLang="en-US" sz="2400" dirty="0"/>
              <a:t>男の</a:t>
            </a:r>
            <a:r>
              <a:rPr lang="ja-JP" altLang="en-US" sz="2400" dirty="0" smtClean="0"/>
              <a:t>子</a:t>
            </a:r>
            <a:r>
              <a:rPr lang="ja-JP" altLang="en-US" sz="2400" dirty="0"/>
              <a:t>）</a:t>
            </a:r>
            <a:r>
              <a:rPr lang="ja-JP" altLang="en-US" sz="2400" dirty="0" smtClean="0"/>
              <a:t>が</a:t>
            </a:r>
            <a:r>
              <a:rPr lang="ja-JP" altLang="en-US" sz="2400" dirty="0"/>
              <a:t>知っていることを区別できないと、この</a:t>
            </a:r>
            <a:r>
              <a:rPr lang="ja-JP" altLang="en-US" sz="2400" dirty="0" smtClean="0"/>
              <a:t>問題の正解は難しい。一般</a:t>
            </a:r>
            <a:r>
              <a:rPr lang="ja-JP" altLang="en-US" sz="2400" dirty="0"/>
              <a:t>に</a:t>
            </a:r>
            <a:r>
              <a:rPr lang="ja-JP" altLang="en-US" sz="2400" b="1" dirty="0">
                <a:solidFill>
                  <a:schemeClr val="tx1"/>
                </a:solidFill>
              </a:rPr>
              <a:t>、</a:t>
            </a:r>
            <a:r>
              <a:rPr lang="en-US" altLang="ja-JP" sz="2400" b="1" dirty="0">
                <a:solidFill>
                  <a:srgbClr val="FF0000"/>
                </a:solidFill>
              </a:rPr>
              <a:t>3</a:t>
            </a:r>
            <a:r>
              <a:rPr lang="ja-JP" altLang="en-US" sz="2400" b="1" dirty="0">
                <a:solidFill>
                  <a:srgbClr val="FF0000"/>
                </a:solidFill>
              </a:rPr>
              <a:t>歳児はこの課題に正解できず、</a:t>
            </a:r>
            <a:r>
              <a:rPr lang="en-US" altLang="ja-JP" sz="2400" b="1" dirty="0">
                <a:solidFill>
                  <a:srgbClr val="FF0000"/>
                </a:solidFill>
              </a:rPr>
              <a:t>4</a:t>
            </a:r>
            <a:r>
              <a:rPr lang="ja-JP" altLang="en-US" sz="2400" b="1" dirty="0">
                <a:solidFill>
                  <a:srgbClr val="FF0000"/>
                </a:solidFill>
              </a:rPr>
              <a:t>歳から</a:t>
            </a:r>
            <a:r>
              <a:rPr lang="en-US" altLang="ja-JP" sz="2400" b="1" dirty="0">
                <a:solidFill>
                  <a:srgbClr val="FF0000"/>
                </a:solidFill>
              </a:rPr>
              <a:t>6</a:t>
            </a:r>
            <a:r>
              <a:rPr lang="ja-JP" altLang="en-US" sz="2400" b="1" dirty="0">
                <a:solidFill>
                  <a:srgbClr val="FF0000"/>
                </a:solidFill>
              </a:rPr>
              <a:t>歳にかけて正解</a:t>
            </a:r>
            <a:r>
              <a:rPr lang="ja-JP" altLang="en-US" sz="2400" dirty="0"/>
              <a:t>できるように</a:t>
            </a:r>
            <a:r>
              <a:rPr lang="ja-JP" altLang="en-US" sz="2400" dirty="0" smtClean="0"/>
              <a:t>なる。</a:t>
            </a:r>
            <a:endParaRPr lang="en-US" altLang="ja-JP" sz="2400" dirty="0" smtClean="0"/>
          </a:p>
          <a:p>
            <a:r>
              <a:rPr lang="en-US" altLang="ja-JP" sz="2400" dirty="0"/>
              <a:t>※</a:t>
            </a:r>
            <a:r>
              <a:rPr lang="ja-JP" altLang="en-US" sz="2400" dirty="0" smtClean="0"/>
              <a:t>自閉症児</a:t>
            </a:r>
            <a:r>
              <a:rPr lang="ja-JP" altLang="en-US" sz="2400" dirty="0"/>
              <a:t>の場合は、かなり高機能の</a:t>
            </a:r>
            <a:r>
              <a:rPr lang="en-US" altLang="ja-JP" sz="2400" dirty="0"/>
              <a:t>11</a:t>
            </a:r>
            <a:r>
              <a:rPr lang="ja-JP" altLang="en-US" sz="2400" dirty="0"/>
              <a:t>歳児でも、この課題に正解できない子どもが多いことも</a:t>
            </a:r>
            <a:r>
              <a:rPr lang="ja-JP" altLang="en-US" sz="2400" dirty="0" smtClean="0"/>
              <a:t>示された</a:t>
            </a:r>
            <a:r>
              <a:rPr lang="ja-JP" altLang="en-US" sz="2400" dirty="0"/>
              <a:t>。大人</a:t>
            </a:r>
            <a:r>
              <a:rPr lang="ja-JP" altLang="en-US" sz="2400" dirty="0" smtClean="0"/>
              <a:t>には簡単なこの</a:t>
            </a:r>
            <a:r>
              <a:rPr lang="ja-JP" altLang="en-US" sz="2400" dirty="0"/>
              <a:t>課題に</a:t>
            </a:r>
            <a:r>
              <a:rPr lang="ja-JP" altLang="en-US" sz="2400" dirty="0" smtClean="0"/>
              <a:t>、多く</a:t>
            </a:r>
            <a:r>
              <a:rPr lang="ja-JP" altLang="en-US" sz="2400" dirty="0"/>
              <a:t>の幼児</a:t>
            </a:r>
            <a:r>
              <a:rPr lang="ja-JP" altLang="en-US" sz="2400" dirty="0" smtClean="0"/>
              <a:t>は引っかかってしまう。</a:t>
            </a:r>
            <a:endParaRPr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1340768"/>
            <a:ext cx="8568952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【</a:t>
            </a:r>
            <a:r>
              <a:rPr lang="ja-JP" altLang="en-US" sz="2800" dirty="0" smtClean="0"/>
              <a:t>問い</a:t>
            </a:r>
            <a:r>
              <a:rPr lang="en-US" altLang="ja-JP" sz="2800" dirty="0" smtClean="0"/>
              <a:t>】</a:t>
            </a:r>
            <a:r>
              <a:rPr lang="ja-JP" altLang="en-US" sz="2800" dirty="0" smtClean="0"/>
              <a:t>男の子がお母さんのお手伝いをしてチョコレートを緑の棚にしまいました。男の子が裏庭で遊んでいるとき、お母さんがケーキを作るためにチョコレートを使い、残りを青の棚にしまいました。男の子がチョコレートを食べたいなと思いながら戻ってきました。男の子はチョコレートはどこにあると思っているでしょうか。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9783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ja-JP" altLang="en-US" sz="4000" dirty="0" smtClean="0"/>
              <a:t>子安先生の認知発達研究</a:t>
            </a:r>
            <a:r>
              <a:rPr lang="ja-JP" altLang="en-US" sz="4000" dirty="0"/>
              <a:t/>
            </a:r>
            <a:br>
              <a:rPr lang="ja-JP" altLang="en-US" sz="4000" dirty="0"/>
            </a:br>
            <a:r>
              <a:rPr lang="ja-JP" altLang="en-US" sz="4000" dirty="0" smtClean="0"/>
              <a:t>　→実験に重きをおく</a:t>
            </a:r>
            <a:r>
              <a:rPr lang="ja-JP" altLang="en-US" sz="4000" dirty="0" smtClean="0">
                <a:solidFill>
                  <a:srgbClr val="FF0000"/>
                </a:solidFill>
              </a:rPr>
              <a:t>自然科学に近い研究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25202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ja-JP" altLang="en-US" sz="3300" dirty="0" smtClean="0"/>
              <a:t>子安先生は幼児</a:t>
            </a:r>
            <a:r>
              <a:rPr lang="ja-JP" altLang="en-US" sz="3300" dirty="0"/>
              <a:t>・児童を対象とする一連の研究を</a:t>
            </a:r>
            <a:r>
              <a:rPr lang="ja-JP" altLang="en-US" sz="3300" dirty="0" smtClean="0"/>
              <a:t>通して</a:t>
            </a:r>
            <a:endParaRPr lang="ja-JP" altLang="en-US" sz="3300" dirty="0"/>
          </a:p>
          <a:p>
            <a:pPr marL="0" indent="0">
              <a:buNone/>
            </a:pPr>
            <a:r>
              <a:rPr lang="ja-JP" altLang="en-US" sz="3300" dirty="0" smtClean="0"/>
              <a:t>①「心</a:t>
            </a:r>
            <a:r>
              <a:rPr lang="ja-JP" altLang="en-US" sz="3300" dirty="0"/>
              <a:t>の</a:t>
            </a:r>
            <a:r>
              <a:rPr lang="ja-JP" altLang="en-US" sz="3300" dirty="0" smtClean="0"/>
              <a:t>理論」の</a:t>
            </a:r>
            <a:r>
              <a:rPr lang="ja-JP" altLang="en-US" sz="3300" dirty="0"/>
              <a:t>獲得とは、いつ何ができることか？</a:t>
            </a:r>
          </a:p>
          <a:p>
            <a:pPr marL="0" indent="0">
              <a:buNone/>
            </a:pPr>
            <a:r>
              <a:rPr lang="ja-JP" altLang="en-US" sz="3300" dirty="0" smtClean="0"/>
              <a:t>②「心</a:t>
            </a:r>
            <a:r>
              <a:rPr lang="ja-JP" altLang="en-US" sz="3300" dirty="0"/>
              <a:t>の</a:t>
            </a:r>
            <a:r>
              <a:rPr lang="ja-JP" altLang="en-US" sz="3300" dirty="0" smtClean="0"/>
              <a:t>理論」の</a:t>
            </a:r>
            <a:r>
              <a:rPr lang="ja-JP" altLang="en-US" sz="3300" dirty="0"/>
              <a:t>獲得には、前提として何が必要か？</a:t>
            </a:r>
          </a:p>
          <a:p>
            <a:pPr marL="0" indent="0">
              <a:buNone/>
            </a:pPr>
            <a:r>
              <a:rPr lang="ja-JP" altLang="en-US" sz="3300" dirty="0" smtClean="0"/>
              <a:t>③「心</a:t>
            </a:r>
            <a:r>
              <a:rPr lang="ja-JP" altLang="en-US" sz="3300" dirty="0"/>
              <a:t>の</a:t>
            </a:r>
            <a:r>
              <a:rPr lang="ja-JP" altLang="en-US" sz="3300" dirty="0" smtClean="0"/>
              <a:t>理論」が</a:t>
            </a:r>
            <a:r>
              <a:rPr lang="ja-JP" altLang="en-US" sz="3300" dirty="0"/>
              <a:t>獲得されると、何ができるようになるか？</a:t>
            </a:r>
          </a:p>
          <a:p>
            <a:pPr marL="0" indent="0">
              <a:buNone/>
            </a:pPr>
            <a:r>
              <a:rPr lang="ja-JP" altLang="en-US" sz="3300" dirty="0"/>
              <a:t>という</a:t>
            </a:r>
            <a:r>
              <a:rPr lang="en-US" altLang="ja-JP" sz="3300" dirty="0"/>
              <a:t>3</a:t>
            </a:r>
            <a:r>
              <a:rPr lang="ja-JP" altLang="en-US" sz="3300" dirty="0" err="1"/>
              <a:t>つの</a:t>
            </a:r>
            <a:r>
              <a:rPr lang="ja-JP" altLang="en-US" sz="3300" dirty="0"/>
              <a:t>問題を解明しようとして</a:t>
            </a:r>
            <a:r>
              <a:rPr lang="ja-JP" altLang="en-US" sz="3300" dirty="0" smtClean="0"/>
              <a:t>きた。</a:t>
            </a:r>
            <a:endParaRPr lang="ja-JP" altLang="en-US" sz="3300" dirty="0"/>
          </a:p>
          <a:p>
            <a:pPr marL="0" indent="0">
              <a:buNone/>
            </a:pPr>
            <a:endParaRPr lang="ja-JP" altLang="en-US" sz="3300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4005064"/>
            <a:ext cx="8856984" cy="26468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800" dirty="0" smtClean="0"/>
              <a:t>「</a:t>
            </a:r>
            <a:r>
              <a:rPr lang="ja-JP" altLang="en-US" sz="2800" dirty="0"/>
              <a:t>心の理論」研究は、最初動物研究、特にチンパンジー</a:t>
            </a:r>
            <a:r>
              <a:rPr lang="ja-JP" altLang="en-US" sz="2800" dirty="0" smtClean="0"/>
              <a:t>の</a:t>
            </a:r>
            <a:endParaRPr lang="en-US" altLang="ja-JP" sz="2800" dirty="0" smtClean="0"/>
          </a:p>
          <a:p>
            <a:r>
              <a:rPr lang="ja-JP" altLang="en-US" sz="2800" dirty="0" smtClean="0"/>
              <a:t>認知</a:t>
            </a:r>
            <a:r>
              <a:rPr lang="ja-JP" altLang="en-US" sz="2800" dirty="0"/>
              <a:t>の研究からはじまり、健常な子どもの発達プロセス</a:t>
            </a:r>
            <a:r>
              <a:rPr lang="ja-JP" altLang="en-US" sz="2800" dirty="0" smtClean="0"/>
              <a:t>の</a:t>
            </a:r>
            <a:endParaRPr lang="en-US" altLang="ja-JP" sz="2800" dirty="0" smtClean="0"/>
          </a:p>
          <a:p>
            <a:r>
              <a:rPr lang="ja-JP" altLang="en-US" sz="2800" dirty="0" smtClean="0"/>
              <a:t>研究</a:t>
            </a:r>
            <a:r>
              <a:rPr lang="ja-JP" altLang="en-US" sz="2800" dirty="0"/>
              <a:t>、自閉症のような発達障害の研究へと進み、現在</a:t>
            </a:r>
            <a:r>
              <a:rPr lang="ja-JP" altLang="en-US" sz="2800" dirty="0" smtClean="0"/>
              <a:t>は</a:t>
            </a:r>
            <a:endParaRPr lang="en-US" altLang="ja-JP" sz="2800" dirty="0" smtClean="0"/>
          </a:p>
          <a:p>
            <a:r>
              <a:rPr lang="ja-JP" altLang="en-US" sz="2800" dirty="0" smtClean="0"/>
              <a:t>脳科</a:t>
            </a:r>
            <a:r>
              <a:rPr lang="ja-JP" altLang="en-US" sz="2800" dirty="0"/>
              <a:t>学者やロボット学者の間でも関心が広がる。</a:t>
            </a:r>
            <a:endParaRPr lang="en-US" altLang="ja-JP" sz="2800" dirty="0"/>
          </a:p>
          <a:p>
            <a:pPr>
              <a:lnSpc>
                <a:spcPct val="150000"/>
              </a:lnSpc>
            </a:pPr>
            <a:r>
              <a:rPr lang="ja-JP" altLang="en-US" sz="2800" dirty="0"/>
              <a:t>　</a:t>
            </a:r>
            <a:r>
              <a:rPr lang="ja-JP" altLang="en-US" sz="3600" b="1" dirty="0">
                <a:solidFill>
                  <a:srgbClr val="FF0000"/>
                </a:solidFill>
              </a:rPr>
              <a:t>→「心の理論」研究は学問の世界を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変えた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08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57606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子安先生</a:t>
            </a:r>
            <a:r>
              <a:rPr kumimoji="1" lang="en-US" altLang="ja-JP" dirty="0" smtClean="0"/>
              <a:t>2000</a:t>
            </a:r>
            <a:r>
              <a:rPr kumimoji="1" lang="ja-JP" altLang="en-US" dirty="0" smtClean="0"/>
              <a:t>年までの論文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576064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子安増生・服部敬子・郷式徹 </a:t>
            </a:r>
            <a:r>
              <a:rPr lang="en-US" altLang="ja-JP" dirty="0"/>
              <a:t>2000 </a:t>
            </a:r>
            <a:r>
              <a:rPr lang="ja-JP" altLang="en-US" dirty="0"/>
              <a:t>「心の理論」獲得前後の他者の心の理解過程 </a:t>
            </a:r>
            <a:r>
              <a:rPr lang="en-US" altLang="ja-JP" dirty="0"/>
              <a:t>-- </a:t>
            </a:r>
            <a:r>
              <a:rPr lang="ja-JP" altLang="en-US" dirty="0"/>
              <a:t>事例分析による検討</a:t>
            </a:r>
            <a:r>
              <a:rPr lang="en-US" altLang="ja-JP" dirty="0"/>
              <a:t>. </a:t>
            </a:r>
            <a:r>
              <a:rPr lang="ja-JP" altLang="en-US" dirty="0"/>
              <a:t>京都大学大学院教育学研究科紀要</a:t>
            </a:r>
            <a:r>
              <a:rPr lang="en-US" altLang="ja-JP" dirty="0"/>
              <a:t>, 46, 1-25.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rgbClr val="FF0000"/>
                </a:solidFill>
              </a:rPr>
              <a:t>川村康文・子安増生 </a:t>
            </a:r>
            <a:r>
              <a:rPr lang="en-US" altLang="ja-JP" dirty="0">
                <a:solidFill>
                  <a:srgbClr val="FF0000"/>
                </a:solidFill>
              </a:rPr>
              <a:t>2000 </a:t>
            </a:r>
            <a:r>
              <a:rPr lang="ja-JP" altLang="en-US" dirty="0">
                <a:solidFill>
                  <a:srgbClr val="FF0000"/>
                </a:solidFill>
              </a:rPr>
              <a:t>放物運動学習におけるコンピュータ・シミュレーションの先行オーガナイザ的利用．京都教育大学教育実践研究年報</a:t>
            </a:r>
            <a:r>
              <a:rPr lang="en-US" altLang="ja-JP" dirty="0">
                <a:solidFill>
                  <a:srgbClr val="FF0000"/>
                </a:solidFill>
              </a:rPr>
              <a:t>, 16, 85-98.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子安増生 </a:t>
            </a:r>
            <a:r>
              <a:rPr lang="en-US" altLang="ja-JP" dirty="0"/>
              <a:t>2000 </a:t>
            </a:r>
            <a:r>
              <a:rPr lang="ja-JP" altLang="en-US" dirty="0"/>
              <a:t>書評：市川伸一・和田秀樹共著「学力危機」河出書房新社．</a:t>
            </a:r>
            <a:r>
              <a:rPr lang="en-US" altLang="ja-JP" dirty="0"/>
              <a:t>『</a:t>
            </a:r>
            <a:r>
              <a:rPr lang="ja-JP" altLang="en-US" dirty="0"/>
              <a:t>指導と評価</a:t>
            </a:r>
            <a:r>
              <a:rPr lang="en-US" altLang="ja-JP" dirty="0"/>
              <a:t>』1</a:t>
            </a:r>
            <a:r>
              <a:rPr lang="ja-JP" altLang="en-US" dirty="0"/>
              <a:t>月号，</a:t>
            </a:r>
            <a:r>
              <a:rPr lang="en-US" altLang="ja-JP" dirty="0"/>
              <a:t>p.32.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子安増生 </a:t>
            </a:r>
            <a:r>
              <a:rPr lang="en-US" altLang="ja-JP" dirty="0"/>
              <a:t>2000 </a:t>
            </a:r>
            <a:r>
              <a:rPr lang="ja-JP" altLang="en-US" dirty="0"/>
              <a:t>幼児期の</a:t>
            </a:r>
            <a:r>
              <a:rPr lang="en-US" altLang="ja-JP" dirty="0"/>
              <a:t>〈</a:t>
            </a:r>
            <a:r>
              <a:rPr lang="ja-JP" altLang="en-US" dirty="0"/>
              <a:t>多者の心</a:t>
            </a:r>
            <a:r>
              <a:rPr lang="en-US" altLang="ja-JP" dirty="0"/>
              <a:t>〉</a:t>
            </a:r>
            <a:r>
              <a:rPr lang="ja-JP" altLang="en-US" dirty="0"/>
              <a:t>のインタラクティブな理解過程の発達</a:t>
            </a:r>
            <a:r>
              <a:rPr lang="en-US" altLang="ja-JP" dirty="0"/>
              <a:t>(3).</a:t>
            </a:r>
            <a:r>
              <a:rPr lang="ja-JP" altLang="en-US" dirty="0"/>
              <a:t>平成</a:t>
            </a:r>
            <a:r>
              <a:rPr lang="en-US" altLang="ja-JP" dirty="0"/>
              <a:t>11</a:t>
            </a:r>
            <a:r>
              <a:rPr lang="ja-JP" altLang="en-US" dirty="0"/>
              <a:t>年度特定領域研究</a:t>
            </a:r>
            <a:r>
              <a:rPr lang="en-US" altLang="ja-JP" dirty="0"/>
              <a:t>(A) </a:t>
            </a:r>
            <a:r>
              <a:rPr lang="ja-JP" altLang="en-US" dirty="0"/>
              <a:t>研究成果報告書「心の発達：認知的成長の機構」</a:t>
            </a:r>
            <a:r>
              <a:rPr lang="en-US" altLang="ja-JP" dirty="0"/>
              <a:t>, 42-49.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子安増生・郷式徹・中村素典 </a:t>
            </a:r>
            <a:r>
              <a:rPr lang="en-US" altLang="ja-JP" dirty="0"/>
              <a:t>2000 </a:t>
            </a:r>
            <a:r>
              <a:rPr lang="ja-JP" altLang="en-US" dirty="0"/>
              <a:t>教育学部学生の情報リテラシー教育の最適化に関する研究</a:t>
            </a:r>
            <a:r>
              <a:rPr lang="en-US" altLang="ja-JP" dirty="0"/>
              <a:t>(I):</a:t>
            </a:r>
            <a:r>
              <a:rPr lang="ja-JP" altLang="en-US" dirty="0"/>
              <a:t>入学直後から３カ月後への変化．京都大学高等教育研究</a:t>
            </a:r>
            <a:r>
              <a:rPr lang="en-US" altLang="ja-JP" dirty="0"/>
              <a:t>, 4, 82-88.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子安増生・服部敬子 </a:t>
            </a:r>
            <a:r>
              <a:rPr lang="en-US" altLang="ja-JP" dirty="0"/>
              <a:t>1999 </a:t>
            </a:r>
            <a:r>
              <a:rPr lang="ja-JP" altLang="en-US" dirty="0"/>
              <a:t>幼児の交互交代と「心の理論」の発達</a:t>
            </a:r>
            <a:r>
              <a:rPr lang="en-US" altLang="ja-JP" dirty="0"/>
              <a:t>. </a:t>
            </a:r>
            <a:r>
              <a:rPr lang="ja-JP" altLang="en-US" dirty="0"/>
              <a:t>京都大学大学院教育学研究科紀要</a:t>
            </a:r>
            <a:r>
              <a:rPr lang="en-US" altLang="ja-JP" dirty="0"/>
              <a:t>, 45, 1-16.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子安増生　</a:t>
            </a:r>
            <a:r>
              <a:rPr lang="en-US" altLang="ja-JP" dirty="0"/>
              <a:t>1999 </a:t>
            </a:r>
            <a:r>
              <a:rPr lang="ja-JP" altLang="en-US" dirty="0"/>
              <a:t>情報化社会における子どもの心理発達の変異と異変．教育学研究</a:t>
            </a:r>
            <a:r>
              <a:rPr lang="en-US" altLang="ja-JP" dirty="0"/>
              <a:t>, 66(1), 68-69.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子安増生 </a:t>
            </a:r>
            <a:r>
              <a:rPr lang="en-US" altLang="ja-JP" dirty="0"/>
              <a:t>1999 </a:t>
            </a:r>
            <a:r>
              <a:rPr lang="ja-JP" altLang="en-US" dirty="0"/>
              <a:t>人の気持ちを理解する力はどう育つか．</a:t>
            </a:r>
            <a:r>
              <a:rPr lang="en-US" altLang="ja-JP" dirty="0"/>
              <a:t>『</a:t>
            </a:r>
            <a:r>
              <a:rPr lang="ja-JP" altLang="en-US" dirty="0"/>
              <a:t>児童心理</a:t>
            </a:r>
            <a:r>
              <a:rPr lang="en-US" altLang="ja-JP" dirty="0"/>
              <a:t>』9</a:t>
            </a:r>
            <a:r>
              <a:rPr lang="ja-JP" altLang="en-US" dirty="0"/>
              <a:t>月号</a:t>
            </a:r>
            <a:r>
              <a:rPr lang="en-US" altLang="ja-JP" dirty="0"/>
              <a:t>, 11-16.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子安増生 </a:t>
            </a:r>
            <a:r>
              <a:rPr lang="en-US" altLang="ja-JP" dirty="0"/>
              <a:t>1999 </a:t>
            </a:r>
            <a:r>
              <a:rPr lang="ja-JP" altLang="en-US" dirty="0"/>
              <a:t>心理学の世界を開く鍵－－</a:t>
            </a:r>
            <a:r>
              <a:rPr lang="en-US" altLang="ja-JP" dirty="0"/>
              <a:t>『</a:t>
            </a:r>
            <a:r>
              <a:rPr lang="ja-JP" altLang="en-US" dirty="0"/>
              <a:t>心理学辞典</a:t>
            </a:r>
            <a:r>
              <a:rPr lang="en-US" altLang="ja-JP" dirty="0"/>
              <a:t>』</a:t>
            </a:r>
            <a:r>
              <a:rPr lang="ja-JP" altLang="en-US" dirty="0"/>
              <a:t>を編集して．</a:t>
            </a:r>
            <a:r>
              <a:rPr lang="en-US" altLang="ja-JP" dirty="0"/>
              <a:t>『</a:t>
            </a:r>
            <a:r>
              <a:rPr lang="ja-JP" altLang="en-US" dirty="0"/>
              <a:t>書斎の窓</a:t>
            </a:r>
            <a:r>
              <a:rPr lang="en-US" altLang="ja-JP" dirty="0"/>
              <a:t>』7</a:t>
            </a:r>
            <a:r>
              <a:rPr lang="ja-JP" altLang="en-US" dirty="0"/>
              <a:t>・</a:t>
            </a:r>
            <a:r>
              <a:rPr lang="en-US" altLang="ja-JP" dirty="0"/>
              <a:t>8</a:t>
            </a:r>
            <a:r>
              <a:rPr lang="ja-JP" altLang="en-US" dirty="0"/>
              <a:t>月号</a:t>
            </a:r>
            <a:r>
              <a:rPr lang="en-US" altLang="ja-JP" dirty="0"/>
              <a:t>, 36-39.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子安増生 </a:t>
            </a:r>
            <a:r>
              <a:rPr lang="en-US" altLang="ja-JP" dirty="0"/>
              <a:t>1999 </a:t>
            </a:r>
            <a:r>
              <a:rPr lang="ja-JP" altLang="en-US" dirty="0"/>
              <a:t>幼児期の</a:t>
            </a:r>
            <a:r>
              <a:rPr lang="en-US" altLang="ja-JP" dirty="0"/>
              <a:t>〈</a:t>
            </a:r>
            <a:r>
              <a:rPr lang="ja-JP" altLang="en-US" dirty="0"/>
              <a:t>他者の心</a:t>
            </a:r>
            <a:r>
              <a:rPr lang="en-US" altLang="ja-JP" dirty="0"/>
              <a:t>〉</a:t>
            </a:r>
            <a:r>
              <a:rPr lang="ja-JP" altLang="en-US" dirty="0"/>
              <a:t>のインタラクティヴな理解過程の発達</a:t>
            </a:r>
            <a:r>
              <a:rPr lang="en-US" altLang="ja-JP" dirty="0"/>
              <a:t>(2). </a:t>
            </a:r>
            <a:r>
              <a:rPr lang="ja-JP" altLang="en-US" dirty="0"/>
              <a:t>文部省科学研究費補助金特定領域研究</a:t>
            </a:r>
            <a:r>
              <a:rPr lang="en-US" altLang="ja-JP" dirty="0"/>
              <a:t>(A) </a:t>
            </a:r>
            <a:r>
              <a:rPr lang="ja-JP" altLang="en-US" dirty="0"/>
              <a:t>「心の発達：認知的成長の機構」平成</a:t>
            </a:r>
            <a:r>
              <a:rPr lang="en-US" altLang="ja-JP" dirty="0"/>
              <a:t>10</a:t>
            </a:r>
            <a:r>
              <a:rPr lang="ja-JP" altLang="en-US" dirty="0"/>
              <a:t>度年研究成果報告書</a:t>
            </a:r>
            <a:r>
              <a:rPr lang="en-US" altLang="ja-JP" dirty="0"/>
              <a:t>, 39-44.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子安増生・西垣順子・服部敬子 </a:t>
            </a:r>
            <a:r>
              <a:rPr lang="en-US" altLang="ja-JP" dirty="0"/>
              <a:t>1998 </a:t>
            </a:r>
            <a:r>
              <a:rPr lang="ja-JP" altLang="en-US" dirty="0"/>
              <a:t>絵本形式による児童期の</a:t>
            </a:r>
            <a:r>
              <a:rPr lang="en-US" altLang="ja-JP" dirty="0"/>
              <a:t>〈</a:t>
            </a:r>
            <a:r>
              <a:rPr lang="ja-JP" altLang="en-US" dirty="0"/>
              <a:t>心の理解</a:t>
            </a:r>
            <a:r>
              <a:rPr lang="en-US" altLang="ja-JP" dirty="0"/>
              <a:t>〉</a:t>
            </a:r>
            <a:r>
              <a:rPr lang="ja-JP" altLang="en-US" dirty="0"/>
              <a:t>の調査</a:t>
            </a:r>
            <a:r>
              <a:rPr lang="en-US" altLang="ja-JP" dirty="0"/>
              <a:t>. </a:t>
            </a:r>
            <a:r>
              <a:rPr lang="ja-JP" altLang="en-US" dirty="0"/>
              <a:t>京都大学教育学部紀要</a:t>
            </a:r>
            <a:r>
              <a:rPr lang="en-US" altLang="ja-JP" dirty="0"/>
              <a:t>, 44, 1-23.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子安増生 </a:t>
            </a:r>
            <a:r>
              <a:rPr lang="en-US" altLang="ja-JP" dirty="0"/>
              <a:t>1998 </a:t>
            </a:r>
            <a:r>
              <a:rPr lang="ja-JP" altLang="en-US" dirty="0"/>
              <a:t>大学院における遠隔個別指導について</a:t>
            </a:r>
            <a:r>
              <a:rPr lang="en-US" altLang="ja-JP" dirty="0"/>
              <a:t>. </a:t>
            </a:r>
            <a:r>
              <a:rPr lang="ja-JP" altLang="en-US" dirty="0"/>
              <a:t>京都大学高等教育研究</a:t>
            </a:r>
            <a:r>
              <a:rPr lang="en-US" altLang="ja-JP" dirty="0"/>
              <a:t>, 4, 82-88.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rgbClr val="FF0000"/>
                </a:solidFill>
              </a:rPr>
              <a:t>川村康文・子安増生 </a:t>
            </a:r>
            <a:r>
              <a:rPr lang="en-US" altLang="ja-JP" dirty="0">
                <a:solidFill>
                  <a:srgbClr val="FF0000"/>
                </a:solidFill>
              </a:rPr>
              <a:t>1998 </a:t>
            </a:r>
            <a:r>
              <a:rPr lang="ja-JP" altLang="en-US" dirty="0">
                <a:solidFill>
                  <a:srgbClr val="FF0000"/>
                </a:solidFill>
              </a:rPr>
              <a:t>力学法則における高校生の関心・意欲と理解度を高めるための実験演示法の開発</a:t>
            </a:r>
            <a:r>
              <a:rPr lang="en-US" altLang="ja-JP" dirty="0">
                <a:solidFill>
                  <a:srgbClr val="FF0000"/>
                </a:solidFill>
              </a:rPr>
              <a:t>. </a:t>
            </a:r>
            <a:r>
              <a:rPr lang="ja-JP" altLang="en-US" dirty="0">
                <a:solidFill>
                  <a:srgbClr val="FF0000"/>
                </a:solidFill>
              </a:rPr>
              <a:t>科学教育研究</a:t>
            </a:r>
            <a:r>
              <a:rPr lang="en-US" altLang="ja-JP" dirty="0">
                <a:solidFill>
                  <a:srgbClr val="FF0000"/>
                </a:solidFill>
              </a:rPr>
              <a:t>, 22, 32-41.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子安増生 </a:t>
            </a:r>
            <a:r>
              <a:rPr lang="en-US" altLang="ja-JP" dirty="0"/>
              <a:t>1998 </a:t>
            </a:r>
            <a:r>
              <a:rPr lang="ja-JP" altLang="en-US" dirty="0"/>
              <a:t>子どもの</a:t>
            </a:r>
            <a:r>
              <a:rPr lang="en-US" altLang="ja-JP" dirty="0"/>
              <a:t>〈</a:t>
            </a:r>
            <a:r>
              <a:rPr lang="ja-JP" altLang="en-US" dirty="0"/>
              <a:t>心の理解</a:t>
            </a:r>
            <a:r>
              <a:rPr lang="en-US" altLang="ja-JP" dirty="0"/>
              <a:t>〉</a:t>
            </a:r>
            <a:r>
              <a:rPr lang="ja-JP" altLang="en-US" dirty="0"/>
              <a:t>の発生と成長．文部省科学研究費重点領域研究</a:t>
            </a:r>
            <a:r>
              <a:rPr lang="en-US" altLang="ja-JP" dirty="0"/>
              <a:t>(1)</a:t>
            </a:r>
            <a:r>
              <a:rPr lang="ja-JP" altLang="en-US" dirty="0"/>
              <a:t>「認知・言語の成立」報告書</a:t>
            </a:r>
            <a:r>
              <a:rPr lang="en-US" altLang="ja-JP" dirty="0"/>
              <a:t>II</a:t>
            </a:r>
            <a:r>
              <a:rPr lang="ja-JP" altLang="en-US" dirty="0" err="1"/>
              <a:t>，</a:t>
            </a:r>
            <a:r>
              <a:rPr lang="en-US" altLang="ja-JP" dirty="0"/>
              <a:t>42-59.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子安増生 </a:t>
            </a:r>
            <a:r>
              <a:rPr lang="en-US" altLang="ja-JP" dirty="0"/>
              <a:t>1998 </a:t>
            </a:r>
            <a:r>
              <a:rPr lang="ja-JP" altLang="en-US" dirty="0"/>
              <a:t>幼児期の</a:t>
            </a:r>
            <a:r>
              <a:rPr lang="en-US" altLang="ja-JP" dirty="0"/>
              <a:t>〈</a:t>
            </a:r>
            <a:r>
              <a:rPr lang="ja-JP" altLang="en-US" dirty="0"/>
              <a:t>他者の心</a:t>
            </a:r>
            <a:r>
              <a:rPr lang="en-US" altLang="ja-JP" dirty="0"/>
              <a:t>〉</a:t>
            </a:r>
            <a:r>
              <a:rPr lang="ja-JP" altLang="en-US" dirty="0"/>
              <a:t>のインタラクティヴな理解過程の発達．文部省科学研究費補助金特定領域研究</a:t>
            </a:r>
            <a:r>
              <a:rPr lang="en-US" altLang="ja-JP" dirty="0"/>
              <a:t>(A) </a:t>
            </a:r>
            <a:r>
              <a:rPr lang="ja-JP" altLang="en-US" dirty="0"/>
              <a:t>「心の発達：認知的成長の機構」平成</a:t>
            </a:r>
            <a:r>
              <a:rPr lang="en-US" altLang="ja-JP" dirty="0"/>
              <a:t>10</a:t>
            </a:r>
            <a:r>
              <a:rPr lang="ja-JP" altLang="en-US" dirty="0"/>
              <a:t>度年研究成果報告書，</a:t>
            </a:r>
            <a:r>
              <a:rPr lang="en-US" altLang="ja-JP" dirty="0"/>
              <a:t>48-55.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dirty="0" err="1"/>
              <a:t>Koyasu</a:t>
            </a:r>
            <a:r>
              <a:rPr lang="en-US" altLang="ja-JP" dirty="0"/>
              <a:t>, M. 1997 Can visual feedback effect perspective-taking behavior in young children? </a:t>
            </a:r>
            <a:r>
              <a:rPr lang="en-US" altLang="ja-JP" dirty="0" err="1"/>
              <a:t>Psychologia</a:t>
            </a:r>
            <a:r>
              <a:rPr lang="en-US" altLang="ja-JP" dirty="0"/>
              <a:t>, 40, 91-103.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子安増生 </a:t>
            </a:r>
            <a:r>
              <a:rPr lang="en-US" altLang="ja-JP" dirty="0"/>
              <a:t>1997 </a:t>
            </a:r>
            <a:r>
              <a:rPr lang="ja-JP" altLang="en-US" dirty="0"/>
              <a:t>巻頭言：「心の理論」の特集にあたって．心理学評論</a:t>
            </a:r>
            <a:r>
              <a:rPr lang="en-US" altLang="ja-JP" dirty="0"/>
              <a:t>, 40, 3-7.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子安増生 </a:t>
            </a:r>
            <a:r>
              <a:rPr lang="en-US" altLang="ja-JP" dirty="0"/>
              <a:t>1997 </a:t>
            </a:r>
            <a:r>
              <a:rPr lang="ja-JP" altLang="en-US" dirty="0"/>
              <a:t>幼児の「心の理論」の発達 </a:t>
            </a:r>
            <a:r>
              <a:rPr lang="en-US" altLang="ja-JP" dirty="0"/>
              <a:t>-- </a:t>
            </a:r>
            <a:r>
              <a:rPr lang="ja-JP" altLang="en-US" dirty="0"/>
              <a:t>心の表象と写真の表象の比較</a:t>
            </a:r>
            <a:r>
              <a:rPr lang="en-US" altLang="ja-JP" dirty="0"/>
              <a:t>. </a:t>
            </a:r>
            <a:r>
              <a:rPr lang="ja-JP" altLang="en-US" dirty="0"/>
              <a:t>心理学評論</a:t>
            </a:r>
            <a:r>
              <a:rPr lang="en-US" altLang="ja-JP" dirty="0"/>
              <a:t>, 40, 97-109.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子安増生・木下孝司 </a:t>
            </a:r>
            <a:r>
              <a:rPr lang="en-US" altLang="ja-JP" dirty="0"/>
              <a:t>1997 〈</a:t>
            </a:r>
            <a:r>
              <a:rPr lang="ja-JP" altLang="en-US" dirty="0"/>
              <a:t>心の理論</a:t>
            </a:r>
            <a:r>
              <a:rPr lang="en-US" altLang="ja-JP" dirty="0"/>
              <a:t>〉</a:t>
            </a:r>
            <a:r>
              <a:rPr lang="ja-JP" altLang="en-US" dirty="0"/>
              <a:t>研究の展望</a:t>
            </a:r>
            <a:r>
              <a:rPr lang="en-US" altLang="ja-JP" dirty="0"/>
              <a:t>. </a:t>
            </a:r>
            <a:r>
              <a:rPr lang="ja-JP" altLang="en-US" dirty="0"/>
              <a:t>心理学研究</a:t>
            </a:r>
            <a:r>
              <a:rPr lang="en-US" altLang="ja-JP" dirty="0"/>
              <a:t>, 68</a:t>
            </a:r>
            <a:r>
              <a:rPr lang="ja-JP" altLang="en-US" dirty="0" err="1"/>
              <a:t>，</a:t>
            </a:r>
            <a:r>
              <a:rPr lang="en-US" altLang="ja-JP" dirty="0"/>
              <a:t>51-67.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子安増生・藤田哲也・前平泰志・山口健二 </a:t>
            </a:r>
            <a:r>
              <a:rPr lang="en-US" altLang="ja-JP" dirty="0"/>
              <a:t>1997 </a:t>
            </a:r>
            <a:r>
              <a:rPr lang="ja-JP" altLang="en-US" dirty="0"/>
              <a:t>京都大学教官を対象とするティーチング・アシスタントに関する調査</a:t>
            </a:r>
            <a:r>
              <a:rPr lang="en-US" altLang="ja-JP" dirty="0"/>
              <a:t>(1). </a:t>
            </a:r>
            <a:r>
              <a:rPr lang="ja-JP" altLang="en-US" dirty="0"/>
              <a:t>京都大学高等教育研究</a:t>
            </a:r>
            <a:r>
              <a:rPr lang="en-US" altLang="ja-JP" dirty="0"/>
              <a:t>, 3, 64-76.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前平泰志・山口健二・子安増生・藤田哲也 </a:t>
            </a:r>
            <a:r>
              <a:rPr lang="en-US" altLang="ja-JP" dirty="0"/>
              <a:t>1997 </a:t>
            </a:r>
            <a:r>
              <a:rPr lang="ja-JP" altLang="en-US" dirty="0"/>
              <a:t>京都大学教官を対象とするティーチング・アシスタントに関する調査</a:t>
            </a:r>
            <a:r>
              <a:rPr lang="en-US" altLang="ja-JP" dirty="0"/>
              <a:t>(2). </a:t>
            </a:r>
            <a:r>
              <a:rPr lang="ja-JP" altLang="en-US" dirty="0"/>
              <a:t>京都大学高等教育研究</a:t>
            </a:r>
            <a:r>
              <a:rPr lang="en-US" altLang="ja-JP" dirty="0"/>
              <a:t>, 3, 77-85.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子安増生 </a:t>
            </a:r>
            <a:r>
              <a:rPr lang="en-US" altLang="ja-JP" dirty="0"/>
              <a:t>1997 </a:t>
            </a:r>
            <a:r>
              <a:rPr lang="ja-JP" altLang="en-US" dirty="0"/>
              <a:t>京都大学教官を対象とするティーチング・アシスタントに関する調査．平成７年度教育研究学内特別経費研究報告書</a:t>
            </a:r>
            <a:r>
              <a:rPr lang="en-US" altLang="ja-JP" dirty="0"/>
              <a:t>. (pp.1-17</a:t>
            </a:r>
            <a:r>
              <a:rPr lang="ja-JP" altLang="en-US" dirty="0"/>
              <a:t>担当</a:t>
            </a:r>
            <a:r>
              <a:rPr lang="en-US" altLang="ja-JP" dirty="0"/>
              <a:t>).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子安増生 </a:t>
            </a:r>
            <a:r>
              <a:rPr lang="en-US" altLang="ja-JP" dirty="0"/>
              <a:t>1997 </a:t>
            </a:r>
            <a:r>
              <a:rPr lang="ja-JP" altLang="en-US" dirty="0"/>
              <a:t>小学生の</a:t>
            </a:r>
            <a:r>
              <a:rPr lang="en-US" altLang="ja-JP" dirty="0"/>
              <a:t>〈</a:t>
            </a:r>
            <a:r>
              <a:rPr lang="ja-JP" altLang="en-US" dirty="0"/>
              <a:t>心の理解</a:t>
            </a:r>
            <a:r>
              <a:rPr lang="en-US" altLang="ja-JP" dirty="0"/>
              <a:t>〉</a:t>
            </a:r>
            <a:r>
              <a:rPr lang="ja-JP" altLang="en-US" dirty="0"/>
              <a:t>に関する発達心理学的研究</a:t>
            </a:r>
            <a:r>
              <a:rPr lang="en-US" altLang="ja-JP" dirty="0"/>
              <a:t>. </a:t>
            </a:r>
            <a:r>
              <a:rPr lang="ja-JP" altLang="en-US" dirty="0"/>
              <a:t>文部省科学研究費重点領域研究「認知・言語の成立」報告書．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子安増生 </a:t>
            </a:r>
            <a:r>
              <a:rPr lang="en-US" altLang="ja-JP" dirty="0"/>
              <a:t>1997 </a:t>
            </a:r>
            <a:r>
              <a:rPr lang="ja-JP" altLang="en-US" dirty="0"/>
              <a:t>環境との交互作用の発達：幼児期の「心の理論」の成長．文部省科学研究費重点領域研究「認知・言語の成立」報告書</a:t>
            </a:r>
            <a:r>
              <a:rPr lang="en-US" altLang="ja-JP" dirty="0"/>
              <a:t>.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子安増生 </a:t>
            </a:r>
            <a:r>
              <a:rPr lang="en-US" altLang="ja-JP" dirty="0"/>
              <a:t>1996 </a:t>
            </a:r>
            <a:r>
              <a:rPr lang="ja-JP" altLang="en-US" dirty="0"/>
              <a:t>イギリスの発達心理学の歴史と現状</a:t>
            </a:r>
            <a:r>
              <a:rPr lang="en-US" altLang="ja-JP" dirty="0"/>
              <a:t>. </a:t>
            </a:r>
            <a:r>
              <a:rPr lang="ja-JP" altLang="en-US" dirty="0"/>
              <a:t>京都大学教育学部紀要</a:t>
            </a:r>
            <a:r>
              <a:rPr lang="en-US" altLang="ja-JP" dirty="0"/>
              <a:t>, 42, 24-52.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子安増生 </a:t>
            </a:r>
            <a:r>
              <a:rPr lang="en-US" altLang="ja-JP" dirty="0"/>
              <a:t>1996 </a:t>
            </a:r>
            <a:r>
              <a:rPr lang="ja-JP" altLang="en-US" dirty="0"/>
              <a:t>比喩の理解と「心の理論」</a:t>
            </a:r>
            <a:r>
              <a:rPr lang="en-US" altLang="ja-JP" dirty="0"/>
              <a:t>. </a:t>
            </a:r>
            <a:r>
              <a:rPr lang="ja-JP" altLang="en-US" dirty="0"/>
              <a:t>発達</a:t>
            </a:r>
            <a:r>
              <a:rPr lang="en-US" altLang="ja-JP" dirty="0"/>
              <a:t>, 66, 59-66.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子安増生・藤田哲也 </a:t>
            </a:r>
            <a:r>
              <a:rPr lang="en-US" altLang="ja-JP" dirty="0"/>
              <a:t>1996 </a:t>
            </a:r>
            <a:r>
              <a:rPr lang="ja-JP" altLang="en-US" dirty="0"/>
              <a:t>ティーチング・アシスタント制度の現状と問題点 </a:t>
            </a:r>
            <a:r>
              <a:rPr lang="en-US" altLang="ja-JP" dirty="0"/>
              <a:t>-- </a:t>
            </a:r>
            <a:r>
              <a:rPr lang="ja-JP" altLang="en-US" dirty="0"/>
              <a:t>教育学部教育心理学科のケース．京都大学高等教育研究</a:t>
            </a:r>
            <a:r>
              <a:rPr lang="en-US" altLang="ja-JP" dirty="0"/>
              <a:t>, 2, 77-83.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381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1361</Words>
  <Application>Microsoft Office PowerPoint</Application>
  <PresentationFormat>画面に合わせる (4:3)</PresentationFormat>
  <Paragraphs>334</Paragraphs>
  <Slides>35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6" baseType="lpstr">
      <vt:lpstr>Office ​​テーマ</vt:lpstr>
      <vt:lpstr>輪講資料　2012.4.11（海老崎功）</vt:lpstr>
      <vt:lpstr>子安増生教授</vt:lpstr>
      <vt:lpstr>認知発達研究</vt:lpstr>
      <vt:lpstr>「認知発達研究」の推移</vt:lpstr>
      <vt:lpstr>「心のプログラム」の発達研究</vt:lpstr>
      <vt:lpstr>「幼児期から児童期に認知が大きく変わる」</vt:lpstr>
      <vt:lpstr>幼児は「心の理論」が分からない</vt:lpstr>
      <vt:lpstr>子安先生の認知発達研究 　→実験に重きをおく自然科学に近い研究</vt:lpstr>
      <vt:lpstr>子安先生2000年までの論文</vt:lpstr>
      <vt:lpstr>川村先生＆子安先生の論文</vt:lpstr>
      <vt:lpstr>この論文を読むときのキーワード等</vt:lpstr>
      <vt:lpstr>Ⅰ．問題と目的</vt:lpstr>
      <vt:lpstr>「運動は力を含意する」</vt:lpstr>
      <vt:lpstr>川村先生の実践</vt:lpstr>
      <vt:lpstr>Ⅱ．方法</vt:lpstr>
      <vt:lpstr>（３）慣性力実験器</vt:lpstr>
      <vt:lpstr>（４）アチーブメント問題および質問紙，手続き</vt:lpstr>
      <vt:lpstr>（５）実験群の学習</vt:lpstr>
      <vt:lpstr>（６）統制群の学習</vt:lpstr>
      <vt:lpstr>Ⅲ．結果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①第１因子「物理学への興味・関心」　</vt:lpstr>
      <vt:lpstr>①第１因子「物理学への興味・関心」　</vt:lpstr>
      <vt:lpstr>②第２因子「科学技術至上主義」　</vt:lpstr>
      <vt:lpstr>②第２因子「科学技術至上主義」　</vt:lpstr>
      <vt:lpstr>Ⅳ．考察</vt:lpstr>
      <vt:lpstr>PowerPoint プレゼンテーション</vt:lpstr>
      <vt:lpstr>本論文の感想等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輪講資料　2012.4.11</dc:title>
  <dc:creator>FJ-USER</dc:creator>
  <cp:lastModifiedBy>FJ-USER</cp:lastModifiedBy>
  <cp:revision>95</cp:revision>
  <dcterms:created xsi:type="dcterms:W3CDTF">2012-04-07T02:11:24Z</dcterms:created>
  <dcterms:modified xsi:type="dcterms:W3CDTF">2012-04-11T00:11:04Z</dcterms:modified>
</cp:coreProperties>
</file>