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1" r:id="rId6"/>
    <p:sldId id="262" r:id="rId7"/>
    <p:sldId id="277" r:id="rId8"/>
    <p:sldId id="266" r:id="rId9"/>
    <p:sldId id="265" r:id="rId10"/>
    <p:sldId id="260" r:id="rId11"/>
    <p:sldId id="267" r:id="rId12"/>
    <p:sldId id="268" r:id="rId13"/>
    <p:sldId id="269" r:id="rId14"/>
    <p:sldId id="270" r:id="rId15"/>
    <p:sldId id="271" r:id="rId16"/>
    <p:sldId id="272" r:id="rId17"/>
    <p:sldId id="274" r:id="rId18"/>
    <p:sldId id="275" r:id="rId19"/>
    <p:sldId id="276" r:id="rId20"/>
    <p:sldId id="273"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13" autoAdjust="0"/>
  </p:normalViewPr>
  <p:slideViewPr>
    <p:cSldViewPr>
      <p:cViewPr>
        <p:scale>
          <a:sx n="66" d="100"/>
          <a:sy n="66" d="100"/>
        </p:scale>
        <p:origin x="-468"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8DE634-CDAB-4920-B310-7A0948CD7C8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kumimoji="1" lang="ja-JP" altLang="en-US"/>
        </a:p>
      </dgm:t>
    </dgm:pt>
    <dgm:pt modelId="{DED97A98-8943-4D44-8D08-EC6375A7FD08}">
      <dgm:prSet phldrT="[テキスト]" custT="1"/>
      <dgm:spPr/>
      <dgm:t>
        <a:bodyPr/>
        <a:lstStyle/>
        <a:p>
          <a:r>
            <a:rPr kumimoji="1" lang="ja-JP" altLang="en-US" sz="3200" dirty="0" smtClean="0"/>
            <a:t>問題点</a:t>
          </a:r>
          <a:endParaRPr kumimoji="1" lang="ja-JP" altLang="en-US" sz="3200" dirty="0"/>
        </a:p>
      </dgm:t>
    </dgm:pt>
    <dgm:pt modelId="{4B0358B1-FB2D-4C9B-927C-B2118485E9AB}" type="parTrans" cxnId="{C9D9A14D-6EFC-48E4-A676-B320DDE8CDCC}">
      <dgm:prSet/>
      <dgm:spPr/>
      <dgm:t>
        <a:bodyPr/>
        <a:lstStyle/>
        <a:p>
          <a:endParaRPr kumimoji="1" lang="ja-JP" altLang="en-US" sz="3200"/>
        </a:p>
      </dgm:t>
    </dgm:pt>
    <dgm:pt modelId="{EFF41EE9-53F1-4156-A9C2-53134445B3E2}" type="sibTrans" cxnId="{C9D9A14D-6EFC-48E4-A676-B320DDE8CDCC}">
      <dgm:prSet/>
      <dgm:spPr/>
      <dgm:t>
        <a:bodyPr/>
        <a:lstStyle/>
        <a:p>
          <a:endParaRPr kumimoji="1" lang="ja-JP" altLang="en-US" sz="3200"/>
        </a:p>
      </dgm:t>
    </dgm:pt>
    <dgm:pt modelId="{106C5073-65C6-44E4-9E8F-146587B73AA1}">
      <dgm:prSet phldrT="[テキスト]" custT="1"/>
      <dgm:spPr/>
      <dgm:t>
        <a:bodyPr/>
        <a:lstStyle/>
        <a:p>
          <a:r>
            <a:rPr kumimoji="1" lang="ja-JP" altLang="en-US" sz="3200" dirty="0" smtClean="0"/>
            <a:t>物理離れ</a:t>
          </a:r>
          <a:endParaRPr kumimoji="1" lang="ja-JP" altLang="en-US" sz="3200" dirty="0"/>
        </a:p>
      </dgm:t>
    </dgm:pt>
    <dgm:pt modelId="{D166C161-0CC7-4602-BD4D-9AE95C250E27}" type="parTrans" cxnId="{876589A4-9667-49F1-BCEC-7AE4E30897E4}">
      <dgm:prSet/>
      <dgm:spPr/>
      <dgm:t>
        <a:bodyPr/>
        <a:lstStyle/>
        <a:p>
          <a:endParaRPr kumimoji="1" lang="ja-JP" altLang="en-US" sz="3200"/>
        </a:p>
      </dgm:t>
    </dgm:pt>
    <dgm:pt modelId="{66C9D049-DEE8-4D3C-B6D0-0543A7C8160F}" type="sibTrans" cxnId="{876589A4-9667-49F1-BCEC-7AE4E30897E4}">
      <dgm:prSet/>
      <dgm:spPr/>
      <dgm:t>
        <a:bodyPr/>
        <a:lstStyle/>
        <a:p>
          <a:endParaRPr kumimoji="1" lang="ja-JP" altLang="en-US" sz="3200"/>
        </a:p>
      </dgm:t>
    </dgm:pt>
    <dgm:pt modelId="{40B9E9A7-E203-4602-BD3A-ECD33AB2748D}">
      <dgm:prSet phldrT="[テキスト]" custT="1"/>
      <dgm:spPr/>
      <dgm:t>
        <a:bodyPr/>
        <a:lstStyle/>
        <a:p>
          <a:r>
            <a:rPr kumimoji="1" lang="ja-JP" altLang="en-US" sz="3200" dirty="0" smtClean="0"/>
            <a:t>対処法</a:t>
          </a:r>
          <a:endParaRPr kumimoji="1" lang="ja-JP" altLang="en-US" sz="3200" dirty="0"/>
        </a:p>
      </dgm:t>
    </dgm:pt>
    <dgm:pt modelId="{18D02477-3AC4-4BDE-8647-978394284EAF}" type="parTrans" cxnId="{FF3A62AF-DBB0-4B27-9D2F-DD42343E47E9}">
      <dgm:prSet/>
      <dgm:spPr/>
      <dgm:t>
        <a:bodyPr/>
        <a:lstStyle/>
        <a:p>
          <a:endParaRPr kumimoji="1" lang="ja-JP" altLang="en-US" sz="3200"/>
        </a:p>
      </dgm:t>
    </dgm:pt>
    <dgm:pt modelId="{5D390445-469E-4E8E-8C3C-AF33ADCDCF8F}" type="sibTrans" cxnId="{FF3A62AF-DBB0-4B27-9D2F-DD42343E47E9}">
      <dgm:prSet/>
      <dgm:spPr/>
      <dgm:t>
        <a:bodyPr/>
        <a:lstStyle/>
        <a:p>
          <a:endParaRPr kumimoji="1" lang="ja-JP" altLang="en-US" sz="3200"/>
        </a:p>
      </dgm:t>
    </dgm:pt>
    <dgm:pt modelId="{DD46E6E7-AD8C-4E59-A620-77BDEC55375A}">
      <dgm:prSet phldrT="[テキスト]" custT="1"/>
      <dgm:spPr/>
      <dgm:t>
        <a:bodyPr/>
        <a:lstStyle/>
        <a:p>
          <a:r>
            <a:rPr kumimoji="1" lang="ja-JP" altLang="en-US" sz="3200" dirty="0" smtClean="0"/>
            <a:t>生徒参加型授業</a:t>
          </a:r>
          <a:endParaRPr kumimoji="1" lang="ja-JP" altLang="en-US" sz="3200" dirty="0"/>
        </a:p>
      </dgm:t>
    </dgm:pt>
    <dgm:pt modelId="{CBAA495A-917E-4094-900B-305CF1CC1380}" type="parTrans" cxnId="{6537321F-AC5F-431A-BB07-011CC7525092}">
      <dgm:prSet/>
      <dgm:spPr/>
      <dgm:t>
        <a:bodyPr/>
        <a:lstStyle/>
        <a:p>
          <a:endParaRPr kumimoji="1" lang="ja-JP" altLang="en-US" sz="3200"/>
        </a:p>
      </dgm:t>
    </dgm:pt>
    <dgm:pt modelId="{9F536971-5A3B-4037-AE1C-2C496A944662}" type="sibTrans" cxnId="{6537321F-AC5F-431A-BB07-011CC7525092}">
      <dgm:prSet/>
      <dgm:spPr/>
      <dgm:t>
        <a:bodyPr/>
        <a:lstStyle/>
        <a:p>
          <a:endParaRPr kumimoji="1" lang="ja-JP" altLang="en-US" sz="3200"/>
        </a:p>
      </dgm:t>
    </dgm:pt>
    <dgm:pt modelId="{B5CD966D-1AAA-4586-A911-9C2D52012D34}">
      <dgm:prSet phldrT="[テキスト]" custT="1"/>
      <dgm:spPr/>
      <dgm:t>
        <a:bodyPr/>
        <a:lstStyle/>
        <a:p>
          <a:r>
            <a:rPr kumimoji="1" lang="ja-JP" altLang="en-US" sz="3200" dirty="0" smtClean="0"/>
            <a:t>求められること</a:t>
          </a:r>
          <a:endParaRPr kumimoji="1" lang="ja-JP" altLang="en-US" sz="3200" dirty="0"/>
        </a:p>
      </dgm:t>
    </dgm:pt>
    <dgm:pt modelId="{ABC3FA84-B496-4373-826E-B7627C81ECD9}" type="parTrans" cxnId="{28830701-2720-45D7-BC46-7004186F7D6A}">
      <dgm:prSet/>
      <dgm:spPr/>
      <dgm:t>
        <a:bodyPr/>
        <a:lstStyle/>
        <a:p>
          <a:endParaRPr kumimoji="1" lang="ja-JP" altLang="en-US" sz="3200"/>
        </a:p>
      </dgm:t>
    </dgm:pt>
    <dgm:pt modelId="{96E19DBB-EDEB-41D9-A2B7-53791C3D1E52}" type="sibTrans" cxnId="{28830701-2720-45D7-BC46-7004186F7D6A}">
      <dgm:prSet/>
      <dgm:spPr/>
      <dgm:t>
        <a:bodyPr/>
        <a:lstStyle/>
        <a:p>
          <a:endParaRPr kumimoji="1" lang="ja-JP" altLang="en-US" sz="3200"/>
        </a:p>
      </dgm:t>
    </dgm:pt>
    <dgm:pt modelId="{0D035A5E-EF72-4B79-A04F-4413A576C60E}">
      <dgm:prSet phldrT="[テキスト]" custT="1"/>
      <dgm:spPr/>
      <dgm:t>
        <a:bodyPr/>
        <a:lstStyle/>
        <a:p>
          <a:r>
            <a:rPr kumimoji="1" lang="ja-JP" altLang="en-US" sz="3200" dirty="0" smtClean="0"/>
            <a:t>生徒の探究心を</a:t>
          </a:r>
          <a:br>
            <a:rPr kumimoji="1" lang="ja-JP" altLang="en-US" sz="3200" dirty="0" smtClean="0"/>
          </a:br>
          <a:r>
            <a:rPr kumimoji="1" lang="ja-JP" altLang="en-US" sz="3200" dirty="0" smtClean="0"/>
            <a:t>刺激する</a:t>
          </a:r>
          <a:br>
            <a:rPr kumimoji="1" lang="ja-JP" altLang="en-US" sz="3200" dirty="0" smtClean="0"/>
          </a:br>
          <a:r>
            <a:rPr kumimoji="1" lang="ja-JP" altLang="en-US" sz="3200" dirty="0" smtClean="0"/>
            <a:t>実験教材の開発</a:t>
          </a:r>
          <a:endParaRPr kumimoji="1" lang="ja-JP" altLang="en-US" sz="3200" dirty="0"/>
        </a:p>
      </dgm:t>
    </dgm:pt>
    <dgm:pt modelId="{E799B885-5FD2-4822-AA24-B7D64D661CD3}" type="parTrans" cxnId="{CF95B77B-E5A0-4343-AD6B-F9F645E15CA9}">
      <dgm:prSet/>
      <dgm:spPr/>
      <dgm:t>
        <a:bodyPr/>
        <a:lstStyle/>
        <a:p>
          <a:endParaRPr kumimoji="1" lang="ja-JP" altLang="en-US" sz="3200"/>
        </a:p>
      </dgm:t>
    </dgm:pt>
    <dgm:pt modelId="{7EE1E1A2-A49A-46BB-B319-06EB229E92D8}" type="sibTrans" cxnId="{CF95B77B-E5A0-4343-AD6B-F9F645E15CA9}">
      <dgm:prSet/>
      <dgm:spPr/>
      <dgm:t>
        <a:bodyPr/>
        <a:lstStyle/>
        <a:p>
          <a:endParaRPr kumimoji="1" lang="ja-JP" altLang="en-US" sz="3200"/>
        </a:p>
      </dgm:t>
    </dgm:pt>
    <dgm:pt modelId="{8AB594DE-ED04-460A-9DE2-AF5D885FC8F6}" type="pres">
      <dgm:prSet presAssocID="{E18DE634-CDAB-4920-B310-7A0948CD7C81}" presName="rootnode" presStyleCnt="0">
        <dgm:presLayoutVars>
          <dgm:chMax/>
          <dgm:chPref/>
          <dgm:dir/>
          <dgm:animLvl val="lvl"/>
        </dgm:presLayoutVars>
      </dgm:prSet>
      <dgm:spPr/>
      <dgm:t>
        <a:bodyPr/>
        <a:lstStyle/>
        <a:p>
          <a:endParaRPr kumimoji="1" lang="ja-JP" altLang="en-US"/>
        </a:p>
      </dgm:t>
    </dgm:pt>
    <dgm:pt modelId="{1D5D8254-D55A-4749-8477-F14D14A2F786}" type="pres">
      <dgm:prSet presAssocID="{DED97A98-8943-4D44-8D08-EC6375A7FD08}" presName="composite" presStyleCnt="0"/>
      <dgm:spPr/>
    </dgm:pt>
    <dgm:pt modelId="{C4B4DEEC-941C-459E-BA70-4914EF4A1848}" type="pres">
      <dgm:prSet presAssocID="{DED97A98-8943-4D44-8D08-EC6375A7FD08}" presName="bentUpArrow1" presStyleLbl="alignImgPlace1" presStyleIdx="0" presStyleCnt="2"/>
      <dgm:spPr/>
    </dgm:pt>
    <dgm:pt modelId="{1E91AF04-F054-4B4C-A2F4-191281D09B4B}" type="pres">
      <dgm:prSet presAssocID="{DED97A98-8943-4D44-8D08-EC6375A7FD08}" presName="ParentText" presStyleLbl="node1" presStyleIdx="0" presStyleCnt="3">
        <dgm:presLayoutVars>
          <dgm:chMax val="1"/>
          <dgm:chPref val="1"/>
          <dgm:bulletEnabled val="1"/>
        </dgm:presLayoutVars>
      </dgm:prSet>
      <dgm:spPr/>
      <dgm:t>
        <a:bodyPr/>
        <a:lstStyle/>
        <a:p>
          <a:endParaRPr kumimoji="1" lang="ja-JP" altLang="en-US"/>
        </a:p>
      </dgm:t>
    </dgm:pt>
    <dgm:pt modelId="{F5665B98-3243-42DF-A2C5-2F10B587E97C}" type="pres">
      <dgm:prSet presAssocID="{DED97A98-8943-4D44-8D08-EC6375A7FD08}" presName="ChildText" presStyleLbl="revTx" presStyleIdx="0" presStyleCnt="3" custFlipHor="1" custScaleX="227767" custLinFactNeighborX="67827" custLinFactNeighborY="10860">
        <dgm:presLayoutVars>
          <dgm:chMax val="0"/>
          <dgm:chPref val="0"/>
          <dgm:bulletEnabled val="1"/>
        </dgm:presLayoutVars>
      </dgm:prSet>
      <dgm:spPr/>
      <dgm:t>
        <a:bodyPr/>
        <a:lstStyle/>
        <a:p>
          <a:endParaRPr kumimoji="1" lang="ja-JP" altLang="en-US"/>
        </a:p>
      </dgm:t>
    </dgm:pt>
    <dgm:pt modelId="{CDB13144-2684-4D52-A48D-5A7D835ACC8F}" type="pres">
      <dgm:prSet presAssocID="{EFF41EE9-53F1-4156-A9C2-53134445B3E2}" presName="sibTrans" presStyleCnt="0"/>
      <dgm:spPr/>
    </dgm:pt>
    <dgm:pt modelId="{E9B9F602-A79D-4C8E-9D55-9225443785E5}" type="pres">
      <dgm:prSet presAssocID="{40B9E9A7-E203-4602-BD3A-ECD33AB2748D}" presName="composite" presStyleCnt="0"/>
      <dgm:spPr/>
    </dgm:pt>
    <dgm:pt modelId="{C2E4FE7A-5589-44B3-8EBB-2E63C7491914}" type="pres">
      <dgm:prSet presAssocID="{40B9E9A7-E203-4602-BD3A-ECD33AB2748D}" presName="bentUpArrow1" presStyleLbl="alignImgPlace1" presStyleIdx="1" presStyleCnt="2" custLinFactNeighborX="-33734" custLinFactNeighborY="-17008"/>
      <dgm:spPr/>
    </dgm:pt>
    <dgm:pt modelId="{0B8F0F05-1D55-4BC3-B525-7468B0F4DC72}" type="pres">
      <dgm:prSet presAssocID="{40B9E9A7-E203-4602-BD3A-ECD33AB2748D}" presName="ParentText" presStyleLbl="node1" presStyleIdx="1" presStyleCnt="3" custLinFactNeighborX="-26050" custLinFactNeighborY="-11969">
        <dgm:presLayoutVars>
          <dgm:chMax val="1"/>
          <dgm:chPref val="1"/>
          <dgm:bulletEnabled val="1"/>
        </dgm:presLayoutVars>
      </dgm:prSet>
      <dgm:spPr/>
      <dgm:t>
        <a:bodyPr/>
        <a:lstStyle/>
        <a:p>
          <a:endParaRPr kumimoji="1" lang="ja-JP" altLang="en-US"/>
        </a:p>
      </dgm:t>
    </dgm:pt>
    <dgm:pt modelId="{54048482-1AFC-483F-9171-2D18E3BB98AD}" type="pres">
      <dgm:prSet presAssocID="{40B9E9A7-E203-4602-BD3A-ECD33AB2748D}" presName="ChildText" presStyleLbl="revTx" presStyleIdx="1" presStyleCnt="3" custScaleX="286593" custLinFactNeighborX="51424" custLinFactNeighborY="173">
        <dgm:presLayoutVars>
          <dgm:chMax val="0"/>
          <dgm:chPref val="0"/>
          <dgm:bulletEnabled val="1"/>
        </dgm:presLayoutVars>
      </dgm:prSet>
      <dgm:spPr/>
      <dgm:t>
        <a:bodyPr/>
        <a:lstStyle/>
        <a:p>
          <a:endParaRPr kumimoji="1" lang="ja-JP" altLang="en-US"/>
        </a:p>
      </dgm:t>
    </dgm:pt>
    <dgm:pt modelId="{AD28F63B-CA97-480C-BB4B-723DEC2B1FC8}" type="pres">
      <dgm:prSet presAssocID="{5D390445-469E-4E8E-8C3C-AF33ADCDCF8F}" presName="sibTrans" presStyleCnt="0"/>
      <dgm:spPr/>
    </dgm:pt>
    <dgm:pt modelId="{45B6627F-817F-4FAC-AE46-7DB0D9FF1FF0}" type="pres">
      <dgm:prSet presAssocID="{B5CD966D-1AAA-4586-A911-9C2D52012D34}" presName="composite" presStyleCnt="0"/>
      <dgm:spPr/>
    </dgm:pt>
    <dgm:pt modelId="{91395837-0565-4659-AE0C-476985243C76}" type="pres">
      <dgm:prSet presAssocID="{B5CD966D-1AAA-4586-A911-9C2D52012D34}" presName="ParentText" presStyleLbl="node1" presStyleIdx="2" presStyleCnt="3" custLinFactNeighborX="-49931" custLinFactNeighborY="-22315">
        <dgm:presLayoutVars>
          <dgm:chMax val="1"/>
          <dgm:chPref val="1"/>
          <dgm:bulletEnabled val="1"/>
        </dgm:presLayoutVars>
      </dgm:prSet>
      <dgm:spPr/>
      <dgm:t>
        <a:bodyPr/>
        <a:lstStyle/>
        <a:p>
          <a:endParaRPr kumimoji="1" lang="ja-JP" altLang="en-US"/>
        </a:p>
      </dgm:t>
    </dgm:pt>
    <dgm:pt modelId="{1D8D250A-48F8-497D-B98C-E569B94A10FA}" type="pres">
      <dgm:prSet presAssocID="{B5CD966D-1AAA-4586-A911-9C2D52012D34}" presName="FinalChildText" presStyleLbl="revTx" presStyleIdx="2" presStyleCnt="3" custScaleX="234468" custScaleY="103215" custLinFactNeighborX="13622" custLinFactNeighborY="-15169">
        <dgm:presLayoutVars>
          <dgm:chMax val="0"/>
          <dgm:chPref val="0"/>
          <dgm:bulletEnabled val="1"/>
        </dgm:presLayoutVars>
      </dgm:prSet>
      <dgm:spPr/>
      <dgm:t>
        <a:bodyPr/>
        <a:lstStyle/>
        <a:p>
          <a:endParaRPr kumimoji="1" lang="ja-JP" altLang="en-US"/>
        </a:p>
      </dgm:t>
    </dgm:pt>
  </dgm:ptLst>
  <dgm:cxnLst>
    <dgm:cxn modelId="{E0CCACCA-0EA9-4443-A97B-CBC6A62A891E}" type="presOf" srcId="{0D035A5E-EF72-4B79-A04F-4413A576C60E}" destId="{1D8D250A-48F8-497D-B98C-E569B94A10FA}" srcOrd="0" destOrd="0" presId="urn:microsoft.com/office/officeart/2005/8/layout/StepDownProcess"/>
    <dgm:cxn modelId="{22ADCCF8-7B23-4FB3-91E6-2A759509A638}" type="presOf" srcId="{DED97A98-8943-4D44-8D08-EC6375A7FD08}" destId="{1E91AF04-F054-4B4C-A2F4-191281D09B4B}" srcOrd="0" destOrd="0" presId="urn:microsoft.com/office/officeart/2005/8/layout/StepDownProcess"/>
    <dgm:cxn modelId="{C9D9A14D-6EFC-48E4-A676-B320DDE8CDCC}" srcId="{E18DE634-CDAB-4920-B310-7A0948CD7C81}" destId="{DED97A98-8943-4D44-8D08-EC6375A7FD08}" srcOrd="0" destOrd="0" parTransId="{4B0358B1-FB2D-4C9B-927C-B2118485E9AB}" sibTransId="{EFF41EE9-53F1-4156-A9C2-53134445B3E2}"/>
    <dgm:cxn modelId="{A0588279-7153-4CD9-9F41-8BE87BEA1F05}" type="presOf" srcId="{40B9E9A7-E203-4602-BD3A-ECD33AB2748D}" destId="{0B8F0F05-1D55-4BC3-B525-7468B0F4DC72}" srcOrd="0" destOrd="0" presId="urn:microsoft.com/office/officeart/2005/8/layout/StepDownProcess"/>
    <dgm:cxn modelId="{28830701-2720-45D7-BC46-7004186F7D6A}" srcId="{E18DE634-CDAB-4920-B310-7A0948CD7C81}" destId="{B5CD966D-1AAA-4586-A911-9C2D52012D34}" srcOrd="2" destOrd="0" parTransId="{ABC3FA84-B496-4373-826E-B7627C81ECD9}" sibTransId="{96E19DBB-EDEB-41D9-A2B7-53791C3D1E52}"/>
    <dgm:cxn modelId="{4B23430B-9FA9-44EB-9CAB-3D59DF863FCA}" type="presOf" srcId="{106C5073-65C6-44E4-9E8F-146587B73AA1}" destId="{F5665B98-3243-42DF-A2C5-2F10B587E97C}" srcOrd="0" destOrd="0" presId="urn:microsoft.com/office/officeart/2005/8/layout/StepDownProcess"/>
    <dgm:cxn modelId="{FF3A62AF-DBB0-4B27-9D2F-DD42343E47E9}" srcId="{E18DE634-CDAB-4920-B310-7A0948CD7C81}" destId="{40B9E9A7-E203-4602-BD3A-ECD33AB2748D}" srcOrd="1" destOrd="0" parTransId="{18D02477-3AC4-4BDE-8647-978394284EAF}" sibTransId="{5D390445-469E-4E8E-8C3C-AF33ADCDCF8F}"/>
    <dgm:cxn modelId="{CF95B77B-E5A0-4343-AD6B-F9F645E15CA9}" srcId="{B5CD966D-1AAA-4586-A911-9C2D52012D34}" destId="{0D035A5E-EF72-4B79-A04F-4413A576C60E}" srcOrd="0" destOrd="0" parTransId="{E799B885-5FD2-4822-AA24-B7D64D661CD3}" sibTransId="{7EE1E1A2-A49A-46BB-B319-06EB229E92D8}"/>
    <dgm:cxn modelId="{876589A4-9667-49F1-BCEC-7AE4E30897E4}" srcId="{DED97A98-8943-4D44-8D08-EC6375A7FD08}" destId="{106C5073-65C6-44E4-9E8F-146587B73AA1}" srcOrd="0" destOrd="0" parTransId="{D166C161-0CC7-4602-BD4D-9AE95C250E27}" sibTransId="{66C9D049-DEE8-4D3C-B6D0-0543A7C8160F}"/>
    <dgm:cxn modelId="{6537321F-AC5F-431A-BB07-011CC7525092}" srcId="{40B9E9A7-E203-4602-BD3A-ECD33AB2748D}" destId="{DD46E6E7-AD8C-4E59-A620-77BDEC55375A}" srcOrd="0" destOrd="0" parTransId="{CBAA495A-917E-4094-900B-305CF1CC1380}" sibTransId="{9F536971-5A3B-4037-AE1C-2C496A944662}"/>
    <dgm:cxn modelId="{A7BE42BA-947B-436B-98A2-82C575A54160}" type="presOf" srcId="{DD46E6E7-AD8C-4E59-A620-77BDEC55375A}" destId="{54048482-1AFC-483F-9171-2D18E3BB98AD}" srcOrd="0" destOrd="0" presId="urn:microsoft.com/office/officeart/2005/8/layout/StepDownProcess"/>
    <dgm:cxn modelId="{F064F091-2370-4785-A6DE-BD32351BD0D1}" type="presOf" srcId="{B5CD966D-1AAA-4586-A911-9C2D52012D34}" destId="{91395837-0565-4659-AE0C-476985243C76}" srcOrd="0" destOrd="0" presId="urn:microsoft.com/office/officeart/2005/8/layout/StepDownProcess"/>
    <dgm:cxn modelId="{F7515FF9-18D5-40FD-AB29-113FC984DAC3}" type="presOf" srcId="{E18DE634-CDAB-4920-B310-7A0948CD7C81}" destId="{8AB594DE-ED04-460A-9DE2-AF5D885FC8F6}" srcOrd="0" destOrd="0" presId="urn:microsoft.com/office/officeart/2005/8/layout/StepDownProcess"/>
    <dgm:cxn modelId="{F2BFACFD-A227-4600-A9BC-46408368AF32}" type="presParOf" srcId="{8AB594DE-ED04-460A-9DE2-AF5D885FC8F6}" destId="{1D5D8254-D55A-4749-8477-F14D14A2F786}" srcOrd="0" destOrd="0" presId="urn:microsoft.com/office/officeart/2005/8/layout/StepDownProcess"/>
    <dgm:cxn modelId="{F86A4AF1-6D28-4BBC-B9CE-CA610018C558}" type="presParOf" srcId="{1D5D8254-D55A-4749-8477-F14D14A2F786}" destId="{C4B4DEEC-941C-459E-BA70-4914EF4A1848}" srcOrd="0" destOrd="0" presId="urn:microsoft.com/office/officeart/2005/8/layout/StepDownProcess"/>
    <dgm:cxn modelId="{48FB192B-280D-4BC1-9218-927F54F28C67}" type="presParOf" srcId="{1D5D8254-D55A-4749-8477-F14D14A2F786}" destId="{1E91AF04-F054-4B4C-A2F4-191281D09B4B}" srcOrd="1" destOrd="0" presId="urn:microsoft.com/office/officeart/2005/8/layout/StepDownProcess"/>
    <dgm:cxn modelId="{008027F3-0DE8-4628-8408-71384B5BA296}" type="presParOf" srcId="{1D5D8254-D55A-4749-8477-F14D14A2F786}" destId="{F5665B98-3243-42DF-A2C5-2F10B587E97C}" srcOrd="2" destOrd="0" presId="urn:microsoft.com/office/officeart/2005/8/layout/StepDownProcess"/>
    <dgm:cxn modelId="{36324D14-92A6-43F3-B888-2C2666A123B5}" type="presParOf" srcId="{8AB594DE-ED04-460A-9DE2-AF5D885FC8F6}" destId="{CDB13144-2684-4D52-A48D-5A7D835ACC8F}" srcOrd="1" destOrd="0" presId="urn:microsoft.com/office/officeart/2005/8/layout/StepDownProcess"/>
    <dgm:cxn modelId="{FC595778-C2F1-4D78-BD1E-A3F426DDA7FB}" type="presParOf" srcId="{8AB594DE-ED04-460A-9DE2-AF5D885FC8F6}" destId="{E9B9F602-A79D-4C8E-9D55-9225443785E5}" srcOrd="2" destOrd="0" presId="urn:microsoft.com/office/officeart/2005/8/layout/StepDownProcess"/>
    <dgm:cxn modelId="{8BD7E1E9-DA49-4C0B-8DE8-B8A15FB40CFB}" type="presParOf" srcId="{E9B9F602-A79D-4C8E-9D55-9225443785E5}" destId="{C2E4FE7A-5589-44B3-8EBB-2E63C7491914}" srcOrd="0" destOrd="0" presId="urn:microsoft.com/office/officeart/2005/8/layout/StepDownProcess"/>
    <dgm:cxn modelId="{619AB06C-C4D1-4207-8703-0DBAA7D16B12}" type="presParOf" srcId="{E9B9F602-A79D-4C8E-9D55-9225443785E5}" destId="{0B8F0F05-1D55-4BC3-B525-7468B0F4DC72}" srcOrd="1" destOrd="0" presId="urn:microsoft.com/office/officeart/2005/8/layout/StepDownProcess"/>
    <dgm:cxn modelId="{B4D5E786-6E83-45BC-831D-23819C17C7EB}" type="presParOf" srcId="{E9B9F602-A79D-4C8E-9D55-9225443785E5}" destId="{54048482-1AFC-483F-9171-2D18E3BB98AD}" srcOrd="2" destOrd="0" presId="urn:microsoft.com/office/officeart/2005/8/layout/StepDownProcess"/>
    <dgm:cxn modelId="{D9ACD7C8-2997-4507-80E1-494AA1AB9B6E}" type="presParOf" srcId="{8AB594DE-ED04-460A-9DE2-AF5D885FC8F6}" destId="{AD28F63B-CA97-480C-BB4B-723DEC2B1FC8}" srcOrd="3" destOrd="0" presId="urn:microsoft.com/office/officeart/2005/8/layout/StepDownProcess"/>
    <dgm:cxn modelId="{79A1FE5F-EFA6-4CD4-84E5-08FC30997CA0}" type="presParOf" srcId="{8AB594DE-ED04-460A-9DE2-AF5D885FC8F6}" destId="{45B6627F-817F-4FAC-AE46-7DB0D9FF1FF0}" srcOrd="4" destOrd="0" presId="urn:microsoft.com/office/officeart/2005/8/layout/StepDownProcess"/>
    <dgm:cxn modelId="{E8A7BD3F-B510-43D5-A789-4D0A20ACBCCB}" type="presParOf" srcId="{45B6627F-817F-4FAC-AE46-7DB0D9FF1FF0}" destId="{91395837-0565-4659-AE0C-476985243C76}" srcOrd="0" destOrd="0" presId="urn:microsoft.com/office/officeart/2005/8/layout/StepDownProcess"/>
    <dgm:cxn modelId="{51457140-8925-4878-A236-D3BCC57B5F08}" type="presParOf" srcId="{45B6627F-817F-4FAC-AE46-7DB0D9FF1FF0}" destId="{1D8D250A-48F8-497D-B98C-E569B94A10FA}"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C03D11-6037-44E1-87B5-0999FC5FC180}"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kumimoji="1" lang="ja-JP" altLang="en-US"/>
        </a:p>
      </dgm:t>
    </dgm:pt>
    <dgm:pt modelId="{33F79360-4685-4BF1-804C-FBC5439FFCB1}">
      <dgm:prSet phldrT="[テキスト]"/>
      <dgm:spPr/>
      <dgm:t>
        <a:bodyPr/>
        <a:lstStyle/>
        <a:p>
          <a:pPr algn="ctr"/>
          <a:r>
            <a:rPr kumimoji="1" lang="ja-JP" altLang="en-US" dirty="0" smtClean="0"/>
            <a:t>水なし</a:t>
          </a:r>
          <a:endParaRPr kumimoji="1" lang="ja-JP" altLang="en-US" dirty="0"/>
        </a:p>
      </dgm:t>
    </dgm:pt>
    <dgm:pt modelId="{31617A4D-23F3-4960-AECA-3EB80AED6393}" type="parTrans" cxnId="{AE704704-95A9-4F6A-BBFE-6EF930CE591A}">
      <dgm:prSet/>
      <dgm:spPr/>
      <dgm:t>
        <a:bodyPr/>
        <a:lstStyle/>
        <a:p>
          <a:pPr algn="ctr"/>
          <a:endParaRPr kumimoji="1" lang="ja-JP" altLang="en-US"/>
        </a:p>
      </dgm:t>
    </dgm:pt>
    <dgm:pt modelId="{A96EB555-E8F3-484E-9F03-EE5E2F3D29B2}" type="sibTrans" cxnId="{AE704704-95A9-4F6A-BBFE-6EF930CE591A}">
      <dgm:prSet/>
      <dgm:spPr/>
      <dgm:t>
        <a:bodyPr/>
        <a:lstStyle/>
        <a:p>
          <a:pPr algn="ctr"/>
          <a:endParaRPr kumimoji="1" lang="ja-JP" altLang="en-US"/>
        </a:p>
      </dgm:t>
    </dgm:pt>
    <dgm:pt modelId="{449EFD82-BD96-4498-8D71-65692BA36D52}">
      <dgm:prSet phldrT="[テキスト]"/>
      <dgm:spPr/>
      <dgm:t>
        <a:bodyPr/>
        <a:lstStyle/>
        <a:p>
          <a:pPr algn="ctr"/>
          <a:r>
            <a:rPr kumimoji="1" lang="ja-JP" altLang="en-US" dirty="0" smtClean="0"/>
            <a:t>加速度の値を読み取りが難しい</a:t>
          </a:r>
          <a:endParaRPr kumimoji="1" lang="ja-JP" altLang="en-US" dirty="0"/>
        </a:p>
      </dgm:t>
    </dgm:pt>
    <dgm:pt modelId="{1E9BDC9B-AA48-4AA4-B245-13A36F7844FE}" type="parTrans" cxnId="{A32D35E8-D839-45F4-A937-0C78B9DADBF1}">
      <dgm:prSet/>
      <dgm:spPr/>
      <dgm:t>
        <a:bodyPr/>
        <a:lstStyle/>
        <a:p>
          <a:pPr algn="ctr"/>
          <a:endParaRPr kumimoji="1" lang="ja-JP" altLang="en-US"/>
        </a:p>
      </dgm:t>
    </dgm:pt>
    <dgm:pt modelId="{5A2E4013-091E-42B4-87A4-148BCAAEF91F}" type="sibTrans" cxnId="{A32D35E8-D839-45F4-A937-0C78B9DADBF1}">
      <dgm:prSet/>
      <dgm:spPr/>
      <dgm:t>
        <a:bodyPr/>
        <a:lstStyle/>
        <a:p>
          <a:pPr algn="ctr"/>
          <a:endParaRPr kumimoji="1" lang="ja-JP" altLang="en-US"/>
        </a:p>
      </dgm:t>
    </dgm:pt>
    <dgm:pt modelId="{A5F8A0D0-6F8E-4146-85B7-24122D578FCB}">
      <dgm:prSet phldrT="[テキスト]"/>
      <dgm:spPr/>
      <dgm:t>
        <a:bodyPr/>
        <a:lstStyle/>
        <a:p>
          <a:pPr algn="ctr"/>
          <a:r>
            <a:rPr kumimoji="1" lang="ja-JP" altLang="en-US" dirty="0" smtClean="0"/>
            <a:t>時針が敏感に揺れてしまう</a:t>
          </a:r>
          <a:endParaRPr kumimoji="1" lang="ja-JP" altLang="en-US" dirty="0"/>
        </a:p>
      </dgm:t>
    </dgm:pt>
    <dgm:pt modelId="{3D6FE196-4736-4A5C-AF24-87D2E7D0B90D}" type="parTrans" cxnId="{AC63127D-1B9C-4C03-9E0E-E0D704256858}">
      <dgm:prSet/>
      <dgm:spPr/>
      <dgm:t>
        <a:bodyPr/>
        <a:lstStyle/>
        <a:p>
          <a:pPr algn="ctr"/>
          <a:endParaRPr kumimoji="1" lang="ja-JP" altLang="en-US"/>
        </a:p>
      </dgm:t>
    </dgm:pt>
    <dgm:pt modelId="{FFDCD36E-88F3-4E2E-BB99-BD17A715253F}" type="sibTrans" cxnId="{AC63127D-1B9C-4C03-9E0E-E0D704256858}">
      <dgm:prSet/>
      <dgm:spPr/>
      <dgm:t>
        <a:bodyPr/>
        <a:lstStyle/>
        <a:p>
          <a:pPr algn="ctr"/>
          <a:endParaRPr kumimoji="1" lang="ja-JP" altLang="en-US"/>
        </a:p>
      </dgm:t>
    </dgm:pt>
    <dgm:pt modelId="{63182028-28E3-48A4-9B7E-C2968567E92E}">
      <dgm:prSet phldrT="[テキスト]"/>
      <dgm:spPr/>
      <dgm:t>
        <a:bodyPr/>
        <a:lstStyle/>
        <a:p>
          <a:pPr algn="ctr"/>
          <a:r>
            <a:rPr kumimoji="1" lang="ja-JP" altLang="en-US" dirty="0" smtClean="0"/>
            <a:t>粘性の高い液体をケースに入れるとよい</a:t>
          </a:r>
          <a:endParaRPr kumimoji="1" lang="ja-JP" altLang="en-US" dirty="0"/>
        </a:p>
      </dgm:t>
    </dgm:pt>
    <dgm:pt modelId="{BBE55470-69F9-4BAC-9435-1B2D198F3C32}" type="parTrans" cxnId="{30D1BC19-D2DE-4514-B138-320C002861D1}">
      <dgm:prSet/>
      <dgm:spPr/>
      <dgm:t>
        <a:bodyPr/>
        <a:lstStyle/>
        <a:p>
          <a:pPr algn="ctr"/>
          <a:endParaRPr kumimoji="1" lang="ja-JP" altLang="en-US"/>
        </a:p>
      </dgm:t>
    </dgm:pt>
    <dgm:pt modelId="{297B15BC-CC82-4123-B8EF-BA1E72687E98}" type="sibTrans" cxnId="{30D1BC19-D2DE-4514-B138-320C002861D1}">
      <dgm:prSet/>
      <dgm:spPr/>
      <dgm:t>
        <a:bodyPr/>
        <a:lstStyle/>
        <a:p>
          <a:pPr algn="ctr"/>
          <a:endParaRPr kumimoji="1" lang="ja-JP" altLang="en-US"/>
        </a:p>
      </dgm:t>
    </dgm:pt>
    <dgm:pt modelId="{817A2E0E-D544-410C-BADE-9F9CB89547F1}">
      <dgm:prSet phldrT="[テキスト]" custT="1"/>
      <dgm:spPr/>
      <dgm:t>
        <a:bodyPr/>
        <a:lstStyle/>
        <a:p>
          <a:pPr algn="ctr"/>
          <a:r>
            <a:rPr kumimoji="1" lang="ja-JP" altLang="en-US" sz="3600" b="1" dirty="0" smtClean="0"/>
            <a:t>身の回りのもので</a:t>
          </a:r>
          <a:br>
            <a:rPr kumimoji="1" lang="ja-JP" altLang="en-US" sz="3600" b="1" dirty="0" smtClean="0"/>
          </a:br>
          <a:r>
            <a:rPr kumimoji="1" lang="ja-JP" altLang="en-US" sz="3600" b="1" dirty="0" smtClean="0"/>
            <a:t>実験器を作る</a:t>
          </a:r>
          <a:r>
            <a:rPr kumimoji="1" lang="en-US" altLang="ja-JP" sz="3600" b="1" dirty="0" smtClean="0"/>
            <a:t>!!!</a:t>
          </a:r>
          <a:endParaRPr kumimoji="1" lang="ja-JP" altLang="en-US" sz="3600" b="1" dirty="0"/>
        </a:p>
      </dgm:t>
    </dgm:pt>
    <dgm:pt modelId="{64CBB5F7-D7BB-4796-8109-27A84DEBBCED}" type="parTrans" cxnId="{E98B7963-FCAE-4779-B24B-7F50DD5896C5}">
      <dgm:prSet/>
      <dgm:spPr/>
      <dgm:t>
        <a:bodyPr/>
        <a:lstStyle/>
        <a:p>
          <a:pPr algn="ctr"/>
          <a:endParaRPr kumimoji="1" lang="ja-JP" altLang="en-US"/>
        </a:p>
      </dgm:t>
    </dgm:pt>
    <dgm:pt modelId="{D0B3284C-ED3C-4A66-BA18-6A8752988D7B}" type="sibTrans" cxnId="{E98B7963-FCAE-4779-B24B-7F50DD5896C5}">
      <dgm:prSet/>
      <dgm:spPr/>
      <dgm:t>
        <a:bodyPr/>
        <a:lstStyle/>
        <a:p>
          <a:pPr algn="ctr"/>
          <a:endParaRPr kumimoji="1" lang="ja-JP" altLang="en-US"/>
        </a:p>
      </dgm:t>
    </dgm:pt>
    <dgm:pt modelId="{92628329-2DBC-48A0-BBC3-AF871A48B381}">
      <dgm:prSet phldrT="[テキスト]"/>
      <dgm:spPr/>
      <dgm:t>
        <a:bodyPr/>
        <a:lstStyle/>
        <a:p>
          <a:pPr algn="ctr"/>
          <a:r>
            <a:rPr kumimoji="1" lang="ja-JP" altLang="en-US" dirty="0" smtClean="0"/>
            <a:t>水を使用</a:t>
          </a:r>
          <a:endParaRPr kumimoji="1" lang="ja-JP" altLang="en-US" dirty="0"/>
        </a:p>
      </dgm:t>
    </dgm:pt>
    <dgm:pt modelId="{6A0A90AF-14F9-428B-911F-834FAC717C3F}" type="parTrans" cxnId="{CDFFE7B7-4D35-4EF3-A605-2871F7DEA1DE}">
      <dgm:prSet/>
      <dgm:spPr/>
      <dgm:t>
        <a:bodyPr/>
        <a:lstStyle/>
        <a:p>
          <a:pPr algn="ctr"/>
          <a:endParaRPr kumimoji="1" lang="ja-JP" altLang="en-US"/>
        </a:p>
      </dgm:t>
    </dgm:pt>
    <dgm:pt modelId="{0685C910-CB00-4AAE-8AAB-CB525A18506D}" type="sibTrans" cxnId="{CDFFE7B7-4D35-4EF3-A605-2871F7DEA1DE}">
      <dgm:prSet/>
      <dgm:spPr/>
      <dgm:t>
        <a:bodyPr/>
        <a:lstStyle/>
        <a:p>
          <a:pPr algn="ctr"/>
          <a:endParaRPr kumimoji="1" lang="ja-JP" altLang="en-US"/>
        </a:p>
      </dgm:t>
    </dgm:pt>
    <dgm:pt modelId="{420B63E6-30CA-45A1-A1FB-A3F6EB738DB5}" type="pres">
      <dgm:prSet presAssocID="{AFC03D11-6037-44E1-87B5-0999FC5FC180}" presName="outerComposite" presStyleCnt="0">
        <dgm:presLayoutVars>
          <dgm:chMax val="5"/>
          <dgm:dir/>
          <dgm:resizeHandles val="exact"/>
        </dgm:presLayoutVars>
      </dgm:prSet>
      <dgm:spPr/>
    </dgm:pt>
    <dgm:pt modelId="{5C6B1C5D-473D-4728-B520-6440110651EE}" type="pres">
      <dgm:prSet presAssocID="{AFC03D11-6037-44E1-87B5-0999FC5FC180}" presName="dummyMaxCanvas" presStyleCnt="0">
        <dgm:presLayoutVars/>
      </dgm:prSet>
      <dgm:spPr/>
    </dgm:pt>
    <dgm:pt modelId="{6D3B736E-38CC-4A28-9FBC-046BB0323CA1}" type="pres">
      <dgm:prSet presAssocID="{AFC03D11-6037-44E1-87B5-0999FC5FC180}" presName="FiveNodes_1" presStyleLbl="node1" presStyleIdx="0" presStyleCnt="5">
        <dgm:presLayoutVars>
          <dgm:bulletEnabled val="1"/>
        </dgm:presLayoutVars>
      </dgm:prSet>
      <dgm:spPr/>
    </dgm:pt>
    <dgm:pt modelId="{05DD9D32-F4D5-4E14-8F3E-51842C9B9FE9}" type="pres">
      <dgm:prSet presAssocID="{AFC03D11-6037-44E1-87B5-0999FC5FC180}" presName="FiveNodes_2" presStyleLbl="node1" presStyleIdx="1" presStyleCnt="5">
        <dgm:presLayoutVars>
          <dgm:bulletEnabled val="1"/>
        </dgm:presLayoutVars>
      </dgm:prSet>
      <dgm:spPr/>
    </dgm:pt>
    <dgm:pt modelId="{E12BBBD0-EEF8-421E-A808-98C96F673C05}" type="pres">
      <dgm:prSet presAssocID="{AFC03D11-6037-44E1-87B5-0999FC5FC180}" presName="FiveNodes_3" presStyleLbl="node1" presStyleIdx="2" presStyleCnt="5">
        <dgm:presLayoutVars>
          <dgm:bulletEnabled val="1"/>
        </dgm:presLayoutVars>
      </dgm:prSet>
      <dgm:spPr/>
    </dgm:pt>
    <dgm:pt modelId="{0F30DDD7-1FAD-4E2D-8878-11442C43FC72}" type="pres">
      <dgm:prSet presAssocID="{AFC03D11-6037-44E1-87B5-0999FC5FC180}" presName="FiveNodes_4" presStyleLbl="node1" presStyleIdx="3" presStyleCnt="5">
        <dgm:presLayoutVars>
          <dgm:bulletEnabled val="1"/>
        </dgm:presLayoutVars>
      </dgm:prSet>
      <dgm:spPr/>
      <dgm:t>
        <a:bodyPr/>
        <a:lstStyle/>
        <a:p>
          <a:endParaRPr kumimoji="1" lang="ja-JP" altLang="en-US"/>
        </a:p>
      </dgm:t>
    </dgm:pt>
    <dgm:pt modelId="{5E2A8ED0-1B8E-43F6-A6C2-6D35F29D59A1}" type="pres">
      <dgm:prSet presAssocID="{AFC03D11-6037-44E1-87B5-0999FC5FC180}" presName="FiveNodes_5" presStyleLbl="node1" presStyleIdx="4" presStyleCnt="5">
        <dgm:presLayoutVars>
          <dgm:bulletEnabled val="1"/>
        </dgm:presLayoutVars>
      </dgm:prSet>
      <dgm:spPr/>
    </dgm:pt>
    <dgm:pt modelId="{5AE2C828-C047-417B-AD19-1A5D508DE28B}" type="pres">
      <dgm:prSet presAssocID="{AFC03D11-6037-44E1-87B5-0999FC5FC180}" presName="FiveConn_1-2" presStyleLbl="fgAccFollowNode1" presStyleIdx="0" presStyleCnt="4">
        <dgm:presLayoutVars>
          <dgm:bulletEnabled val="1"/>
        </dgm:presLayoutVars>
      </dgm:prSet>
      <dgm:spPr/>
    </dgm:pt>
    <dgm:pt modelId="{F6ECD98F-5CA1-4037-A1C5-90509AD773C9}" type="pres">
      <dgm:prSet presAssocID="{AFC03D11-6037-44E1-87B5-0999FC5FC180}" presName="FiveConn_2-3" presStyleLbl="fgAccFollowNode1" presStyleIdx="1" presStyleCnt="4">
        <dgm:presLayoutVars>
          <dgm:bulletEnabled val="1"/>
        </dgm:presLayoutVars>
      </dgm:prSet>
      <dgm:spPr/>
    </dgm:pt>
    <dgm:pt modelId="{AB5BD5C1-C668-434F-A323-7AA5FEB33AC8}" type="pres">
      <dgm:prSet presAssocID="{AFC03D11-6037-44E1-87B5-0999FC5FC180}" presName="FiveConn_3-4" presStyleLbl="fgAccFollowNode1" presStyleIdx="2" presStyleCnt="4">
        <dgm:presLayoutVars>
          <dgm:bulletEnabled val="1"/>
        </dgm:presLayoutVars>
      </dgm:prSet>
      <dgm:spPr/>
    </dgm:pt>
    <dgm:pt modelId="{986453EB-483C-4617-9699-763F086FB462}" type="pres">
      <dgm:prSet presAssocID="{AFC03D11-6037-44E1-87B5-0999FC5FC180}" presName="FiveConn_4-5" presStyleLbl="fgAccFollowNode1" presStyleIdx="3" presStyleCnt="4">
        <dgm:presLayoutVars>
          <dgm:bulletEnabled val="1"/>
        </dgm:presLayoutVars>
      </dgm:prSet>
      <dgm:spPr/>
    </dgm:pt>
    <dgm:pt modelId="{906B1290-B46E-4E3C-97ED-EB721CB7E2DC}" type="pres">
      <dgm:prSet presAssocID="{AFC03D11-6037-44E1-87B5-0999FC5FC180}" presName="FiveNodes_1_text" presStyleLbl="node1" presStyleIdx="4" presStyleCnt="5">
        <dgm:presLayoutVars>
          <dgm:bulletEnabled val="1"/>
        </dgm:presLayoutVars>
      </dgm:prSet>
      <dgm:spPr/>
    </dgm:pt>
    <dgm:pt modelId="{B6BECC85-641E-4286-B352-152C6E3708D0}" type="pres">
      <dgm:prSet presAssocID="{AFC03D11-6037-44E1-87B5-0999FC5FC180}" presName="FiveNodes_2_text" presStyleLbl="node1" presStyleIdx="4" presStyleCnt="5">
        <dgm:presLayoutVars>
          <dgm:bulletEnabled val="1"/>
        </dgm:presLayoutVars>
      </dgm:prSet>
      <dgm:spPr/>
    </dgm:pt>
    <dgm:pt modelId="{94F3B40D-602E-43FB-95DA-20178A0B77A4}" type="pres">
      <dgm:prSet presAssocID="{AFC03D11-6037-44E1-87B5-0999FC5FC180}" presName="FiveNodes_3_text" presStyleLbl="node1" presStyleIdx="4" presStyleCnt="5">
        <dgm:presLayoutVars>
          <dgm:bulletEnabled val="1"/>
        </dgm:presLayoutVars>
      </dgm:prSet>
      <dgm:spPr/>
    </dgm:pt>
    <dgm:pt modelId="{13E242D6-30DB-4CEC-929A-B8F44B7AE818}" type="pres">
      <dgm:prSet presAssocID="{AFC03D11-6037-44E1-87B5-0999FC5FC180}" presName="FiveNodes_4_text" presStyleLbl="node1" presStyleIdx="4" presStyleCnt="5">
        <dgm:presLayoutVars>
          <dgm:bulletEnabled val="1"/>
        </dgm:presLayoutVars>
      </dgm:prSet>
      <dgm:spPr/>
      <dgm:t>
        <a:bodyPr/>
        <a:lstStyle/>
        <a:p>
          <a:endParaRPr kumimoji="1" lang="ja-JP" altLang="en-US"/>
        </a:p>
      </dgm:t>
    </dgm:pt>
    <dgm:pt modelId="{F6B86C1E-AB97-4AB8-A03D-68F04B70F51D}" type="pres">
      <dgm:prSet presAssocID="{AFC03D11-6037-44E1-87B5-0999FC5FC180}" presName="FiveNodes_5_text" presStyleLbl="node1" presStyleIdx="4" presStyleCnt="5">
        <dgm:presLayoutVars>
          <dgm:bulletEnabled val="1"/>
        </dgm:presLayoutVars>
      </dgm:prSet>
      <dgm:spPr/>
    </dgm:pt>
  </dgm:ptLst>
  <dgm:cxnLst>
    <dgm:cxn modelId="{98C06D35-E3A3-4FCF-8BCE-2950894FF9F1}" type="presOf" srcId="{817A2E0E-D544-410C-BADE-9F9CB89547F1}" destId="{13E242D6-30DB-4CEC-929A-B8F44B7AE818}" srcOrd="1" destOrd="0" presId="urn:microsoft.com/office/officeart/2005/8/layout/vProcess5"/>
    <dgm:cxn modelId="{F5244572-BF26-44E0-8E13-C46331268AEA}" type="presOf" srcId="{AFC03D11-6037-44E1-87B5-0999FC5FC180}" destId="{420B63E6-30CA-45A1-A1FB-A3F6EB738DB5}" srcOrd="0" destOrd="0" presId="urn:microsoft.com/office/officeart/2005/8/layout/vProcess5"/>
    <dgm:cxn modelId="{E5308947-BC6D-4E95-AFEE-92503B0B9ECE}" type="presOf" srcId="{33F79360-4685-4BF1-804C-FBC5439FFCB1}" destId="{6D3B736E-38CC-4A28-9FBC-046BB0323CA1}" srcOrd="0" destOrd="0" presId="urn:microsoft.com/office/officeart/2005/8/layout/vProcess5"/>
    <dgm:cxn modelId="{C1CC9CA5-A65E-4F60-ABB9-13BEED480DAB}" type="presOf" srcId="{63182028-28E3-48A4-9B7E-C2968567E92E}" destId="{E12BBBD0-EEF8-421E-A808-98C96F673C05}" srcOrd="0" destOrd="0" presId="urn:microsoft.com/office/officeart/2005/8/layout/vProcess5"/>
    <dgm:cxn modelId="{AF4E5063-A611-4FB8-84A4-40B0DE841CEA}" type="presOf" srcId="{92628329-2DBC-48A0-BBC3-AF871A48B381}" destId="{5E2A8ED0-1B8E-43F6-A6C2-6D35F29D59A1}" srcOrd="0" destOrd="0" presId="urn:microsoft.com/office/officeart/2005/8/layout/vProcess5"/>
    <dgm:cxn modelId="{031CF2D1-EE34-48AD-96F2-069EB5A3885D}" type="presOf" srcId="{297B15BC-CC82-4123-B8EF-BA1E72687E98}" destId="{AB5BD5C1-C668-434F-A323-7AA5FEB33AC8}" srcOrd="0" destOrd="0" presId="urn:microsoft.com/office/officeart/2005/8/layout/vProcess5"/>
    <dgm:cxn modelId="{30D1BC19-D2DE-4514-B138-320C002861D1}" srcId="{AFC03D11-6037-44E1-87B5-0999FC5FC180}" destId="{63182028-28E3-48A4-9B7E-C2968567E92E}" srcOrd="2" destOrd="0" parTransId="{BBE55470-69F9-4BAC-9435-1B2D198F3C32}" sibTransId="{297B15BC-CC82-4123-B8EF-BA1E72687E98}"/>
    <dgm:cxn modelId="{563CDD78-81A6-4C6D-8948-505786304DB5}" type="presOf" srcId="{449EFD82-BD96-4498-8D71-65692BA36D52}" destId="{B6BECC85-641E-4286-B352-152C6E3708D0}" srcOrd="1" destOrd="0" presId="urn:microsoft.com/office/officeart/2005/8/layout/vProcess5"/>
    <dgm:cxn modelId="{AC63127D-1B9C-4C03-9E0E-E0D704256858}" srcId="{449EFD82-BD96-4498-8D71-65692BA36D52}" destId="{A5F8A0D0-6F8E-4146-85B7-24122D578FCB}" srcOrd="0" destOrd="0" parTransId="{3D6FE196-4736-4A5C-AF24-87D2E7D0B90D}" sibTransId="{FFDCD36E-88F3-4E2E-BB99-BD17A715253F}"/>
    <dgm:cxn modelId="{A32D35E8-D839-45F4-A937-0C78B9DADBF1}" srcId="{AFC03D11-6037-44E1-87B5-0999FC5FC180}" destId="{449EFD82-BD96-4498-8D71-65692BA36D52}" srcOrd="1" destOrd="0" parTransId="{1E9BDC9B-AA48-4AA4-B245-13A36F7844FE}" sibTransId="{5A2E4013-091E-42B4-87A4-148BCAAEF91F}"/>
    <dgm:cxn modelId="{47B3112A-5C99-413F-BCEA-B08C405C76AD}" type="presOf" srcId="{449EFD82-BD96-4498-8D71-65692BA36D52}" destId="{05DD9D32-F4D5-4E14-8F3E-51842C9B9FE9}" srcOrd="0" destOrd="0" presId="urn:microsoft.com/office/officeart/2005/8/layout/vProcess5"/>
    <dgm:cxn modelId="{BC637C75-74C4-4E4F-BC55-0637F44F5782}" type="presOf" srcId="{A96EB555-E8F3-484E-9F03-EE5E2F3D29B2}" destId="{5AE2C828-C047-417B-AD19-1A5D508DE28B}" srcOrd="0" destOrd="0" presId="urn:microsoft.com/office/officeart/2005/8/layout/vProcess5"/>
    <dgm:cxn modelId="{6EE10E32-82C0-418D-A7CA-7D85A294666F}" type="presOf" srcId="{A5F8A0D0-6F8E-4146-85B7-24122D578FCB}" destId="{05DD9D32-F4D5-4E14-8F3E-51842C9B9FE9}" srcOrd="0" destOrd="1" presId="urn:microsoft.com/office/officeart/2005/8/layout/vProcess5"/>
    <dgm:cxn modelId="{68EF3946-A71C-49D7-B831-679214E22AB1}" type="presOf" srcId="{5A2E4013-091E-42B4-87A4-148BCAAEF91F}" destId="{F6ECD98F-5CA1-4037-A1C5-90509AD773C9}" srcOrd="0" destOrd="0" presId="urn:microsoft.com/office/officeart/2005/8/layout/vProcess5"/>
    <dgm:cxn modelId="{098AE3CF-95D3-484B-A9EE-468D6DDE5427}" type="presOf" srcId="{33F79360-4685-4BF1-804C-FBC5439FFCB1}" destId="{906B1290-B46E-4E3C-97ED-EB721CB7E2DC}" srcOrd="1" destOrd="0" presId="urn:microsoft.com/office/officeart/2005/8/layout/vProcess5"/>
    <dgm:cxn modelId="{19AFD042-0EC5-443A-A089-C4D27C782EE0}" type="presOf" srcId="{63182028-28E3-48A4-9B7E-C2968567E92E}" destId="{94F3B40D-602E-43FB-95DA-20178A0B77A4}" srcOrd="1" destOrd="0" presId="urn:microsoft.com/office/officeart/2005/8/layout/vProcess5"/>
    <dgm:cxn modelId="{CDFFE7B7-4D35-4EF3-A605-2871F7DEA1DE}" srcId="{AFC03D11-6037-44E1-87B5-0999FC5FC180}" destId="{92628329-2DBC-48A0-BBC3-AF871A48B381}" srcOrd="4" destOrd="0" parTransId="{6A0A90AF-14F9-428B-911F-834FAC717C3F}" sibTransId="{0685C910-CB00-4AAE-8AAB-CB525A18506D}"/>
    <dgm:cxn modelId="{9DB3F8C6-5266-48DB-864A-509E45CF0CD0}" type="presOf" srcId="{D0B3284C-ED3C-4A66-BA18-6A8752988D7B}" destId="{986453EB-483C-4617-9699-763F086FB462}" srcOrd="0" destOrd="0" presId="urn:microsoft.com/office/officeart/2005/8/layout/vProcess5"/>
    <dgm:cxn modelId="{A7492EAD-5239-4D11-8D32-1D7C7C8A18A9}" type="presOf" srcId="{A5F8A0D0-6F8E-4146-85B7-24122D578FCB}" destId="{B6BECC85-641E-4286-B352-152C6E3708D0}" srcOrd="1" destOrd="1" presId="urn:microsoft.com/office/officeart/2005/8/layout/vProcess5"/>
    <dgm:cxn modelId="{57625436-27D0-4388-BFF1-338CE6D63D2C}" type="presOf" srcId="{92628329-2DBC-48A0-BBC3-AF871A48B381}" destId="{F6B86C1E-AB97-4AB8-A03D-68F04B70F51D}" srcOrd="1" destOrd="0" presId="urn:microsoft.com/office/officeart/2005/8/layout/vProcess5"/>
    <dgm:cxn modelId="{E98B7963-FCAE-4779-B24B-7F50DD5896C5}" srcId="{AFC03D11-6037-44E1-87B5-0999FC5FC180}" destId="{817A2E0E-D544-410C-BADE-9F9CB89547F1}" srcOrd="3" destOrd="0" parTransId="{64CBB5F7-D7BB-4796-8109-27A84DEBBCED}" sibTransId="{D0B3284C-ED3C-4A66-BA18-6A8752988D7B}"/>
    <dgm:cxn modelId="{AE704704-95A9-4F6A-BBFE-6EF930CE591A}" srcId="{AFC03D11-6037-44E1-87B5-0999FC5FC180}" destId="{33F79360-4685-4BF1-804C-FBC5439FFCB1}" srcOrd="0" destOrd="0" parTransId="{31617A4D-23F3-4960-AECA-3EB80AED6393}" sibTransId="{A96EB555-E8F3-484E-9F03-EE5E2F3D29B2}"/>
    <dgm:cxn modelId="{C66E0950-1697-4D23-8F2A-BEC33CA48543}" type="presOf" srcId="{817A2E0E-D544-410C-BADE-9F9CB89547F1}" destId="{0F30DDD7-1FAD-4E2D-8878-11442C43FC72}" srcOrd="0" destOrd="0" presId="urn:microsoft.com/office/officeart/2005/8/layout/vProcess5"/>
    <dgm:cxn modelId="{C06DCCF8-90A9-4F41-8D2D-885A7DDC7683}" type="presParOf" srcId="{420B63E6-30CA-45A1-A1FB-A3F6EB738DB5}" destId="{5C6B1C5D-473D-4728-B520-6440110651EE}" srcOrd="0" destOrd="0" presId="urn:microsoft.com/office/officeart/2005/8/layout/vProcess5"/>
    <dgm:cxn modelId="{F490C801-01CB-4E4B-9D4B-B0C0D0F761DB}" type="presParOf" srcId="{420B63E6-30CA-45A1-A1FB-A3F6EB738DB5}" destId="{6D3B736E-38CC-4A28-9FBC-046BB0323CA1}" srcOrd="1" destOrd="0" presId="urn:microsoft.com/office/officeart/2005/8/layout/vProcess5"/>
    <dgm:cxn modelId="{06B4AE85-B77D-4A89-A67B-E58F2DBDAF59}" type="presParOf" srcId="{420B63E6-30CA-45A1-A1FB-A3F6EB738DB5}" destId="{05DD9D32-F4D5-4E14-8F3E-51842C9B9FE9}" srcOrd="2" destOrd="0" presId="urn:microsoft.com/office/officeart/2005/8/layout/vProcess5"/>
    <dgm:cxn modelId="{53334D42-AB4B-45DF-886C-4E3A16026076}" type="presParOf" srcId="{420B63E6-30CA-45A1-A1FB-A3F6EB738DB5}" destId="{E12BBBD0-EEF8-421E-A808-98C96F673C05}" srcOrd="3" destOrd="0" presId="urn:microsoft.com/office/officeart/2005/8/layout/vProcess5"/>
    <dgm:cxn modelId="{868735B7-2CD9-4D0A-B473-2608E7C4A2D1}" type="presParOf" srcId="{420B63E6-30CA-45A1-A1FB-A3F6EB738DB5}" destId="{0F30DDD7-1FAD-4E2D-8878-11442C43FC72}" srcOrd="4" destOrd="0" presId="urn:microsoft.com/office/officeart/2005/8/layout/vProcess5"/>
    <dgm:cxn modelId="{5A1CBF40-55D2-43B8-BC93-E2A8C5469E30}" type="presParOf" srcId="{420B63E6-30CA-45A1-A1FB-A3F6EB738DB5}" destId="{5E2A8ED0-1B8E-43F6-A6C2-6D35F29D59A1}" srcOrd="5" destOrd="0" presId="urn:microsoft.com/office/officeart/2005/8/layout/vProcess5"/>
    <dgm:cxn modelId="{1B92BE0D-5E73-4F1D-A81D-9EC1B5D4F483}" type="presParOf" srcId="{420B63E6-30CA-45A1-A1FB-A3F6EB738DB5}" destId="{5AE2C828-C047-417B-AD19-1A5D508DE28B}" srcOrd="6" destOrd="0" presId="urn:microsoft.com/office/officeart/2005/8/layout/vProcess5"/>
    <dgm:cxn modelId="{59519CFE-5BC0-4073-B3FA-096E05FA0C89}" type="presParOf" srcId="{420B63E6-30CA-45A1-A1FB-A3F6EB738DB5}" destId="{F6ECD98F-5CA1-4037-A1C5-90509AD773C9}" srcOrd="7" destOrd="0" presId="urn:microsoft.com/office/officeart/2005/8/layout/vProcess5"/>
    <dgm:cxn modelId="{B0D277F8-D82E-4EBD-9D43-D8CEED3A3815}" type="presParOf" srcId="{420B63E6-30CA-45A1-A1FB-A3F6EB738DB5}" destId="{AB5BD5C1-C668-434F-A323-7AA5FEB33AC8}" srcOrd="8" destOrd="0" presId="urn:microsoft.com/office/officeart/2005/8/layout/vProcess5"/>
    <dgm:cxn modelId="{103E8B3A-6DCF-4085-93F0-9DB4AEA7282C}" type="presParOf" srcId="{420B63E6-30CA-45A1-A1FB-A3F6EB738DB5}" destId="{986453EB-483C-4617-9699-763F086FB462}" srcOrd="9" destOrd="0" presId="urn:microsoft.com/office/officeart/2005/8/layout/vProcess5"/>
    <dgm:cxn modelId="{51D9701F-F071-4597-B6F7-5F1F33DCAB55}" type="presParOf" srcId="{420B63E6-30CA-45A1-A1FB-A3F6EB738DB5}" destId="{906B1290-B46E-4E3C-97ED-EB721CB7E2DC}" srcOrd="10" destOrd="0" presId="urn:microsoft.com/office/officeart/2005/8/layout/vProcess5"/>
    <dgm:cxn modelId="{9515B0A9-A5E7-4369-B79B-8FBD4CBE86F2}" type="presParOf" srcId="{420B63E6-30CA-45A1-A1FB-A3F6EB738DB5}" destId="{B6BECC85-641E-4286-B352-152C6E3708D0}" srcOrd="11" destOrd="0" presId="urn:microsoft.com/office/officeart/2005/8/layout/vProcess5"/>
    <dgm:cxn modelId="{9736335C-255E-4E4E-A1B9-0FC96461468B}" type="presParOf" srcId="{420B63E6-30CA-45A1-A1FB-A3F6EB738DB5}" destId="{94F3B40D-602E-43FB-95DA-20178A0B77A4}" srcOrd="12" destOrd="0" presId="urn:microsoft.com/office/officeart/2005/8/layout/vProcess5"/>
    <dgm:cxn modelId="{E827EC21-1A71-4B9E-93CD-86A5634A13AF}" type="presParOf" srcId="{420B63E6-30CA-45A1-A1FB-A3F6EB738DB5}" destId="{13E242D6-30DB-4CEC-929A-B8F44B7AE818}" srcOrd="13" destOrd="0" presId="urn:microsoft.com/office/officeart/2005/8/layout/vProcess5"/>
    <dgm:cxn modelId="{B817F2AD-A91A-4B6D-A630-1A49C2742E10}" type="presParOf" srcId="{420B63E6-30CA-45A1-A1FB-A3F6EB738DB5}" destId="{F6B86C1E-AB97-4AB8-A03D-68F04B70F51D}"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C03D11-6037-44E1-87B5-0999FC5FC180}"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kumimoji="1" lang="ja-JP" altLang="en-US"/>
        </a:p>
      </dgm:t>
    </dgm:pt>
    <dgm:pt modelId="{33F79360-4685-4BF1-804C-FBC5439FFCB1}">
      <dgm:prSet phldrT="[テキスト]"/>
      <dgm:spPr/>
      <dgm:t>
        <a:bodyPr/>
        <a:lstStyle/>
        <a:p>
          <a:pPr algn="ctr"/>
          <a:r>
            <a:rPr lang="ja-JP" altLang="en-US" dirty="0" smtClean="0"/>
            <a:t>実験台の上を走る力学台車など</a:t>
          </a:r>
          <a:br>
            <a:rPr lang="ja-JP" altLang="en-US" dirty="0" smtClean="0"/>
          </a:br>
          <a:r>
            <a:rPr lang="ja-JP" altLang="en-US" dirty="0" smtClean="0"/>
            <a:t>運動物体を</a:t>
          </a:r>
          <a:r>
            <a:rPr lang="ja-JP" altLang="en-US" u="sng" dirty="0" smtClean="0"/>
            <a:t>外から観察</a:t>
          </a:r>
          <a:endParaRPr kumimoji="1" lang="ja-JP" altLang="en-US" dirty="0"/>
        </a:p>
      </dgm:t>
    </dgm:pt>
    <dgm:pt modelId="{31617A4D-23F3-4960-AECA-3EB80AED6393}" type="parTrans" cxnId="{AE704704-95A9-4F6A-BBFE-6EF930CE591A}">
      <dgm:prSet/>
      <dgm:spPr/>
      <dgm:t>
        <a:bodyPr/>
        <a:lstStyle/>
        <a:p>
          <a:pPr algn="ctr"/>
          <a:endParaRPr kumimoji="1" lang="ja-JP" altLang="en-US"/>
        </a:p>
      </dgm:t>
    </dgm:pt>
    <dgm:pt modelId="{A96EB555-E8F3-484E-9F03-EE5E2F3D29B2}" type="sibTrans" cxnId="{AE704704-95A9-4F6A-BBFE-6EF930CE591A}">
      <dgm:prSet/>
      <dgm:spPr/>
      <dgm:t>
        <a:bodyPr/>
        <a:lstStyle/>
        <a:p>
          <a:pPr algn="ctr"/>
          <a:endParaRPr kumimoji="1" lang="ja-JP" altLang="en-US"/>
        </a:p>
      </dgm:t>
    </dgm:pt>
    <dgm:pt modelId="{449EFD82-BD96-4498-8D71-65692BA36D52}">
      <dgm:prSet phldrT="[テキスト]"/>
      <dgm:spPr/>
      <dgm:t>
        <a:bodyPr/>
        <a:lstStyle/>
        <a:p>
          <a:pPr algn="ctr"/>
          <a:r>
            <a:rPr kumimoji="1" lang="ja-JP" altLang="en-US" dirty="0" smtClean="0"/>
            <a:t>物体の運動は</a:t>
          </a:r>
          <a:br>
            <a:rPr kumimoji="1" lang="ja-JP" altLang="en-US" dirty="0" smtClean="0"/>
          </a:br>
          <a:r>
            <a:rPr kumimoji="1" lang="ja-JP" altLang="en-US" dirty="0" smtClean="0"/>
            <a:t>等速直線運動、等加速度直線運動　と学ぶ</a:t>
          </a:r>
          <a:endParaRPr kumimoji="1" lang="ja-JP" altLang="en-US" dirty="0"/>
        </a:p>
      </dgm:t>
    </dgm:pt>
    <dgm:pt modelId="{1E9BDC9B-AA48-4AA4-B245-13A36F7844FE}" type="parTrans" cxnId="{A32D35E8-D839-45F4-A937-0C78B9DADBF1}">
      <dgm:prSet/>
      <dgm:spPr/>
      <dgm:t>
        <a:bodyPr/>
        <a:lstStyle/>
        <a:p>
          <a:pPr algn="ctr"/>
          <a:endParaRPr kumimoji="1" lang="ja-JP" altLang="en-US"/>
        </a:p>
      </dgm:t>
    </dgm:pt>
    <dgm:pt modelId="{5A2E4013-091E-42B4-87A4-148BCAAEF91F}" type="sibTrans" cxnId="{A32D35E8-D839-45F4-A937-0C78B9DADBF1}">
      <dgm:prSet/>
      <dgm:spPr/>
      <dgm:t>
        <a:bodyPr/>
        <a:lstStyle/>
        <a:p>
          <a:pPr algn="ctr"/>
          <a:endParaRPr kumimoji="1" lang="ja-JP" altLang="en-US"/>
        </a:p>
      </dgm:t>
    </dgm:pt>
    <dgm:pt modelId="{08748355-B64C-4D93-9B1F-BC0B7D22ED5E}">
      <dgm:prSet phldrT="[テキスト]"/>
      <dgm:spPr/>
      <dgm:t>
        <a:bodyPr/>
        <a:lstStyle/>
        <a:p>
          <a:pPr algn="ctr"/>
          <a:r>
            <a:rPr kumimoji="1" lang="ja-JP" altLang="en-US" b="1" dirty="0" smtClean="0">
              <a:solidFill>
                <a:srgbClr val="FF0000"/>
              </a:solidFill>
            </a:rPr>
            <a:t>しかし</a:t>
          </a:r>
          <a:r>
            <a:rPr kumimoji="1" lang="ja-JP" altLang="en-US" dirty="0" smtClean="0"/>
            <a:t>　実際の身近な加速現象</a:t>
          </a:r>
          <a:br>
            <a:rPr kumimoji="1" lang="ja-JP" altLang="en-US" dirty="0" smtClean="0"/>
          </a:br>
          <a:r>
            <a:rPr kumimoji="1" lang="ja-JP" altLang="en-US" dirty="0" smtClean="0"/>
            <a:t>　→乗り物の中にいるとき</a:t>
          </a:r>
          <a:endParaRPr kumimoji="1" lang="ja-JP" altLang="en-US" dirty="0"/>
        </a:p>
      </dgm:t>
    </dgm:pt>
    <dgm:pt modelId="{AF30D2B1-3CF1-49CB-8FDC-D8663E0A5C6F}" type="parTrans" cxnId="{3E64B669-5F41-4A5B-96E6-09D769866658}">
      <dgm:prSet/>
      <dgm:spPr/>
      <dgm:t>
        <a:bodyPr/>
        <a:lstStyle/>
        <a:p>
          <a:endParaRPr kumimoji="1" lang="ja-JP" altLang="en-US"/>
        </a:p>
      </dgm:t>
    </dgm:pt>
    <dgm:pt modelId="{D26070AE-9061-48ED-A2BF-311F9280C3FA}" type="sibTrans" cxnId="{3E64B669-5F41-4A5B-96E6-09D769866658}">
      <dgm:prSet/>
      <dgm:spPr/>
      <dgm:t>
        <a:bodyPr/>
        <a:lstStyle/>
        <a:p>
          <a:endParaRPr kumimoji="1" lang="ja-JP" altLang="en-US"/>
        </a:p>
      </dgm:t>
    </dgm:pt>
    <dgm:pt modelId="{CE630941-4453-4D07-B354-AFC818DC7528}">
      <dgm:prSet phldrT="[テキスト]"/>
      <dgm:spPr/>
      <dgm:t>
        <a:bodyPr/>
        <a:lstStyle/>
        <a:p>
          <a:pPr algn="ctr"/>
          <a:r>
            <a:rPr kumimoji="1" lang="ja-JP" altLang="en-US" dirty="0" smtClean="0"/>
            <a:t>加速度測定を行う実験</a:t>
          </a:r>
          <a:br>
            <a:rPr kumimoji="1" lang="ja-JP" altLang="en-US" dirty="0" smtClean="0"/>
          </a:br>
          <a:r>
            <a:rPr kumimoji="1" lang="ja-JP" altLang="en-US" dirty="0" smtClean="0"/>
            <a:t>　→日常経験や考え方と一致</a:t>
          </a:r>
          <a:endParaRPr kumimoji="1" lang="ja-JP" altLang="en-US" dirty="0"/>
        </a:p>
      </dgm:t>
    </dgm:pt>
    <dgm:pt modelId="{4BA027FC-7018-4966-9F73-91252B88EF6A}" type="parTrans" cxnId="{E37EA218-175E-4B6F-A6BC-4E7F7103CFCC}">
      <dgm:prSet/>
      <dgm:spPr/>
      <dgm:t>
        <a:bodyPr/>
        <a:lstStyle/>
        <a:p>
          <a:endParaRPr kumimoji="1" lang="ja-JP" altLang="en-US"/>
        </a:p>
      </dgm:t>
    </dgm:pt>
    <dgm:pt modelId="{24CB2688-928B-476D-A3FA-2869EE1E5C35}" type="sibTrans" cxnId="{E37EA218-175E-4B6F-A6BC-4E7F7103CFCC}">
      <dgm:prSet/>
      <dgm:spPr/>
      <dgm:t>
        <a:bodyPr/>
        <a:lstStyle/>
        <a:p>
          <a:endParaRPr kumimoji="1" lang="ja-JP" altLang="en-US"/>
        </a:p>
      </dgm:t>
    </dgm:pt>
    <dgm:pt modelId="{5AC4A48F-7BC3-496F-A723-9653B9D1E4B7}">
      <dgm:prSet phldrT="[テキスト]"/>
      <dgm:spPr/>
      <dgm:t>
        <a:bodyPr/>
        <a:lstStyle/>
        <a:p>
          <a:pPr algn="ctr"/>
          <a:r>
            <a:rPr kumimoji="1" lang="ja-JP" altLang="en-US" b="1" dirty="0" smtClean="0"/>
            <a:t>有効</a:t>
          </a:r>
          <a:endParaRPr kumimoji="1" lang="ja-JP" altLang="en-US" b="1" dirty="0"/>
        </a:p>
      </dgm:t>
    </dgm:pt>
    <dgm:pt modelId="{62ABE5A6-7659-487D-A580-A4A5F717D175}" type="parTrans" cxnId="{84323725-00CE-42E5-8657-FBE481C1CDB6}">
      <dgm:prSet/>
      <dgm:spPr/>
      <dgm:t>
        <a:bodyPr/>
        <a:lstStyle/>
        <a:p>
          <a:endParaRPr kumimoji="1" lang="ja-JP" altLang="en-US"/>
        </a:p>
      </dgm:t>
    </dgm:pt>
    <dgm:pt modelId="{15774ABB-22B3-442C-97F8-397AD4707632}" type="sibTrans" cxnId="{84323725-00CE-42E5-8657-FBE481C1CDB6}">
      <dgm:prSet/>
      <dgm:spPr/>
      <dgm:t>
        <a:bodyPr/>
        <a:lstStyle/>
        <a:p>
          <a:endParaRPr kumimoji="1" lang="ja-JP" altLang="en-US"/>
        </a:p>
      </dgm:t>
    </dgm:pt>
    <dgm:pt modelId="{420B63E6-30CA-45A1-A1FB-A3F6EB738DB5}" type="pres">
      <dgm:prSet presAssocID="{AFC03D11-6037-44E1-87B5-0999FC5FC180}" presName="outerComposite" presStyleCnt="0">
        <dgm:presLayoutVars>
          <dgm:chMax val="5"/>
          <dgm:dir/>
          <dgm:resizeHandles val="exact"/>
        </dgm:presLayoutVars>
      </dgm:prSet>
      <dgm:spPr/>
    </dgm:pt>
    <dgm:pt modelId="{5C6B1C5D-473D-4728-B520-6440110651EE}" type="pres">
      <dgm:prSet presAssocID="{AFC03D11-6037-44E1-87B5-0999FC5FC180}" presName="dummyMaxCanvas" presStyleCnt="0">
        <dgm:presLayoutVars/>
      </dgm:prSet>
      <dgm:spPr/>
    </dgm:pt>
    <dgm:pt modelId="{6D3B736E-38CC-4A28-9FBC-046BB0323CA1}" type="pres">
      <dgm:prSet presAssocID="{AFC03D11-6037-44E1-87B5-0999FC5FC180}" presName="FiveNodes_1" presStyleLbl="node1" presStyleIdx="0" presStyleCnt="5">
        <dgm:presLayoutVars>
          <dgm:bulletEnabled val="1"/>
        </dgm:presLayoutVars>
      </dgm:prSet>
      <dgm:spPr/>
      <dgm:t>
        <a:bodyPr/>
        <a:lstStyle/>
        <a:p>
          <a:endParaRPr kumimoji="1" lang="ja-JP" altLang="en-US"/>
        </a:p>
      </dgm:t>
    </dgm:pt>
    <dgm:pt modelId="{05DD9D32-F4D5-4E14-8F3E-51842C9B9FE9}" type="pres">
      <dgm:prSet presAssocID="{AFC03D11-6037-44E1-87B5-0999FC5FC180}" presName="FiveNodes_2" presStyleLbl="node1" presStyleIdx="1" presStyleCnt="5">
        <dgm:presLayoutVars>
          <dgm:bulletEnabled val="1"/>
        </dgm:presLayoutVars>
      </dgm:prSet>
      <dgm:spPr/>
      <dgm:t>
        <a:bodyPr/>
        <a:lstStyle/>
        <a:p>
          <a:endParaRPr kumimoji="1" lang="ja-JP" altLang="en-US"/>
        </a:p>
      </dgm:t>
    </dgm:pt>
    <dgm:pt modelId="{E12BBBD0-EEF8-421E-A808-98C96F673C05}" type="pres">
      <dgm:prSet presAssocID="{AFC03D11-6037-44E1-87B5-0999FC5FC180}" presName="FiveNodes_3" presStyleLbl="node1" presStyleIdx="2" presStyleCnt="5">
        <dgm:presLayoutVars>
          <dgm:bulletEnabled val="1"/>
        </dgm:presLayoutVars>
      </dgm:prSet>
      <dgm:spPr/>
      <dgm:t>
        <a:bodyPr/>
        <a:lstStyle/>
        <a:p>
          <a:endParaRPr kumimoji="1" lang="ja-JP" altLang="en-US"/>
        </a:p>
      </dgm:t>
    </dgm:pt>
    <dgm:pt modelId="{0F30DDD7-1FAD-4E2D-8878-11442C43FC72}" type="pres">
      <dgm:prSet presAssocID="{AFC03D11-6037-44E1-87B5-0999FC5FC180}" presName="FiveNodes_4" presStyleLbl="node1" presStyleIdx="3" presStyleCnt="5">
        <dgm:presLayoutVars>
          <dgm:bulletEnabled val="1"/>
        </dgm:presLayoutVars>
      </dgm:prSet>
      <dgm:spPr/>
      <dgm:t>
        <a:bodyPr/>
        <a:lstStyle/>
        <a:p>
          <a:endParaRPr kumimoji="1" lang="ja-JP" altLang="en-US"/>
        </a:p>
      </dgm:t>
    </dgm:pt>
    <dgm:pt modelId="{5E2A8ED0-1B8E-43F6-A6C2-6D35F29D59A1}" type="pres">
      <dgm:prSet presAssocID="{AFC03D11-6037-44E1-87B5-0999FC5FC180}" presName="FiveNodes_5" presStyleLbl="node1" presStyleIdx="4" presStyleCnt="5">
        <dgm:presLayoutVars>
          <dgm:bulletEnabled val="1"/>
        </dgm:presLayoutVars>
      </dgm:prSet>
      <dgm:spPr/>
      <dgm:t>
        <a:bodyPr/>
        <a:lstStyle/>
        <a:p>
          <a:endParaRPr kumimoji="1" lang="ja-JP" altLang="en-US"/>
        </a:p>
      </dgm:t>
    </dgm:pt>
    <dgm:pt modelId="{5AE2C828-C047-417B-AD19-1A5D508DE28B}" type="pres">
      <dgm:prSet presAssocID="{AFC03D11-6037-44E1-87B5-0999FC5FC180}" presName="FiveConn_1-2" presStyleLbl="fgAccFollowNode1" presStyleIdx="0" presStyleCnt="4">
        <dgm:presLayoutVars>
          <dgm:bulletEnabled val="1"/>
        </dgm:presLayoutVars>
      </dgm:prSet>
      <dgm:spPr/>
    </dgm:pt>
    <dgm:pt modelId="{F6ECD98F-5CA1-4037-A1C5-90509AD773C9}" type="pres">
      <dgm:prSet presAssocID="{AFC03D11-6037-44E1-87B5-0999FC5FC180}" presName="FiveConn_2-3" presStyleLbl="fgAccFollowNode1" presStyleIdx="1" presStyleCnt="4">
        <dgm:presLayoutVars>
          <dgm:bulletEnabled val="1"/>
        </dgm:presLayoutVars>
      </dgm:prSet>
      <dgm:spPr/>
    </dgm:pt>
    <dgm:pt modelId="{AB5BD5C1-C668-434F-A323-7AA5FEB33AC8}" type="pres">
      <dgm:prSet presAssocID="{AFC03D11-6037-44E1-87B5-0999FC5FC180}" presName="FiveConn_3-4" presStyleLbl="fgAccFollowNode1" presStyleIdx="2" presStyleCnt="4">
        <dgm:presLayoutVars>
          <dgm:bulletEnabled val="1"/>
        </dgm:presLayoutVars>
      </dgm:prSet>
      <dgm:spPr/>
    </dgm:pt>
    <dgm:pt modelId="{986453EB-483C-4617-9699-763F086FB462}" type="pres">
      <dgm:prSet presAssocID="{AFC03D11-6037-44E1-87B5-0999FC5FC180}" presName="FiveConn_4-5" presStyleLbl="fgAccFollowNode1" presStyleIdx="3" presStyleCnt="4">
        <dgm:presLayoutVars>
          <dgm:bulletEnabled val="1"/>
        </dgm:presLayoutVars>
      </dgm:prSet>
      <dgm:spPr/>
    </dgm:pt>
    <dgm:pt modelId="{906B1290-B46E-4E3C-97ED-EB721CB7E2DC}" type="pres">
      <dgm:prSet presAssocID="{AFC03D11-6037-44E1-87B5-0999FC5FC180}" presName="FiveNodes_1_text" presStyleLbl="node1" presStyleIdx="4" presStyleCnt="5">
        <dgm:presLayoutVars>
          <dgm:bulletEnabled val="1"/>
        </dgm:presLayoutVars>
      </dgm:prSet>
      <dgm:spPr/>
      <dgm:t>
        <a:bodyPr/>
        <a:lstStyle/>
        <a:p>
          <a:endParaRPr kumimoji="1" lang="ja-JP" altLang="en-US"/>
        </a:p>
      </dgm:t>
    </dgm:pt>
    <dgm:pt modelId="{B6BECC85-641E-4286-B352-152C6E3708D0}" type="pres">
      <dgm:prSet presAssocID="{AFC03D11-6037-44E1-87B5-0999FC5FC180}" presName="FiveNodes_2_text" presStyleLbl="node1" presStyleIdx="4" presStyleCnt="5">
        <dgm:presLayoutVars>
          <dgm:bulletEnabled val="1"/>
        </dgm:presLayoutVars>
      </dgm:prSet>
      <dgm:spPr/>
      <dgm:t>
        <a:bodyPr/>
        <a:lstStyle/>
        <a:p>
          <a:endParaRPr kumimoji="1" lang="ja-JP" altLang="en-US"/>
        </a:p>
      </dgm:t>
    </dgm:pt>
    <dgm:pt modelId="{94F3B40D-602E-43FB-95DA-20178A0B77A4}" type="pres">
      <dgm:prSet presAssocID="{AFC03D11-6037-44E1-87B5-0999FC5FC180}" presName="FiveNodes_3_text" presStyleLbl="node1" presStyleIdx="4" presStyleCnt="5">
        <dgm:presLayoutVars>
          <dgm:bulletEnabled val="1"/>
        </dgm:presLayoutVars>
      </dgm:prSet>
      <dgm:spPr/>
      <dgm:t>
        <a:bodyPr/>
        <a:lstStyle/>
        <a:p>
          <a:endParaRPr kumimoji="1" lang="ja-JP" altLang="en-US"/>
        </a:p>
      </dgm:t>
    </dgm:pt>
    <dgm:pt modelId="{13E242D6-30DB-4CEC-929A-B8F44B7AE818}" type="pres">
      <dgm:prSet presAssocID="{AFC03D11-6037-44E1-87B5-0999FC5FC180}" presName="FiveNodes_4_text" presStyleLbl="node1" presStyleIdx="4" presStyleCnt="5">
        <dgm:presLayoutVars>
          <dgm:bulletEnabled val="1"/>
        </dgm:presLayoutVars>
      </dgm:prSet>
      <dgm:spPr/>
      <dgm:t>
        <a:bodyPr/>
        <a:lstStyle/>
        <a:p>
          <a:endParaRPr kumimoji="1" lang="ja-JP" altLang="en-US"/>
        </a:p>
      </dgm:t>
    </dgm:pt>
    <dgm:pt modelId="{F6B86C1E-AB97-4AB8-A03D-68F04B70F51D}" type="pres">
      <dgm:prSet presAssocID="{AFC03D11-6037-44E1-87B5-0999FC5FC180}" presName="FiveNodes_5_text" presStyleLbl="node1" presStyleIdx="4" presStyleCnt="5">
        <dgm:presLayoutVars>
          <dgm:bulletEnabled val="1"/>
        </dgm:presLayoutVars>
      </dgm:prSet>
      <dgm:spPr/>
      <dgm:t>
        <a:bodyPr/>
        <a:lstStyle/>
        <a:p>
          <a:endParaRPr kumimoji="1" lang="ja-JP" altLang="en-US"/>
        </a:p>
      </dgm:t>
    </dgm:pt>
  </dgm:ptLst>
  <dgm:cxnLst>
    <dgm:cxn modelId="{38C83674-25C6-4099-AA37-0243AC73B392}" type="presOf" srcId="{449EFD82-BD96-4498-8D71-65692BA36D52}" destId="{05DD9D32-F4D5-4E14-8F3E-51842C9B9FE9}" srcOrd="0" destOrd="0" presId="urn:microsoft.com/office/officeart/2005/8/layout/vProcess5"/>
    <dgm:cxn modelId="{E37EA218-175E-4B6F-A6BC-4E7F7103CFCC}" srcId="{AFC03D11-6037-44E1-87B5-0999FC5FC180}" destId="{CE630941-4453-4D07-B354-AFC818DC7528}" srcOrd="3" destOrd="0" parTransId="{4BA027FC-7018-4966-9F73-91252B88EF6A}" sibTransId="{24CB2688-928B-476D-A3FA-2869EE1E5C35}"/>
    <dgm:cxn modelId="{464F7808-2C79-40F4-AB76-355D70D7B3A3}" type="presOf" srcId="{08748355-B64C-4D93-9B1F-BC0B7D22ED5E}" destId="{E12BBBD0-EEF8-421E-A808-98C96F673C05}" srcOrd="0" destOrd="0" presId="urn:microsoft.com/office/officeart/2005/8/layout/vProcess5"/>
    <dgm:cxn modelId="{A566FD9C-D25E-415B-9B18-7011F849175B}" type="presOf" srcId="{33F79360-4685-4BF1-804C-FBC5439FFCB1}" destId="{906B1290-B46E-4E3C-97ED-EB721CB7E2DC}" srcOrd="1" destOrd="0" presId="urn:microsoft.com/office/officeart/2005/8/layout/vProcess5"/>
    <dgm:cxn modelId="{3DFAAB1D-441D-4ADB-9D66-CF43F1794AD6}" type="presOf" srcId="{24CB2688-928B-476D-A3FA-2869EE1E5C35}" destId="{986453EB-483C-4617-9699-763F086FB462}" srcOrd="0" destOrd="0" presId="urn:microsoft.com/office/officeart/2005/8/layout/vProcess5"/>
    <dgm:cxn modelId="{22A2BF09-C5B1-4A44-AC5F-67C06808A3A1}" type="presOf" srcId="{5AC4A48F-7BC3-496F-A723-9653B9D1E4B7}" destId="{F6B86C1E-AB97-4AB8-A03D-68F04B70F51D}" srcOrd="1" destOrd="0" presId="urn:microsoft.com/office/officeart/2005/8/layout/vProcess5"/>
    <dgm:cxn modelId="{BAA7041A-0340-46E7-9130-002E65DA2DA4}" type="presOf" srcId="{5AC4A48F-7BC3-496F-A723-9653B9D1E4B7}" destId="{5E2A8ED0-1B8E-43F6-A6C2-6D35F29D59A1}" srcOrd="0" destOrd="0" presId="urn:microsoft.com/office/officeart/2005/8/layout/vProcess5"/>
    <dgm:cxn modelId="{AE704704-95A9-4F6A-BBFE-6EF930CE591A}" srcId="{AFC03D11-6037-44E1-87B5-0999FC5FC180}" destId="{33F79360-4685-4BF1-804C-FBC5439FFCB1}" srcOrd="0" destOrd="0" parTransId="{31617A4D-23F3-4960-AECA-3EB80AED6393}" sibTransId="{A96EB555-E8F3-484E-9F03-EE5E2F3D29B2}"/>
    <dgm:cxn modelId="{3C6BD776-FA86-4980-8622-0C8140BE7327}" type="presOf" srcId="{AFC03D11-6037-44E1-87B5-0999FC5FC180}" destId="{420B63E6-30CA-45A1-A1FB-A3F6EB738DB5}" srcOrd="0" destOrd="0" presId="urn:microsoft.com/office/officeart/2005/8/layout/vProcess5"/>
    <dgm:cxn modelId="{B2FB2424-A8C0-4F74-907A-4854976B3B44}" type="presOf" srcId="{449EFD82-BD96-4498-8D71-65692BA36D52}" destId="{B6BECC85-641E-4286-B352-152C6E3708D0}" srcOrd="1" destOrd="0" presId="urn:microsoft.com/office/officeart/2005/8/layout/vProcess5"/>
    <dgm:cxn modelId="{12E2A69D-32F1-4C9A-826E-37C7546CB3A4}" type="presOf" srcId="{CE630941-4453-4D07-B354-AFC818DC7528}" destId="{0F30DDD7-1FAD-4E2D-8878-11442C43FC72}" srcOrd="0" destOrd="0" presId="urn:microsoft.com/office/officeart/2005/8/layout/vProcess5"/>
    <dgm:cxn modelId="{128D33B1-A76A-404B-8C41-0DB00CC382C1}" type="presOf" srcId="{08748355-B64C-4D93-9B1F-BC0B7D22ED5E}" destId="{94F3B40D-602E-43FB-95DA-20178A0B77A4}" srcOrd="1" destOrd="0" presId="urn:microsoft.com/office/officeart/2005/8/layout/vProcess5"/>
    <dgm:cxn modelId="{0A3EA83E-68BF-4EC9-A63D-8765D07663CB}" type="presOf" srcId="{A96EB555-E8F3-484E-9F03-EE5E2F3D29B2}" destId="{5AE2C828-C047-417B-AD19-1A5D508DE28B}" srcOrd="0" destOrd="0" presId="urn:microsoft.com/office/officeart/2005/8/layout/vProcess5"/>
    <dgm:cxn modelId="{46795963-07E7-4B20-8126-C17315491842}" type="presOf" srcId="{D26070AE-9061-48ED-A2BF-311F9280C3FA}" destId="{AB5BD5C1-C668-434F-A323-7AA5FEB33AC8}" srcOrd="0" destOrd="0" presId="urn:microsoft.com/office/officeart/2005/8/layout/vProcess5"/>
    <dgm:cxn modelId="{84323725-00CE-42E5-8657-FBE481C1CDB6}" srcId="{AFC03D11-6037-44E1-87B5-0999FC5FC180}" destId="{5AC4A48F-7BC3-496F-A723-9653B9D1E4B7}" srcOrd="4" destOrd="0" parTransId="{62ABE5A6-7659-487D-A580-A4A5F717D175}" sibTransId="{15774ABB-22B3-442C-97F8-397AD4707632}"/>
    <dgm:cxn modelId="{DE8D9B2B-2D58-4E8C-91EB-CE20AF18570B}" type="presOf" srcId="{CE630941-4453-4D07-B354-AFC818DC7528}" destId="{13E242D6-30DB-4CEC-929A-B8F44B7AE818}" srcOrd="1" destOrd="0" presId="urn:microsoft.com/office/officeart/2005/8/layout/vProcess5"/>
    <dgm:cxn modelId="{E0D677E9-6143-4933-B2B7-D67BF54EBE54}" type="presOf" srcId="{33F79360-4685-4BF1-804C-FBC5439FFCB1}" destId="{6D3B736E-38CC-4A28-9FBC-046BB0323CA1}" srcOrd="0" destOrd="0" presId="urn:microsoft.com/office/officeart/2005/8/layout/vProcess5"/>
    <dgm:cxn modelId="{A32D35E8-D839-45F4-A937-0C78B9DADBF1}" srcId="{AFC03D11-6037-44E1-87B5-0999FC5FC180}" destId="{449EFD82-BD96-4498-8D71-65692BA36D52}" srcOrd="1" destOrd="0" parTransId="{1E9BDC9B-AA48-4AA4-B245-13A36F7844FE}" sibTransId="{5A2E4013-091E-42B4-87A4-148BCAAEF91F}"/>
    <dgm:cxn modelId="{3E64B669-5F41-4A5B-96E6-09D769866658}" srcId="{AFC03D11-6037-44E1-87B5-0999FC5FC180}" destId="{08748355-B64C-4D93-9B1F-BC0B7D22ED5E}" srcOrd="2" destOrd="0" parTransId="{AF30D2B1-3CF1-49CB-8FDC-D8663E0A5C6F}" sibTransId="{D26070AE-9061-48ED-A2BF-311F9280C3FA}"/>
    <dgm:cxn modelId="{2E8EF9E0-35D0-4E30-BC88-F449FDD5DD88}" type="presOf" srcId="{5A2E4013-091E-42B4-87A4-148BCAAEF91F}" destId="{F6ECD98F-5CA1-4037-A1C5-90509AD773C9}" srcOrd="0" destOrd="0" presId="urn:microsoft.com/office/officeart/2005/8/layout/vProcess5"/>
    <dgm:cxn modelId="{A1F4EB81-A0B9-4964-96C3-691B130F99A7}" type="presParOf" srcId="{420B63E6-30CA-45A1-A1FB-A3F6EB738DB5}" destId="{5C6B1C5D-473D-4728-B520-6440110651EE}" srcOrd="0" destOrd="0" presId="urn:microsoft.com/office/officeart/2005/8/layout/vProcess5"/>
    <dgm:cxn modelId="{12DDB132-4043-4675-BDEB-69E7C2E212A4}" type="presParOf" srcId="{420B63E6-30CA-45A1-A1FB-A3F6EB738DB5}" destId="{6D3B736E-38CC-4A28-9FBC-046BB0323CA1}" srcOrd="1" destOrd="0" presId="urn:microsoft.com/office/officeart/2005/8/layout/vProcess5"/>
    <dgm:cxn modelId="{F2BA1C75-485E-450F-A593-B46CDFF26FED}" type="presParOf" srcId="{420B63E6-30CA-45A1-A1FB-A3F6EB738DB5}" destId="{05DD9D32-F4D5-4E14-8F3E-51842C9B9FE9}" srcOrd="2" destOrd="0" presId="urn:microsoft.com/office/officeart/2005/8/layout/vProcess5"/>
    <dgm:cxn modelId="{AE63674C-FD8F-42A1-A540-F0735D5C8BC2}" type="presParOf" srcId="{420B63E6-30CA-45A1-A1FB-A3F6EB738DB5}" destId="{E12BBBD0-EEF8-421E-A808-98C96F673C05}" srcOrd="3" destOrd="0" presId="urn:microsoft.com/office/officeart/2005/8/layout/vProcess5"/>
    <dgm:cxn modelId="{06C96CBB-19B0-463A-9A7E-983742E9C763}" type="presParOf" srcId="{420B63E6-30CA-45A1-A1FB-A3F6EB738DB5}" destId="{0F30DDD7-1FAD-4E2D-8878-11442C43FC72}" srcOrd="4" destOrd="0" presId="urn:microsoft.com/office/officeart/2005/8/layout/vProcess5"/>
    <dgm:cxn modelId="{AB268D6E-2A90-4624-8D9B-BFCD8AF8383C}" type="presParOf" srcId="{420B63E6-30CA-45A1-A1FB-A3F6EB738DB5}" destId="{5E2A8ED0-1B8E-43F6-A6C2-6D35F29D59A1}" srcOrd="5" destOrd="0" presId="urn:microsoft.com/office/officeart/2005/8/layout/vProcess5"/>
    <dgm:cxn modelId="{F580BBC2-4744-4FC5-B754-E5148230928A}" type="presParOf" srcId="{420B63E6-30CA-45A1-A1FB-A3F6EB738DB5}" destId="{5AE2C828-C047-417B-AD19-1A5D508DE28B}" srcOrd="6" destOrd="0" presId="urn:microsoft.com/office/officeart/2005/8/layout/vProcess5"/>
    <dgm:cxn modelId="{42F8623D-3158-43F9-ADCC-B9242EF506CE}" type="presParOf" srcId="{420B63E6-30CA-45A1-A1FB-A3F6EB738DB5}" destId="{F6ECD98F-5CA1-4037-A1C5-90509AD773C9}" srcOrd="7" destOrd="0" presId="urn:microsoft.com/office/officeart/2005/8/layout/vProcess5"/>
    <dgm:cxn modelId="{B8BB535D-01B7-4390-BA67-BA0BE0DC9BE1}" type="presParOf" srcId="{420B63E6-30CA-45A1-A1FB-A3F6EB738DB5}" destId="{AB5BD5C1-C668-434F-A323-7AA5FEB33AC8}" srcOrd="8" destOrd="0" presId="urn:microsoft.com/office/officeart/2005/8/layout/vProcess5"/>
    <dgm:cxn modelId="{0F2F1AC9-F6FE-48E8-899F-01D1DE53F2B3}" type="presParOf" srcId="{420B63E6-30CA-45A1-A1FB-A3F6EB738DB5}" destId="{986453EB-483C-4617-9699-763F086FB462}" srcOrd="9" destOrd="0" presId="urn:microsoft.com/office/officeart/2005/8/layout/vProcess5"/>
    <dgm:cxn modelId="{FCEBE538-74CC-4AD9-893C-CC9D5289BA82}" type="presParOf" srcId="{420B63E6-30CA-45A1-A1FB-A3F6EB738DB5}" destId="{906B1290-B46E-4E3C-97ED-EB721CB7E2DC}" srcOrd="10" destOrd="0" presId="urn:microsoft.com/office/officeart/2005/8/layout/vProcess5"/>
    <dgm:cxn modelId="{2B9097B7-EF84-4893-A061-C6EBCF0794AE}" type="presParOf" srcId="{420B63E6-30CA-45A1-A1FB-A3F6EB738DB5}" destId="{B6BECC85-641E-4286-B352-152C6E3708D0}" srcOrd="11" destOrd="0" presId="urn:microsoft.com/office/officeart/2005/8/layout/vProcess5"/>
    <dgm:cxn modelId="{E911C13F-AD79-4F1B-9CBA-AB872F6DF04A}" type="presParOf" srcId="{420B63E6-30CA-45A1-A1FB-A3F6EB738DB5}" destId="{94F3B40D-602E-43FB-95DA-20178A0B77A4}" srcOrd="12" destOrd="0" presId="urn:microsoft.com/office/officeart/2005/8/layout/vProcess5"/>
    <dgm:cxn modelId="{A4043D16-6891-43F6-BFF6-4B54852E9EAF}" type="presParOf" srcId="{420B63E6-30CA-45A1-A1FB-A3F6EB738DB5}" destId="{13E242D6-30DB-4CEC-929A-B8F44B7AE818}" srcOrd="13" destOrd="0" presId="urn:microsoft.com/office/officeart/2005/8/layout/vProcess5"/>
    <dgm:cxn modelId="{626C0AF3-D23A-47DB-81B2-EA40C97D86F2}" type="presParOf" srcId="{420B63E6-30CA-45A1-A1FB-A3F6EB738DB5}" destId="{F6B86C1E-AB97-4AB8-A03D-68F04B70F51D}"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DA4076-03C9-4D2A-A63A-A7134627FEB8}" type="doc">
      <dgm:prSet loTypeId="urn:microsoft.com/office/officeart/2005/8/layout/radial4" loCatId="relationship" qsTypeId="urn:microsoft.com/office/officeart/2005/8/quickstyle/simple3" qsCatId="simple" csTypeId="urn:microsoft.com/office/officeart/2005/8/colors/accent1_2" csCatId="accent1" phldr="1"/>
      <dgm:spPr/>
      <dgm:t>
        <a:bodyPr/>
        <a:lstStyle/>
        <a:p>
          <a:endParaRPr kumimoji="1" lang="ja-JP" altLang="en-US"/>
        </a:p>
      </dgm:t>
    </dgm:pt>
    <dgm:pt modelId="{C4B6E639-5E07-4C80-B5E2-34534FF693E3}">
      <dgm:prSet phldrT="[テキスト]"/>
      <dgm:spPr/>
      <dgm:t>
        <a:bodyPr/>
        <a:lstStyle/>
        <a:p>
          <a:r>
            <a:rPr kumimoji="1" lang="ja-JP" altLang="en-US" dirty="0" smtClean="0"/>
            <a:t>慣性力の学習に</a:t>
          </a:r>
          <a:br>
            <a:rPr kumimoji="1" lang="ja-JP" altLang="en-US" dirty="0" smtClean="0"/>
          </a:br>
          <a:r>
            <a:rPr kumimoji="1" lang="ja-JP" altLang="en-US" dirty="0" smtClean="0"/>
            <a:t>有効</a:t>
          </a:r>
          <a:endParaRPr kumimoji="1" lang="ja-JP" altLang="en-US" dirty="0"/>
        </a:p>
      </dgm:t>
    </dgm:pt>
    <dgm:pt modelId="{8287928A-8DE0-4E4F-8D81-D523C07CE62F}" type="parTrans" cxnId="{1EA68224-22E1-43F1-8B53-A9E76A4DDCE0}">
      <dgm:prSet/>
      <dgm:spPr/>
      <dgm:t>
        <a:bodyPr/>
        <a:lstStyle/>
        <a:p>
          <a:endParaRPr kumimoji="1" lang="ja-JP" altLang="en-US"/>
        </a:p>
      </dgm:t>
    </dgm:pt>
    <dgm:pt modelId="{39EADE7E-CC62-407E-91C2-019D177B4EA4}" type="sibTrans" cxnId="{1EA68224-22E1-43F1-8B53-A9E76A4DDCE0}">
      <dgm:prSet/>
      <dgm:spPr/>
      <dgm:t>
        <a:bodyPr/>
        <a:lstStyle/>
        <a:p>
          <a:endParaRPr kumimoji="1" lang="ja-JP" altLang="en-US"/>
        </a:p>
      </dgm:t>
    </dgm:pt>
    <dgm:pt modelId="{C2FA7B55-5475-474D-B504-91174797FDE2}">
      <dgm:prSet phldrT="[テキスト]"/>
      <dgm:spPr/>
      <dgm:t>
        <a:bodyPr/>
        <a:lstStyle/>
        <a:p>
          <a:r>
            <a:rPr kumimoji="1" lang="ja-JP" altLang="en-US" dirty="0" smtClean="0"/>
            <a:t>加速度計で加速度が生じていることを確認</a:t>
          </a:r>
          <a:endParaRPr kumimoji="1" lang="ja-JP" altLang="en-US" dirty="0"/>
        </a:p>
      </dgm:t>
    </dgm:pt>
    <dgm:pt modelId="{465857FB-736E-4857-8DF5-81C2E0CCD663}" type="parTrans" cxnId="{A893DAED-90DB-4F1A-9886-3AF83A09FEA3}">
      <dgm:prSet/>
      <dgm:spPr/>
      <dgm:t>
        <a:bodyPr/>
        <a:lstStyle/>
        <a:p>
          <a:endParaRPr kumimoji="1" lang="ja-JP" altLang="en-US"/>
        </a:p>
      </dgm:t>
    </dgm:pt>
    <dgm:pt modelId="{29900D54-2C27-459E-A14B-586A2297F702}" type="sibTrans" cxnId="{A893DAED-90DB-4F1A-9886-3AF83A09FEA3}">
      <dgm:prSet/>
      <dgm:spPr/>
      <dgm:t>
        <a:bodyPr/>
        <a:lstStyle/>
        <a:p>
          <a:endParaRPr kumimoji="1" lang="ja-JP" altLang="en-US"/>
        </a:p>
      </dgm:t>
    </dgm:pt>
    <dgm:pt modelId="{D6DAD1B5-722E-463D-8453-0C9BAA9BE107}">
      <dgm:prSet phldrT="[テキスト]"/>
      <dgm:spPr/>
      <dgm:t>
        <a:bodyPr/>
        <a:lstStyle/>
        <a:p>
          <a:r>
            <a:rPr kumimoji="1" lang="ja-JP" altLang="en-US" dirty="0" smtClean="0"/>
            <a:t>電車内のつり革の傾きを</a:t>
          </a:r>
          <a:br>
            <a:rPr kumimoji="1" lang="ja-JP" altLang="en-US" dirty="0" smtClean="0"/>
          </a:br>
          <a:r>
            <a:rPr kumimoji="1" lang="ja-JP" altLang="en-US" dirty="0" smtClean="0"/>
            <a:t>確認</a:t>
          </a:r>
          <a:endParaRPr kumimoji="1" lang="ja-JP" altLang="en-US" dirty="0"/>
        </a:p>
      </dgm:t>
    </dgm:pt>
    <dgm:pt modelId="{73F6D227-8463-40BB-9FC4-2E3CA1FF573B}" type="parTrans" cxnId="{C17A4E39-D0E6-4704-998F-F13B20C49AA9}">
      <dgm:prSet/>
      <dgm:spPr/>
      <dgm:t>
        <a:bodyPr/>
        <a:lstStyle/>
        <a:p>
          <a:endParaRPr kumimoji="1" lang="ja-JP" altLang="en-US"/>
        </a:p>
      </dgm:t>
    </dgm:pt>
    <dgm:pt modelId="{8EA8B4A4-681B-4715-B4D5-8EBE0F050AF2}" type="sibTrans" cxnId="{C17A4E39-D0E6-4704-998F-F13B20C49AA9}">
      <dgm:prSet/>
      <dgm:spPr/>
      <dgm:t>
        <a:bodyPr/>
        <a:lstStyle/>
        <a:p>
          <a:endParaRPr kumimoji="1" lang="ja-JP" altLang="en-US"/>
        </a:p>
      </dgm:t>
    </dgm:pt>
    <dgm:pt modelId="{3AE6589D-8C0D-4DC9-A7A3-D08959320090}" type="pres">
      <dgm:prSet presAssocID="{23DA4076-03C9-4D2A-A63A-A7134627FEB8}" presName="cycle" presStyleCnt="0">
        <dgm:presLayoutVars>
          <dgm:chMax val="1"/>
          <dgm:dir/>
          <dgm:animLvl val="ctr"/>
          <dgm:resizeHandles val="exact"/>
        </dgm:presLayoutVars>
      </dgm:prSet>
      <dgm:spPr/>
    </dgm:pt>
    <dgm:pt modelId="{1AEE5285-08D3-4A42-B8A5-00D658C25BBE}" type="pres">
      <dgm:prSet presAssocID="{C4B6E639-5E07-4C80-B5E2-34534FF693E3}" presName="centerShape" presStyleLbl="node0" presStyleIdx="0" presStyleCnt="1" custScaleX="213674" custScaleY="97608"/>
      <dgm:spPr/>
    </dgm:pt>
    <dgm:pt modelId="{08F98018-4E2A-48D4-AE88-AD2CED5E8851}" type="pres">
      <dgm:prSet presAssocID="{465857FB-736E-4857-8DF5-81C2E0CCD663}" presName="parTrans" presStyleLbl="bgSibTrans2D1" presStyleIdx="0" presStyleCnt="2"/>
      <dgm:spPr/>
    </dgm:pt>
    <dgm:pt modelId="{00CC5386-4420-4C9A-97CA-F038B6BC1772}" type="pres">
      <dgm:prSet presAssocID="{C2FA7B55-5475-474D-B504-91174797FDE2}" presName="node" presStyleLbl="node1" presStyleIdx="0" presStyleCnt="2" custScaleX="151119" custScaleY="75826" custRadScaleRad="96156" custRadScaleInc="20624">
        <dgm:presLayoutVars>
          <dgm:bulletEnabled val="1"/>
        </dgm:presLayoutVars>
      </dgm:prSet>
      <dgm:spPr/>
      <dgm:t>
        <a:bodyPr/>
        <a:lstStyle/>
        <a:p>
          <a:endParaRPr kumimoji="1" lang="ja-JP" altLang="en-US"/>
        </a:p>
      </dgm:t>
    </dgm:pt>
    <dgm:pt modelId="{72DE7D0B-034E-4813-9103-B698A36EF04B}" type="pres">
      <dgm:prSet presAssocID="{73F6D227-8463-40BB-9FC4-2E3CA1FF573B}" presName="parTrans" presStyleLbl="bgSibTrans2D1" presStyleIdx="1" presStyleCnt="2"/>
      <dgm:spPr/>
    </dgm:pt>
    <dgm:pt modelId="{F7F9AFDA-AF82-47D5-831E-43C5FF01392D}" type="pres">
      <dgm:prSet presAssocID="{D6DAD1B5-722E-463D-8453-0C9BAA9BE107}" presName="node" presStyleLbl="node1" presStyleIdx="1" presStyleCnt="2" custScaleX="160796" custScaleY="72703" custRadScaleRad="108483" custRadScaleInc="-13259">
        <dgm:presLayoutVars>
          <dgm:bulletEnabled val="1"/>
        </dgm:presLayoutVars>
      </dgm:prSet>
      <dgm:spPr/>
    </dgm:pt>
  </dgm:ptLst>
  <dgm:cxnLst>
    <dgm:cxn modelId="{5659987C-66FA-4525-AFDA-E737A77D5930}" type="presOf" srcId="{C2FA7B55-5475-474D-B504-91174797FDE2}" destId="{00CC5386-4420-4C9A-97CA-F038B6BC1772}" srcOrd="0" destOrd="0" presId="urn:microsoft.com/office/officeart/2005/8/layout/radial4"/>
    <dgm:cxn modelId="{DD956408-8BDC-4F04-A3A1-35F87A736B20}" type="presOf" srcId="{73F6D227-8463-40BB-9FC4-2E3CA1FF573B}" destId="{72DE7D0B-034E-4813-9103-B698A36EF04B}" srcOrd="0" destOrd="0" presId="urn:microsoft.com/office/officeart/2005/8/layout/radial4"/>
    <dgm:cxn modelId="{8EE9609C-D5A5-43A6-A27D-AEB6F26BD598}" type="presOf" srcId="{C4B6E639-5E07-4C80-B5E2-34534FF693E3}" destId="{1AEE5285-08D3-4A42-B8A5-00D658C25BBE}" srcOrd="0" destOrd="0" presId="urn:microsoft.com/office/officeart/2005/8/layout/radial4"/>
    <dgm:cxn modelId="{4863F09A-06AD-4D5E-98D5-D8EABBDC6A6C}" type="presOf" srcId="{465857FB-736E-4857-8DF5-81C2E0CCD663}" destId="{08F98018-4E2A-48D4-AE88-AD2CED5E8851}" srcOrd="0" destOrd="0" presId="urn:microsoft.com/office/officeart/2005/8/layout/radial4"/>
    <dgm:cxn modelId="{45947788-9C87-446F-BBF4-3A71135B9549}" type="presOf" srcId="{D6DAD1B5-722E-463D-8453-0C9BAA9BE107}" destId="{F7F9AFDA-AF82-47D5-831E-43C5FF01392D}" srcOrd="0" destOrd="0" presId="urn:microsoft.com/office/officeart/2005/8/layout/radial4"/>
    <dgm:cxn modelId="{A893DAED-90DB-4F1A-9886-3AF83A09FEA3}" srcId="{C4B6E639-5E07-4C80-B5E2-34534FF693E3}" destId="{C2FA7B55-5475-474D-B504-91174797FDE2}" srcOrd="0" destOrd="0" parTransId="{465857FB-736E-4857-8DF5-81C2E0CCD663}" sibTransId="{29900D54-2C27-459E-A14B-586A2297F702}"/>
    <dgm:cxn modelId="{1EA68224-22E1-43F1-8B53-A9E76A4DDCE0}" srcId="{23DA4076-03C9-4D2A-A63A-A7134627FEB8}" destId="{C4B6E639-5E07-4C80-B5E2-34534FF693E3}" srcOrd="0" destOrd="0" parTransId="{8287928A-8DE0-4E4F-8D81-D523C07CE62F}" sibTransId="{39EADE7E-CC62-407E-91C2-019D177B4EA4}"/>
    <dgm:cxn modelId="{2C14F116-666C-4F2C-B0AF-6A2149EC13B3}" type="presOf" srcId="{23DA4076-03C9-4D2A-A63A-A7134627FEB8}" destId="{3AE6589D-8C0D-4DC9-A7A3-D08959320090}" srcOrd="0" destOrd="0" presId="urn:microsoft.com/office/officeart/2005/8/layout/radial4"/>
    <dgm:cxn modelId="{C17A4E39-D0E6-4704-998F-F13B20C49AA9}" srcId="{C4B6E639-5E07-4C80-B5E2-34534FF693E3}" destId="{D6DAD1B5-722E-463D-8453-0C9BAA9BE107}" srcOrd="1" destOrd="0" parTransId="{73F6D227-8463-40BB-9FC4-2E3CA1FF573B}" sibTransId="{8EA8B4A4-681B-4715-B4D5-8EBE0F050AF2}"/>
    <dgm:cxn modelId="{FC045B97-492A-4B48-895A-A6FEC1DBF623}" type="presParOf" srcId="{3AE6589D-8C0D-4DC9-A7A3-D08959320090}" destId="{1AEE5285-08D3-4A42-B8A5-00D658C25BBE}" srcOrd="0" destOrd="0" presId="urn:microsoft.com/office/officeart/2005/8/layout/radial4"/>
    <dgm:cxn modelId="{46765D72-3276-45F3-B0D8-ACF59ED487D7}" type="presParOf" srcId="{3AE6589D-8C0D-4DC9-A7A3-D08959320090}" destId="{08F98018-4E2A-48D4-AE88-AD2CED5E8851}" srcOrd="1" destOrd="0" presId="urn:microsoft.com/office/officeart/2005/8/layout/radial4"/>
    <dgm:cxn modelId="{BBEE6330-561F-448A-9AD4-B74364409AC3}" type="presParOf" srcId="{3AE6589D-8C0D-4DC9-A7A3-D08959320090}" destId="{00CC5386-4420-4C9A-97CA-F038B6BC1772}" srcOrd="2" destOrd="0" presId="urn:microsoft.com/office/officeart/2005/8/layout/radial4"/>
    <dgm:cxn modelId="{D448AF81-9F45-47B5-91F8-6C278F2767DB}" type="presParOf" srcId="{3AE6589D-8C0D-4DC9-A7A3-D08959320090}" destId="{72DE7D0B-034E-4813-9103-B698A36EF04B}" srcOrd="3" destOrd="0" presId="urn:microsoft.com/office/officeart/2005/8/layout/radial4"/>
    <dgm:cxn modelId="{14C6EF3D-D733-4F19-A56D-D28338B38A2E}" type="presParOf" srcId="{3AE6589D-8C0D-4DC9-A7A3-D08959320090}" destId="{F7F9AFDA-AF82-47D5-831E-43C5FF01392D}"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4DEEC-941C-459E-BA70-4914EF4A1848}">
      <dsp:nvSpPr>
        <dsp:cNvPr id="0" name=""/>
        <dsp:cNvSpPr/>
      </dsp:nvSpPr>
      <dsp:spPr>
        <a:xfrm rot="5400000">
          <a:off x="331045" y="1629452"/>
          <a:ext cx="1241867" cy="141382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91AF04-F054-4B4C-A2F4-191281D09B4B}">
      <dsp:nvSpPr>
        <dsp:cNvPr id="0" name=""/>
        <dsp:cNvSpPr/>
      </dsp:nvSpPr>
      <dsp:spPr>
        <a:xfrm>
          <a:off x="2025" y="252817"/>
          <a:ext cx="2090574" cy="146333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t>問題点</a:t>
          </a:r>
          <a:endParaRPr kumimoji="1" lang="ja-JP" altLang="en-US" sz="3200" kern="1200" dirty="0"/>
        </a:p>
      </dsp:txBody>
      <dsp:txXfrm>
        <a:off x="73472" y="324264"/>
        <a:ext cx="1947680" cy="1320440"/>
      </dsp:txXfrm>
    </dsp:sp>
    <dsp:sp modelId="{F5665B98-3243-42DF-A2C5-2F10B587E97C}">
      <dsp:nvSpPr>
        <dsp:cNvPr id="0" name=""/>
        <dsp:cNvSpPr/>
      </dsp:nvSpPr>
      <dsp:spPr>
        <a:xfrm flipH="1">
          <a:off x="2152560" y="520824"/>
          <a:ext cx="3463162" cy="1182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kumimoji="1" lang="ja-JP" altLang="en-US" sz="3200" kern="1200" dirty="0" smtClean="0"/>
            <a:t>物理離れ</a:t>
          </a:r>
          <a:endParaRPr kumimoji="1" lang="ja-JP" altLang="en-US" sz="3200" kern="1200" dirty="0"/>
        </a:p>
      </dsp:txBody>
      <dsp:txXfrm>
        <a:off x="2152560" y="520824"/>
        <a:ext cx="3463162" cy="1182731"/>
      </dsp:txXfrm>
    </dsp:sp>
    <dsp:sp modelId="{C2E4FE7A-5589-44B3-8EBB-2E63C7491914}">
      <dsp:nvSpPr>
        <dsp:cNvPr id="0" name=""/>
        <dsp:cNvSpPr/>
      </dsp:nvSpPr>
      <dsp:spPr>
        <a:xfrm rot="5400000">
          <a:off x="2053657" y="3062043"/>
          <a:ext cx="1241867" cy="141382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8F0F05-1D55-4BC3-B525-7468B0F4DC72}">
      <dsp:nvSpPr>
        <dsp:cNvPr id="0" name=""/>
        <dsp:cNvSpPr/>
      </dsp:nvSpPr>
      <dsp:spPr>
        <a:xfrm>
          <a:off x="1656982" y="1721478"/>
          <a:ext cx="2090574" cy="146333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t>対処法</a:t>
          </a:r>
          <a:endParaRPr kumimoji="1" lang="ja-JP" altLang="en-US" sz="3200" kern="1200" dirty="0"/>
        </a:p>
      </dsp:txBody>
      <dsp:txXfrm>
        <a:off x="1728429" y="1792925"/>
        <a:ext cx="1947680" cy="1320440"/>
      </dsp:txXfrm>
    </dsp:sp>
    <dsp:sp modelId="{54048482-1AFC-483F-9171-2D18E3BB98AD}">
      <dsp:nvSpPr>
        <dsp:cNvPr id="0" name=""/>
        <dsp:cNvSpPr/>
      </dsp:nvSpPr>
      <dsp:spPr>
        <a:xfrm>
          <a:off x="3655486" y="2038233"/>
          <a:ext cx="4357602" cy="1182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kumimoji="1" lang="ja-JP" altLang="en-US" sz="3200" kern="1200" dirty="0" smtClean="0"/>
            <a:t>生徒参加型授業</a:t>
          </a:r>
          <a:endParaRPr kumimoji="1" lang="ja-JP" altLang="en-US" sz="3200" kern="1200" dirty="0"/>
        </a:p>
      </dsp:txBody>
      <dsp:txXfrm>
        <a:off x="3655486" y="2038233"/>
        <a:ext cx="4357602" cy="1182731"/>
      </dsp:txXfrm>
    </dsp:sp>
    <dsp:sp modelId="{91395837-0565-4659-AE0C-476985243C76}">
      <dsp:nvSpPr>
        <dsp:cNvPr id="0" name=""/>
        <dsp:cNvSpPr/>
      </dsp:nvSpPr>
      <dsp:spPr>
        <a:xfrm>
          <a:off x="3357283" y="3213889"/>
          <a:ext cx="2090574" cy="146333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t>求められること</a:t>
          </a:r>
          <a:endParaRPr kumimoji="1" lang="ja-JP" altLang="en-US" sz="3200" kern="1200" dirty="0"/>
        </a:p>
      </dsp:txBody>
      <dsp:txXfrm>
        <a:off x="3428730" y="3285336"/>
        <a:ext cx="1947680" cy="1320440"/>
      </dsp:txXfrm>
    </dsp:sp>
    <dsp:sp modelId="{1D8D250A-48F8-497D-B98C-E569B94A10FA}">
      <dsp:nvSpPr>
        <dsp:cNvPr id="0" name=""/>
        <dsp:cNvSpPr/>
      </dsp:nvSpPr>
      <dsp:spPr>
        <a:xfrm>
          <a:off x="5471445" y="3481573"/>
          <a:ext cx="3565050" cy="1220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kumimoji="1" lang="ja-JP" altLang="en-US" sz="3200" kern="1200" dirty="0" smtClean="0"/>
            <a:t>生徒の探究心を</a:t>
          </a:r>
          <a:br>
            <a:rPr kumimoji="1" lang="ja-JP" altLang="en-US" sz="3200" kern="1200" dirty="0" smtClean="0"/>
          </a:br>
          <a:r>
            <a:rPr kumimoji="1" lang="ja-JP" altLang="en-US" sz="3200" kern="1200" dirty="0" smtClean="0"/>
            <a:t>刺激する</a:t>
          </a:r>
          <a:br>
            <a:rPr kumimoji="1" lang="ja-JP" altLang="en-US" sz="3200" kern="1200" dirty="0" smtClean="0"/>
          </a:br>
          <a:r>
            <a:rPr kumimoji="1" lang="ja-JP" altLang="en-US" sz="3200" kern="1200" dirty="0" smtClean="0"/>
            <a:t>実験教材の開発</a:t>
          </a:r>
          <a:endParaRPr kumimoji="1" lang="ja-JP" altLang="en-US" sz="3200" kern="1200" dirty="0"/>
        </a:p>
      </dsp:txBody>
      <dsp:txXfrm>
        <a:off x="5471445" y="3481573"/>
        <a:ext cx="3565050" cy="1220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B736E-38CC-4A28-9FBC-046BB0323CA1}">
      <dsp:nvSpPr>
        <dsp:cNvPr id="0" name=""/>
        <dsp:cNvSpPr/>
      </dsp:nvSpPr>
      <dsp:spPr>
        <a:xfrm>
          <a:off x="0" y="0"/>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kumimoji="1" lang="ja-JP" altLang="en-US" sz="2300" kern="1200" dirty="0" smtClean="0"/>
            <a:t>水なし</a:t>
          </a:r>
          <a:endParaRPr kumimoji="1" lang="ja-JP" altLang="en-US" sz="2300" kern="1200" dirty="0"/>
        </a:p>
      </dsp:txBody>
      <dsp:txXfrm>
        <a:off x="29467" y="29467"/>
        <a:ext cx="6004669" cy="947129"/>
      </dsp:txXfrm>
    </dsp:sp>
    <dsp:sp modelId="{05DD9D32-F4D5-4E14-8F3E-51842C9B9FE9}">
      <dsp:nvSpPr>
        <dsp:cNvPr id="0" name=""/>
        <dsp:cNvSpPr/>
      </dsp:nvSpPr>
      <dsp:spPr>
        <a:xfrm>
          <a:off x="538259" y="1145794"/>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kumimoji="1" lang="ja-JP" altLang="en-US" sz="2300" kern="1200" dirty="0" smtClean="0"/>
            <a:t>加速度の値を読み取りが難しい</a:t>
          </a:r>
          <a:endParaRPr kumimoji="1" lang="ja-JP" altLang="en-US" sz="2300" kern="1200" dirty="0"/>
        </a:p>
        <a:p>
          <a:pPr marL="171450" lvl="1" indent="-171450" algn="ctr" defTabSz="800100">
            <a:lnSpc>
              <a:spcPct val="90000"/>
            </a:lnSpc>
            <a:spcBef>
              <a:spcPct val="0"/>
            </a:spcBef>
            <a:spcAft>
              <a:spcPct val="15000"/>
            </a:spcAft>
            <a:buChar char="••"/>
          </a:pPr>
          <a:r>
            <a:rPr kumimoji="1" lang="ja-JP" altLang="en-US" sz="1800" kern="1200" dirty="0" smtClean="0"/>
            <a:t>時針が敏感に揺れてしまう</a:t>
          </a:r>
          <a:endParaRPr kumimoji="1" lang="ja-JP" altLang="en-US" sz="1800" kern="1200" dirty="0"/>
        </a:p>
      </dsp:txBody>
      <dsp:txXfrm>
        <a:off x="567726" y="1175261"/>
        <a:ext cx="5956865" cy="947129"/>
      </dsp:txXfrm>
    </dsp:sp>
    <dsp:sp modelId="{E12BBBD0-EEF8-421E-A808-98C96F673C05}">
      <dsp:nvSpPr>
        <dsp:cNvPr id="0" name=""/>
        <dsp:cNvSpPr/>
      </dsp:nvSpPr>
      <dsp:spPr>
        <a:xfrm>
          <a:off x="1076519" y="2291588"/>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kumimoji="1" lang="ja-JP" altLang="en-US" sz="2300" kern="1200" dirty="0" smtClean="0"/>
            <a:t>粘性の高い液体をケースに入れるとよい</a:t>
          </a:r>
          <a:endParaRPr kumimoji="1" lang="ja-JP" altLang="en-US" sz="2300" kern="1200" dirty="0"/>
        </a:p>
      </dsp:txBody>
      <dsp:txXfrm>
        <a:off x="1105986" y="2321055"/>
        <a:ext cx="5956865" cy="947129"/>
      </dsp:txXfrm>
    </dsp:sp>
    <dsp:sp modelId="{0F30DDD7-1FAD-4E2D-8878-11442C43FC72}">
      <dsp:nvSpPr>
        <dsp:cNvPr id="0" name=""/>
        <dsp:cNvSpPr/>
      </dsp:nvSpPr>
      <dsp:spPr>
        <a:xfrm>
          <a:off x="1614779" y="3437382"/>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kumimoji="1" lang="ja-JP" altLang="en-US" sz="3600" b="1" kern="1200" dirty="0" smtClean="0"/>
            <a:t>身の回りのもので</a:t>
          </a:r>
          <a:br>
            <a:rPr kumimoji="1" lang="ja-JP" altLang="en-US" sz="3600" b="1" kern="1200" dirty="0" smtClean="0"/>
          </a:br>
          <a:r>
            <a:rPr kumimoji="1" lang="ja-JP" altLang="en-US" sz="3600" b="1" kern="1200" dirty="0" smtClean="0"/>
            <a:t>実験器を作る</a:t>
          </a:r>
          <a:r>
            <a:rPr kumimoji="1" lang="en-US" altLang="ja-JP" sz="3600" b="1" kern="1200" dirty="0" smtClean="0"/>
            <a:t>!!!</a:t>
          </a:r>
          <a:endParaRPr kumimoji="1" lang="ja-JP" altLang="en-US" sz="3600" b="1" kern="1200" dirty="0"/>
        </a:p>
      </dsp:txBody>
      <dsp:txXfrm>
        <a:off x="1644246" y="3466849"/>
        <a:ext cx="5956865" cy="947129"/>
      </dsp:txXfrm>
    </dsp:sp>
    <dsp:sp modelId="{5E2A8ED0-1B8E-43F6-A6C2-6D35F29D59A1}">
      <dsp:nvSpPr>
        <dsp:cNvPr id="0" name=""/>
        <dsp:cNvSpPr/>
      </dsp:nvSpPr>
      <dsp:spPr>
        <a:xfrm>
          <a:off x="2153039" y="4583176"/>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kumimoji="1" lang="ja-JP" altLang="en-US" sz="2300" kern="1200" dirty="0" smtClean="0"/>
            <a:t>水を使用</a:t>
          </a:r>
          <a:endParaRPr kumimoji="1" lang="ja-JP" altLang="en-US" sz="2300" kern="1200" dirty="0"/>
        </a:p>
      </dsp:txBody>
      <dsp:txXfrm>
        <a:off x="2182506" y="4612643"/>
        <a:ext cx="5956865" cy="947129"/>
      </dsp:txXfrm>
    </dsp:sp>
    <dsp:sp modelId="{5AE2C828-C047-417B-AD19-1A5D508DE28B}">
      <dsp:nvSpPr>
        <dsp:cNvPr id="0" name=""/>
        <dsp:cNvSpPr/>
      </dsp:nvSpPr>
      <dsp:spPr>
        <a:xfrm>
          <a:off x="6554059" y="734985"/>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6701196" y="734985"/>
        <a:ext cx="359667" cy="492091"/>
      </dsp:txXfrm>
    </dsp:sp>
    <dsp:sp modelId="{F6ECD98F-5CA1-4037-A1C5-90509AD773C9}">
      <dsp:nvSpPr>
        <dsp:cNvPr id="0" name=""/>
        <dsp:cNvSpPr/>
      </dsp:nvSpPr>
      <dsp:spPr>
        <a:xfrm>
          <a:off x="7092319" y="1880779"/>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7239456" y="1880779"/>
        <a:ext cx="359667" cy="492091"/>
      </dsp:txXfrm>
    </dsp:sp>
    <dsp:sp modelId="{AB5BD5C1-C668-434F-A323-7AA5FEB33AC8}">
      <dsp:nvSpPr>
        <dsp:cNvPr id="0" name=""/>
        <dsp:cNvSpPr/>
      </dsp:nvSpPr>
      <dsp:spPr>
        <a:xfrm>
          <a:off x="7630579" y="3009805"/>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7777716" y="3009805"/>
        <a:ext cx="359667" cy="492091"/>
      </dsp:txXfrm>
    </dsp:sp>
    <dsp:sp modelId="{986453EB-483C-4617-9699-763F086FB462}">
      <dsp:nvSpPr>
        <dsp:cNvPr id="0" name=""/>
        <dsp:cNvSpPr/>
      </dsp:nvSpPr>
      <dsp:spPr>
        <a:xfrm>
          <a:off x="8168839" y="4166778"/>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8315976" y="4166778"/>
        <a:ext cx="359667" cy="4920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B736E-38CC-4A28-9FBC-046BB0323CA1}">
      <dsp:nvSpPr>
        <dsp:cNvPr id="0" name=""/>
        <dsp:cNvSpPr/>
      </dsp:nvSpPr>
      <dsp:spPr>
        <a:xfrm>
          <a:off x="0" y="0"/>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ja-JP" altLang="en-US" sz="2500" kern="1200" dirty="0" smtClean="0"/>
            <a:t>実験台の上を走る力学台車など</a:t>
          </a:r>
          <a:br>
            <a:rPr lang="ja-JP" altLang="en-US" sz="2500" kern="1200" dirty="0" smtClean="0"/>
          </a:br>
          <a:r>
            <a:rPr lang="ja-JP" altLang="en-US" sz="2500" kern="1200" dirty="0" smtClean="0"/>
            <a:t>運動物体を</a:t>
          </a:r>
          <a:r>
            <a:rPr lang="ja-JP" altLang="en-US" sz="2500" u="sng" kern="1200" dirty="0" smtClean="0"/>
            <a:t>外から観察</a:t>
          </a:r>
          <a:endParaRPr kumimoji="1" lang="ja-JP" altLang="en-US" sz="2500" kern="1200" dirty="0"/>
        </a:p>
      </dsp:txBody>
      <dsp:txXfrm>
        <a:off x="29467" y="29467"/>
        <a:ext cx="6004669" cy="947129"/>
      </dsp:txXfrm>
    </dsp:sp>
    <dsp:sp modelId="{05DD9D32-F4D5-4E14-8F3E-51842C9B9FE9}">
      <dsp:nvSpPr>
        <dsp:cNvPr id="0" name=""/>
        <dsp:cNvSpPr/>
      </dsp:nvSpPr>
      <dsp:spPr>
        <a:xfrm>
          <a:off x="538259" y="1145794"/>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物体の運動は</a:t>
          </a:r>
          <a:br>
            <a:rPr kumimoji="1" lang="ja-JP" altLang="en-US" sz="2500" kern="1200" dirty="0" smtClean="0"/>
          </a:br>
          <a:r>
            <a:rPr kumimoji="1" lang="ja-JP" altLang="en-US" sz="2500" kern="1200" dirty="0" smtClean="0"/>
            <a:t>等速直線運動、等加速度直線運動　と学ぶ</a:t>
          </a:r>
          <a:endParaRPr kumimoji="1" lang="ja-JP" altLang="en-US" sz="2500" kern="1200" dirty="0"/>
        </a:p>
      </dsp:txBody>
      <dsp:txXfrm>
        <a:off x="567726" y="1175261"/>
        <a:ext cx="5956865" cy="947129"/>
      </dsp:txXfrm>
    </dsp:sp>
    <dsp:sp modelId="{E12BBBD0-EEF8-421E-A808-98C96F673C05}">
      <dsp:nvSpPr>
        <dsp:cNvPr id="0" name=""/>
        <dsp:cNvSpPr/>
      </dsp:nvSpPr>
      <dsp:spPr>
        <a:xfrm>
          <a:off x="1076519" y="2291588"/>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b="1" kern="1200" dirty="0" smtClean="0">
              <a:solidFill>
                <a:srgbClr val="FF0000"/>
              </a:solidFill>
            </a:rPr>
            <a:t>しかし</a:t>
          </a:r>
          <a:r>
            <a:rPr kumimoji="1" lang="ja-JP" altLang="en-US" sz="2500" kern="1200" dirty="0" smtClean="0"/>
            <a:t>　実際の身近な加速現象</a:t>
          </a:r>
          <a:br>
            <a:rPr kumimoji="1" lang="ja-JP" altLang="en-US" sz="2500" kern="1200" dirty="0" smtClean="0"/>
          </a:br>
          <a:r>
            <a:rPr kumimoji="1" lang="ja-JP" altLang="en-US" sz="2500" kern="1200" dirty="0" smtClean="0"/>
            <a:t>　→乗り物の中にいるとき</a:t>
          </a:r>
          <a:endParaRPr kumimoji="1" lang="ja-JP" altLang="en-US" sz="2500" kern="1200" dirty="0"/>
        </a:p>
      </dsp:txBody>
      <dsp:txXfrm>
        <a:off x="1105986" y="2321055"/>
        <a:ext cx="5956865" cy="947129"/>
      </dsp:txXfrm>
    </dsp:sp>
    <dsp:sp modelId="{0F30DDD7-1FAD-4E2D-8878-11442C43FC72}">
      <dsp:nvSpPr>
        <dsp:cNvPr id="0" name=""/>
        <dsp:cNvSpPr/>
      </dsp:nvSpPr>
      <dsp:spPr>
        <a:xfrm>
          <a:off x="1614779" y="3437382"/>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加速度測定を行う実験</a:t>
          </a:r>
          <a:br>
            <a:rPr kumimoji="1" lang="ja-JP" altLang="en-US" sz="2500" kern="1200" dirty="0" smtClean="0"/>
          </a:br>
          <a:r>
            <a:rPr kumimoji="1" lang="ja-JP" altLang="en-US" sz="2500" kern="1200" dirty="0" smtClean="0"/>
            <a:t>　→日常経験や考え方と一致</a:t>
          </a:r>
          <a:endParaRPr kumimoji="1" lang="ja-JP" altLang="en-US" sz="2500" kern="1200" dirty="0"/>
        </a:p>
      </dsp:txBody>
      <dsp:txXfrm>
        <a:off x="1644246" y="3466849"/>
        <a:ext cx="5956865" cy="947129"/>
      </dsp:txXfrm>
    </dsp:sp>
    <dsp:sp modelId="{5E2A8ED0-1B8E-43F6-A6C2-6D35F29D59A1}">
      <dsp:nvSpPr>
        <dsp:cNvPr id="0" name=""/>
        <dsp:cNvSpPr/>
      </dsp:nvSpPr>
      <dsp:spPr>
        <a:xfrm>
          <a:off x="2153039" y="4583176"/>
          <a:ext cx="7208000" cy="100606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b="1" kern="1200" dirty="0" smtClean="0"/>
            <a:t>有効</a:t>
          </a:r>
          <a:endParaRPr kumimoji="1" lang="ja-JP" altLang="en-US" sz="2500" b="1" kern="1200" dirty="0"/>
        </a:p>
      </dsp:txBody>
      <dsp:txXfrm>
        <a:off x="2182506" y="4612643"/>
        <a:ext cx="5956865" cy="947129"/>
      </dsp:txXfrm>
    </dsp:sp>
    <dsp:sp modelId="{5AE2C828-C047-417B-AD19-1A5D508DE28B}">
      <dsp:nvSpPr>
        <dsp:cNvPr id="0" name=""/>
        <dsp:cNvSpPr/>
      </dsp:nvSpPr>
      <dsp:spPr>
        <a:xfrm>
          <a:off x="6554059" y="734985"/>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6701196" y="734985"/>
        <a:ext cx="359667" cy="492091"/>
      </dsp:txXfrm>
    </dsp:sp>
    <dsp:sp modelId="{F6ECD98F-5CA1-4037-A1C5-90509AD773C9}">
      <dsp:nvSpPr>
        <dsp:cNvPr id="0" name=""/>
        <dsp:cNvSpPr/>
      </dsp:nvSpPr>
      <dsp:spPr>
        <a:xfrm>
          <a:off x="7092319" y="1880779"/>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7239456" y="1880779"/>
        <a:ext cx="359667" cy="492091"/>
      </dsp:txXfrm>
    </dsp:sp>
    <dsp:sp modelId="{AB5BD5C1-C668-434F-A323-7AA5FEB33AC8}">
      <dsp:nvSpPr>
        <dsp:cNvPr id="0" name=""/>
        <dsp:cNvSpPr/>
      </dsp:nvSpPr>
      <dsp:spPr>
        <a:xfrm>
          <a:off x="7630579" y="3009805"/>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7777716" y="3009805"/>
        <a:ext cx="359667" cy="492091"/>
      </dsp:txXfrm>
    </dsp:sp>
    <dsp:sp modelId="{986453EB-483C-4617-9699-763F086FB462}">
      <dsp:nvSpPr>
        <dsp:cNvPr id="0" name=""/>
        <dsp:cNvSpPr/>
      </dsp:nvSpPr>
      <dsp:spPr>
        <a:xfrm>
          <a:off x="8168839" y="4166778"/>
          <a:ext cx="653941" cy="6539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a:off x="8315976" y="4166778"/>
        <a:ext cx="359667" cy="4920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E5285-08D3-4A42-B8A5-00D658C25BBE}">
      <dsp:nvSpPr>
        <dsp:cNvPr id="0" name=""/>
        <dsp:cNvSpPr/>
      </dsp:nvSpPr>
      <dsp:spPr>
        <a:xfrm>
          <a:off x="1383151" y="2821843"/>
          <a:ext cx="5997164" cy="2739552"/>
        </a:xfrm>
        <a:prstGeom prst="ellipse">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kumimoji="1" lang="ja-JP" altLang="en-US" sz="4700" kern="1200" dirty="0" smtClean="0"/>
            <a:t>慣性力の学習に</a:t>
          </a:r>
          <a:br>
            <a:rPr kumimoji="1" lang="ja-JP" altLang="en-US" sz="4700" kern="1200" dirty="0" smtClean="0"/>
          </a:br>
          <a:r>
            <a:rPr kumimoji="1" lang="ja-JP" altLang="en-US" sz="4700" kern="1200" dirty="0" smtClean="0"/>
            <a:t>有効</a:t>
          </a:r>
          <a:endParaRPr kumimoji="1" lang="ja-JP" altLang="en-US" sz="4700" kern="1200" dirty="0"/>
        </a:p>
      </dsp:txBody>
      <dsp:txXfrm>
        <a:off x="2261415" y="3223041"/>
        <a:ext cx="4240636" cy="1937156"/>
      </dsp:txXfrm>
    </dsp:sp>
    <dsp:sp modelId="{08F98018-4E2A-48D4-AE88-AD2CED5E8851}">
      <dsp:nvSpPr>
        <dsp:cNvPr id="0" name=""/>
        <dsp:cNvSpPr/>
      </dsp:nvSpPr>
      <dsp:spPr>
        <a:xfrm rot="14013696">
          <a:off x="1825285" y="1630639"/>
          <a:ext cx="1921928" cy="799906"/>
        </a:xfrm>
        <a:prstGeom prst="leftArrow">
          <a:avLst>
            <a:gd name="adj1" fmla="val 60000"/>
            <a:gd name="adj2" fmla="val 50000"/>
          </a:avLst>
        </a:prstGeom>
        <a:gradFill rotWithShape="0">
          <a:gsLst>
            <a:gs pos="0">
              <a:schemeClr val="accent1">
                <a:tint val="60000"/>
                <a:hueOff val="0"/>
                <a:satOff val="0"/>
                <a:lumOff val="0"/>
                <a:alphaOff val="0"/>
                <a:tint val="35000"/>
                <a:satMod val="260000"/>
              </a:schemeClr>
            </a:gs>
            <a:gs pos="30000">
              <a:schemeClr val="accent1">
                <a:tint val="60000"/>
                <a:hueOff val="0"/>
                <a:satOff val="0"/>
                <a:lumOff val="0"/>
                <a:alphaOff val="0"/>
                <a:tint val="38000"/>
                <a:satMod val="260000"/>
              </a:schemeClr>
            </a:gs>
            <a:gs pos="75000">
              <a:schemeClr val="accent1">
                <a:tint val="60000"/>
                <a:hueOff val="0"/>
                <a:satOff val="0"/>
                <a:lumOff val="0"/>
                <a:alphaOff val="0"/>
                <a:tint val="55000"/>
                <a:satMod val="255000"/>
              </a:schemeClr>
            </a:gs>
            <a:gs pos="100000">
              <a:schemeClr val="accent1">
                <a:tint val="6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00CC5386-4420-4C9A-97CA-F038B6BC1772}">
      <dsp:nvSpPr>
        <dsp:cNvPr id="0" name=""/>
        <dsp:cNvSpPr/>
      </dsp:nvSpPr>
      <dsp:spPr>
        <a:xfrm>
          <a:off x="200793" y="448784"/>
          <a:ext cx="4029368" cy="1617432"/>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kumimoji="1" lang="ja-JP" altLang="en-US" sz="3100" kern="1200" dirty="0" smtClean="0"/>
            <a:t>加速度計で加速度が生じていることを確認</a:t>
          </a:r>
          <a:endParaRPr kumimoji="1" lang="ja-JP" altLang="en-US" sz="3100" kern="1200" dirty="0"/>
        </a:p>
      </dsp:txBody>
      <dsp:txXfrm>
        <a:off x="248166" y="496157"/>
        <a:ext cx="3934622" cy="1522686"/>
      </dsp:txXfrm>
    </dsp:sp>
    <dsp:sp modelId="{72DE7D0B-034E-4813-9103-B698A36EF04B}">
      <dsp:nvSpPr>
        <dsp:cNvPr id="0" name=""/>
        <dsp:cNvSpPr/>
      </dsp:nvSpPr>
      <dsp:spPr>
        <a:xfrm rot="18784014">
          <a:off x="5290796" y="1610755"/>
          <a:ext cx="2258874" cy="799906"/>
        </a:xfrm>
        <a:prstGeom prst="leftArrow">
          <a:avLst>
            <a:gd name="adj1" fmla="val 60000"/>
            <a:gd name="adj2" fmla="val 50000"/>
          </a:avLst>
        </a:prstGeom>
        <a:gradFill rotWithShape="0">
          <a:gsLst>
            <a:gs pos="0">
              <a:schemeClr val="accent1">
                <a:tint val="60000"/>
                <a:hueOff val="0"/>
                <a:satOff val="0"/>
                <a:lumOff val="0"/>
                <a:alphaOff val="0"/>
                <a:tint val="35000"/>
                <a:satMod val="260000"/>
              </a:schemeClr>
            </a:gs>
            <a:gs pos="30000">
              <a:schemeClr val="accent1">
                <a:tint val="60000"/>
                <a:hueOff val="0"/>
                <a:satOff val="0"/>
                <a:lumOff val="0"/>
                <a:alphaOff val="0"/>
                <a:tint val="38000"/>
                <a:satMod val="260000"/>
              </a:schemeClr>
            </a:gs>
            <a:gs pos="75000">
              <a:schemeClr val="accent1">
                <a:tint val="60000"/>
                <a:hueOff val="0"/>
                <a:satOff val="0"/>
                <a:lumOff val="0"/>
                <a:alphaOff val="0"/>
                <a:tint val="55000"/>
                <a:satMod val="255000"/>
              </a:schemeClr>
            </a:gs>
            <a:gs pos="100000">
              <a:schemeClr val="accent1">
                <a:tint val="6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F7F9AFDA-AF82-47D5-831E-43C5FF01392D}">
      <dsp:nvSpPr>
        <dsp:cNvPr id="0" name=""/>
        <dsp:cNvSpPr/>
      </dsp:nvSpPr>
      <dsp:spPr>
        <a:xfrm>
          <a:off x="5047776" y="410182"/>
          <a:ext cx="4287391" cy="1550815"/>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kumimoji="1" lang="ja-JP" altLang="en-US" sz="3100" kern="1200" dirty="0" smtClean="0"/>
            <a:t>電車内のつり革の傾きを</a:t>
          </a:r>
          <a:br>
            <a:rPr kumimoji="1" lang="ja-JP" altLang="en-US" sz="3100" kern="1200" dirty="0" smtClean="0"/>
          </a:br>
          <a:r>
            <a:rPr kumimoji="1" lang="ja-JP" altLang="en-US" sz="3100" kern="1200" dirty="0" smtClean="0"/>
            <a:t>確認</a:t>
          </a:r>
          <a:endParaRPr kumimoji="1" lang="ja-JP" altLang="en-US" sz="3100" kern="1200" dirty="0"/>
        </a:p>
      </dsp:txBody>
      <dsp:txXfrm>
        <a:off x="5093198" y="455604"/>
        <a:ext cx="4196547" cy="145997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EC1D81-0D47-448C-AFF4-1AB608D77A88}" type="datetimeFigureOut">
              <a:rPr kumimoji="1" lang="ja-JP" altLang="en-US" smtClean="0"/>
              <a:t>2012/4/30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FEC7AC-4EB7-43DA-88B1-5C81D2713338}" type="slidenum">
              <a:rPr kumimoji="1" lang="ja-JP" altLang="en-US" smtClean="0"/>
              <a:t>‹#›</a:t>
            </a:fld>
            <a:endParaRPr kumimoji="1" lang="ja-JP" altLang="en-US"/>
          </a:p>
        </p:txBody>
      </p:sp>
    </p:spTree>
    <p:extLst>
      <p:ext uri="{BB962C8B-B14F-4D97-AF65-F5344CB8AC3E}">
        <p14:creationId xmlns:p14="http://schemas.microsoft.com/office/powerpoint/2010/main" val="8329193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7</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17</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20</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8</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9</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smtClean="0"/>
              <a:t>ブラックボックス</a:t>
            </a:r>
            <a:r>
              <a:rPr lang="ja-JP" altLang="ja-JP" dirty="0" smtClean="0"/>
              <a:t> (</a:t>
            </a:r>
            <a:r>
              <a:rPr lang="ja-JP" altLang="ja-JP" i="1" dirty="0" smtClean="0"/>
              <a:t>Black box</a:t>
            </a:r>
            <a:r>
              <a:rPr lang="ja-JP" altLang="ja-JP" dirty="0" smtClean="0"/>
              <a:t>) とは、内部の動作原理や構造を理解していなくても、外部から見た機能や使い方のみを知っていれば十分に得られる結果を利用する事のできる装置や機構の概念。転じて、内部機構を見ることができないよう密閉された機械装置を指してこう呼ぶ。</a:t>
            </a:r>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11</a:t>
            </a:fld>
            <a:endParaRPr kumimoji="1" lang="ja-JP" altLang="en-US"/>
          </a:p>
        </p:txBody>
      </p:sp>
    </p:spTree>
    <p:extLst>
      <p:ext uri="{BB962C8B-B14F-4D97-AF65-F5344CB8AC3E}">
        <p14:creationId xmlns:p14="http://schemas.microsoft.com/office/powerpoint/2010/main" val="719069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12</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13</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14</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15</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EC7AC-4EB7-43DA-88B1-5C81D2713338}" type="slidenum">
              <a:rPr kumimoji="1" lang="ja-JP" altLang="en-US" smtClean="0"/>
              <a:t>16</a:t>
            </a:fld>
            <a:endParaRPr kumimoji="1" lang="ja-JP" altLang="en-US"/>
          </a:p>
        </p:txBody>
      </p:sp>
    </p:spTree>
    <p:extLst>
      <p:ext uri="{BB962C8B-B14F-4D97-AF65-F5344CB8AC3E}">
        <p14:creationId xmlns:p14="http://schemas.microsoft.com/office/powerpoint/2010/main" val="864666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E90ED720-0104-4369-84BC-D37694168613}" type="datetimeFigureOut">
              <a:rPr kumimoji="1" lang="ja-JP" altLang="en-US" smtClean="0"/>
              <a:t>2012/4/30</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D2D8002D-B5B0-4BAC-B1F6-782DDCCE6D9C}"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2012/4/30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2012/4/30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E90ED720-0104-4369-84BC-D37694168613}" type="datetimeFigureOut">
              <a:rPr kumimoji="1" lang="ja-JP" altLang="en-US" smtClean="0"/>
              <a:t>2012/4/30</a:t>
            </a:fld>
            <a:endParaRPr kumimoji="1" lang="ja-JP" altLang="en-US"/>
          </a:p>
        </p:txBody>
      </p:sp>
      <p:sp>
        <p:nvSpPr>
          <p:cNvPr id="9" name="スライド番号プレースホルダー 8"/>
          <p:cNvSpPr>
            <a:spLocks noGrp="1"/>
          </p:cNvSpPr>
          <p:nvPr>
            <p:ph type="sldNum" sz="quarter" idx="15"/>
          </p:nvPr>
        </p:nvSpPr>
        <p:spPr/>
        <p:txBody>
          <a:bodyPr rtlCol="0"/>
          <a:lstStyle/>
          <a:p>
            <a:fld id="{D2D8002D-B5B0-4BAC-B1F6-782DDCCE6D9C}"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E90ED720-0104-4369-84BC-D37694168613}" type="datetimeFigureOut">
              <a:rPr kumimoji="1" lang="ja-JP" altLang="en-US" smtClean="0"/>
              <a:t>2012/4/30</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D2D8002D-B5B0-4BAC-B1F6-782DDCCE6D9C}"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2012/4/30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2012/4/30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E90ED720-0104-4369-84BC-D37694168613}" type="datetimeFigureOut">
              <a:rPr kumimoji="1" lang="ja-JP" altLang="en-US" smtClean="0"/>
              <a:t>2012/4/30</a:t>
            </a:fld>
            <a:endParaRPr kumimoji="1" lang="ja-JP" altLang="en-US"/>
          </a:p>
        </p:txBody>
      </p:sp>
      <p:sp>
        <p:nvSpPr>
          <p:cNvPr id="7" name="スライド番号プレースホルダー 6"/>
          <p:cNvSpPr>
            <a:spLocks noGrp="1"/>
          </p:cNvSpPr>
          <p:nvPr>
            <p:ph type="sldNum" sz="quarter" idx="11"/>
          </p:nvPr>
        </p:nvSpPr>
        <p:spPr/>
        <p:txBody>
          <a:bodyPr rtlCol="0"/>
          <a:lstStyle/>
          <a:p>
            <a:fld id="{D2D8002D-B5B0-4BAC-B1F6-782DDCCE6D9C}"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2012/4/30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E90ED720-0104-4369-84BC-D37694168613}" type="datetimeFigureOut">
              <a:rPr kumimoji="1" lang="ja-JP" altLang="en-US" smtClean="0"/>
              <a:t>2012/4/30</a:t>
            </a:fld>
            <a:endParaRPr kumimoji="1" lang="ja-JP" altLang="en-US"/>
          </a:p>
        </p:txBody>
      </p:sp>
      <p:sp>
        <p:nvSpPr>
          <p:cNvPr id="22" name="スライド番号プレースホルダー 21"/>
          <p:cNvSpPr>
            <a:spLocks noGrp="1"/>
          </p:cNvSpPr>
          <p:nvPr>
            <p:ph type="sldNum" sz="quarter" idx="15"/>
          </p:nvPr>
        </p:nvSpPr>
        <p:spPr/>
        <p:txBody>
          <a:bodyPr rtlCol="0"/>
          <a:lstStyle/>
          <a:p>
            <a:fld id="{D2D8002D-B5B0-4BAC-B1F6-782DDCCE6D9C}"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E90ED720-0104-4369-84BC-D37694168613}" type="datetimeFigureOut">
              <a:rPr kumimoji="1" lang="ja-JP" altLang="en-US" smtClean="0"/>
              <a:t>2012/4/30</a:t>
            </a:fld>
            <a:endParaRPr kumimoji="1" lang="ja-JP" altLang="en-US"/>
          </a:p>
        </p:txBody>
      </p:sp>
      <p:sp>
        <p:nvSpPr>
          <p:cNvPr id="18" name="スライド番号プレースホルダー 17"/>
          <p:cNvSpPr>
            <a:spLocks noGrp="1"/>
          </p:cNvSpPr>
          <p:nvPr>
            <p:ph type="sldNum" sz="quarter" idx="11"/>
          </p:nvPr>
        </p:nvSpPr>
        <p:spPr/>
        <p:txBody>
          <a:bodyPr rtlCol="0"/>
          <a:lstStyle/>
          <a:p>
            <a:fld id="{D2D8002D-B5B0-4BAC-B1F6-782DDCCE6D9C}"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90ED720-0104-4369-84BC-D37694168613}" type="datetimeFigureOut">
              <a:rPr kumimoji="1" lang="ja-JP" altLang="en-US" smtClean="0"/>
              <a:t>2012/4/30</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31640" y="1484784"/>
            <a:ext cx="8280920" cy="1894362"/>
          </a:xfrm>
        </p:spPr>
        <p:txBody>
          <a:bodyPr>
            <a:noAutofit/>
          </a:bodyPr>
          <a:lstStyle/>
          <a:p>
            <a:r>
              <a:rPr lang="ja-JP" altLang="en-US" sz="6000" u="sng" dirty="0" smtClean="0"/>
              <a:t>フロッピーケースなどで</a:t>
            </a:r>
            <a:br>
              <a:rPr lang="ja-JP" altLang="en-US" sz="6000" u="sng" dirty="0" smtClean="0"/>
            </a:br>
            <a:r>
              <a:rPr lang="ja-JP" altLang="en-US" sz="6000" u="sng" dirty="0" smtClean="0"/>
              <a:t>簡単にできる加速度計</a:t>
            </a:r>
            <a:endParaRPr kumimoji="1" lang="ja-JP" altLang="en-US" sz="6000" u="sng" dirty="0"/>
          </a:p>
        </p:txBody>
      </p:sp>
      <p:sp>
        <p:nvSpPr>
          <p:cNvPr id="3" name="サブタイトル 2"/>
          <p:cNvSpPr>
            <a:spLocks noGrp="1"/>
          </p:cNvSpPr>
          <p:nvPr>
            <p:ph type="subTitle" idx="1"/>
          </p:nvPr>
        </p:nvSpPr>
        <p:spPr>
          <a:xfrm>
            <a:off x="5004048" y="5229200"/>
            <a:ext cx="3526160" cy="929698"/>
          </a:xfrm>
        </p:spPr>
        <p:txBody>
          <a:bodyPr>
            <a:normAutofit/>
          </a:bodyPr>
          <a:lstStyle/>
          <a:p>
            <a:r>
              <a:rPr kumimoji="1" lang="ja-JP" altLang="en-US" sz="2400" dirty="0" smtClean="0"/>
              <a:t>川村研究室</a:t>
            </a:r>
          </a:p>
          <a:p>
            <a:r>
              <a:rPr kumimoji="1" lang="en-US" altLang="ja-JP" sz="2400" dirty="0" smtClean="0"/>
              <a:t>1509060</a:t>
            </a:r>
            <a:r>
              <a:rPr kumimoji="1" lang="ja-JP" altLang="en-US" sz="2400" dirty="0" smtClean="0"/>
              <a:t>　高橋佳香</a:t>
            </a:r>
            <a:endParaRPr kumimoji="1" lang="ja-JP" altLang="en-US" sz="2400" dirty="0"/>
          </a:p>
        </p:txBody>
      </p:sp>
    </p:spTree>
    <p:extLst>
      <p:ext uri="{BB962C8B-B14F-4D97-AF65-F5344CB8AC3E}">
        <p14:creationId xmlns:p14="http://schemas.microsoft.com/office/powerpoint/2010/main" val="1697339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60648"/>
            <a:ext cx="7467600" cy="706090"/>
          </a:xfrm>
        </p:spPr>
        <p:txBody>
          <a:bodyPr>
            <a:normAutofit/>
          </a:bodyPr>
          <a:lstStyle/>
          <a:p>
            <a:r>
              <a:rPr lang="ja-JP" altLang="en-US" sz="3200" dirty="0">
                <a:latin typeface="HGP教科書体" pitchFamily="18" charset="-128"/>
                <a:ea typeface="HGP教科書体" pitchFamily="18" charset="-128"/>
              </a:rPr>
              <a:t>Ｄｕｚｅｎ，Ｎｅｌｓｏｎ＆</a:t>
            </a:r>
            <a:r>
              <a:rPr lang="en-US" altLang="ja-JP" sz="3200" dirty="0">
                <a:latin typeface="HGP教科書体" pitchFamily="18" charset="-128"/>
                <a:ea typeface="HGP教科書体" pitchFamily="18" charset="-128"/>
              </a:rPr>
              <a:t>Nelson</a:t>
            </a:r>
            <a:r>
              <a:rPr lang="ja-JP" altLang="en-US" sz="3200" dirty="0">
                <a:latin typeface="+mn-ea"/>
              </a:rPr>
              <a:t>の加速度計</a:t>
            </a:r>
            <a:endParaRPr kumimoji="1" lang="ja-JP" altLang="en-US" sz="3200" dirty="0"/>
          </a:p>
        </p:txBody>
      </p:sp>
      <p:sp>
        <p:nvSpPr>
          <p:cNvPr id="3" name="コンテンツ プレースホルダー 2"/>
          <p:cNvSpPr>
            <a:spLocks noGrp="1"/>
          </p:cNvSpPr>
          <p:nvPr>
            <p:ph sz="quarter" idx="1"/>
          </p:nvPr>
        </p:nvSpPr>
        <p:spPr>
          <a:xfrm>
            <a:off x="179512" y="1196752"/>
            <a:ext cx="8640960" cy="5544616"/>
          </a:xfrm>
        </p:spPr>
        <p:txBody>
          <a:bodyPr>
            <a:normAutofit/>
          </a:bodyPr>
          <a:lstStyle/>
          <a:p>
            <a:r>
              <a:rPr lang="ja-JP" altLang="en-US" sz="2800" dirty="0" smtClean="0">
                <a:latin typeface="+mn-ea"/>
              </a:rPr>
              <a:t>薄いケース状の加速度計</a:t>
            </a:r>
          </a:p>
          <a:p>
            <a:r>
              <a:rPr lang="ja-JP" altLang="en-US" sz="2800" dirty="0" smtClean="0">
                <a:latin typeface="+mn-ea"/>
              </a:rPr>
              <a:t>基準面にゴムバンド　→　傾きを見るだけ</a:t>
            </a:r>
            <a:br>
              <a:rPr lang="ja-JP" altLang="en-US" sz="2800" dirty="0" smtClean="0">
                <a:latin typeface="+mn-ea"/>
              </a:rPr>
            </a:br>
            <a:r>
              <a:rPr lang="ja-JP" altLang="en-US" sz="2800" dirty="0" smtClean="0">
                <a:latin typeface="+mn-ea"/>
              </a:rPr>
              <a:t/>
            </a:r>
            <a:br>
              <a:rPr lang="ja-JP" altLang="en-US" sz="2800" dirty="0" smtClean="0">
                <a:latin typeface="+mn-ea"/>
              </a:rPr>
            </a:br>
            <a:r>
              <a:rPr lang="ja-JP" altLang="en-US" sz="2800" dirty="0" smtClean="0">
                <a:latin typeface="+mn-ea"/>
              </a:rPr>
              <a:t/>
            </a:r>
            <a:br>
              <a:rPr lang="ja-JP" altLang="en-US" sz="2800" dirty="0" smtClean="0">
                <a:latin typeface="+mn-ea"/>
              </a:rPr>
            </a:br>
            <a:r>
              <a:rPr lang="ja-JP" altLang="en-US" sz="2800" dirty="0" smtClean="0">
                <a:latin typeface="+mn-ea"/>
              </a:rPr>
              <a:t>　　　　</a:t>
            </a:r>
            <a:r>
              <a:rPr lang="ja-JP" altLang="en-US" sz="4000" b="1" dirty="0" smtClean="0">
                <a:latin typeface="+mn-ea"/>
              </a:rPr>
              <a:t>記録ができるよう改善</a:t>
            </a:r>
            <a:br>
              <a:rPr lang="ja-JP" altLang="en-US" sz="4000" b="1" dirty="0" smtClean="0">
                <a:latin typeface="+mn-ea"/>
              </a:rPr>
            </a:br>
            <a:r>
              <a:rPr lang="ja-JP" altLang="en-US" sz="2800" u="sng" dirty="0" smtClean="0">
                <a:latin typeface="+mn-ea"/>
              </a:rPr>
              <a:t>その場で</a:t>
            </a:r>
            <a:r>
              <a:rPr lang="ja-JP" altLang="en-US" sz="2800" dirty="0" smtClean="0">
                <a:latin typeface="+mn-ea"/>
              </a:rPr>
              <a:t>加速度の値を求め、記録することができる</a:t>
            </a:r>
            <a:r>
              <a:rPr lang="ja-JP" altLang="en-US" sz="4000" b="1" dirty="0" smtClean="0">
                <a:latin typeface="+mn-ea"/>
              </a:rPr>
              <a:t/>
            </a:r>
            <a:br>
              <a:rPr lang="ja-JP" altLang="en-US" sz="4000" b="1" dirty="0" smtClean="0">
                <a:latin typeface="+mn-ea"/>
              </a:rPr>
            </a:br>
            <a:endParaRPr kumimoji="1" lang="ja-JP" altLang="en-US" sz="4000" b="1" dirty="0">
              <a:latin typeface="HGP教科書体" pitchFamily="18" charset="-128"/>
              <a:ea typeface="HGP教科書体" pitchFamily="18" charset="-128"/>
            </a:endParaRPr>
          </a:p>
        </p:txBody>
      </p:sp>
      <p:sp>
        <p:nvSpPr>
          <p:cNvPr id="4" name="下矢印 3"/>
          <p:cNvSpPr/>
          <p:nvPr/>
        </p:nvSpPr>
        <p:spPr>
          <a:xfrm>
            <a:off x="3491880" y="2472567"/>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98242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457200" y="274638"/>
            <a:ext cx="7467600" cy="706090"/>
          </a:xfrm>
        </p:spPr>
        <p:txBody>
          <a:bodyPr>
            <a:noAutofit/>
          </a:bodyPr>
          <a:lstStyle/>
          <a:p>
            <a:r>
              <a:rPr lang="ja-JP" altLang="en-US" sz="3200" dirty="0">
                <a:latin typeface="+mn-ea"/>
              </a:rPr>
              <a:t>「ズバリ加速度計」　</a:t>
            </a:r>
            <a:r>
              <a:rPr lang="ja-JP" altLang="en-US" sz="2400" dirty="0">
                <a:latin typeface="+mn-ea"/>
              </a:rPr>
              <a:t>愛知・岐阜物理サークル</a:t>
            </a:r>
            <a:r>
              <a:rPr lang="en-US" altLang="ja-JP" sz="2400" dirty="0">
                <a:latin typeface="+mn-ea"/>
              </a:rPr>
              <a:t>(1988</a:t>
            </a:r>
            <a:r>
              <a:rPr lang="en-US" altLang="ja-JP" sz="2400" dirty="0" smtClean="0">
                <a:latin typeface="+mn-ea"/>
              </a:rPr>
              <a:t>)</a:t>
            </a:r>
            <a:endParaRPr kumimoji="1" lang="ja-JP" altLang="en-US" sz="2400" dirty="0"/>
          </a:p>
        </p:txBody>
      </p:sp>
      <p:sp>
        <p:nvSpPr>
          <p:cNvPr id="3" name="コンテンツ プレースホルダー 2"/>
          <p:cNvSpPr>
            <a:spLocks noGrp="1"/>
          </p:cNvSpPr>
          <p:nvPr>
            <p:ph sz="quarter" idx="1"/>
          </p:nvPr>
        </p:nvSpPr>
        <p:spPr>
          <a:xfrm>
            <a:off x="615166" y="1196752"/>
            <a:ext cx="8277314" cy="5400600"/>
          </a:xfrm>
        </p:spPr>
        <p:txBody>
          <a:bodyPr>
            <a:noAutofit/>
          </a:bodyPr>
          <a:lstStyle/>
          <a:p>
            <a:r>
              <a:rPr lang="ja-JP" altLang="en-US" sz="2800" dirty="0" smtClean="0">
                <a:latin typeface="+mn-ea"/>
              </a:rPr>
              <a:t>加速度を電気信号化</a:t>
            </a:r>
            <a:r>
              <a:rPr lang="ja-JP" altLang="en-US" sz="2800" dirty="0">
                <a:latin typeface="+mn-ea"/>
              </a:rPr>
              <a:t>し</a:t>
            </a:r>
            <a:r>
              <a:rPr lang="ja-JP" altLang="en-US" sz="2800" dirty="0" smtClean="0">
                <a:latin typeface="+mn-ea"/>
              </a:rPr>
              <a:t>メーターを使用</a:t>
            </a:r>
            <a:br>
              <a:rPr lang="ja-JP" altLang="en-US" sz="2800" dirty="0" smtClean="0">
                <a:latin typeface="+mn-ea"/>
              </a:rPr>
            </a:br>
            <a:r>
              <a:rPr lang="ja-JP" altLang="en-US" sz="2800" dirty="0" smtClean="0">
                <a:latin typeface="+mn-ea"/>
              </a:rPr>
              <a:t>　　→　作製に高度な技術が必要</a:t>
            </a:r>
            <a:br>
              <a:rPr lang="ja-JP" altLang="en-US" sz="2800" dirty="0" smtClean="0">
                <a:latin typeface="+mn-ea"/>
              </a:rPr>
            </a:br>
            <a:r>
              <a:rPr lang="ja-JP" altLang="en-US" sz="2800" dirty="0" smtClean="0">
                <a:latin typeface="+mn-ea"/>
              </a:rPr>
              <a:t>　　→　すべての生徒が完成するとは限らない</a:t>
            </a:r>
            <a:br>
              <a:rPr lang="ja-JP" altLang="en-US" sz="2800" dirty="0" smtClean="0">
                <a:latin typeface="+mn-ea"/>
              </a:rPr>
            </a:br>
            <a:r>
              <a:rPr lang="ja-JP" altLang="en-US" sz="2800" dirty="0" smtClean="0">
                <a:latin typeface="+mn-ea"/>
              </a:rPr>
              <a:t>　　→　物理実験は難しい</a:t>
            </a:r>
          </a:p>
          <a:p>
            <a:pPr marL="0" indent="0">
              <a:buNone/>
            </a:pPr>
            <a:endParaRPr lang="ja-JP" altLang="en-US" sz="2800" dirty="0">
              <a:latin typeface="+mn-ea"/>
            </a:endParaRPr>
          </a:p>
          <a:p>
            <a:r>
              <a:rPr lang="ja-JP" altLang="en-US" sz="2800" dirty="0" smtClean="0">
                <a:latin typeface="+mn-ea"/>
              </a:rPr>
              <a:t>ブラックボックス化している</a:t>
            </a:r>
            <a:br>
              <a:rPr lang="ja-JP" altLang="en-US" sz="2800" dirty="0" smtClean="0">
                <a:latin typeface="+mn-ea"/>
              </a:rPr>
            </a:br>
            <a:r>
              <a:rPr lang="ja-JP" altLang="en-US" sz="2800" dirty="0" smtClean="0">
                <a:latin typeface="+mn-ea"/>
              </a:rPr>
              <a:t>　</a:t>
            </a:r>
            <a:r>
              <a:rPr lang="ja-JP" altLang="ja-JP" sz="2800" dirty="0" smtClean="0"/>
              <a:t>原理</a:t>
            </a:r>
            <a:r>
              <a:rPr lang="ja-JP" altLang="ja-JP" sz="2800" dirty="0"/>
              <a:t>や構造</a:t>
            </a:r>
            <a:r>
              <a:rPr lang="ja-JP" altLang="ja-JP" sz="2800" dirty="0" smtClean="0"/>
              <a:t>を</a:t>
            </a:r>
            <a:r>
              <a:rPr lang="ja-JP" altLang="en-US" sz="2800" dirty="0"/>
              <a:t>知らなくても</a:t>
            </a:r>
            <a:r>
              <a:rPr lang="ja-JP" altLang="ja-JP" sz="2800" dirty="0" smtClean="0"/>
              <a:t>、利用できる</a:t>
            </a:r>
            <a:endParaRPr lang="ja-JP" altLang="en-US" sz="2800" dirty="0">
              <a:latin typeface="+mn-ea"/>
            </a:endParaRPr>
          </a:p>
          <a:p>
            <a:endParaRPr lang="ja-JP" altLang="en-US" sz="2800" dirty="0" smtClean="0">
              <a:latin typeface="+mn-ea"/>
            </a:endParaRPr>
          </a:p>
          <a:p>
            <a:r>
              <a:rPr lang="ja-JP" altLang="en-US" sz="2800" dirty="0" smtClean="0">
                <a:latin typeface="+mn-ea"/>
              </a:rPr>
              <a:t>長所：簡単に</a:t>
            </a:r>
            <a:r>
              <a:rPr lang="en-US" altLang="ja-JP" sz="2800" dirty="0" smtClean="0">
                <a:latin typeface="+mn-ea"/>
              </a:rPr>
              <a:t>1m/s2</a:t>
            </a:r>
            <a:r>
              <a:rPr lang="ja-JP" altLang="en-US" sz="2800" dirty="0" smtClean="0">
                <a:latin typeface="+mn-ea"/>
              </a:rPr>
              <a:t>の加速度を実感できる　</a:t>
            </a:r>
          </a:p>
        </p:txBody>
      </p:sp>
      <p:sp>
        <p:nvSpPr>
          <p:cNvPr id="6" name="爆発 1 5"/>
          <p:cNvSpPr/>
          <p:nvPr/>
        </p:nvSpPr>
        <p:spPr>
          <a:xfrm>
            <a:off x="4722507" y="2276872"/>
            <a:ext cx="3240360" cy="1008112"/>
          </a:xfrm>
          <a:prstGeom prst="irregularSeal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smtClean="0"/>
              <a:t>物理離れ</a:t>
            </a:r>
            <a:endParaRPr kumimoji="1" lang="ja-JP" altLang="en-US" sz="2800" dirty="0"/>
          </a:p>
        </p:txBody>
      </p:sp>
    </p:spTree>
    <p:extLst>
      <p:ext uri="{BB962C8B-B14F-4D97-AF65-F5344CB8AC3E}">
        <p14:creationId xmlns:p14="http://schemas.microsoft.com/office/powerpoint/2010/main" val="1535639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706090"/>
          </a:xfrm>
        </p:spPr>
        <p:txBody>
          <a:bodyPr/>
          <a:lstStyle/>
          <a:p>
            <a:r>
              <a:rPr lang="en-US" altLang="ja-JP" dirty="0"/>
              <a:t>4</a:t>
            </a:r>
            <a:r>
              <a:rPr kumimoji="1" lang="en-US" altLang="ja-JP" dirty="0" smtClean="0"/>
              <a:t>.</a:t>
            </a:r>
            <a:r>
              <a:rPr kumimoji="1" lang="ja-JP" altLang="en-US" dirty="0" smtClean="0"/>
              <a:t>生徒が測定した加速度測定の例</a:t>
            </a:r>
            <a:endParaRPr kumimoji="1" lang="ja-JP" altLang="en-US" dirty="0"/>
          </a:p>
        </p:txBody>
      </p:sp>
      <p:sp>
        <p:nvSpPr>
          <p:cNvPr id="3" name="コンテンツ プレースホルダー 2"/>
          <p:cNvSpPr>
            <a:spLocks noGrp="1"/>
          </p:cNvSpPr>
          <p:nvPr>
            <p:ph sz="quarter" idx="1"/>
          </p:nvPr>
        </p:nvSpPr>
        <p:spPr>
          <a:xfrm>
            <a:off x="4499992" y="1196752"/>
            <a:ext cx="4968552" cy="2880320"/>
          </a:xfrm>
        </p:spPr>
        <p:txBody>
          <a:bodyPr>
            <a:noAutofit/>
          </a:bodyPr>
          <a:lstStyle/>
          <a:p>
            <a:pPr marL="0" indent="0">
              <a:buNone/>
            </a:pPr>
            <a:r>
              <a:rPr lang="ja-JP" altLang="en-US" sz="2800" dirty="0" smtClean="0"/>
              <a:t>生徒の感想</a:t>
            </a:r>
          </a:p>
          <a:p>
            <a:pPr marL="0" indent="0">
              <a:buNone/>
            </a:pPr>
            <a:r>
              <a:rPr lang="ja-JP" altLang="en-US" sz="2800" dirty="0"/>
              <a:t>　</a:t>
            </a:r>
            <a:r>
              <a:rPr lang="ja-JP" altLang="en-US" sz="2000" dirty="0" smtClean="0"/>
              <a:t>初めは電車の中で恥ずかしい</a:t>
            </a:r>
          </a:p>
          <a:p>
            <a:pPr marL="0" indent="0">
              <a:buNone/>
            </a:pPr>
            <a:r>
              <a:rPr lang="ja-JP" altLang="en-US" sz="2800" dirty="0"/>
              <a:t>　</a:t>
            </a:r>
            <a:r>
              <a:rPr lang="ja-JP" altLang="en-US" sz="2800" dirty="0" smtClean="0"/>
              <a:t>　↓</a:t>
            </a:r>
          </a:p>
          <a:p>
            <a:pPr marL="0" indent="0">
              <a:buNone/>
            </a:pPr>
            <a:r>
              <a:rPr lang="ja-JP" altLang="en-US" sz="2800" dirty="0"/>
              <a:t>　</a:t>
            </a:r>
            <a:r>
              <a:rPr lang="ja-JP" altLang="en-US" sz="2800" dirty="0" smtClean="0"/>
              <a:t>だんだん</a:t>
            </a:r>
            <a:r>
              <a:rPr lang="ja-JP" altLang="en-US" sz="3600" b="1" u="sng" dirty="0" smtClean="0">
                <a:solidFill>
                  <a:srgbClr val="FF0000"/>
                </a:solidFill>
              </a:rPr>
              <a:t>面白く</a:t>
            </a:r>
            <a:r>
              <a:rPr lang="ja-JP" altLang="en-US" sz="2800" dirty="0" smtClean="0"/>
              <a:t>なってきた</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988840"/>
            <a:ext cx="4176464" cy="4678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497001" y="1412776"/>
            <a:ext cx="4656192" cy="400110"/>
          </a:xfrm>
          <a:prstGeom prst="rect">
            <a:avLst/>
          </a:prstGeom>
          <a:noFill/>
        </p:spPr>
        <p:txBody>
          <a:bodyPr wrap="square" rtlCol="0">
            <a:spAutoFit/>
          </a:bodyPr>
          <a:lstStyle/>
          <a:p>
            <a:r>
              <a:rPr kumimoji="1" lang="ja-JP" altLang="en-US" sz="2000" dirty="0" smtClean="0"/>
              <a:t>表</a:t>
            </a:r>
            <a:r>
              <a:rPr kumimoji="1" lang="en-US" altLang="ja-JP" sz="2000" dirty="0" smtClean="0"/>
              <a:t>1</a:t>
            </a:r>
            <a:r>
              <a:rPr kumimoji="1" lang="ja-JP" altLang="en-US" sz="2000" dirty="0" smtClean="0"/>
              <a:t>　生徒が実測した加速度の値</a:t>
            </a:r>
            <a:endParaRPr kumimoji="1" lang="ja-JP" altLang="en-US" sz="2000" dirty="0"/>
          </a:p>
        </p:txBody>
      </p:sp>
    </p:spTree>
    <p:extLst>
      <p:ext uri="{BB962C8B-B14F-4D97-AF65-F5344CB8AC3E}">
        <p14:creationId xmlns:p14="http://schemas.microsoft.com/office/powerpoint/2010/main" val="71124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99176" cy="850106"/>
          </a:xfrm>
        </p:spPr>
        <p:txBody>
          <a:bodyPr>
            <a:noAutofit/>
          </a:bodyPr>
          <a:lstStyle/>
          <a:p>
            <a:r>
              <a:rPr kumimoji="1" lang="en-US" altLang="ja-JP" sz="3200" dirty="0" smtClean="0"/>
              <a:t>5.</a:t>
            </a:r>
            <a:r>
              <a:rPr lang="ja-JP" altLang="en-US" sz="3200" dirty="0"/>
              <a:t>簡単に加速度</a:t>
            </a:r>
            <a:r>
              <a:rPr lang="ja-JP" altLang="en-US" sz="3200" dirty="0" smtClean="0"/>
              <a:t>の大きさが読み取れる</a:t>
            </a:r>
            <a:br>
              <a:rPr lang="ja-JP" altLang="en-US" sz="3200" dirty="0" smtClean="0"/>
            </a:br>
            <a:r>
              <a:rPr lang="ja-JP" altLang="en-US" sz="3200" dirty="0" smtClean="0"/>
              <a:t>タイプのその他の加速度計</a:t>
            </a:r>
            <a:endParaRPr kumimoji="1" lang="ja-JP" altLang="en-US" sz="3200" dirty="0"/>
          </a:p>
        </p:txBody>
      </p:sp>
      <p:sp>
        <p:nvSpPr>
          <p:cNvPr id="3" name="コンテンツ プレースホルダー 2"/>
          <p:cNvSpPr>
            <a:spLocks noGrp="1"/>
          </p:cNvSpPr>
          <p:nvPr>
            <p:ph sz="quarter" idx="1"/>
          </p:nvPr>
        </p:nvSpPr>
        <p:spPr>
          <a:xfrm>
            <a:off x="683568" y="1390321"/>
            <a:ext cx="3312368" cy="1368152"/>
          </a:xfrm>
        </p:spPr>
        <p:txBody>
          <a:bodyPr>
            <a:noAutofit/>
          </a:bodyPr>
          <a:lstStyle/>
          <a:p>
            <a:pPr marL="0" indent="0">
              <a:buNone/>
            </a:pPr>
            <a:r>
              <a:rPr lang="ja-JP" altLang="en-US" sz="2800" dirty="0" smtClean="0"/>
              <a:t>瞬時におおよその</a:t>
            </a:r>
          </a:p>
          <a:p>
            <a:pPr marL="0" indent="0">
              <a:buNone/>
            </a:pPr>
            <a:r>
              <a:rPr lang="ja-JP" altLang="en-US" sz="2800" dirty="0" smtClean="0"/>
              <a:t>加速度を</a:t>
            </a:r>
            <a:r>
              <a:rPr lang="ja-JP" altLang="en-US" sz="2800" dirty="0" smtClean="0"/>
              <a:t>知りたい</a:t>
            </a:r>
            <a:r>
              <a:rPr lang="ja-JP" altLang="en-US" sz="2800" dirty="0" smtClean="0"/>
              <a:t>！</a:t>
            </a:r>
            <a:br>
              <a:rPr lang="ja-JP" altLang="en-US" sz="2800" dirty="0" smtClean="0"/>
            </a:br>
            <a:endParaRPr lang="ja-JP" altLang="en-US" sz="2800" dirty="0" smtClean="0"/>
          </a:p>
        </p:txBody>
      </p:sp>
      <p:sp>
        <p:nvSpPr>
          <p:cNvPr id="13" name="テキスト ボックス 12"/>
          <p:cNvSpPr txBox="1"/>
          <p:nvPr/>
        </p:nvSpPr>
        <p:spPr>
          <a:xfrm>
            <a:off x="5399400" y="3346529"/>
            <a:ext cx="2328096" cy="400110"/>
          </a:xfrm>
          <a:prstGeom prst="rect">
            <a:avLst/>
          </a:prstGeom>
          <a:noFill/>
        </p:spPr>
        <p:txBody>
          <a:bodyPr wrap="square" rtlCol="0">
            <a:spAutoFit/>
          </a:bodyPr>
          <a:lstStyle/>
          <a:p>
            <a:r>
              <a:rPr kumimoji="1" lang="ja-JP" altLang="en-US" sz="2000" dirty="0" smtClean="0"/>
              <a:t>図</a:t>
            </a:r>
            <a:r>
              <a:rPr kumimoji="1" lang="en-US" altLang="ja-JP" sz="2000" dirty="0" smtClean="0"/>
              <a:t>4</a:t>
            </a:r>
            <a:r>
              <a:rPr kumimoji="1" lang="ja-JP" altLang="en-US" sz="2000" dirty="0" smtClean="0"/>
              <a:t>　</a:t>
            </a:r>
            <a:r>
              <a:rPr kumimoji="1" lang="en-US" altLang="ja-JP" sz="2000" dirty="0" smtClean="0"/>
              <a:t>1.</a:t>
            </a:r>
            <a:r>
              <a:rPr kumimoji="1" lang="ja-JP" altLang="en-US" sz="2000" dirty="0" smtClean="0"/>
              <a:t>生徒実験用</a:t>
            </a:r>
            <a:endParaRPr kumimoji="1" lang="ja-JP" altLang="en-US" sz="2000" dirty="0"/>
          </a:p>
        </p:txBody>
      </p:sp>
      <p:sp>
        <p:nvSpPr>
          <p:cNvPr id="14" name="コンテンツ プレースホルダー 2"/>
          <p:cNvSpPr txBox="1">
            <a:spLocks/>
          </p:cNvSpPr>
          <p:nvPr/>
        </p:nvSpPr>
        <p:spPr>
          <a:xfrm>
            <a:off x="467544" y="2724553"/>
            <a:ext cx="4392488" cy="26486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buNone/>
            </a:pPr>
            <a:r>
              <a:rPr lang="ja-JP" altLang="en-US" sz="2800" u="sng" dirty="0" smtClean="0"/>
              <a:t>利用方法</a:t>
            </a:r>
          </a:p>
          <a:p>
            <a:r>
              <a:rPr lang="ja-JP" altLang="en-US" sz="2800" dirty="0" smtClean="0"/>
              <a:t>力学台車の上に乗せる</a:t>
            </a:r>
          </a:p>
          <a:p>
            <a:r>
              <a:rPr lang="ja-JP" altLang="en-US" sz="2800" dirty="0"/>
              <a:t>生徒各自</a:t>
            </a:r>
            <a:r>
              <a:rPr lang="ja-JP" altLang="en-US" sz="2800" dirty="0" smtClean="0"/>
              <a:t>が日常生活の場としての電車やバスの中での加速度測定</a:t>
            </a:r>
          </a:p>
          <a:p>
            <a:endParaRPr lang="ja-JP" altLang="en-US" sz="2800" dirty="0" smtClean="0"/>
          </a:p>
        </p:txBody>
      </p:sp>
      <p:grpSp>
        <p:nvGrpSpPr>
          <p:cNvPr id="34" name="グループ化 33"/>
          <p:cNvGrpSpPr/>
          <p:nvPr/>
        </p:nvGrpSpPr>
        <p:grpSpPr>
          <a:xfrm>
            <a:off x="5256207" y="675249"/>
            <a:ext cx="2563633" cy="2587816"/>
            <a:chOff x="2714898" y="2924944"/>
            <a:chExt cx="2964506" cy="2992470"/>
          </a:xfrm>
        </p:grpSpPr>
        <p:grpSp>
          <p:nvGrpSpPr>
            <p:cNvPr id="30" name="グループ化 29"/>
            <p:cNvGrpSpPr/>
            <p:nvPr/>
          </p:nvGrpSpPr>
          <p:grpSpPr>
            <a:xfrm>
              <a:off x="2714898" y="2924944"/>
              <a:ext cx="2964506" cy="2992470"/>
              <a:chOff x="2714898" y="2924944"/>
              <a:chExt cx="2964506" cy="2992470"/>
            </a:xfrm>
          </p:grpSpPr>
          <p:grpSp>
            <p:nvGrpSpPr>
              <p:cNvPr id="5" name="グループ化 4"/>
              <p:cNvGrpSpPr/>
              <p:nvPr/>
            </p:nvGrpSpPr>
            <p:grpSpPr>
              <a:xfrm>
                <a:off x="2714898" y="2924944"/>
                <a:ext cx="2964506" cy="2992470"/>
                <a:chOff x="2718090" y="2924944"/>
                <a:chExt cx="2964506" cy="2992470"/>
              </a:xfrm>
            </p:grpSpPr>
            <p:sp>
              <p:nvSpPr>
                <p:cNvPr id="4" name="正方形/長方形 3"/>
                <p:cNvSpPr/>
                <p:nvPr/>
              </p:nvSpPr>
              <p:spPr>
                <a:xfrm rot="20465852">
                  <a:off x="3640101" y="4300639"/>
                  <a:ext cx="1103960" cy="16539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grpSp>
              <p:nvGrpSpPr>
                <p:cNvPr id="16" name="グループ化 15"/>
                <p:cNvGrpSpPr/>
                <p:nvPr/>
              </p:nvGrpSpPr>
              <p:grpSpPr>
                <a:xfrm>
                  <a:off x="2718090" y="2924944"/>
                  <a:ext cx="2964506" cy="2992470"/>
                  <a:chOff x="4547672" y="3397134"/>
                  <a:chExt cx="2664296" cy="2664296"/>
                </a:xfrm>
              </p:grpSpPr>
              <p:sp>
                <p:nvSpPr>
                  <p:cNvPr id="19" name="直角三角形 18"/>
                  <p:cNvSpPr/>
                  <p:nvPr/>
                </p:nvSpPr>
                <p:spPr>
                  <a:xfrm flipH="1">
                    <a:off x="4547672" y="4293096"/>
                    <a:ext cx="2664296" cy="869843"/>
                  </a:xfrm>
                  <a:prstGeom prst="rtTriangl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4547672" y="3397134"/>
                    <a:ext cx="2664296" cy="2664296"/>
                    <a:chOff x="2267744" y="2492896"/>
                    <a:chExt cx="2664296" cy="2664296"/>
                  </a:xfrm>
                </p:grpSpPr>
                <p:sp>
                  <p:nvSpPr>
                    <p:cNvPr id="26" name="正方形/長方形 25"/>
                    <p:cNvSpPr/>
                    <p:nvPr/>
                  </p:nvSpPr>
                  <p:spPr>
                    <a:xfrm>
                      <a:off x="2267744" y="4252954"/>
                      <a:ext cx="2664296" cy="9042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7" name="正方形/長方形 26"/>
                    <p:cNvSpPr/>
                    <p:nvPr/>
                  </p:nvSpPr>
                  <p:spPr>
                    <a:xfrm>
                      <a:off x="2267744" y="2492896"/>
                      <a:ext cx="2664296" cy="266429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cxnSp>
                <p:nvCxnSpPr>
                  <p:cNvPr id="23" name="直線コネクタ 22"/>
                  <p:cNvCxnSpPr>
                    <a:endCxn id="19" idx="0"/>
                  </p:cNvCxnSpPr>
                  <p:nvPr/>
                </p:nvCxnSpPr>
                <p:spPr>
                  <a:xfrm flipV="1">
                    <a:off x="4547672" y="4293096"/>
                    <a:ext cx="2664296" cy="864097"/>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grpSp>
          </p:grpSp>
          <p:sp>
            <p:nvSpPr>
              <p:cNvPr id="8" name="円弧 7"/>
              <p:cNvSpPr/>
              <p:nvPr/>
            </p:nvSpPr>
            <p:spPr>
              <a:xfrm rot="4467954">
                <a:off x="3684501" y="3567129"/>
                <a:ext cx="1025303" cy="1708100"/>
              </a:xfrm>
              <a:prstGeom prst="arc">
                <a:avLst>
                  <a:gd name="adj1" fmla="val 16200000"/>
                  <a:gd name="adj2" fmla="val 5012252"/>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kumimoji="1" lang="ja-JP" altLang="en-US"/>
              </a:p>
            </p:txBody>
          </p:sp>
          <p:cxnSp>
            <p:nvCxnSpPr>
              <p:cNvPr id="29" name="直線コネクタ 28"/>
              <p:cNvCxnSpPr>
                <a:stCxn id="19" idx="5"/>
              </p:cNvCxnSpPr>
              <p:nvPr/>
            </p:nvCxnSpPr>
            <p:spPr>
              <a:xfrm>
                <a:off x="4197151" y="4419759"/>
                <a:ext cx="326681" cy="989846"/>
              </a:xfrm>
              <a:prstGeom prst="line">
                <a:avLst/>
              </a:prstGeom>
            </p:spPr>
            <p:style>
              <a:lnRef idx="3">
                <a:schemeClr val="dk1"/>
              </a:lnRef>
              <a:fillRef idx="0">
                <a:schemeClr val="dk1"/>
              </a:fillRef>
              <a:effectRef idx="2">
                <a:schemeClr val="dk1"/>
              </a:effectRef>
              <a:fontRef idx="minor">
                <a:schemeClr val="tx1"/>
              </a:fontRef>
            </p:style>
          </p:cxnSp>
        </p:grpSp>
        <p:sp>
          <p:nvSpPr>
            <p:cNvPr id="31" name="テキスト ボックス 30"/>
            <p:cNvSpPr txBox="1"/>
            <p:nvPr/>
          </p:nvSpPr>
          <p:spPr>
            <a:xfrm>
              <a:off x="4523832" y="5051095"/>
              <a:ext cx="1155572" cy="461665"/>
            </a:xfrm>
            <a:prstGeom prst="rect">
              <a:avLst/>
            </a:prstGeom>
            <a:noFill/>
          </p:spPr>
          <p:txBody>
            <a:bodyPr wrap="square" rtlCol="0">
              <a:spAutoFit/>
            </a:bodyPr>
            <a:lstStyle/>
            <a:p>
              <a:r>
                <a:rPr kumimoji="1" lang="ja-JP" altLang="en-US" sz="2400" dirty="0" smtClean="0"/>
                <a:t>針</a:t>
              </a:r>
              <a:endParaRPr kumimoji="1" lang="ja-JP" altLang="en-US" sz="2400" dirty="0"/>
            </a:p>
          </p:txBody>
        </p:sp>
        <p:sp>
          <p:nvSpPr>
            <p:cNvPr id="32" name="テキスト ボックス 31"/>
            <p:cNvSpPr txBox="1"/>
            <p:nvPr/>
          </p:nvSpPr>
          <p:spPr>
            <a:xfrm>
              <a:off x="3362062" y="4820262"/>
              <a:ext cx="1155572" cy="461665"/>
            </a:xfrm>
            <a:prstGeom prst="rect">
              <a:avLst/>
            </a:prstGeom>
            <a:noFill/>
          </p:spPr>
          <p:txBody>
            <a:bodyPr wrap="square" rtlCol="0">
              <a:spAutoFit/>
            </a:bodyPr>
            <a:lstStyle/>
            <a:p>
              <a:r>
                <a:rPr lang="ja-JP" altLang="en-US" sz="2400" dirty="0"/>
                <a:t>めもり</a:t>
              </a:r>
              <a:endParaRPr kumimoji="1" lang="ja-JP" altLang="en-US" sz="2400" dirty="0"/>
            </a:p>
          </p:txBody>
        </p:sp>
        <p:sp>
          <p:nvSpPr>
            <p:cNvPr id="33" name="テキスト ボックス 32"/>
            <p:cNvSpPr txBox="1"/>
            <p:nvPr/>
          </p:nvSpPr>
          <p:spPr>
            <a:xfrm>
              <a:off x="3648766" y="3664615"/>
              <a:ext cx="1155572" cy="461665"/>
            </a:xfrm>
            <a:prstGeom prst="rect">
              <a:avLst/>
            </a:prstGeom>
            <a:noFill/>
          </p:spPr>
          <p:txBody>
            <a:bodyPr wrap="square" rtlCol="0">
              <a:spAutoFit/>
            </a:bodyPr>
            <a:lstStyle/>
            <a:p>
              <a:r>
                <a:rPr kumimoji="1" lang="ja-JP" altLang="en-US" sz="2400" dirty="0" smtClean="0"/>
                <a:t>浮板</a:t>
              </a:r>
              <a:endParaRPr kumimoji="1" lang="ja-JP" altLang="en-US" sz="2400" dirty="0"/>
            </a:p>
          </p:txBody>
        </p:sp>
      </p:grpSp>
      <p:grpSp>
        <p:nvGrpSpPr>
          <p:cNvPr id="21" name="グループ化 20"/>
          <p:cNvGrpSpPr/>
          <p:nvPr/>
        </p:nvGrpSpPr>
        <p:grpSpPr>
          <a:xfrm>
            <a:off x="5399400" y="4164487"/>
            <a:ext cx="1902262" cy="1944630"/>
            <a:chOff x="2714898" y="2924944"/>
            <a:chExt cx="2964506" cy="2992470"/>
          </a:xfrm>
        </p:grpSpPr>
        <p:grpSp>
          <p:nvGrpSpPr>
            <p:cNvPr id="22" name="グループ化 21"/>
            <p:cNvGrpSpPr/>
            <p:nvPr/>
          </p:nvGrpSpPr>
          <p:grpSpPr>
            <a:xfrm>
              <a:off x="2714898" y="2924944"/>
              <a:ext cx="2964506" cy="2992470"/>
              <a:chOff x="2714898" y="2924944"/>
              <a:chExt cx="2964506" cy="2992470"/>
            </a:xfrm>
          </p:grpSpPr>
          <p:grpSp>
            <p:nvGrpSpPr>
              <p:cNvPr id="35" name="グループ化 34"/>
              <p:cNvGrpSpPr/>
              <p:nvPr/>
            </p:nvGrpSpPr>
            <p:grpSpPr>
              <a:xfrm>
                <a:off x="2714898" y="2924944"/>
                <a:ext cx="2964506" cy="2992470"/>
                <a:chOff x="2718090" y="2924944"/>
                <a:chExt cx="2964506" cy="2992470"/>
              </a:xfrm>
            </p:grpSpPr>
            <p:sp>
              <p:nvSpPr>
                <p:cNvPr id="38" name="正方形/長方形 37"/>
                <p:cNvSpPr/>
                <p:nvPr/>
              </p:nvSpPr>
              <p:spPr>
                <a:xfrm rot="20465852">
                  <a:off x="3640101" y="4300639"/>
                  <a:ext cx="1103960" cy="16539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grpSp>
              <p:nvGrpSpPr>
                <p:cNvPr id="39" name="グループ化 38"/>
                <p:cNvGrpSpPr/>
                <p:nvPr/>
              </p:nvGrpSpPr>
              <p:grpSpPr>
                <a:xfrm>
                  <a:off x="2718090" y="2924944"/>
                  <a:ext cx="2964506" cy="2992470"/>
                  <a:chOff x="4547672" y="3397134"/>
                  <a:chExt cx="2664296" cy="2664296"/>
                </a:xfrm>
              </p:grpSpPr>
              <p:sp>
                <p:nvSpPr>
                  <p:cNvPr id="40" name="直角三角形 39"/>
                  <p:cNvSpPr/>
                  <p:nvPr/>
                </p:nvSpPr>
                <p:spPr>
                  <a:xfrm flipH="1">
                    <a:off x="4547672" y="4293096"/>
                    <a:ext cx="2664296" cy="869843"/>
                  </a:xfrm>
                  <a:prstGeom prst="rtTriangl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4547672" y="3397134"/>
                    <a:ext cx="2664296" cy="2664296"/>
                    <a:chOff x="2267744" y="2492896"/>
                    <a:chExt cx="2664296" cy="2664296"/>
                  </a:xfrm>
                </p:grpSpPr>
                <p:sp>
                  <p:nvSpPr>
                    <p:cNvPr id="43" name="正方形/長方形 42"/>
                    <p:cNvSpPr/>
                    <p:nvPr/>
                  </p:nvSpPr>
                  <p:spPr>
                    <a:xfrm>
                      <a:off x="2267744" y="4252954"/>
                      <a:ext cx="2664296" cy="9042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4" name="正方形/長方形 43"/>
                    <p:cNvSpPr/>
                    <p:nvPr/>
                  </p:nvSpPr>
                  <p:spPr>
                    <a:xfrm>
                      <a:off x="2267744" y="2492896"/>
                      <a:ext cx="2664296" cy="266429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cxnSp>
                <p:nvCxnSpPr>
                  <p:cNvPr id="42" name="直線コネクタ 41"/>
                  <p:cNvCxnSpPr>
                    <a:endCxn id="40" idx="0"/>
                  </p:cNvCxnSpPr>
                  <p:nvPr/>
                </p:nvCxnSpPr>
                <p:spPr>
                  <a:xfrm flipV="1">
                    <a:off x="4547672" y="4293096"/>
                    <a:ext cx="2664296" cy="864097"/>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grpSp>
          </p:grpSp>
          <p:sp>
            <p:nvSpPr>
              <p:cNvPr id="36" name="円弧 35"/>
              <p:cNvSpPr/>
              <p:nvPr/>
            </p:nvSpPr>
            <p:spPr>
              <a:xfrm rot="4467954">
                <a:off x="3684501" y="3567129"/>
                <a:ext cx="1025303" cy="1708100"/>
              </a:xfrm>
              <a:prstGeom prst="arc">
                <a:avLst>
                  <a:gd name="adj1" fmla="val 16200000"/>
                  <a:gd name="adj2" fmla="val 5012252"/>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kumimoji="1" lang="ja-JP" altLang="en-US"/>
              </a:p>
            </p:txBody>
          </p:sp>
          <p:cxnSp>
            <p:nvCxnSpPr>
              <p:cNvPr id="37" name="直線コネクタ 36"/>
              <p:cNvCxnSpPr>
                <a:stCxn id="40" idx="5"/>
              </p:cNvCxnSpPr>
              <p:nvPr/>
            </p:nvCxnSpPr>
            <p:spPr>
              <a:xfrm>
                <a:off x="4197151" y="4419759"/>
                <a:ext cx="326681" cy="989846"/>
              </a:xfrm>
              <a:prstGeom prst="line">
                <a:avLst/>
              </a:prstGeom>
            </p:spPr>
            <p:style>
              <a:lnRef idx="3">
                <a:schemeClr val="dk1"/>
              </a:lnRef>
              <a:fillRef idx="0">
                <a:schemeClr val="dk1"/>
              </a:fillRef>
              <a:effectRef idx="2">
                <a:schemeClr val="dk1"/>
              </a:effectRef>
              <a:fontRef idx="minor">
                <a:schemeClr val="tx1"/>
              </a:fontRef>
            </p:style>
          </p:cxnSp>
        </p:grpSp>
        <p:sp>
          <p:nvSpPr>
            <p:cNvPr id="24" name="テキスト ボックス 23"/>
            <p:cNvSpPr txBox="1"/>
            <p:nvPr/>
          </p:nvSpPr>
          <p:spPr>
            <a:xfrm>
              <a:off x="4523832" y="5051095"/>
              <a:ext cx="1155572" cy="461665"/>
            </a:xfrm>
            <a:prstGeom prst="rect">
              <a:avLst/>
            </a:prstGeom>
            <a:noFill/>
          </p:spPr>
          <p:txBody>
            <a:bodyPr wrap="square" rtlCol="0">
              <a:spAutoFit/>
            </a:bodyPr>
            <a:lstStyle/>
            <a:p>
              <a:r>
                <a:rPr kumimoji="1" lang="ja-JP" altLang="en-US" sz="2400" dirty="0" smtClean="0"/>
                <a:t>針</a:t>
              </a:r>
              <a:endParaRPr kumimoji="1" lang="ja-JP" altLang="en-US" sz="2400" dirty="0"/>
            </a:p>
          </p:txBody>
        </p:sp>
        <p:sp>
          <p:nvSpPr>
            <p:cNvPr id="25" name="テキスト ボックス 24"/>
            <p:cNvSpPr txBox="1"/>
            <p:nvPr/>
          </p:nvSpPr>
          <p:spPr>
            <a:xfrm>
              <a:off x="2868349" y="4820261"/>
              <a:ext cx="1649284" cy="632165"/>
            </a:xfrm>
            <a:prstGeom prst="rect">
              <a:avLst/>
            </a:prstGeom>
            <a:noFill/>
          </p:spPr>
          <p:txBody>
            <a:bodyPr wrap="square" rtlCol="0">
              <a:spAutoFit/>
            </a:bodyPr>
            <a:lstStyle/>
            <a:p>
              <a:r>
                <a:rPr lang="ja-JP" altLang="en-US" sz="2400" dirty="0"/>
                <a:t>めもり</a:t>
              </a:r>
              <a:endParaRPr kumimoji="1" lang="ja-JP" altLang="en-US" sz="2400" dirty="0"/>
            </a:p>
          </p:txBody>
        </p:sp>
        <p:sp>
          <p:nvSpPr>
            <p:cNvPr id="28" name="テキスト ボックス 27"/>
            <p:cNvSpPr txBox="1"/>
            <p:nvPr/>
          </p:nvSpPr>
          <p:spPr>
            <a:xfrm>
              <a:off x="3648766" y="3664615"/>
              <a:ext cx="1510279" cy="685201"/>
            </a:xfrm>
            <a:prstGeom prst="rect">
              <a:avLst/>
            </a:prstGeom>
            <a:noFill/>
          </p:spPr>
          <p:txBody>
            <a:bodyPr wrap="square" rtlCol="0">
              <a:spAutoFit/>
            </a:bodyPr>
            <a:lstStyle/>
            <a:p>
              <a:r>
                <a:rPr kumimoji="1" lang="ja-JP" altLang="en-US" sz="2400" dirty="0" smtClean="0"/>
                <a:t>浮板</a:t>
              </a:r>
              <a:endParaRPr kumimoji="1" lang="ja-JP" altLang="en-US" sz="2400" dirty="0"/>
            </a:p>
          </p:txBody>
        </p:sp>
      </p:grpSp>
      <p:sp>
        <p:nvSpPr>
          <p:cNvPr id="45" name="テキスト ボックス 44"/>
          <p:cNvSpPr txBox="1"/>
          <p:nvPr/>
        </p:nvSpPr>
        <p:spPr>
          <a:xfrm>
            <a:off x="5350504" y="6237312"/>
            <a:ext cx="2328096" cy="400110"/>
          </a:xfrm>
          <a:prstGeom prst="rect">
            <a:avLst/>
          </a:prstGeom>
          <a:noFill/>
        </p:spPr>
        <p:txBody>
          <a:bodyPr wrap="square" rtlCol="0">
            <a:spAutoFit/>
          </a:bodyPr>
          <a:lstStyle/>
          <a:p>
            <a:r>
              <a:rPr kumimoji="1" lang="ja-JP" altLang="en-US" sz="2000" dirty="0" smtClean="0"/>
              <a:t>図</a:t>
            </a:r>
            <a:r>
              <a:rPr kumimoji="1" lang="en-US" altLang="ja-JP" sz="2000" dirty="0" smtClean="0"/>
              <a:t>5</a:t>
            </a:r>
            <a:r>
              <a:rPr kumimoji="1" lang="ja-JP" altLang="en-US" sz="2000" dirty="0" smtClean="0"/>
              <a:t>　</a:t>
            </a:r>
            <a:r>
              <a:rPr lang="en-US" altLang="ja-JP" sz="2000" dirty="0"/>
              <a:t>2</a:t>
            </a:r>
            <a:r>
              <a:rPr kumimoji="1" lang="en-US" altLang="ja-JP" sz="2000" dirty="0" smtClean="0"/>
              <a:t>.</a:t>
            </a:r>
            <a:r>
              <a:rPr lang="ja-JP" altLang="en-US" sz="2000" dirty="0"/>
              <a:t>演示</a:t>
            </a:r>
            <a:r>
              <a:rPr kumimoji="1" lang="ja-JP" altLang="en-US" sz="2000" dirty="0" smtClean="0"/>
              <a:t>実験用</a:t>
            </a:r>
            <a:endParaRPr kumimoji="1" lang="ja-JP" altLang="en-US" sz="2000" dirty="0"/>
          </a:p>
        </p:txBody>
      </p:sp>
      <p:grpSp>
        <p:nvGrpSpPr>
          <p:cNvPr id="11" name="グループ化 10"/>
          <p:cNvGrpSpPr/>
          <p:nvPr/>
        </p:nvGrpSpPr>
        <p:grpSpPr>
          <a:xfrm>
            <a:off x="5417922" y="3746639"/>
            <a:ext cx="2754478" cy="369332"/>
            <a:chOff x="5417922" y="3746639"/>
            <a:chExt cx="2754478" cy="369332"/>
          </a:xfrm>
        </p:grpSpPr>
        <p:cxnSp>
          <p:nvCxnSpPr>
            <p:cNvPr id="7" name="直線矢印コネクタ 6"/>
            <p:cNvCxnSpPr/>
            <p:nvPr/>
          </p:nvCxnSpPr>
          <p:spPr>
            <a:xfrm>
              <a:off x="5417922" y="4048885"/>
              <a:ext cx="190226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0" name="テキスト ボックス 9"/>
            <p:cNvSpPr txBox="1"/>
            <p:nvPr/>
          </p:nvSpPr>
          <p:spPr>
            <a:xfrm>
              <a:off x="6563448" y="3746639"/>
              <a:ext cx="1608952" cy="369332"/>
            </a:xfrm>
            <a:prstGeom prst="rect">
              <a:avLst/>
            </a:prstGeom>
            <a:noFill/>
          </p:spPr>
          <p:txBody>
            <a:bodyPr wrap="square" rtlCol="0">
              <a:spAutoFit/>
            </a:bodyPr>
            <a:lstStyle/>
            <a:p>
              <a:r>
                <a:rPr kumimoji="1" lang="en-US" altLang="ja-JP" dirty="0" smtClean="0"/>
                <a:t>15cm</a:t>
              </a:r>
            </a:p>
          </p:txBody>
        </p:sp>
      </p:grpSp>
      <p:grpSp>
        <p:nvGrpSpPr>
          <p:cNvPr id="47" name="グループ化 46"/>
          <p:cNvGrpSpPr/>
          <p:nvPr/>
        </p:nvGrpSpPr>
        <p:grpSpPr>
          <a:xfrm rot="16200000">
            <a:off x="7372773" y="4309694"/>
            <a:ext cx="1902262" cy="1696583"/>
            <a:chOff x="5417922" y="4048885"/>
            <a:chExt cx="1902262" cy="1696583"/>
          </a:xfrm>
        </p:grpSpPr>
        <p:cxnSp>
          <p:nvCxnSpPr>
            <p:cNvPr id="48" name="直線矢印コネクタ 47"/>
            <p:cNvCxnSpPr/>
            <p:nvPr/>
          </p:nvCxnSpPr>
          <p:spPr>
            <a:xfrm>
              <a:off x="5417922" y="4048885"/>
              <a:ext cx="190226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49" name="テキスト ボックス 48"/>
            <p:cNvSpPr txBox="1"/>
            <p:nvPr/>
          </p:nvSpPr>
          <p:spPr>
            <a:xfrm rot="5400000">
              <a:off x="5739840" y="4756326"/>
              <a:ext cx="1608952" cy="369332"/>
            </a:xfrm>
            <a:prstGeom prst="rect">
              <a:avLst/>
            </a:prstGeom>
            <a:noFill/>
          </p:spPr>
          <p:txBody>
            <a:bodyPr wrap="square" rtlCol="0">
              <a:spAutoFit/>
            </a:bodyPr>
            <a:lstStyle/>
            <a:p>
              <a:r>
                <a:rPr kumimoji="1" lang="en-US" altLang="ja-JP" dirty="0" smtClean="0"/>
                <a:t>20cm</a:t>
              </a:r>
            </a:p>
          </p:txBody>
        </p:sp>
      </p:grpSp>
      <p:sp>
        <p:nvSpPr>
          <p:cNvPr id="15" name="四角形吹き出し 14"/>
          <p:cNvSpPr/>
          <p:nvPr/>
        </p:nvSpPr>
        <p:spPr>
          <a:xfrm>
            <a:off x="467544" y="5396142"/>
            <a:ext cx="4392488" cy="1241280"/>
          </a:xfrm>
          <a:prstGeom prst="wedgeRectCallout">
            <a:avLst>
              <a:gd name="adj1" fmla="val 58141"/>
              <a:gd name="adj2" fmla="val -7313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台車の中に設置し大きな装置を走らせる</a:t>
            </a:r>
            <a:endParaRPr kumimoji="1" lang="ja-JP" altLang="en-US" dirty="0"/>
          </a:p>
        </p:txBody>
      </p:sp>
    </p:spTree>
    <p:extLst>
      <p:ext uri="{BB962C8B-B14F-4D97-AF65-F5344CB8AC3E}">
        <p14:creationId xmlns:p14="http://schemas.microsoft.com/office/powerpoint/2010/main" val="29115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583845" y="803627"/>
            <a:ext cx="7272808" cy="2088232"/>
          </a:xfrm>
        </p:spPr>
        <p:txBody>
          <a:bodyPr>
            <a:noAutofit/>
          </a:bodyPr>
          <a:lstStyle/>
          <a:p>
            <a:pPr marL="0" indent="0">
              <a:buNone/>
            </a:pPr>
            <a:r>
              <a:rPr lang="ja-JP" altLang="en-US" sz="3600" dirty="0" smtClean="0"/>
              <a:t>分厚い空き箱　　→　　水面が乱れる</a:t>
            </a:r>
            <a:r>
              <a:rPr lang="ja-JP" altLang="en-US" sz="2800" dirty="0" smtClean="0"/>
              <a:t/>
            </a:r>
            <a:br>
              <a:rPr lang="ja-JP" altLang="en-US" sz="2800" dirty="0" smtClean="0"/>
            </a:br>
            <a:r>
              <a:rPr lang="ja-JP" altLang="en-US" sz="2000" dirty="0" smtClean="0"/>
              <a:t>　　　押しピン入れ</a:t>
            </a:r>
            <a:br>
              <a:rPr lang="ja-JP" altLang="en-US" sz="2000" dirty="0" smtClean="0"/>
            </a:br>
            <a:r>
              <a:rPr lang="ja-JP" altLang="en-US" sz="2000" dirty="0" smtClean="0"/>
              <a:t>　　　カセットテープのケース</a:t>
            </a:r>
            <a:br>
              <a:rPr lang="ja-JP" altLang="en-US" sz="2000" dirty="0" smtClean="0"/>
            </a:br>
            <a:r>
              <a:rPr lang="ja-JP" altLang="en-US" sz="2000" dirty="0" smtClean="0"/>
              <a:t>　　　</a:t>
            </a:r>
            <a:r>
              <a:rPr lang="en-US" altLang="ja-JP" sz="2000" dirty="0" smtClean="0"/>
              <a:t>8mm</a:t>
            </a:r>
            <a:r>
              <a:rPr lang="ja-JP" altLang="en-US" sz="2000" dirty="0" smtClean="0"/>
              <a:t>ビデオテープのケース</a:t>
            </a:r>
            <a:r>
              <a:rPr lang="ja-JP" altLang="en-US" sz="2000" dirty="0"/>
              <a:t>　</a:t>
            </a:r>
            <a:r>
              <a:rPr lang="ja-JP" altLang="en-US" sz="2000" dirty="0" smtClean="0"/>
              <a:t>など</a:t>
            </a:r>
          </a:p>
        </p:txBody>
      </p:sp>
      <p:sp>
        <p:nvSpPr>
          <p:cNvPr id="14" name="コンテンツ プレースホルダー 2"/>
          <p:cNvSpPr txBox="1">
            <a:spLocks/>
          </p:cNvSpPr>
          <p:nvPr/>
        </p:nvSpPr>
        <p:spPr>
          <a:xfrm>
            <a:off x="1619672" y="2936738"/>
            <a:ext cx="6696744" cy="26486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buNone/>
            </a:pPr>
            <a:r>
              <a:rPr lang="ja-JP" altLang="en-US" sz="2800" u="sng" dirty="0" smtClean="0"/>
              <a:t>対処法</a:t>
            </a:r>
          </a:p>
          <a:p>
            <a:pPr marL="0" indent="0">
              <a:buNone/>
            </a:pPr>
            <a:r>
              <a:rPr lang="ja-JP" altLang="en-US" sz="4800" dirty="0" smtClean="0"/>
              <a:t>　水面上に</a:t>
            </a:r>
            <a:r>
              <a:rPr lang="ja-JP" altLang="en-US" sz="4800" b="1" u="sng" dirty="0" smtClean="0"/>
              <a:t>浮き板</a:t>
            </a:r>
            <a:r>
              <a:rPr lang="ja-JP" altLang="en-US" sz="4800" u="sng" dirty="0" smtClean="0"/>
              <a:t/>
            </a:r>
            <a:br>
              <a:rPr lang="ja-JP" altLang="en-US" sz="4800" u="sng" dirty="0" smtClean="0"/>
            </a:br>
            <a:r>
              <a:rPr lang="ja-JP" altLang="en-US" sz="2800" dirty="0" smtClean="0"/>
              <a:t>　　　　　　　　　　　　　　</a:t>
            </a:r>
            <a:r>
              <a:rPr lang="ja-JP" altLang="en-US" sz="2000" dirty="0" smtClean="0"/>
              <a:t>軸と軸受けを設けて止める</a:t>
            </a:r>
            <a:endParaRPr lang="ja-JP" altLang="en-US" sz="4800" u="sng" dirty="0" smtClean="0"/>
          </a:p>
        </p:txBody>
      </p:sp>
      <p:sp>
        <p:nvSpPr>
          <p:cNvPr id="6" name="タイトル 5"/>
          <p:cNvSpPr>
            <a:spLocks noGrp="1"/>
          </p:cNvSpPr>
          <p:nvPr>
            <p:ph type="title"/>
          </p:nvPr>
        </p:nvSpPr>
        <p:spPr>
          <a:xfrm>
            <a:off x="457200" y="274638"/>
            <a:ext cx="7467600" cy="562074"/>
          </a:xfrm>
        </p:spPr>
        <p:txBody>
          <a:bodyPr/>
          <a:lstStyle/>
          <a:p>
            <a:r>
              <a:rPr kumimoji="1" lang="ja-JP" altLang="en-US" dirty="0" smtClean="0"/>
              <a:t>作製</a:t>
            </a:r>
            <a:endParaRPr kumimoji="1" lang="ja-JP" altLang="en-US" dirty="0"/>
          </a:p>
        </p:txBody>
      </p:sp>
      <p:sp>
        <p:nvSpPr>
          <p:cNvPr id="22" name="下矢印 21"/>
          <p:cNvSpPr/>
          <p:nvPr/>
        </p:nvSpPr>
        <p:spPr>
          <a:xfrm>
            <a:off x="4211960" y="2675835"/>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34105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457200" y="274638"/>
            <a:ext cx="7467600" cy="562074"/>
          </a:xfrm>
        </p:spPr>
        <p:txBody>
          <a:bodyPr/>
          <a:lstStyle/>
          <a:p>
            <a:r>
              <a:rPr kumimoji="1" lang="ja-JP" altLang="en-US" dirty="0" smtClean="0"/>
              <a:t>作製</a:t>
            </a:r>
            <a:r>
              <a:rPr lang="ja-JP" altLang="en-US" dirty="0"/>
              <a:t>方法</a:t>
            </a:r>
            <a:endParaRPr kumimoji="1" lang="ja-JP" altLang="en-US" dirty="0"/>
          </a:p>
        </p:txBody>
      </p:sp>
      <p:sp>
        <p:nvSpPr>
          <p:cNvPr id="7" name="コンテンツ プレースホルダー 2"/>
          <p:cNvSpPr txBox="1">
            <a:spLocks/>
          </p:cNvSpPr>
          <p:nvPr/>
        </p:nvSpPr>
        <p:spPr>
          <a:xfrm>
            <a:off x="467544" y="1124744"/>
            <a:ext cx="7992888" cy="4824536"/>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457200" indent="-457200">
              <a:buFont typeface="+mj-lt"/>
              <a:buAutoNum type="arabicPeriod"/>
            </a:pPr>
            <a:r>
              <a:rPr lang="ja-JP" altLang="en-US" sz="2800" dirty="0" smtClean="0"/>
              <a:t>空き箱の両端にナットをボンドで付ける</a:t>
            </a:r>
          </a:p>
          <a:p>
            <a:pPr marL="457200" indent="-457200">
              <a:buFont typeface="+mj-lt"/>
              <a:buAutoNum type="arabicPeriod"/>
            </a:pPr>
            <a:r>
              <a:rPr lang="ja-JP" altLang="en-US" sz="2800" dirty="0"/>
              <a:t>浮き板</a:t>
            </a:r>
            <a:r>
              <a:rPr lang="ja-JP" altLang="en-US" sz="2800" dirty="0" smtClean="0"/>
              <a:t>に軸を取り付ける</a:t>
            </a:r>
          </a:p>
          <a:p>
            <a:pPr marL="457200" indent="-457200">
              <a:buFont typeface="+mj-lt"/>
              <a:buAutoNum type="arabicPeriod"/>
            </a:pPr>
            <a:r>
              <a:rPr lang="ja-JP" altLang="en-US" sz="2800" dirty="0"/>
              <a:t>浮き板</a:t>
            </a:r>
            <a:r>
              <a:rPr lang="ja-JP" altLang="en-US" sz="2800" dirty="0" smtClean="0"/>
              <a:t>に指針を取り付ける</a:t>
            </a:r>
            <a:br>
              <a:rPr lang="ja-JP" altLang="en-US" sz="2800" dirty="0" smtClean="0"/>
            </a:br>
            <a:r>
              <a:rPr lang="ja-JP" altLang="en-US" sz="2800" dirty="0" smtClean="0"/>
              <a:t>　</a:t>
            </a:r>
            <a:r>
              <a:rPr lang="en-US" altLang="ja-JP" sz="2800" dirty="0" smtClean="0"/>
              <a:t>※</a:t>
            </a:r>
            <a:r>
              <a:rPr lang="ja-JP" altLang="en-US" sz="2800" dirty="0" smtClean="0"/>
              <a:t>浮き板と指針は</a:t>
            </a:r>
            <a:r>
              <a:rPr lang="ja-JP" altLang="en-US" sz="2800" dirty="0" smtClean="0">
                <a:solidFill>
                  <a:srgbClr val="FF0000"/>
                </a:solidFill>
              </a:rPr>
              <a:t>垂直</a:t>
            </a:r>
            <a:r>
              <a:rPr lang="ja-JP" altLang="en-US" sz="2800" dirty="0" smtClean="0"/>
              <a:t>に</a:t>
            </a:r>
          </a:p>
          <a:p>
            <a:pPr marL="457200" indent="-457200">
              <a:buFont typeface="+mj-lt"/>
              <a:buAutoNum type="arabicPeriod"/>
            </a:pPr>
            <a:r>
              <a:rPr lang="ja-JP" altLang="en-US" sz="2800" dirty="0"/>
              <a:t>浮き板</a:t>
            </a:r>
            <a:r>
              <a:rPr lang="ja-JP" altLang="en-US" sz="2800" dirty="0" smtClean="0"/>
              <a:t>の軸を軸受にはめる</a:t>
            </a:r>
          </a:p>
          <a:p>
            <a:pPr marL="457200" indent="-457200">
              <a:buFont typeface="+mj-lt"/>
              <a:buAutoNum type="arabicPeriod"/>
            </a:pPr>
            <a:r>
              <a:rPr lang="ja-JP" altLang="en-US" sz="2800" dirty="0" smtClean="0"/>
              <a:t>水を入れる</a:t>
            </a:r>
            <a:br>
              <a:rPr lang="ja-JP" altLang="en-US" sz="2800" dirty="0" smtClean="0"/>
            </a:br>
            <a:r>
              <a:rPr lang="ja-JP" altLang="en-US" sz="2800" dirty="0" smtClean="0"/>
              <a:t>　</a:t>
            </a:r>
            <a:r>
              <a:rPr lang="en-US" altLang="ja-JP" sz="2800" dirty="0" smtClean="0"/>
              <a:t>※</a:t>
            </a:r>
            <a:r>
              <a:rPr lang="ja-JP" altLang="en-US" sz="2800" dirty="0" smtClean="0"/>
              <a:t>浮き板</a:t>
            </a:r>
            <a:r>
              <a:rPr lang="ja-JP" altLang="en-US" sz="2800" dirty="0"/>
              <a:t>が水面に浮かんでいる</a:t>
            </a:r>
            <a:r>
              <a:rPr lang="ja-JP" altLang="en-US" sz="2800" dirty="0" smtClean="0"/>
              <a:t>状態まで</a:t>
            </a:r>
          </a:p>
          <a:p>
            <a:pPr marL="457200" indent="-457200">
              <a:buFont typeface="+mj-lt"/>
              <a:buAutoNum type="arabicPeriod"/>
            </a:pPr>
            <a:r>
              <a:rPr lang="ja-JP" altLang="en-US" sz="2800" dirty="0" smtClean="0"/>
              <a:t>加速度の値を箱の側板に目盛りとして書き入れる</a:t>
            </a:r>
          </a:p>
          <a:p>
            <a:pPr marL="457200" indent="-457200">
              <a:buFont typeface="+mj-lt"/>
              <a:buAutoNum type="arabicPeriod"/>
            </a:pPr>
            <a:endParaRPr lang="ja-JP" altLang="en-US" sz="2800" dirty="0" smtClean="0"/>
          </a:p>
          <a:p>
            <a:pPr marL="0" indent="0">
              <a:buFont typeface="Wingdings"/>
              <a:buNone/>
            </a:pPr>
            <a:endParaRPr lang="ja-JP" altLang="en-US" sz="2800" dirty="0" smtClean="0"/>
          </a:p>
        </p:txBody>
      </p:sp>
    </p:spTree>
    <p:extLst>
      <p:ext uri="{BB962C8B-B14F-4D97-AF65-F5344CB8AC3E}">
        <p14:creationId xmlns:p14="http://schemas.microsoft.com/office/powerpoint/2010/main" val="505212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2546265945"/>
              </p:ext>
            </p:extLst>
          </p:nvPr>
        </p:nvGraphicFramePr>
        <p:xfrm>
          <a:off x="-12530" y="1124744"/>
          <a:ext cx="9361040" cy="5589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タイトル 5"/>
          <p:cNvSpPr>
            <a:spLocks noGrp="1"/>
          </p:cNvSpPr>
          <p:nvPr>
            <p:ph type="title"/>
          </p:nvPr>
        </p:nvSpPr>
        <p:spPr>
          <a:xfrm>
            <a:off x="457200" y="274638"/>
            <a:ext cx="7467600" cy="562074"/>
          </a:xfrm>
        </p:spPr>
        <p:txBody>
          <a:bodyPr/>
          <a:lstStyle/>
          <a:p>
            <a:r>
              <a:rPr kumimoji="1" lang="ja-JP" altLang="en-US" dirty="0" smtClean="0"/>
              <a:t>ケース内の液体</a:t>
            </a:r>
            <a:endParaRPr kumimoji="1" lang="ja-JP" altLang="en-US" dirty="0"/>
          </a:p>
        </p:txBody>
      </p:sp>
    </p:spTree>
    <p:extLst>
      <p:ext uri="{BB962C8B-B14F-4D97-AF65-F5344CB8AC3E}">
        <p14:creationId xmlns:p14="http://schemas.microsoft.com/office/powerpoint/2010/main" val="4010582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4291577849"/>
              </p:ext>
            </p:extLst>
          </p:nvPr>
        </p:nvGraphicFramePr>
        <p:xfrm>
          <a:off x="-12530" y="1124744"/>
          <a:ext cx="9361040" cy="5589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タイトル 5"/>
          <p:cNvSpPr>
            <a:spLocks noGrp="1"/>
          </p:cNvSpPr>
          <p:nvPr>
            <p:ph type="title"/>
          </p:nvPr>
        </p:nvSpPr>
        <p:spPr>
          <a:xfrm>
            <a:off x="378474" y="116632"/>
            <a:ext cx="7467600" cy="562074"/>
          </a:xfrm>
        </p:spPr>
        <p:txBody>
          <a:bodyPr>
            <a:normAutofit fontScale="90000"/>
          </a:bodyPr>
          <a:lstStyle/>
          <a:p>
            <a:r>
              <a:rPr kumimoji="1" lang="en-US" altLang="ja-JP" dirty="0" smtClean="0"/>
              <a:t>6.</a:t>
            </a:r>
            <a:r>
              <a:rPr kumimoji="1" lang="ja-JP" altLang="en-US" dirty="0" smtClean="0"/>
              <a:t>慣性力の授業において加速度計を用いる場合</a:t>
            </a:r>
            <a:endParaRPr kumimoji="1" lang="ja-JP" altLang="en-US" dirty="0"/>
          </a:p>
        </p:txBody>
      </p:sp>
      <p:sp>
        <p:nvSpPr>
          <p:cNvPr id="5" name="タイトル 5"/>
          <p:cNvSpPr txBox="1">
            <a:spLocks/>
          </p:cNvSpPr>
          <p:nvPr/>
        </p:nvSpPr>
        <p:spPr>
          <a:xfrm>
            <a:off x="395536" y="548680"/>
            <a:ext cx="7467600" cy="562074"/>
          </a:xfrm>
          <a:prstGeom prst="rect">
            <a:avLst/>
          </a:prstGeom>
        </p:spPr>
        <p:txBody>
          <a:bodyPr vert="horz" anchor="b">
            <a:normAutofit fontScale="975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ja-JP" altLang="en-US" dirty="0" smtClean="0"/>
              <a:t>物理の授業での加速度の学習</a:t>
            </a:r>
            <a:endParaRPr lang="ja-JP" altLang="en-US" dirty="0"/>
          </a:p>
        </p:txBody>
      </p:sp>
    </p:spTree>
    <p:extLst>
      <p:ext uri="{BB962C8B-B14F-4D97-AF65-F5344CB8AC3E}">
        <p14:creationId xmlns:p14="http://schemas.microsoft.com/office/powerpoint/2010/main" val="2762793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1905106048"/>
              </p:ext>
            </p:extLst>
          </p:nvPr>
        </p:nvGraphicFramePr>
        <p:xfrm>
          <a:off x="0" y="260648"/>
          <a:ext cx="8892480" cy="6768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2748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395536" y="548680"/>
            <a:ext cx="8280920" cy="4608512"/>
          </a:xfrm>
        </p:spPr>
        <p:txBody>
          <a:bodyPr>
            <a:normAutofit/>
          </a:bodyPr>
          <a:lstStyle/>
          <a:p>
            <a:r>
              <a:rPr kumimoji="1" lang="ja-JP" altLang="en-US" sz="2800" dirty="0" smtClean="0"/>
              <a:t>フロッピー型加速度計の原理を、探究する</a:t>
            </a:r>
          </a:p>
          <a:p>
            <a:r>
              <a:rPr lang="ja-JP" altLang="en-US" sz="2800" dirty="0"/>
              <a:t>電車内</a:t>
            </a:r>
            <a:r>
              <a:rPr lang="ja-JP" altLang="en-US" sz="2800" dirty="0" smtClean="0"/>
              <a:t>のつり革の傾きとの対応関係を探求する</a:t>
            </a:r>
            <a:br>
              <a:rPr lang="ja-JP" altLang="en-US" sz="2800" dirty="0" smtClean="0"/>
            </a:br>
            <a:r>
              <a:rPr lang="ja-JP" altLang="en-US" sz="2800" dirty="0" smtClean="0"/>
              <a:t>→慣性力の理解</a:t>
            </a:r>
          </a:p>
          <a:p>
            <a:pPr marL="0" indent="0">
              <a:buNone/>
            </a:pPr>
            <a:r>
              <a:rPr lang="ja-JP" altLang="en-US" sz="2800" dirty="0"/>
              <a:t/>
            </a:r>
            <a:br>
              <a:rPr lang="ja-JP" altLang="en-US" sz="2800" dirty="0"/>
            </a:br>
            <a:r>
              <a:rPr lang="ja-JP" altLang="en-US" sz="2800" dirty="0" smtClean="0"/>
              <a:t>教室内でも</a:t>
            </a:r>
          </a:p>
          <a:p>
            <a:pPr marL="0" indent="0">
              <a:buNone/>
            </a:pPr>
            <a:r>
              <a:rPr lang="ja-JP" altLang="en-US" sz="4800" b="1" u="sng" dirty="0" smtClean="0"/>
              <a:t>臨場感ある実験器による実験</a:t>
            </a:r>
            <a:r>
              <a:rPr lang="ja-JP" altLang="en-US" sz="2800" dirty="0" smtClean="0"/>
              <a:t>が</a:t>
            </a:r>
          </a:p>
          <a:p>
            <a:pPr marL="0" indent="0">
              <a:buNone/>
            </a:pPr>
            <a:r>
              <a:rPr lang="ja-JP" altLang="en-US" sz="2800" dirty="0" smtClean="0"/>
              <a:t>望ましい</a:t>
            </a:r>
            <a:br>
              <a:rPr lang="ja-JP" altLang="en-US" sz="2800" dirty="0" smtClean="0"/>
            </a:br>
            <a:endParaRPr kumimoji="1" lang="ja-JP" altLang="en-US" sz="2800" dirty="0"/>
          </a:p>
        </p:txBody>
      </p:sp>
    </p:spTree>
    <p:extLst>
      <p:ext uri="{BB962C8B-B14F-4D97-AF65-F5344CB8AC3E}">
        <p14:creationId xmlns:p14="http://schemas.microsoft.com/office/powerpoint/2010/main" val="199868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0.</a:t>
            </a:r>
            <a:r>
              <a:rPr kumimoji="1" lang="ja-JP" altLang="en-US" dirty="0" smtClean="0"/>
              <a:t>目次</a:t>
            </a:r>
            <a:endParaRPr kumimoji="1" lang="ja-JP" altLang="en-US" dirty="0"/>
          </a:p>
        </p:txBody>
      </p:sp>
      <p:sp>
        <p:nvSpPr>
          <p:cNvPr id="3" name="コンテンツ プレースホルダー 2"/>
          <p:cNvSpPr>
            <a:spLocks noGrp="1"/>
          </p:cNvSpPr>
          <p:nvPr>
            <p:ph sz="quarter" idx="1"/>
          </p:nvPr>
        </p:nvSpPr>
        <p:spPr/>
        <p:txBody>
          <a:bodyPr/>
          <a:lstStyle/>
          <a:p>
            <a:pPr marL="457200" indent="-457200">
              <a:buFont typeface="+mj-lt"/>
              <a:buAutoNum type="arabicPeriod"/>
            </a:pPr>
            <a:r>
              <a:rPr lang="ja-JP" altLang="en-US" dirty="0"/>
              <a:t>はじめ</a:t>
            </a:r>
            <a:r>
              <a:rPr lang="ja-JP" altLang="en-US" dirty="0" smtClean="0"/>
              <a:t>に</a:t>
            </a:r>
          </a:p>
          <a:p>
            <a:pPr marL="457200" indent="-457200">
              <a:buFont typeface="+mj-lt"/>
              <a:buAutoNum type="arabicPeriod"/>
            </a:pPr>
            <a:r>
              <a:rPr kumimoji="1" lang="ja-JP" altLang="en-US" dirty="0"/>
              <a:t>作製</a:t>
            </a:r>
            <a:r>
              <a:rPr kumimoji="1" lang="ja-JP" altLang="en-US" dirty="0" smtClean="0"/>
              <a:t>方法</a:t>
            </a:r>
          </a:p>
          <a:p>
            <a:pPr marL="457200" indent="-457200">
              <a:buFont typeface="+mj-lt"/>
              <a:buAutoNum type="arabicPeriod"/>
            </a:pPr>
            <a:r>
              <a:rPr lang="ja-JP" altLang="en-US" dirty="0" smtClean="0"/>
              <a:t>利用方法</a:t>
            </a:r>
          </a:p>
          <a:p>
            <a:pPr marL="457200" indent="-457200">
              <a:buFont typeface="+mj-lt"/>
              <a:buAutoNum type="arabicPeriod"/>
            </a:pPr>
            <a:r>
              <a:rPr kumimoji="1" lang="ja-JP" altLang="en-US" dirty="0"/>
              <a:t>生徒</a:t>
            </a:r>
            <a:r>
              <a:rPr kumimoji="1" lang="ja-JP" altLang="en-US" dirty="0" smtClean="0"/>
              <a:t>が測定した加速度測定の例</a:t>
            </a:r>
          </a:p>
          <a:p>
            <a:pPr marL="457200" indent="-457200">
              <a:buFont typeface="+mj-lt"/>
              <a:buAutoNum type="arabicPeriod"/>
            </a:pPr>
            <a:r>
              <a:rPr lang="ja-JP" altLang="en-US" dirty="0"/>
              <a:t>簡単</a:t>
            </a:r>
            <a:r>
              <a:rPr lang="ja-JP" altLang="en-US" dirty="0" smtClean="0"/>
              <a:t>に加速度の大きさが読み取れるタイプのその他の加速度計</a:t>
            </a:r>
          </a:p>
          <a:p>
            <a:pPr marL="457200" indent="-457200">
              <a:buFont typeface="+mj-lt"/>
              <a:buAutoNum type="arabicPeriod"/>
            </a:pPr>
            <a:r>
              <a:rPr kumimoji="1" lang="ja-JP" altLang="en-US" dirty="0" smtClean="0"/>
              <a:t>慣性力の授業において加速度計を用いる場合</a:t>
            </a:r>
          </a:p>
          <a:p>
            <a:pPr marL="457200" indent="-457200">
              <a:buFont typeface="+mj-lt"/>
              <a:buAutoNum type="arabicPeriod"/>
            </a:pPr>
            <a:r>
              <a:rPr lang="ja-JP" altLang="en-US" dirty="0"/>
              <a:t>おわりに</a:t>
            </a:r>
            <a:endParaRPr kumimoji="1" lang="ja-JP" altLang="en-US" dirty="0"/>
          </a:p>
        </p:txBody>
      </p:sp>
    </p:spTree>
    <p:extLst>
      <p:ext uri="{BB962C8B-B14F-4D97-AF65-F5344CB8AC3E}">
        <p14:creationId xmlns:p14="http://schemas.microsoft.com/office/powerpoint/2010/main" val="3248113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467544" y="1124744"/>
            <a:ext cx="7848872" cy="5184576"/>
          </a:xfrm>
        </p:spPr>
        <p:txBody>
          <a:bodyPr>
            <a:noAutofit/>
          </a:bodyPr>
          <a:lstStyle/>
          <a:p>
            <a:r>
              <a:rPr lang="ja-JP" altLang="en-US" sz="2800" dirty="0" smtClean="0"/>
              <a:t>実験器は身近な材料による開発がよい</a:t>
            </a:r>
          </a:p>
          <a:p>
            <a:r>
              <a:rPr lang="ja-JP" altLang="en-US" sz="2800" dirty="0"/>
              <a:t>生徒自身</a:t>
            </a:r>
            <a:r>
              <a:rPr lang="ja-JP" altLang="en-US" sz="2800" dirty="0" smtClean="0"/>
              <a:t>が開発作製する</a:t>
            </a:r>
            <a:br>
              <a:rPr lang="ja-JP" altLang="en-US" sz="2800" dirty="0" smtClean="0"/>
            </a:br>
            <a:r>
              <a:rPr lang="ja-JP" altLang="en-US" sz="2800" dirty="0" smtClean="0"/>
              <a:t>　　　　　　　　→</a:t>
            </a:r>
            <a:r>
              <a:rPr lang="ja-JP" altLang="en-US" sz="2800" b="1" dirty="0" smtClean="0"/>
              <a:t>物理離れを食い止める</a:t>
            </a:r>
            <a:endParaRPr lang="en-US" altLang="ja-JP" sz="2800" b="1" dirty="0" smtClean="0"/>
          </a:p>
          <a:p>
            <a:endParaRPr lang="en-US" altLang="ja-JP" sz="2800" dirty="0"/>
          </a:p>
          <a:p>
            <a:endParaRPr lang="en-US" altLang="ja-JP" sz="2800" b="1" dirty="0" smtClean="0"/>
          </a:p>
          <a:p>
            <a:r>
              <a:rPr lang="ja-JP" altLang="en-US" sz="2800" dirty="0"/>
              <a:t>物理</a:t>
            </a:r>
            <a:r>
              <a:rPr lang="ja-JP" altLang="en-US" sz="2800" dirty="0" smtClean="0"/>
              <a:t>教師は</a:t>
            </a:r>
            <a:br>
              <a:rPr lang="ja-JP" altLang="en-US" sz="2800" dirty="0" smtClean="0"/>
            </a:br>
            <a:r>
              <a:rPr lang="ja-JP" altLang="en-US" sz="2800" b="1" dirty="0" smtClean="0"/>
              <a:t>「創造性の物理」</a:t>
            </a:r>
            <a:r>
              <a:rPr lang="ja-JP" altLang="en-US" sz="2800" dirty="0" smtClean="0"/>
              <a:t>を多くの生徒に提供すべき</a:t>
            </a:r>
          </a:p>
        </p:txBody>
      </p:sp>
      <p:sp>
        <p:nvSpPr>
          <p:cNvPr id="4" name="タイトル 3"/>
          <p:cNvSpPr>
            <a:spLocks noGrp="1"/>
          </p:cNvSpPr>
          <p:nvPr>
            <p:ph type="title"/>
          </p:nvPr>
        </p:nvSpPr>
        <p:spPr>
          <a:xfrm>
            <a:off x="457200" y="274638"/>
            <a:ext cx="7467600" cy="634082"/>
          </a:xfrm>
        </p:spPr>
        <p:txBody>
          <a:bodyPr/>
          <a:lstStyle/>
          <a:p>
            <a:r>
              <a:rPr kumimoji="1" lang="en-US" altLang="ja-JP" dirty="0" smtClean="0"/>
              <a:t>7.</a:t>
            </a:r>
            <a:r>
              <a:rPr kumimoji="1" lang="ja-JP" altLang="en-US" dirty="0" smtClean="0"/>
              <a:t>おわりに</a:t>
            </a:r>
            <a:endParaRPr kumimoji="1" lang="ja-JP" altLang="en-US" dirty="0"/>
          </a:p>
        </p:txBody>
      </p:sp>
    </p:spTree>
    <p:extLst>
      <p:ext uri="{BB962C8B-B14F-4D97-AF65-F5344CB8AC3E}">
        <p14:creationId xmlns:p14="http://schemas.microsoft.com/office/powerpoint/2010/main" val="3385788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7467600" cy="778098"/>
          </a:xfrm>
        </p:spPr>
        <p:txBody>
          <a:bodyPr/>
          <a:lstStyle/>
          <a:p>
            <a:r>
              <a:rPr kumimoji="1" lang="en-US" altLang="ja-JP" dirty="0" smtClean="0"/>
              <a:t>1.</a:t>
            </a:r>
            <a:r>
              <a:rPr kumimoji="1" lang="ja-JP" altLang="en-US" dirty="0" smtClean="0"/>
              <a:t>問題点</a:t>
            </a:r>
            <a:endParaRPr kumimoji="1" lang="ja-JP" altLang="en-US" dirty="0"/>
          </a:p>
        </p:txBody>
      </p:sp>
      <p:graphicFrame>
        <p:nvGraphicFramePr>
          <p:cNvPr id="4" name="図表 3"/>
          <p:cNvGraphicFramePr/>
          <p:nvPr>
            <p:extLst>
              <p:ext uri="{D42A27DB-BD31-4B8C-83A1-F6EECF244321}">
                <p14:modId xmlns:p14="http://schemas.microsoft.com/office/powerpoint/2010/main" val="1412404239"/>
              </p:ext>
            </p:extLst>
          </p:nvPr>
        </p:nvGraphicFramePr>
        <p:xfrm>
          <a:off x="75144" y="764704"/>
          <a:ext cx="903649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323528" y="5882207"/>
            <a:ext cx="4682693" cy="769441"/>
          </a:xfrm>
          <a:prstGeom prst="rect">
            <a:avLst/>
          </a:prstGeom>
          <a:noFill/>
        </p:spPr>
        <p:txBody>
          <a:bodyPr wrap="none" lIns="91440" tIns="45720" rIns="91440" bIns="45720">
            <a:spAutoFit/>
          </a:bodyPr>
          <a:lstStyle/>
          <a:p>
            <a:pPr algn="ctr"/>
            <a:r>
              <a:rPr lang="ja-JP" altLang="en-US" sz="4400" dirty="0" smtClean="0"/>
              <a:t>加速度計の作成→</a:t>
            </a:r>
            <a:endParaRPr lang="ja-JP" altLang="en-US" sz="4400" dirty="0"/>
          </a:p>
        </p:txBody>
      </p:sp>
      <p:sp>
        <p:nvSpPr>
          <p:cNvPr id="6" name="正方形/長方形 5"/>
          <p:cNvSpPr/>
          <p:nvPr/>
        </p:nvSpPr>
        <p:spPr>
          <a:xfrm>
            <a:off x="5220072" y="5805264"/>
            <a:ext cx="3663182" cy="923330"/>
          </a:xfrm>
          <a:prstGeom prst="rect">
            <a:avLst/>
          </a:prstGeom>
        </p:spPr>
        <p:style>
          <a:lnRef idx="2">
            <a:schemeClr val="accent3"/>
          </a:lnRef>
          <a:fillRef idx="1">
            <a:schemeClr val="lt1"/>
          </a:fillRef>
          <a:effectRef idx="0">
            <a:schemeClr val="accent3"/>
          </a:effectRef>
          <a:fontRef idx="minor">
            <a:schemeClr val="dk1"/>
          </a:fontRef>
        </p:style>
        <p:txBody>
          <a:bodyPr wrap="none" lIns="91440" tIns="45720" rIns="91440" bIns="45720">
            <a:spAutoFit/>
          </a:bodyPr>
          <a:lstStyle/>
          <a:p>
            <a:pPr algn="ctr"/>
            <a:r>
              <a:rPr lang="ja-JP" alt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加速度測定</a:t>
            </a:r>
            <a:endParaRPr lang="ja-JP"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4126712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706090"/>
          </a:xfrm>
        </p:spPr>
        <p:txBody>
          <a:bodyPr/>
          <a:lstStyle/>
          <a:p>
            <a:r>
              <a:rPr kumimoji="1" lang="en-US" altLang="ja-JP" dirty="0" smtClean="0"/>
              <a:t>1.</a:t>
            </a:r>
            <a:r>
              <a:rPr kumimoji="1" lang="ja-JP" altLang="en-US" dirty="0" smtClean="0"/>
              <a:t>はじめに</a:t>
            </a:r>
            <a:endParaRPr kumimoji="1" lang="ja-JP" altLang="en-US" dirty="0"/>
          </a:p>
        </p:txBody>
      </p:sp>
      <p:sp>
        <p:nvSpPr>
          <p:cNvPr id="3" name="コンテンツ プレースホルダー 2"/>
          <p:cNvSpPr>
            <a:spLocks noGrp="1"/>
          </p:cNvSpPr>
          <p:nvPr>
            <p:ph sz="quarter" idx="1"/>
          </p:nvPr>
        </p:nvSpPr>
        <p:spPr>
          <a:xfrm>
            <a:off x="457200" y="1600200"/>
            <a:ext cx="8147248" cy="4873752"/>
          </a:xfrm>
        </p:spPr>
        <p:txBody>
          <a:bodyPr>
            <a:normAutofit/>
          </a:bodyPr>
          <a:lstStyle/>
          <a:p>
            <a:r>
              <a:rPr kumimoji="1" lang="ja-JP" altLang="en-US" sz="2800" dirty="0" smtClean="0"/>
              <a:t>加速度を実体験として経験</a:t>
            </a:r>
            <a:br>
              <a:rPr kumimoji="1" lang="ja-JP" altLang="en-US" sz="2800" dirty="0" smtClean="0"/>
            </a:br>
            <a:r>
              <a:rPr kumimoji="1" lang="ja-JP" altLang="en-US" sz="2800" dirty="0" smtClean="0"/>
              <a:t>→小中学生にも身近な言葉</a:t>
            </a:r>
            <a:br>
              <a:rPr kumimoji="1" lang="ja-JP" altLang="en-US" sz="2800" dirty="0" smtClean="0"/>
            </a:br>
            <a:r>
              <a:rPr kumimoji="1" lang="ja-JP" altLang="en-US" sz="2800" dirty="0" smtClean="0"/>
              <a:t/>
            </a:r>
            <a:br>
              <a:rPr kumimoji="1" lang="ja-JP" altLang="en-US" sz="2800" dirty="0" smtClean="0"/>
            </a:br>
            <a:r>
              <a:rPr kumimoji="1" lang="ja-JP" altLang="en-US" sz="2800" dirty="0" smtClean="0"/>
              <a:t/>
            </a:r>
            <a:br>
              <a:rPr kumimoji="1" lang="ja-JP" altLang="en-US" sz="2800" dirty="0" smtClean="0"/>
            </a:br>
            <a:r>
              <a:rPr kumimoji="1" lang="ja-JP" altLang="en-US" sz="2800" dirty="0" smtClean="0"/>
              <a:t/>
            </a:r>
            <a:br>
              <a:rPr kumimoji="1" lang="ja-JP" altLang="en-US" sz="2800" dirty="0" smtClean="0"/>
            </a:br>
            <a:endParaRPr lang="ja-JP" altLang="en-US" sz="2800" dirty="0"/>
          </a:p>
          <a:p>
            <a:r>
              <a:rPr kumimoji="1" lang="ja-JP" altLang="en-US" sz="2800" dirty="0" smtClean="0"/>
              <a:t>加速度概念</a:t>
            </a:r>
            <a:br>
              <a:rPr kumimoji="1" lang="ja-JP" altLang="en-US" sz="2800" dirty="0" smtClean="0"/>
            </a:br>
            <a:r>
              <a:rPr kumimoji="1" lang="ja-JP" altLang="en-US" sz="2800" dirty="0" smtClean="0"/>
              <a:t>→</a:t>
            </a:r>
            <a:r>
              <a:rPr kumimoji="1" lang="ja-JP" altLang="en-US" sz="2800" b="1" dirty="0" smtClean="0"/>
              <a:t>高等学校で</a:t>
            </a:r>
            <a:r>
              <a:rPr kumimoji="1" lang="ja-JP" altLang="en-US" sz="2800" b="1" u="sng" dirty="0" smtClean="0"/>
              <a:t>初めて学習</a:t>
            </a:r>
            <a:br>
              <a:rPr kumimoji="1" lang="ja-JP" altLang="en-US" sz="2800" b="1" u="sng" dirty="0" smtClean="0"/>
            </a:br>
            <a:r>
              <a:rPr kumimoji="1" lang="ja-JP" altLang="en-US" sz="2800" b="1" dirty="0" smtClean="0"/>
              <a:t>→高度な理解力が必要</a:t>
            </a:r>
            <a:br>
              <a:rPr kumimoji="1" lang="ja-JP" altLang="en-US" sz="2800" b="1" dirty="0" smtClean="0"/>
            </a:br>
            <a:r>
              <a:rPr kumimoji="1" lang="ja-JP" altLang="en-US" sz="2800" b="1" dirty="0" smtClean="0"/>
              <a:t/>
            </a:r>
            <a:br>
              <a:rPr kumimoji="1" lang="ja-JP" altLang="en-US" sz="2800" b="1" dirty="0" smtClean="0"/>
            </a:br>
            <a:endParaRPr kumimoji="1" lang="ja-JP" altLang="en-US" sz="2800" b="1" dirty="0" smtClean="0"/>
          </a:p>
        </p:txBody>
      </p:sp>
      <p:sp>
        <p:nvSpPr>
          <p:cNvPr id="4" name="下矢印吹き出し 3"/>
          <p:cNvSpPr/>
          <p:nvPr/>
        </p:nvSpPr>
        <p:spPr>
          <a:xfrm>
            <a:off x="2042984" y="2780928"/>
            <a:ext cx="4536504" cy="1440160"/>
          </a:xfrm>
          <a:prstGeom prst="downArrowCallout">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4800" dirty="0" smtClean="0"/>
              <a:t>しかし実際は・・・</a:t>
            </a:r>
            <a:endParaRPr kumimoji="1" lang="ja-JP" altLang="en-US" sz="4800" dirty="0"/>
          </a:p>
        </p:txBody>
      </p:sp>
      <p:sp>
        <p:nvSpPr>
          <p:cNvPr id="5" name="正方形/長方形 4"/>
          <p:cNvSpPr/>
          <p:nvPr/>
        </p:nvSpPr>
        <p:spPr>
          <a:xfrm>
            <a:off x="2267744" y="5805264"/>
            <a:ext cx="4311744" cy="79208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t>物理離れ</a:t>
            </a:r>
            <a:endParaRPr kumimoji="1" lang="ja-JP" altLang="en-US" sz="4800" dirty="0"/>
          </a:p>
        </p:txBody>
      </p:sp>
    </p:spTree>
    <p:extLst>
      <p:ext uri="{BB962C8B-B14F-4D97-AF65-F5344CB8AC3E}">
        <p14:creationId xmlns:p14="http://schemas.microsoft.com/office/powerpoint/2010/main" val="3557162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395536" y="332656"/>
            <a:ext cx="8064896" cy="6120680"/>
          </a:xfrm>
        </p:spPr>
        <p:txBody>
          <a:bodyPr>
            <a:normAutofit/>
          </a:bodyPr>
          <a:lstStyle/>
          <a:p>
            <a:pPr marL="0" indent="0">
              <a:buNone/>
            </a:pPr>
            <a:r>
              <a:rPr kumimoji="1" lang="ja-JP" altLang="en-US" sz="2800" dirty="0" smtClean="0"/>
              <a:t>求められている</a:t>
            </a:r>
          </a:p>
          <a:p>
            <a:r>
              <a:rPr kumimoji="1" lang="ja-JP" altLang="en-US" sz="2800" dirty="0" smtClean="0"/>
              <a:t>高等学校物理の授業の改善</a:t>
            </a:r>
          </a:p>
          <a:p>
            <a:r>
              <a:rPr lang="ja-JP" altLang="en-US" sz="2800" dirty="0" smtClean="0"/>
              <a:t>サイエンティフィック・リテラシー</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r>
              <a:rPr lang="ja-JP" altLang="en-US" sz="2800" dirty="0" smtClean="0"/>
              <a:t/>
            </a:r>
            <a:br>
              <a:rPr lang="ja-JP" altLang="en-US" sz="2800" dirty="0" smtClean="0"/>
            </a:br>
            <a:endParaRPr lang="ja-JP" altLang="en-US" sz="2800" dirty="0" smtClean="0"/>
          </a:p>
          <a:p>
            <a:pPr marL="0" indent="0">
              <a:buNone/>
            </a:pPr>
            <a:r>
              <a:rPr kumimoji="1" lang="ja-JP" altLang="en-US" sz="2800" dirty="0" smtClean="0"/>
              <a:t>フロッピーディスクを用いた加速度計の作製</a:t>
            </a:r>
            <a:endParaRPr kumimoji="1" lang="ja-JP" altLang="en-US" sz="2800" dirty="0"/>
          </a:p>
        </p:txBody>
      </p:sp>
      <p:sp>
        <p:nvSpPr>
          <p:cNvPr id="4" name="下矢印 3"/>
          <p:cNvSpPr/>
          <p:nvPr/>
        </p:nvSpPr>
        <p:spPr>
          <a:xfrm>
            <a:off x="2915816" y="2060848"/>
            <a:ext cx="93610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79512" y="2654980"/>
            <a:ext cx="8496944" cy="240065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4800" dirty="0" smtClean="0"/>
              <a:t>物理に</a:t>
            </a:r>
          </a:p>
          <a:p>
            <a:r>
              <a:rPr kumimoji="1" lang="ja-JP" altLang="en-US" sz="5400" b="1" u="sng" dirty="0" smtClean="0"/>
              <a:t>興味関心を持てる教材開発</a:t>
            </a:r>
          </a:p>
          <a:p>
            <a:r>
              <a:rPr kumimoji="1" lang="ja-JP" altLang="en-US" sz="4800" b="1" dirty="0" smtClean="0"/>
              <a:t>　　　　　　　　　　　　　　　</a:t>
            </a:r>
            <a:r>
              <a:rPr kumimoji="1" lang="ja-JP" altLang="en-US" sz="4800" dirty="0" smtClean="0"/>
              <a:t>が必要</a:t>
            </a:r>
            <a:endParaRPr kumimoji="1" lang="ja-JP" altLang="en-US" sz="4800" dirty="0"/>
          </a:p>
        </p:txBody>
      </p:sp>
      <p:sp>
        <p:nvSpPr>
          <p:cNvPr id="8" name="下矢印 7"/>
          <p:cNvSpPr/>
          <p:nvPr/>
        </p:nvSpPr>
        <p:spPr>
          <a:xfrm>
            <a:off x="2915816" y="5055637"/>
            <a:ext cx="93610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28553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706090"/>
          </a:xfrm>
        </p:spPr>
        <p:txBody>
          <a:bodyPr/>
          <a:lstStyle/>
          <a:p>
            <a:r>
              <a:rPr kumimoji="1" lang="en-US" altLang="ja-JP" dirty="0" smtClean="0"/>
              <a:t>2.</a:t>
            </a:r>
            <a:r>
              <a:rPr kumimoji="1" lang="ja-JP" altLang="en-US" dirty="0" smtClean="0"/>
              <a:t>作成方法</a:t>
            </a:r>
            <a:endParaRPr kumimoji="1" lang="ja-JP" altLang="en-US" dirty="0"/>
          </a:p>
        </p:txBody>
      </p:sp>
      <p:sp>
        <p:nvSpPr>
          <p:cNvPr id="3" name="コンテンツ プレースホルダー 2"/>
          <p:cNvSpPr>
            <a:spLocks noGrp="1"/>
          </p:cNvSpPr>
          <p:nvPr>
            <p:ph sz="quarter" idx="1"/>
          </p:nvPr>
        </p:nvSpPr>
        <p:spPr>
          <a:xfrm>
            <a:off x="467544" y="1124744"/>
            <a:ext cx="7467600" cy="1296144"/>
          </a:xfrm>
        </p:spPr>
        <p:txBody>
          <a:bodyPr>
            <a:normAutofit/>
          </a:bodyPr>
          <a:lstStyle/>
          <a:p>
            <a:pPr marL="457200" indent="-457200">
              <a:buFont typeface="+mj-lt"/>
              <a:buAutoNum type="arabicPeriod"/>
            </a:pPr>
            <a:r>
              <a:rPr kumimoji="1" lang="ja-JP" altLang="en-US" sz="2800" dirty="0" smtClean="0"/>
              <a:t>フロッピーケースに色水を半分ほど入れる</a:t>
            </a:r>
          </a:p>
          <a:p>
            <a:pPr marL="457200" indent="-457200">
              <a:buFont typeface="+mj-lt"/>
              <a:buAutoNum type="arabicPeriod"/>
            </a:pPr>
            <a:r>
              <a:rPr lang="ja-JP" altLang="en-US" sz="2800" dirty="0"/>
              <a:t>全体</a:t>
            </a:r>
            <a:r>
              <a:rPr lang="ja-JP" altLang="en-US" sz="2800" dirty="0" smtClean="0"/>
              <a:t>をボンドなどで閉じる</a:t>
            </a:r>
          </a:p>
          <a:p>
            <a:pPr marL="457200" indent="-457200">
              <a:buFont typeface="+mj-lt"/>
              <a:buAutoNum type="arabicPeriod"/>
            </a:pPr>
            <a:endParaRPr kumimoji="1" lang="ja-JP" altLang="en-US" sz="2800" dirty="0"/>
          </a:p>
        </p:txBody>
      </p:sp>
      <p:sp>
        <p:nvSpPr>
          <p:cNvPr id="4" name="テキスト ボックス 3"/>
          <p:cNvSpPr txBox="1"/>
          <p:nvPr/>
        </p:nvSpPr>
        <p:spPr>
          <a:xfrm>
            <a:off x="860416" y="5932854"/>
            <a:ext cx="6336704" cy="523220"/>
          </a:xfrm>
          <a:prstGeom prst="rect">
            <a:avLst/>
          </a:prstGeom>
          <a:noFill/>
        </p:spPr>
        <p:txBody>
          <a:bodyPr wrap="square" rtlCol="0">
            <a:spAutoFit/>
          </a:bodyPr>
          <a:lstStyle/>
          <a:p>
            <a:r>
              <a:rPr kumimoji="1" lang="ja-JP" altLang="en-US" sz="2800" dirty="0" smtClean="0"/>
              <a:t>小中学生でも簡単に作成できる</a:t>
            </a:r>
            <a:endParaRPr kumimoji="1" lang="ja-JP" altLang="en-US" sz="2800" dirty="0"/>
          </a:p>
        </p:txBody>
      </p:sp>
      <p:grpSp>
        <p:nvGrpSpPr>
          <p:cNvPr id="12" name="グループ化 11"/>
          <p:cNvGrpSpPr/>
          <p:nvPr/>
        </p:nvGrpSpPr>
        <p:grpSpPr>
          <a:xfrm>
            <a:off x="3131840" y="2536304"/>
            <a:ext cx="2664296" cy="2664296"/>
            <a:chOff x="2267744" y="2492896"/>
            <a:chExt cx="2664296" cy="2664296"/>
          </a:xfrm>
        </p:grpSpPr>
        <p:sp>
          <p:nvSpPr>
            <p:cNvPr id="11" name="正方形/長方形 10"/>
            <p:cNvSpPr/>
            <p:nvPr/>
          </p:nvSpPr>
          <p:spPr>
            <a:xfrm>
              <a:off x="2267744" y="3825044"/>
              <a:ext cx="2664296" cy="13321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正方形/長方形 9"/>
            <p:cNvSpPr/>
            <p:nvPr/>
          </p:nvSpPr>
          <p:spPr>
            <a:xfrm>
              <a:off x="2267744" y="2492896"/>
              <a:ext cx="2664296" cy="266429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3" name="テキスト ボックス 12"/>
          <p:cNvSpPr txBox="1"/>
          <p:nvPr/>
        </p:nvSpPr>
        <p:spPr>
          <a:xfrm>
            <a:off x="1691680" y="5200600"/>
            <a:ext cx="6081504" cy="400110"/>
          </a:xfrm>
          <a:prstGeom prst="rect">
            <a:avLst/>
          </a:prstGeom>
          <a:noFill/>
        </p:spPr>
        <p:txBody>
          <a:bodyPr wrap="square" rtlCol="0">
            <a:spAutoFit/>
          </a:bodyPr>
          <a:lstStyle/>
          <a:p>
            <a:r>
              <a:rPr kumimoji="1" lang="ja-JP" altLang="en-US" sz="2000" dirty="0" smtClean="0"/>
              <a:t>図１　フロッピーケースに水を入れ水平に置いた状態</a:t>
            </a:r>
            <a:endParaRPr kumimoji="1" lang="ja-JP" altLang="en-US" sz="2000" dirty="0"/>
          </a:p>
        </p:txBody>
      </p:sp>
      <p:sp>
        <p:nvSpPr>
          <p:cNvPr id="14" name="左矢印吹き出し 13"/>
          <p:cNvSpPr/>
          <p:nvPr/>
        </p:nvSpPr>
        <p:spPr>
          <a:xfrm>
            <a:off x="5580112" y="3868452"/>
            <a:ext cx="2481104" cy="643626"/>
          </a:xfrm>
          <a:prstGeom prst="leftArrowCallout">
            <a:avLst>
              <a:gd name="adj1" fmla="val 0"/>
              <a:gd name="adj2" fmla="val 8984"/>
              <a:gd name="adj3" fmla="val 31864"/>
              <a:gd name="adj4" fmla="val 569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色水</a:t>
            </a:r>
            <a:endParaRPr kumimoji="1" lang="ja-JP" altLang="en-US" sz="2000" dirty="0"/>
          </a:p>
        </p:txBody>
      </p:sp>
      <p:sp>
        <p:nvSpPr>
          <p:cNvPr id="15" name="左矢印吹き出し 14"/>
          <p:cNvSpPr/>
          <p:nvPr/>
        </p:nvSpPr>
        <p:spPr>
          <a:xfrm>
            <a:off x="5868144" y="2636912"/>
            <a:ext cx="2880320" cy="715634"/>
          </a:xfrm>
          <a:prstGeom prst="leftArrowCallout">
            <a:avLst>
              <a:gd name="adj1" fmla="val 0"/>
              <a:gd name="adj2" fmla="val 8984"/>
              <a:gd name="adj3" fmla="val 31864"/>
              <a:gd name="adj4" fmla="val 760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フロッピーケース</a:t>
            </a:r>
            <a:endParaRPr kumimoji="1" lang="ja-JP" altLang="en-US" sz="2000" dirty="0"/>
          </a:p>
        </p:txBody>
      </p:sp>
    </p:spTree>
    <p:extLst>
      <p:ext uri="{BB962C8B-B14F-4D97-AF65-F5344CB8AC3E}">
        <p14:creationId xmlns:p14="http://schemas.microsoft.com/office/powerpoint/2010/main" val="2811108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467544" y="908720"/>
            <a:ext cx="7467600" cy="1728192"/>
          </a:xfrm>
        </p:spPr>
        <p:txBody>
          <a:bodyPr>
            <a:noAutofit/>
          </a:bodyPr>
          <a:lstStyle/>
          <a:p>
            <a:pPr marL="514350" indent="-514350">
              <a:buFont typeface="+mj-lt"/>
              <a:buAutoNum type="arabicPeriod"/>
            </a:pPr>
            <a:r>
              <a:rPr lang="ja-JP" altLang="en-US" sz="2800" dirty="0" smtClean="0"/>
              <a:t>水平な台の上にフロッピーケース型加速度計を置く</a:t>
            </a:r>
          </a:p>
          <a:p>
            <a:pPr marL="457200" indent="-457200">
              <a:buFont typeface="+mj-lt"/>
              <a:buAutoNum type="arabicPeriod"/>
            </a:pPr>
            <a:r>
              <a:rPr kumimoji="1" lang="ja-JP" altLang="en-US" sz="2800" dirty="0" smtClean="0"/>
              <a:t>水面の線を基準線としてラインを入れる</a:t>
            </a:r>
            <a:endParaRPr lang="ja-JP" altLang="en-US" sz="2800" dirty="0"/>
          </a:p>
          <a:p>
            <a:pPr marL="457200" indent="-457200">
              <a:buFont typeface="+mj-lt"/>
              <a:buAutoNum type="arabicPeriod"/>
            </a:pPr>
            <a:r>
              <a:rPr kumimoji="1" lang="ja-JP" altLang="en-US" sz="2800" dirty="0" smtClean="0"/>
              <a:t>幅広い透明テープを基準線を含むように貼る</a:t>
            </a:r>
          </a:p>
          <a:p>
            <a:pPr marL="457200" indent="-457200">
              <a:buFont typeface="+mj-lt"/>
              <a:buAutoNum type="arabicPeriod"/>
            </a:pPr>
            <a:r>
              <a:rPr lang="ja-JP" altLang="en-US" sz="2800" dirty="0"/>
              <a:t>テープ</a:t>
            </a:r>
            <a:r>
              <a:rPr lang="ja-JP" altLang="en-US" sz="2800" dirty="0" smtClean="0"/>
              <a:t>の基準線の両端に印</a:t>
            </a:r>
            <a:r>
              <a:rPr lang="ja-JP" altLang="en-US" sz="2800" dirty="0"/>
              <a:t>を</a:t>
            </a:r>
            <a:r>
              <a:rPr lang="ja-JP" altLang="en-US" sz="2800" dirty="0" smtClean="0"/>
              <a:t>入れる</a:t>
            </a:r>
            <a:endParaRPr kumimoji="1" lang="ja-JP" altLang="en-US" sz="2800" dirty="0" smtClean="0"/>
          </a:p>
        </p:txBody>
      </p:sp>
      <p:sp>
        <p:nvSpPr>
          <p:cNvPr id="13" name="テキスト ボックス 12"/>
          <p:cNvSpPr txBox="1"/>
          <p:nvPr/>
        </p:nvSpPr>
        <p:spPr>
          <a:xfrm>
            <a:off x="2051720" y="6261485"/>
            <a:ext cx="4656192" cy="400110"/>
          </a:xfrm>
          <a:prstGeom prst="rect">
            <a:avLst/>
          </a:prstGeom>
          <a:noFill/>
        </p:spPr>
        <p:txBody>
          <a:bodyPr wrap="square" rtlCol="0">
            <a:spAutoFit/>
          </a:bodyPr>
          <a:lstStyle/>
          <a:p>
            <a:r>
              <a:rPr kumimoji="1" lang="ja-JP" altLang="en-US" sz="2000" dirty="0" smtClean="0"/>
              <a:t>図２</a:t>
            </a:r>
            <a:r>
              <a:rPr kumimoji="1" lang="ja-JP" altLang="en-US" sz="2000" dirty="0" smtClean="0"/>
              <a:t>　</a:t>
            </a:r>
            <a:r>
              <a:rPr kumimoji="1" lang="ja-JP" altLang="en-US" sz="2000" dirty="0" smtClean="0"/>
              <a:t>加速度前の</a:t>
            </a:r>
            <a:r>
              <a:rPr kumimoji="1" lang="ja-JP" altLang="en-US" sz="2000" dirty="0" smtClean="0"/>
              <a:t>水面の状態</a:t>
            </a:r>
            <a:endParaRPr kumimoji="1" lang="ja-JP" altLang="en-US" sz="2000" dirty="0"/>
          </a:p>
        </p:txBody>
      </p:sp>
      <p:grpSp>
        <p:nvGrpSpPr>
          <p:cNvPr id="4" name="グループ化 3"/>
          <p:cNvGrpSpPr/>
          <p:nvPr/>
        </p:nvGrpSpPr>
        <p:grpSpPr>
          <a:xfrm>
            <a:off x="2555776" y="3398919"/>
            <a:ext cx="4312885" cy="2664296"/>
            <a:chOff x="4547672" y="3397134"/>
            <a:chExt cx="4312885" cy="2664296"/>
          </a:xfrm>
        </p:grpSpPr>
        <p:grpSp>
          <p:nvGrpSpPr>
            <p:cNvPr id="12" name="グループ化 11"/>
            <p:cNvGrpSpPr/>
            <p:nvPr/>
          </p:nvGrpSpPr>
          <p:grpSpPr>
            <a:xfrm>
              <a:off x="4547672" y="3397134"/>
              <a:ext cx="2664296" cy="2664296"/>
              <a:chOff x="2267744" y="2492896"/>
              <a:chExt cx="2664296" cy="2664296"/>
            </a:xfrm>
          </p:grpSpPr>
          <p:sp>
            <p:nvSpPr>
              <p:cNvPr id="11" name="正方形/長方形 10"/>
              <p:cNvSpPr/>
              <p:nvPr/>
            </p:nvSpPr>
            <p:spPr>
              <a:xfrm>
                <a:off x="2267744" y="3825044"/>
                <a:ext cx="2664296" cy="133214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正方形/長方形 9"/>
              <p:cNvSpPr/>
              <p:nvPr/>
            </p:nvSpPr>
            <p:spPr>
              <a:xfrm>
                <a:off x="2267744" y="2492896"/>
                <a:ext cx="2664296" cy="266429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cxnSp>
          <p:nvCxnSpPr>
            <p:cNvPr id="6" name="直線コネクタ 5"/>
            <p:cNvCxnSpPr>
              <a:stCxn id="10" idx="1"/>
              <a:endCxn id="10" idx="3"/>
            </p:cNvCxnSpPr>
            <p:nvPr/>
          </p:nvCxnSpPr>
          <p:spPr>
            <a:xfrm>
              <a:off x="4547672" y="4729282"/>
              <a:ext cx="2664296" cy="0"/>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sp>
          <p:nvSpPr>
            <p:cNvPr id="21" name="左矢印吹き出し 20"/>
            <p:cNvSpPr/>
            <p:nvPr/>
          </p:nvSpPr>
          <p:spPr>
            <a:xfrm rot="1058717">
              <a:off x="7228701" y="4720298"/>
              <a:ext cx="1631856" cy="643626"/>
            </a:xfrm>
            <a:prstGeom prst="leftArrowCallout">
              <a:avLst>
                <a:gd name="adj1" fmla="val 0"/>
                <a:gd name="adj2" fmla="val 8984"/>
                <a:gd name="adj3" fmla="val 31864"/>
                <a:gd name="adj4" fmla="val 73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基準点</a:t>
              </a:r>
              <a:endParaRPr kumimoji="1" lang="ja-JP" altLang="en-US" sz="2000" b="1" dirty="0"/>
            </a:p>
          </p:txBody>
        </p:sp>
      </p:grpSp>
      <p:sp>
        <p:nvSpPr>
          <p:cNvPr id="14" name="タイトル 1"/>
          <p:cNvSpPr>
            <a:spLocks noGrp="1"/>
          </p:cNvSpPr>
          <p:nvPr>
            <p:ph type="title"/>
          </p:nvPr>
        </p:nvSpPr>
        <p:spPr>
          <a:xfrm>
            <a:off x="457200" y="274638"/>
            <a:ext cx="7467600" cy="706090"/>
          </a:xfrm>
        </p:spPr>
        <p:txBody>
          <a:bodyPr/>
          <a:lstStyle/>
          <a:p>
            <a:r>
              <a:rPr kumimoji="1" lang="en-US" altLang="ja-JP" dirty="0" smtClean="0"/>
              <a:t>3.</a:t>
            </a:r>
            <a:r>
              <a:rPr lang="ja-JP" altLang="en-US" dirty="0" smtClean="0"/>
              <a:t>利用方</a:t>
            </a:r>
            <a:r>
              <a:rPr kumimoji="1" lang="ja-JP" altLang="en-US" dirty="0" smtClean="0"/>
              <a:t>法</a:t>
            </a:r>
            <a:endParaRPr kumimoji="1" lang="ja-JP" altLang="en-US" dirty="0"/>
          </a:p>
        </p:txBody>
      </p:sp>
    </p:spTree>
    <p:extLst>
      <p:ext uri="{BB962C8B-B14F-4D97-AF65-F5344CB8AC3E}">
        <p14:creationId xmlns:p14="http://schemas.microsoft.com/office/powerpoint/2010/main" val="445015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467544" y="188640"/>
            <a:ext cx="7467600" cy="1728192"/>
          </a:xfrm>
        </p:spPr>
        <p:txBody>
          <a:bodyPr>
            <a:noAutofit/>
          </a:bodyPr>
          <a:lstStyle/>
          <a:p>
            <a:pPr marL="514350" indent="-514350">
              <a:buFont typeface="+mj-lt"/>
              <a:buAutoNum type="arabicPeriod" startAt="5"/>
            </a:pPr>
            <a:r>
              <a:rPr lang="ja-JP" altLang="en-US" sz="2800" dirty="0" smtClean="0"/>
              <a:t>加速度</a:t>
            </a:r>
            <a:r>
              <a:rPr lang="ja-JP" altLang="en-US" sz="2800" dirty="0" smtClean="0"/>
              <a:t>運動の開始</a:t>
            </a:r>
          </a:p>
          <a:p>
            <a:pPr marL="514350" indent="-514350">
              <a:buFont typeface="+mj-lt"/>
              <a:buAutoNum type="arabicPeriod" startAt="5"/>
            </a:pPr>
            <a:r>
              <a:rPr kumimoji="1" lang="ja-JP" altLang="en-US" sz="2800" dirty="0" smtClean="0"/>
              <a:t>加速度運動中に両端の</a:t>
            </a:r>
            <a:r>
              <a:rPr kumimoji="1" lang="en-US" altLang="ja-JP" sz="2800" dirty="0" smtClean="0"/>
              <a:t>2</a:t>
            </a:r>
            <a:r>
              <a:rPr kumimoji="1" lang="ja-JP" altLang="en-US" sz="2800" dirty="0" smtClean="0"/>
              <a:t>点に印</a:t>
            </a:r>
          </a:p>
          <a:p>
            <a:pPr marL="514350" indent="-514350">
              <a:buFont typeface="+mj-lt"/>
              <a:buAutoNum type="arabicPeriod" startAt="5"/>
            </a:pPr>
            <a:r>
              <a:rPr lang="ja-JP" altLang="en-US" sz="2800" dirty="0"/>
              <a:t>テープ</a:t>
            </a:r>
            <a:r>
              <a:rPr lang="ja-JP" altLang="en-US" sz="2800" dirty="0" smtClean="0"/>
              <a:t>をはがし、ノートなどに貼る</a:t>
            </a:r>
          </a:p>
          <a:p>
            <a:pPr marL="514350" indent="-514350">
              <a:buFont typeface="+mj-lt"/>
              <a:buAutoNum type="arabicPeriod" startAt="5"/>
            </a:pPr>
            <a:r>
              <a:rPr lang="ja-JP" altLang="en-US" sz="2800" dirty="0"/>
              <a:t>基</a:t>
            </a:r>
            <a:r>
              <a:rPr lang="ja-JP" altLang="en-US" sz="2800" dirty="0" smtClean="0"/>
              <a:t>準点と測定点の</a:t>
            </a:r>
            <a:r>
              <a:rPr lang="en-US" altLang="ja-JP" sz="2800" dirty="0" smtClean="0"/>
              <a:t>2</a:t>
            </a:r>
            <a:r>
              <a:rPr lang="ja-JP" altLang="en-US" sz="2800" dirty="0" smtClean="0"/>
              <a:t>点を直線で結ぶ</a:t>
            </a:r>
          </a:p>
          <a:p>
            <a:pPr marL="514350" indent="-514350">
              <a:buFont typeface="+mj-lt"/>
              <a:buAutoNum type="arabicPeriod" startAt="5"/>
            </a:pPr>
            <a:r>
              <a:rPr lang="ja-JP" altLang="en-US" sz="2800" dirty="0"/>
              <a:t>直線</a:t>
            </a:r>
            <a:r>
              <a:rPr lang="ja-JP" altLang="en-US" sz="2800" dirty="0" smtClean="0"/>
              <a:t>のなす角度</a:t>
            </a:r>
            <a:r>
              <a:rPr lang="en-US" altLang="ja-JP" sz="2800" dirty="0" smtClean="0"/>
              <a:t>θ</a:t>
            </a:r>
            <a:r>
              <a:rPr lang="ja-JP" altLang="en-US" sz="2800" dirty="0" smtClean="0"/>
              <a:t>を求める</a:t>
            </a:r>
          </a:p>
        </p:txBody>
      </p:sp>
      <p:sp>
        <p:nvSpPr>
          <p:cNvPr id="13" name="テキスト ボックス 12"/>
          <p:cNvSpPr txBox="1"/>
          <p:nvPr/>
        </p:nvSpPr>
        <p:spPr>
          <a:xfrm>
            <a:off x="2051720" y="6261485"/>
            <a:ext cx="4656192" cy="400110"/>
          </a:xfrm>
          <a:prstGeom prst="rect">
            <a:avLst/>
          </a:prstGeom>
          <a:noFill/>
        </p:spPr>
        <p:txBody>
          <a:bodyPr wrap="square" rtlCol="0">
            <a:spAutoFit/>
          </a:bodyPr>
          <a:lstStyle/>
          <a:p>
            <a:r>
              <a:rPr kumimoji="1" lang="ja-JP" altLang="en-US" sz="2000" dirty="0" smtClean="0"/>
              <a:t>図</a:t>
            </a:r>
            <a:r>
              <a:rPr kumimoji="1" lang="en-US" altLang="ja-JP" sz="2000" dirty="0" smtClean="0"/>
              <a:t>3</a:t>
            </a:r>
            <a:r>
              <a:rPr kumimoji="1" lang="ja-JP" altLang="en-US" sz="2000" dirty="0" smtClean="0"/>
              <a:t>　加速度運動中の水面の状態</a:t>
            </a:r>
            <a:endParaRPr kumimoji="1" lang="ja-JP" altLang="en-US" sz="2000" dirty="0"/>
          </a:p>
        </p:txBody>
      </p:sp>
      <p:grpSp>
        <p:nvGrpSpPr>
          <p:cNvPr id="4" name="グループ化 3"/>
          <p:cNvGrpSpPr/>
          <p:nvPr/>
        </p:nvGrpSpPr>
        <p:grpSpPr>
          <a:xfrm>
            <a:off x="2555776" y="3398919"/>
            <a:ext cx="4317956" cy="2664296"/>
            <a:chOff x="4547672" y="3397134"/>
            <a:chExt cx="4317956" cy="2664296"/>
          </a:xfrm>
        </p:grpSpPr>
        <p:sp>
          <p:nvSpPr>
            <p:cNvPr id="7" name="直角三角形 6"/>
            <p:cNvSpPr/>
            <p:nvPr/>
          </p:nvSpPr>
          <p:spPr>
            <a:xfrm flipH="1">
              <a:off x="4547672" y="4293096"/>
              <a:ext cx="2664296" cy="869843"/>
            </a:xfrm>
            <a:prstGeom prst="rtTriangl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4547672" y="3397134"/>
              <a:ext cx="2664296" cy="2664296"/>
              <a:chOff x="2267744" y="2492896"/>
              <a:chExt cx="2664296" cy="2664296"/>
            </a:xfrm>
          </p:grpSpPr>
          <p:sp>
            <p:nvSpPr>
              <p:cNvPr id="11" name="正方形/長方形 10"/>
              <p:cNvSpPr/>
              <p:nvPr/>
            </p:nvSpPr>
            <p:spPr>
              <a:xfrm>
                <a:off x="2267744" y="4252954"/>
                <a:ext cx="2664296" cy="9042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正方形/長方形 9"/>
              <p:cNvSpPr/>
              <p:nvPr/>
            </p:nvSpPr>
            <p:spPr>
              <a:xfrm>
                <a:off x="2267744" y="2492896"/>
                <a:ext cx="2664296" cy="266429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cxnSp>
          <p:nvCxnSpPr>
            <p:cNvPr id="6" name="直線コネクタ 5"/>
            <p:cNvCxnSpPr>
              <a:stCxn id="10" idx="1"/>
              <a:endCxn id="10" idx="3"/>
            </p:cNvCxnSpPr>
            <p:nvPr/>
          </p:nvCxnSpPr>
          <p:spPr>
            <a:xfrm>
              <a:off x="4547672" y="4729282"/>
              <a:ext cx="2664296" cy="0"/>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cxnSp>
          <p:nvCxnSpPr>
            <p:cNvPr id="18" name="直線コネクタ 17"/>
            <p:cNvCxnSpPr>
              <a:endCxn id="7" idx="0"/>
            </p:cNvCxnSpPr>
            <p:nvPr/>
          </p:nvCxnSpPr>
          <p:spPr>
            <a:xfrm flipV="1">
              <a:off x="4547672" y="4293096"/>
              <a:ext cx="2664296" cy="864097"/>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sp>
          <p:nvSpPr>
            <p:cNvPr id="21" name="左矢印吹き出し 20"/>
            <p:cNvSpPr/>
            <p:nvPr/>
          </p:nvSpPr>
          <p:spPr>
            <a:xfrm rot="1058717">
              <a:off x="7228701" y="4720298"/>
              <a:ext cx="1631856" cy="643626"/>
            </a:xfrm>
            <a:prstGeom prst="leftArrowCallout">
              <a:avLst>
                <a:gd name="adj1" fmla="val 0"/>
                <a:gd name="adj2" fmla="val 8984"/>
                <a:gd name="adj3" fmla="val 31864"/>
                <a:gd name="adj4" fmla="val 73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基準点</a:t>
              </a:r>
              <a:endParaRPr kumimoji="1" lang="ja-JP" altLang="en-US" sz="2000" b="1" dirty="0"/>
            </a:p>
          </p:txBody>
        </p:sp>
        <p:sp>
          <p:nvSpPr>
            <p:cNvPr id="22" name="左矢印吹き出し 21"/>
            <p:cNvSpPr/>
            <p:nvPr/>
          </p:nvSpPr>
          <p:spPr>
            <a:xfrm rot="20497021">
              <a:off x="7233772" y="3609249"/>
              <a:ext cx="1631856" cy="643626"/>
            </a:xfrm>
            <a:prstGeom prst="leftArrowCallout">
              <a:avLst>
                <a:gd name="adj1" fmla="val 0"/>
                <a:gd name="adj2" fmla="val 8984"/>
                <a:gd name="adj3" fmla="val 31864"/>
                <a:gd name="adj4" fmla="val 73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測定</a:t>
              </a:r>
              <a:r>
                <a:rPr kumimoji="1" lang="ja-JP" altLang="en-US" sz="2000" b="1" dirty="0" smtClean="0"/>
                <a:t>点</a:t>
              </a:r>
              <a:endParaRPr kumimoji="1" lang="ja-JP" altLang="en-US" sz="2000" b="1" dirty="0"/>
            </a:p>
          </p:txBody>
        </p:sp>
      </p:grpSp>
    </p:spTree>
    <p:extLst>
      <p:ext uri="{BB962C8B-B14F-4D97-AF65-F5344CB8AC3E}">
        <p14:creationId xmlns:p14="http://schemas.microsoft.com/office/powerpoint/2010/main" val="1908883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467544" y="188640"/>
            <a:ext cx="7467600" cy="648072"/>
          </a:xfrm>
        </p:spPr>
        <p:txBody>
          <a:bodyPr>
            <a:noAutofit/>
          </a:bodyPr>
          <a:lstStyle/>
          <a:p>
            <a:pPr marL="514350" indent="-514350">
              <a:buFont typeface="+mj-lt"/>
              <a:buAutoNum type="arabicPeriod" startAt="10"/>
            </a:pPr>
            <a:r>
              <a:rPr lang="ja-JP" altLang="en-US" sz="2800" dirty="0" smtClean="0"/>
              <a:t>加速度</a:t>
            </a:r>
            <a:r>
              <a:rPr lang="en-US" altLang="ja-JP" sz="2800" dirty="0" smtClean="0"/>
              <a:t>a</a:t>
            </a:r>
            <a:r>
              <a:rPr lang="ja-JP" altLang="en-US" sz="2800" dirty="0" smtClean="0"/>
              <a:t>を求める</a:t>
            </a:r>
          </a:p>
        </p:txBody>
      </p:sp>
      <p:sp>
        <p:nvSpPr>
          <p:cNvPr id="13" name="テキスト ボックス 12"/>
          <p:cNvSpPr txBox="1"/>
          <p:nvPr/>
        </p:nvSpPr>
        <p:spPr>
          <a:xfrm>
            <a:off x="251520" y="3524964"/>
            <a:ext cx="4656192" cy="400110"/>
          </a:xfrm>
          <a:prstGeom prst="rect">
            <a:avLst/>
          </a:prstGeom>
          <a:noFill/>
        </p:spPr>
        <p:txBody>
          <a:bodyPr wrap="square" rtlCol="0">
            <a:spAutoFit/>
          </a:bodyPr>
          <a:lstStyle/>
          <a:p>
            <a:r>
              <a:rPr kumimoji="1" lang="ja-JP" altLang="en-US" sz="2000" dirty="0" smtClean="0"/>
              <a:t>図</a:t>
            </a:r>
            <a:r>
              <a:rPr kumimoji="1" lang="en-US" altLang="ja-JP" sz="2000" dirty="0" smtClean="0"/>
              <a:t>3</a:t>
            </a:r>
            <a:r>
              <a:rPr kumimoji="1" lang="ja-JP" altLang="en-US" sz="2000" dirty="0" smtClean="0"/>
              <a:t>　加速度運動中の水面の状態</a:t>
            </a:r>
            <a:endParaRPr kumimoji="1" lang="ja-JP" altLang="en-US" sz="2000" dirty="0"/>
          </a:p>
        </p:txBody>
      </p:sp>
      <p:grpSp>
        <p:nvGrpSpPr>
          <p:cNvPr id="33" name="グループ化 32"/>
          <p:cNvGrpSpPr/>
          <p:nvPr/>
        </p:nvGrpSpPr>
        <p:grpSpPr>
          <a:xfrm>
            <a:off x="396798" y="1052736"/>
            <a:ext cx="3815162" cy="2376264"/>
            <a:chOff x="396798" y="1052736"/>
            <a:chExt cx="4317956" cy="2664296"/>
          </a:xfrm>
        </p:grpSpPr>
        <p:grpSp>
          <p:nvGrpSpPr>
            <p:cNvPr id="4" name="グループ化 3"/>
            <p:cNvGrpSpPr/>
            <p:nvPr/>
          </p:nvGrpSpPr>
          <p:grpSpPr>
            <a:xfrm>
              <a:off x="396798" y="1052736"/>
              <a:ext cx="4317956" cy="2664296"/>
              <a:chOff x="4547672" y="3397134"/>
              <a:chExt cx="4317956" cy="2664296"/>
            </a:xfrm>
          </p:grpSpPr>
          <p:sp>
            <p:nvSpPr>
              <p:cNvPr id="7" name="直角三角形 6"/>
              <p:cNvSpPr/>
              <p:nvPr/>
            </p:nvSpPr>
            <p:spPr>
              <a:xfrm flipH="1">
                <a:off x="4547672" y="4293096"/>
                <a:ext cx="2664296" cy="869843"/>
              </a:xfrm>
              <a:prstGeom prst="rtTriangl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4547672" y="3397134"/>
                <a:ext cx="2664296" cy="2664296"/>
                <a:chOff x="2267744" y="2492896"/>
                <a:chExt cx="2664296" cy="2664296"/>
              </a:xfrm>
            </p:grpSpPr>
            <p:sp>
              <p:nvSpPr>
                <p:cNvPr id="11" name="正方形/長方形 10"/>
                <p:cNvSpPr/>
                <p:nvPr/>
              </p:nvSpPr>
              <p:spPr>
                <a:xfrm>
                  <a:off x="2267744" y="4252954"/>
                  <a:ext cx="2664296" cy="9042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正方形/長方形 9"/>
                <p:cNvSpPr/>
                <p:nvPr/>
              </p:nvSpPr>
              <p:spPr>
                <a:xfrm>
                  <a:off x="2267744" y="2492896"/>
                  <a:ext cx="2664296" cy="266429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cxnSp>
            <p:nvCxnSpPr>
              <p:cNvPr id="6" name="直線コネクタ 5"/>
              <p:cNvCxnSpPr>
                <a:stCxn id="10" idx="1"/>
                <a:endCxn id="10" idx="3"/>
              </p:cNvCxnSpPr>
              <p:nvPr/>
            </p:nvCxnSpPr>
            <p:spPr>
              <a:xfrm>
                <a:off x="4547672" y="4729282"/>
                <a:ext cx="2664296" cy="0"/>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cxnSp>
            <p:nvCxnSpPr>
              <p:cNvPr id="18" name="直線コネクタ 17"/>
              <p:cNvCxnSpPr>
                <a:endCxn id="7" idx="0"/>
              </p:cNvCxnSpPr>
              <p:nvPr/>
            </p:nvCxnSpPr>
            <p:spPr>
              <a:xfrm flipV="1">
                <a:off x="4547672" y="4293096"/>
                <a:ext cx="2664296" cy="864097"/>
              </a:xfrm>
              <a:prstGeom prst="line">
                <a:avLst/>
              </a:prstGeom>
              <a:ln w="38100">
                <a:headEnd type="oval"/>
                <a:tailEnd type="oval"/>
              </a:ln>
            </p:spPr>
            <p:style>
              <a:lnRef idx="1">
                <a:schemeClr val="dk1"/>
              </a:lnRef>
              <a:fillRef idx="0">
                <a:schemeClr val="dk1"/>
              </a:fillRef>
              <a:effectRef idx="0">
                <a:schemeClr val="dk1"/>
              </a:effectRef>
              <a:fontRef idx="minor">
                <a:schemeClr val="tx1"/>
              </a:fontRef>
            </p:style>
          </p:cxnSp>
          <p:sp>
            <p:nvSpPr>
              <p:cNvPr id="21" name="左矢印吹き出し 20"/>
              <p:cNvSpPr/>
              <p:nvPr/>
            </p:nvSpPr>
            <p:spPr>
              <a:xfrm rot="1058717">
                <a:off x="7228701" y="4720298"/>
                <a:ext cx="1631856" cy="643626"/>
              </a:xfrm>
              <a:prstGeom prst="leftArrowCallout">
                <a:avLst>
                  <a:gd name="adj1" fmla="val 0"/>
                  <a:gd name="adj2" fmla="val 8984"/>
                  <a:gd name="adj3" fmla="val 31864"/>
                  <a:gd name="adj4" fmla="val 73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基準点</a:t>
                </a:r>
                <a:endParaRPr kumimoji="1" lang="ja-JP" altLang="en-US" sz="2000" b="1" dirty="0"/>
              </a:p>
            </p:txBody>
          </p:sp>
          <p:sp>
            <p:nvSpPr>
              <p:cNvPr id="22" name="左矢印吹き出し 21"/>
              <p:cNvSpPr/>
              <p:nvPr/>
            </p:nvSpPr>
            <p:spPr>
              <a:xfrm rot="20497021">
                <a:off x="7233772" y="3609249"/>
                <a:ext cx="1631856" cy="643626"/>
              </a:xfrm>
              <a:prstGeom prst="leftArrowCallout">
                <a:avLst>
                  <a:gd name="adj1" fmla="val 0"/>
                  <a:gd name="adj2" fmla="val 8984"/>
                  <a:gd name="adj3" fmla="val 31864"/>
                  <a:gd name="adj4" fmla="val 73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測定</a:t>
                </a:r>
                <a:r>
                  <a:rPr kumimoji="1" lang="ja-JP" altLang="en-US" sz="2000" b="1" dirty="0" smtClean="0"/>
                  <a:t>点</a:t>
                </a:r>
                <a:endParaRPr kumimoji="1" lang="ja-JP" altLang="en-US" sz="2000" b="1" dirty="0"/>
              </a:p>
            </p:txBody>
          </p:sp>
        </p:grpSp>
        <p:sp>
          <p:nvSpPr>
            <p:cNvPr id="8" name="円弧 7"/>
            <p:cNvSpPr/>
            <p:nvPr/>
          </p:nvSpPr>
          <p:spPr>
            <a:xfrm>
              <a:off x="2523801" y="2143714"/>
              <a:ext cx="45719" cy="548341"/>
            </a:xfrm>
            <a:prstGeom prst="arc">
              <a:avLst/>
            </a:prstGeom>
            <a:solidFill>
              <a:srgbClr val="FF0000"/>
            </a:solidFill>
            <a:ln w="635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2579616" y="1850708"/>
              <a:ext cx="862834" cy="646331"/>
            </a:xfrm>
            <a:prstGeom prst="rect">
              <a:avLst/>
            </a:prstGeom>
            <a:noFill/>
          </p:spPr>
          <p:txBody>
            <a:bodyPr wrap="square" rtlCol="0">
              <a:spAutoFit/>
            </a:bodyPr>
            <a:lstStyle/>
            <a:p>
              <a:r>
                <a:rPr kumimoji="1" lang="en-US" altLang="ja-JP" sz="3600" dirty="0" smtClean="0"/>
                <a:t>θ</a:t>
              </a:r>
              <a:endParaRPr kumimoji="1" lang="ja-JP" altLang="en-US" sz="3600" dirty="0"/>
            </a:p>
          </p:txBody>
        </p:sp>
      </p:grpSp>
      <p:grpSp>
        <p:nvGrpSpPr>
          <p:cNvPr id="35" name="グループ化 34"/>
          <p:cNvGrpSpPr/>
          <p:nvPr/>
        </p:nvGrpSpPr>
        <p:grpSpPr>
          <a:xfrm>
            <a:off x="5759282" y="756722"/>
            <a:ext cx="2232248" cy="3168352"/>
            <a:chOff x="5811750" y="1052736"/>
            <a:chExt cx="2000610" cy="2808312"/>
          </a:xfrm>
        </p:grpSpPr>
        <p:cxnSp>
          <p:nvCxnSpPr>
            <p:cNvPr id="15" name="直線矢印コネクタ 14"/>
            <p:cNvCxnSpPr/>
            <p:nvPr/>
          </p:nvCxnSpPr>
          <p:spPr>
            <a:xfrm>
              <a:off x="6084168" y="1052736"/>
              <a:ext cx="1728192" cy="0"/>
            </a:xfrm>
            <a:prstGeom prst="straightConnector1">
              <a:avLst/>
            </a:prstGeom>
            <a:ln w="63500">
              <a:solidFill>
                <a:srgbClr val="FF0000"/>
              </a:solidFill>
              <a:tailEnd type="triangle"/>
            </a:ln>
          </p:spPr>
          <p:style>
            <a:lnRef idx="3">
              <a:schemeClr val="dk1"/>
            </a:lnRef>
            <a:fillRef idx="0">
              <a:schemeClr val="dk1"/>
            </a:fillRef>
            <a:effectRef idx="2">
              <a:schemeClr val="dk1"/>
            </a:effectRef>
            <a:fontRef idx="minor">
              <a:schemeClr val="tx1"/>
            </a:fontRef>
          </p:style>
        </p:cxnSp>
        <p:grpSp>
          <p:nvGrpSpPr>
            <p:cNvPr id="34" name="グループ化 33"/>
            <p:cNvGrpSpPr/>
            <p:nvPr/>
          </p:nvGrpSpPr>
          <p:grpSpPr>
            <a:xfrm>
              <a:off x="5811750" y="1052736"/>
              <a:ext cx="1856594" cy="2808312"/>
              <a:chOff x="5811750" y="1052736"/>
              <a:chExt cx="1856594" cy="2808312"/>
            </a:xfrm>
          </p:grpSpPr>
          <p:grpSp>
            <p:nvGrpSpPr>
              <p:cNvPr id="30" name="グループ化 29"/>
              <p:cNvGrpSpPr/>
              <p:nvPr/>
            </p:nvGrpSpPr>
            <p:grpSpPr>
              <a:xfrm>
                <a:off x="6084168" y="1052736"/>
                <a:ext cx="1584176" cy="2808312"/>
                <a:chOff x="6084168" y="1052736"/>
                <a:chExt cx="1584176" cy="2808312"/>
              </a:xfrm>
            </p:grpSpPr>
            <p:cxnSp>
              <p:nvCxnSpPr>
                <p:cNvPr id="20" name="直線矢印コネクタ 19"/>
                <p:cNvCxnSpPr/>
                <p:nvPr/>
              </p:nvCxnSpPr>
              <p:spPr>
                <a:xfrm>
                  <a:off x="6084168" y="1052736"/>
                  <a:ext cx="0" cy="2808312"/>
                </a:xfrm>
                <a:prstGeom prst="straightConnector1">
                  <a:avLst/>
                </a:prstGeom>
                <a:ln w="63500">
                  <a:solidFill>
                    <a:schemeClr val="accent6"/>
                  </a:solidFill>
                  <a:tailEnd type="triangle"/>
                </a:ln>
              </p:spPr>
              <p:style>
                <a:lnRef idx="3">
                  <a:schemeClr val="dk1"/>
                </a:lnRef>
                <a:fillRef idx="0">
                  <a:schemeClr val="dk1"/>
                </a:fillRef>
                <a:effectRef idx="2">
                  <a:schemeClr val="dk1"/>
                </a:effectRef>
                <a:fontRef idx="minor">
                  <a:schemeClr val="tx1"/>
                </a:fontRef>
              </p:style>
            </p:cxnSp>
            <p:cxnSp>
              <p:nvCxnSpPr>
                <p:cNvPr id="23" name="直線矢印コネクタ 22"/>
                <p:cNvCxnSpPr/>
                <p:nvPr/>
              </p:nvCxnSpPr>
              <p:spPr>
                <a:xfrm>
                  <a:off x="6084168" y="1052736"/>
                  <a:ext cx="1584176" cy="2808312"/>
                </a:xfrm>
                <a:prstGeom prst="straightConnector1">
                  <a:avLst/>
                </a:prstGeom>
                <a:ln w="88900">
                  <a:tailEnd type="triangle"/>
                </a:ln>
              </p:spPr>
              <p:style>
                <a:lnRef idx="3">
                  <a:schemeClr val="dk1"/>
                </a:lnRef>
                <a:fillRef idx="0">
                  <a:schemeClr val="dk1"/>
                </a:fillRef>
                <a:effectRef idx="2">
                  <a:schemeClr val="dk1"/>
                </a:effectRef>
                <a:fontRef idx="minor">
                  <a:schemeClr val="tx1"/>
                </a:fontRef>
              </p:style>
            </p:cxnSp>
          </p:grpSp>
          <p:sp>
            <p:nvSpPr>
              <p:cNvPr id="31" name="テキスト ボックス 30"/>
              <p:cNvSpPr txBox="1"/>
              <p:nvPr/>
            </p:nvSpPr>
            <p:spPr>
              <a:xfrm>
                <a:off x="5928674" y="1724562"/>
                <a:ext cx="862834" cy="646331"/>
              </a:xfrm>
              <a:prstGeom prst="rect">
                <a:avLst/>
              </a:prstGeom>
              <a:noFill/>
            </p:spPr>
            <p:txBody>
              <a:bodyPr wrap="square" rtlCol="0">
                <a:spAutoFit/>
              </a:bodyPr>
              <a:lstStyle/>
              <a:p>
                <a:r>
                  <a:rPr kumimoji="1" lang="en-US" altLang="ja-JP" sz="3600" dirty="0" smtClean="0"/>
                  <a:t>θ</a:t>
                </a:r>
                <a:endParaRPr kumimoji="1" lang="ja-JP" altLang="en-US" sz="3600" dirty="0"/>
              </a:p>
            </p:txBody>
          </p:sp>
          <p:sp>
            <p:nvSpPr>
              <p:cNvPr id="32" name="円弧 31"/>
              <p:cNvSpPr/>
              <p:nvPr/>
            </p:nvSpPr>
            <p:spPr>
              <a:xfrm rot="5400000">
                <a:off x="6063061" y="1335353"/>
                <a:ext cx="45719" cy="548341"/>
              </a:xfrm>
              <a:prstGeom prst="arc">
                <a:avLst/>
              </a:prstGeom>
              <a:solidFill>
                <a:srgbClr val="00B0F0"/>
              </a:solidFill>
              <a:ln w="635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sp>
        <p:nvSpPr>
          <p:cNvPr id="36" name="テキスト ボックス 35"/>
          <p:cNvSpPr txBox="1"/>
          <p:nvPr/>
        </p:nvSpPr>
        <p:spPr>
          <a:xfrm>
            <a:off x="5437788" y="2340898"/>
            <a:ext cx="933324" cy="923330"/>
          </a:xfrm>
          <a:prstGeom prst="rect">
            <a:avLst/>
          </a:prstGeom>
          <a:noFill/>
        </p:spPr>
        <p:txBody>
          <a:bodyPr wrap="square" rtlCol="0">
            <a:spAutoFit/>
          </a:bodyPr>
          <a:lstStyle/>
          <a:p>
            <a:r>
              <a:rPr kumimoji="1" lang="en-US" altLang="ja-JP" sz="5400" b="1" i="1" dirty="0" smtClean="0">
                <a:latin typeface="HGP教科書体" pitchFamily="18" charset="-128"/>
                <a:ea typeface="HGP教科書体" pitchFamily="18" charset="-128"/>
              </a:rPr>
              <a:t>g</a:t>
            </a:r>
            <a:endParaRPr kumimoji="1" lang="ja-JP" altLang="en-US" sz="5400" b="1" i="1" dirty="0">
              <a:latin typeface="HGP教科書体" pitchFamily="18" charset="-128"/>
              <a:ea typeface="HGP教科書体" pitchFamily="18" charset="-128"/>
            </a:endParaRPr>
          </a:p>
        </p:txBody>
      </p:sp>
      <p:sp>
        <p:nvSpPr>
          <p:cNvPr id="37" name="テキスト ボックス 36"/>
          <p:cNvSpPr txBox="1"/>
          <p:nvPr/>
        </p:nvSpPr>
        <p:spPr>
          <a:xfrm>
            <a:off x="6897515" y="-166608"/>
            <a:ext cx="933324" cy="923330"/>
          </a:xfrm>
          <a:prstGeom prst="rect">
            <a:avLst/>
          </a:prstGeom>
          <a:noFill/>
        </p:spPr>
        <p:txBody>
          <a:bodyPr wrap="square" rtlCol="0">
            <a:spAutoFit/>
          </a:bodyPr>
          <a:lstStyle/>
          <a:p>
            <a:r>
              <a:rPr lang="en-US" altLang="ja-JP" sz="5400" b="1" i="1" dirty="0">
                <a:solidFill>
                  <a:srgbClr val="FF0000"/>
                </a:solidFill>
                <a:latin typeface="HGP教科書体" pitchFamily="18" charset="-128"/>
                <a:ea typeface="HGP教科書体" pitchFamily="18" charset="-128"/>
              </a:rPr>
              <a:t>a</a:t>
            </a:r>
            <a:endParaRPr kumimoji="1" lang="ja-JP" altLang="en-US" sz="5400" b="1" i="1" dirty="0">
              <a:solidFill>
                <a:srgbClr val="FF0000"/>
              </a:solidFill>
              <a:latin typeface="HGP教科書体" pitchFamily="18" charset="-128"/>
              <a:ea typeface="HGP教科書体" pitchFamily="18" charset="-128"/>
            </a:endParaRPr>
          </a:p>
        </p:txBody>
      </p:sp>
      <p:sp>
        <p:nvSpPr>
          <p:cNvPr id="38" name="正方形/長方形 37"/>
          <p:cNvSpPr/>
          <p:nvPr/>
        </p:nvSpPr>
        <p:spPr>
          <a:xfrm>
            <a:off x="567466" y="3940385"/>
            <a:ext cx="7820958" cy="129614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800" i="1" dirty="0" smtClean="0">
                <a:latin typeface="HGP教科書体" pitchFamily="18" charset="-128"/>
                <a:ea typeface="HGP教科書体" pitchFamily="18" charset="-128"/>
              </a:rPr>
              <a:t>a=g </a:t>
            </a:r>
            <a:r>
              <a:rPr kumimoji="1" lang="en-US" altLang="ja-JP" sz="8800" i="1" dirty="0" err="1" smtClean="0">
                <a:latin typeface="HGP教科書体" pitchFamily="18" charset="-128"/>
                <a:ea typeface="HGP教科書体" pitchFamily="18" charset="-128"/>
              </a:rPr>
              <a:t>tanθ</a:t>
            </a:r>
            <a:r>
              <a:rPr kumimoji="1" lang="en-US" altLang="ja-JP" sz="8800" i="1" dirty="0" smtClean="0">
                <a:latin typeface="HGP教科書体" pitchFamily="18" charset="-128"/>
                <a:ea typeface="HGP教科書体" pitchFamily="18" charset="-128"/>
              </a:rPr>
              <a:t> </a:t>
            </a:r>
            <a:r>
              <a:rPr kumimoji="1" lang="en-US" altLang="ja-JP" sz="8800" dirty="0" smtClean="0">
                <a:latin typeface="HGP教科書体" pitchFamily="18" charset="-128"/>
                <a:ea typeface="HGP教科書体" pitchFamily="18" charset="-128"/>
              </a:rPr>
              <a:t>(m/s^2)</a:t>
            </a:r>
            <a:endParaRPr kumimoji="1" lang="ja-JP" altLang="en-US" sz="8800" i="1" dirty="0">
              <a:latin typeface="HGP教科書体" pitchFamily="18" charset="-128"/>
              <a:ea typeface="HGP教科書体" pitchFamily="18" charset="-128"/>
            </a:endParaRPr>
          </a:p>
        </p:txBody>
      </p:sp>
      <p:sp>
        <p:nvSpPr>
          <p:cNvPr id="39" name="コンテンツ プレースホルダー 2"/>
          <p:cNvSpPr txBox="1">
            <a:spLocks/>
          </p:cNvSpPr>
          <p:nvPr/>
        </p:nvSpPr>
        <p:spPr>
          <a:xfrm>
            <a:off x="467749" y="5508906"/>
            <a:ext cx="7467600" cy="6480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a:buFont typeface="Wingdings" pitchFamily="2" charset="2"/>
              <a:buChar char="l"/>
            </a:pPr>
            <a:r>
              <a:rPr lang="ja-JP" altLang="en-US" sz="2800" dirty="0"/>
              <a:t>テープ</a:t>
            </a:r>
            <a:r>
              <a:rPr lang="ja-JP" altLang="en-US" sz="2800" dirty="0" smtClean="0"/>
              <a:t>の張り替え　→　繰り返し測定</a:t>
            </a:r>
          </a:p>
          <a:p>
            <a:pPr>
              <a:buFont typeface="Wingdings" pitchFamily="2" charset="2"/>
              <a:buChar char="l"/>
            </a:pPr>
            <a:r>
              <a:rPr lang="ja-JP" altLang="en-US" sz="2800" dirty="0"/>
              <a:t>等速</a:t>
            </a:r>
            <a:r>
              <a:rPr lang="ja-JP" altLang="en-US" sz="2800" dirty="0" smtClean="0"/>
              <a:t>運動　→</a:t>
            </a:r>
            <a:r>
              <a:rPr lang="ja-JP" altLang="en-US" sz="2800" dirty="0" smtClean="0"/>
              <a:t>水面</a:t>
            </a:r>
            <a:r>
              <a:rPr lang="ja-JP" altLang="en-US" sz="2800" dirty="0" smtClean="0"/>
              <a:t>が基準面と一致</a:t>
            </a:r>
          </a:p>
        </p:txBody>
      </p:sp>
    </p:spTree>
    <p:extLst>
      <p:ext uri="{BB962C8B-B14F-4D97-AF65-F5344CB8AC3E}">
        <p14:creationId xmlns:p14="http://schemas.microsoft.com/office/powerpoint/2010/main" val="8724153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868</TotalTime>
  <Words>593</Words>
  <Application>Microsoft Office PowerPoint</Application>
  <PresentationFormat>画面に合わせる (4:3)</PresentationFormat>
  <Paragraphs>149</Paragraphs>
  <Slides>20</Slides>
  <Notes>11</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スパイス</vt:lpstr>
      <vt:lpstr>フロッピーケースなどで 簡単にできる加速度計</vt:lpstr>
      <vt:lpstr>0.目次</vt:lpstr>
      <vt:lpstr>1.問題点</vt:lpstr>
      <vt:lpstr>1.はじめに</vt:lpstr>
      <vt:lpstr>PowerPoint プレゼンテーション</vt:lpstr>
      <vt:lpstr>2.作成方法</vt:lpstr>
      <vt:lpstr>3.利用方法</vt:lpstr>
      <vt:lpstr>PowerPoint プレゼンテーション</vt:lpstr>
      <vt:lpstr>PowerPoint プレゼンテーション</vt:lpstr>
      <vt:lpstr>Ｄｕｚｅｎ，Ｎｅｌｓｏｎ＆Nelsonの加速度計</vt:lpstr>
      <vt:lpstr>「ズバリ加速度計」　愛知・岐阜物理サークル(1988)</vt:lpstr>
      <vt:lpstr>4.生徒が測定した加速度測定の例</vt:lpstr>
      <vt:lpstr>5.簡単に加速度の大きさが読み取れる タイプのその他の加速度計</vt:lpstr>
      <vt:lpstr>作製</vt:lpstr>
      <vt:lpstr>作製方法</vt:lpstr>
      <vt:lpstr>ケース内の液体</vt:lpstr>
      <vt:lpstr>6.慣性力の授業において加速度計を用いる場合</vt:lpstr>
      <vt:lpstr>PowerPoint プレゼンテーション</vt:lpstr>
      <vt:lpstr>PowerPoint プレゼンテーション</vt:lpstr>
      <vt:lpstr>7.おわりに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フロッピーケースなどで 簡単にできる加速度計</dc:title>
  <dc:creator>yoshika</dc:creator>
  <cp:lastModifiedBy>yoshika</cp:lastModifiedBy>
  <cp:revision>50</cp:revision>
  <dcterms:created xsi:type="dcterms:W3CDTF">2012-04-20T04:26:06Z</dcterms:created>
  <dcterms:modified xsi:type="dcterms:W3CDTF">2012-04-30T13:41:11Z</dcterms:modified>
</cp:coreProperties>
</file>