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232C6-81C5-4A59-A09B-46E64C00C587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9344B-938A-4D68-8E81-EC7625AA5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47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種々（しゅじゅ）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種々（しゅじゅ）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9344B-938A-4D68-8E81-EC7625AA5DC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0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B8FB47-7F10-4A44-9773-2190E196A43A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6A7F000-4560-4C1C-AEBF-F5F0AA9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1700808"/>
            <a:ext cx="8352928" cy="1319460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高校生にみられる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/>
            </a:r>
            <a:br>
              <a:rPr lang="en-US" altLang="ja-JP" dirty="0"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小・中学校理科学習の実態と問題点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25153" y="3212976"/>
            <a:ext cx="4320480" cy="1080120"/>
          </a:xfrm>
        </p:spPr>
        <p:txBody>
          <a:bodyPr>
            <a:normAutofit/>
          </a:bodyPr>
          <a:lstStyle/>
          <a:p>
            <a:pPr algn="l"/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物理教育　第４４巻　第４号　（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1996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en-US" altLang="ja-JP" sz="1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algn="l"/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研究報告</a:t>
            </a:r>
            <a:endParaRPr lang="en-US" altLang="ja-JP" sz="1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algn="l"/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川村　康文</a:t>
            </a:r>
            <a:endParaRPr lang="en-US" altLang="ja-JP" sz="18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16216" y="484080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1207069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柴崎裕貴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400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4.1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小学校理科における好嫌度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8518" y="1268760"/>
            <a:ext cx="7240905" cy="5160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3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1226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4.1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小学校理科における好嫌度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550" y="1232288"/>
            <a:ext cx="7260908" cy="512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3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1226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　この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調査対象者をみるかぎり、全体的に理科嫌い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が生じて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いるとはいえない。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好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嫌度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+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0.4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以上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を示す学習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項目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3.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動く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おもちゃの工夫（風、ゴムの動き）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」</a:t>
            </a:r>
            <a:endParaRPr lang="en-US" altLang="ja-JP" sz="20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  （理男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0.48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 理女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0.48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 非理男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0.39 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非理女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0.40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7.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糸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電話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」（理女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0.55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 非理女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0.48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en-US" altLang="ja-JP" sz="20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・「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10.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閉じ込められた空気の弾性（空気てっぽう）」</a:t>
            </a:r>
            <a:endParaRPr lang="en-US" altLang="ja-JP" sz="20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理男 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0.48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 理女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0.54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非理男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0.55 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・「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11.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虫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めがね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」（理女 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0.48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 非理男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0.48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⇨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ほとんどが低・中学年の物理領域の学習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項目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この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時期には物理離れは生じて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いない</a:t>
            </a: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4.1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小学校理科における好嫌度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96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好嫌度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０．４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以下の学習項目は見あたらない。</a:t>
            </a:r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好嫌度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０．３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以下を示した学習項目は２つ</a:t>
            </a:r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・「１５．豆電球や乾電池などでいろいろな回路を作って</a:t>
            </a:r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　　豆電球の明るさのちがいを調べる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」（非理科系女子　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-0.33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・「２２．</a:t>
            </a:r>
            <a:r>
              <a:rPr lang="ja-JP" altLang="en-US" sz="1800" dirty="0" err="1">
                <a:latin typeface="ＭＳ ゴシック" pitchFamily="49" charset="-128"/>
                <a:ea typeface="ＭＳ ゴシック" pitchFamily="49" charset="-128"/>
              </a:rPr>
              <a:t>て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この原理とその利用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」（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非理科系女子　</a:t>
            </a:r>
            <a:r>
              <a:rPr lang="en-US" altLang="ja-JP" sz="1800" dirty="0"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0.34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小学校では、全体としては理科嫌いはみられないが、</a:t>
            </a:r>
            <a:endParaRPr lang="en-US" altLang="ja-JP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高学年の物理領域で物理嫌いが始まっている。</a:t>
            </a: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4.1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小学校理科における好嫌度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6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587" y="6879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4.2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</a:t>
            </a:r>
            <a:r>
              <a:rPr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おける好嫌の理由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2"/>
            <a:ext cx="8714446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89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587" y="6879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4.2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</a:t>
            </a:r>
            <a:r>
              <a:rPr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おける好嫌の理由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347006"/>
            <a:ext cx="8496944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理科学習が好まれる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理由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1.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授業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でおもちゃを分解したり、作ったりしたから」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3.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学校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で虫や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小鳥・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魚・動物を飼育したから」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学校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での野外活動が楽しかったから」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5.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実験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の回数が多かったから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4624099"/>
            <a:ext cx="835292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⇨学習者が学習に主体的に参加できるよう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な  学習が</a:t>
            </a:r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行われている場合に好まれている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ja-JP" altLang="en-US" sz="32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974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587" y="6879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4.2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</a:t>
            </a:r>
            <a:r>
              <a:rPr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おける好嫌の理由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091" y="1150972"/>
            <a:ext cx="8640960" cy="561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74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587" y="6879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4.2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</a:t>
            </a:r>
            <a:r>
              <a:rPr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おける好嫌の理由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347006"/>
            <a:ext cx="8496944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理科学習が嫌われる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理由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5.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実験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が少なく、先生の説明ばかりだったから」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0.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成績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が悪かったから」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2367" y="4513951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⇨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学習者</a:t>
            </a:r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が好む実験は、学習者が創意工夫を生かして自由に行える実験。実験方法が硬直的に決められているような実験ではない。</a:t>
            </a:r>
            <a:endParaRPr lang="en-US" altLang="ja-JP" sz="32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731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調査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項目は、調査対象者が中学校時代に学習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した学習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指導要領から、物理・化学・生物・地学の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それぞれの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領域に偏ることなくまんべんなく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選び出した。</a:t>
            </a:r>
            <a:endParaRPr lang="ja-JP" altLang="en-US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全学習項目の好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嫌度平均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理科系男子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0.04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・理科系女子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+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0.15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・非理科系男子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-0.10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・非理科系女子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0.08</a:t>
            </a: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4.3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中学校理科における好嫌度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5301208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⇨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理科</a:t>
            </a:r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系・非理科系、男女を問わず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、好</a:t>
            </a:r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嫌度がマイナスを示す項目が多い。</a:t>
            </a:r>
          </a:p>
        </p:txBody>
      </p:sp>
    </p:spTree>
    <p:extLst>
      <p:ext uri="{BB962C8B-B14F-4D97-AF65-F5344CB8AC3E}">
        <p14:creationId xmlns:p14="http://schemas.microsoft.com/office/powerpoint/2010/main" val="205760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4.3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中学校理科における好嫌度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544" y="1399376"/>
            <a:ext cx="7160895" cy="469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28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7" cy="16561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3200" dirty="0" smtClean="0"/>
              <a:t>　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高等</a:t>
            </a:r>
            <a:r>
              <a:rPr lang="ja-JP" altLang="en-US" sz="3200" dirty="0">
                <a:latin typeface="ＭＳ ゴシック" pitchFamily="49" charset="-128"/>
                <a:ea typeface="ＭＳ ゴシック" pitchFamily="49" charset="-128"/>
              </a:rPr>
              <a:t>学校の理科教育の現場では、物理離れ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に対処</a:t>
            </a:r>
            <a:r>
              <a:rPr lang="ja-JP" altLang="en-US" sz="3200" dirty="0">
                <a:latin typeface="ＭＳ ゴシック" pitchFamily="49" charset="-128"/>
                <a:ea typeface="ＭＳ ゴシック" pitchFamily="49" charset="-128"/>
              </a:rPr>
              <a:t>すべく種々の取り組みが継続的になされているが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、その</a:t>
            </a:r>
            <a:r>
              <a:rPr lang="ja-JP" altLang="en-US" sz="3200" dirty="0">
                <a:latin typeface="ＭＳ ゴシック" pitchFamily="49" charset="-128"/>
                <a:ea typeface="ＭＳ ゴシック" pitchFamily="49" charset="-128"/>
              </a:rPr>
              <a:t>成果はなかなか現れてこない。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1.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はじめに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3899214" y="3192308"/>
            <a:ext cx="108012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395536" y="4293096"/>
            <a:ext cx="8352927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高校生が小・中学校時代にすでに物理学習に対する好き嫌いのイメージを頑固に作り上げてしまっていて、高校でこのイメージを新しく作り変えることが難しいことがあげられる。</a:t>
            </a:r>
            <a:endParaRPr lang="ja-JP" altLang="en-US" sz="32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12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4.3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中学校理科における好嫌度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1241" y="1340767"/>
            <a:ext cx="7194233" cy="468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65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4.3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中学校理科における好嫌度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326059"/>
            <a:ext cx="7060883" cy="469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426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4.3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中学校理科における好嫌度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340768"/>
            <a:ext cx="7074218" cy="461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80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　この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調査対象者をみるかぎり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、理科学習は好まれているというよりはむしろ嫌われている。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好嫌度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+0.4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以上の学習項目</a:t>
            </a: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8.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ヒト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のからだのつくり」（理科系女子　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+0.46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好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嫌度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+0.3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以上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の学習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項目</a:t>
            </a: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1.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加熱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と燃焼」（理科系女子　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+0.34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14.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酸性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・アルカリ性」（理科系女子　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+0.33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⇨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理科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系女子以外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に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</a:rPr>
              <a:t>+0.3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以上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はない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4.3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中学校理科における好嫌度</a:t>
            </a:r>
          </a:p>
        </p:txBody>
      </p:sp>
    </p:spTree>
    <p:extLst>
      <p:ext uri="{BB962C8B-B14F-4D97-AF65-F5344CB8AC3E}">
        <p14:creationId xmlns:p14="http://schemas.microsoft.com/office/powerpoint/2010/main" val="365459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好嫌度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sz="1800" dirty="0">
                <a:latin typeface="ＭＳ ゴシック" pitchFamily="49" charset="-128"/>
                <a:ea typeface="ＭＳ ゴシック" pitchFamily="49" charset="-128"/>
              </a:rPr>
              <a:t>-0.4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以下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を示した学習項目</a:t>
            </a: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・「２．力のはたらき」</a:t>
            </a: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　（非理科系男子　</a:t>
            </a:r>
            <a:r>
              <a:rPr lang="en-US" altLang="ja-JP" sz="1800" dirty="0"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0.45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非理科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系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女子 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en-US" altLang="ja-JP" sz="1800" dirty="0">
                <a:latin typeface="ＭＳ ゴシック" pitchFamily="49" charset="-128"/>
                <a:ea typeface="ＭＳ ゴシック" pitchFamily="49" charset="-128"/>
              </a:rPr>
              <a:t>0.41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ja-JP" altLang="en-US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・「３．圧力」（非理科系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女子 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-0.47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ja-JP" altLang="en-US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・「１１．オームの法則」 （非理科系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女子 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-0.48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ja-JP" altLang="en-US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・「１８．仕事とエネルギー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」（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非理科系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男子 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0.47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 非理科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系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女子 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-0.53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ja-JP" altLang="en-US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</a:rPr>
              <a:t>・「１９．電流と磁界」 （非理科系女子　</a:t>
            </a:r>
            <a:r>
              <a:rPr lang="en-US" altLang="ja-JP" sz="1800" dirty="0" smtClean="0">
                <a:latin typeface="ＭＳ ゴシック" pitchFamily="49" charset="-128"/>
                <a:ea typeface="ＭＳ ゴシック" pitchFamily="49" charset="-128"/>
              </a:rPr>
              <a:t>-0.47</a:t>
            </a:r>
            <a:r>
              <a:rPr lang="ja-JP" altLang="en-US" sz="18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endParaRPr lang="ja-JP" altLang="en-US" sz="1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ja-JP" altLang="en-US" sz="18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4.3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74361" y="3784684"/>
            <a:ext cx="4142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⇨すべて物理領域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！</a:t>
            </a:r>
            <a:endParaRPr lang="ja-JP" altLang="en-US" sz="32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3841696" y="4689140"/>
            <a:ext cx="1008112" cy="7653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5979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・中学校段階において物理嫌いは深刻化して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いる</a:t>
            </a:r>
            <a:endParaRPr lang="en-US" altLang="ja-JP" sz="32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94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587" y="6879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4.4</a:t>
            </a:r>
            <a:r>
              <a:rPr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理科における好</a:t>
            </a:r>
            <a:r>
              <a:rPr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嫌の理由</a:t>
            </a:r>
            <a:endParaRPr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933" y="1196750"/>
            <a:ext cx="8549796" cy="5552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641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587" y="6879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4.4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中学校理科における好嫌の理由</a:t>
            </a:r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347006"/>
            <a:ext cx="8496944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理科学習が好まれる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理由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1.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小学校からその内容が好きだったから」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実験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の回数が多かったから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」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特徴的であったのは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女子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の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・「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2.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中学校になって好きになった」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理系男子の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・「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理論的に考えることができたから」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60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587" y="6879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4.4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中学校理科における好嫌の理由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685" y="1196751"/>
            <a:ext cx="8656292" cy="563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17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2587" y="6879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4.4</a:t>
            </a:r>
            <a:r>
              <a:rPr lang="ja-JP" altLang="en-US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中学校理科における好嫌の理由</a:t>
            </a:r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347006"/>
            <a:ext cx="8496944" cy="323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理科学習が嫌われる理由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1.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小学校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からその内容が嫌いだったから」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2.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中学校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になって嫌いになったから」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3.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公式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や法則が多くあって難しかったから」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理論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が多く難しかったから」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5.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覚える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量が多かったから」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6.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実験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が少なく、先生の説明ばかりだったから」</a:t>
            </a:r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4581128"/>
            <a:ext cx="83529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理科離れが問題となっている昨今ではあるが、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理科授業</a:t>
            </a:r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におけるクレームの内容は相変わらず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変わっていない</a:t>
            </a:r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。理科の授業の改善を実行することが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求められて</a:t>
            </a:r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いる。</a:t>
            </a:r>
          </a:p>
        </p:txBody>
      </p:sp>
    </p:spTree>
    <p:extLst>
      <p:ext uri="{BB962C8B-B14F-4D97-AF65-F5344CB8AC3E}">
        <p14:creationId xmlns:p14="http://schemas.microsoft.com/office/powerpoint/2010/main" val="210024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5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考察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347006"/>
            <a:ext cx="8496944" cy="43142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　今回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整理した結果から、ただちに物理離れ・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物理嫌いを、どう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すればよいかの提案はできないがいくつか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示唆的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なことが明らかになった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sz="2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　一つは従前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からその必要性がいわれ続けているように、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教師が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講義形式の授業ばかり行っているのではなく、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なるべく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多くの実験を取り入れた授業を行うことである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01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1224136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ja-JP" altLang="en-US" dirty="0" smtClean="0"/>
              <a:t>　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今回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は、理科の学習項目ごとに被験者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の好嫌度を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示すことにより、小・中学校の理科の学習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の実態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を浮き彫りにした。ここでいう、好嫌度とは、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以下の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ように定義する。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1.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はじめに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522551" y="2276872"/>
            <a:ext cx="82089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調査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対象者に理科の学習項目を示し、その項目に対し、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・「とても好き」（５）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・「まあまあ好き」（４）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・「どちらともいえない」（３）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・「どちらかといえば嫌い」（２）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・「とても嫌い」（１）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の５件法により回答を得、その項目の平均値を求める。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37935" t="81554" r="-4038" b="8044"/>
          <a:stretch/>
        </p:blipFill>
        <p:spPr bwMode="auto">
          <a:xfrm>
            <a:off x="1660597" y="5022776"/>
            <a:ext cx="5878249" cy="60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95266" y="5733256"/>
            <a:ext cx="8208912" cy="612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これを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好</a:t>
            </a:r>
            <a:r>
              <a:rPr lang="ja-JP" altLang="en-US" sz="2000" dirty="0" smtClean="0">
                <a:latin typeface="ＭＳ ゴシック" pitchFamily="49" charset="-128"/>
                <a:ea typeface="ＭＳ ゴシック" pitchFamily="49" charset="-128"/>
              </a:rPr>
              <a:t>嫌度とする。</a:t>
            </a:r>
            <a:endParaRPr lang="ja-JP" altLang="en-US" sz="20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72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5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考察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268760"/>
            <a:ext cx="8496944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しかし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、実験ばかり多く行っても、学習内容の理解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につながらない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場合、理科に対して学習者が持って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いる好嫌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のイメージは変わらないといえよう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4139952" y="2598367"/>
            <a:ext cx="7920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390832" y="3209996"/>
            <a:ext cx="8496944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理科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学習が好まれる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理由理系男子の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28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sz="28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sz="28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理論的に考えることができた</a:t>
            </a:r>
            <a:r>
              <a:rPr lang="ja-JP" altLang="en-US" sz="2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から」</a:t>
            </a:r>
            <a:endParaRPr lang="en-US" altLang="ja-JP" sz="28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から伺い知ることができる。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4154441" y="4653136"/>
            <a:ext cx="7920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コンテンツ プレースホルダー 1"/>
          <p:cNvSpPr txBox="1">
            <a:spLocks/>
          </p:cNvSpPr>
          <p:nvPr/>
        </p:nvSpPr>
        <p:spPr>
          <a:xfrm>
            <a:off x="179513" y="5365284"/>
            <a:ext cx="869038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したがって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、学習者に学習内容が理解できるよう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な学習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方法を模索していく必要があるといえよう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ja-JP" altLang="en-US" sz="2800" b="1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052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 animBg="1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6.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おわりに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347006"/>
            <a:ext cx="8496944" cy="489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理科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離れ・物理離れに対して全国的な取り組み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が行われて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きてはいるが、いまのところ中学校での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理科学習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に対する好嫌を調べてみるかぎりにおいては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、その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成果は上がっているとは言い難かった。</a:t>
            </a: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高等学校で文科系コースを選択している学習者は、</a:t>
            </a: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中学校理科学習では特に物理嫌いが顕著であった。</a:t>
            </a: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また、高等学校で理科系コースを選択している女子は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、中学校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時代には化学好きの傾向が見られた。</a:t>
            </a:r>
          </a:p>
        </p:txBody>
      </p:sp>
    </p:spTree>
    <p:extLst>
      <p:ext uri="{BB962C8B-B14F-4D97-AF65-F5344CB8AC3E}">
        <p14:creationId xmlns:p14="http://schemas.microsoft.com/office/powerpoint/2010/main" val="236124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7.</a:t>
            </a: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この論文を読んで感じたこと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347006"/>
            <a:ext cx="8496944" cy="489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sz="28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432899" y="1340768"/>
            <a:ext cx="8496944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・物理嫌いは中学での学習に始まっている。</a:t>
            </a:r>
            <a:endParaRPr lang="en-US" altLang="ja-JP" sz="2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・実験・観察を多く行うことが好きにつながる。</a:t>
            </a:r>
            <a:endParaRPr lang="en-US" altLang="ja-JP" sz="2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・実験をするだけではなくそこから理論的に考える　ことができるようにすべきということ。</a:t>
            </a:r>
            <a:endParaRPr lang="en-US" altLang="ja-JP" sz="2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97220" y="4329100"/>
            <a:ext cx="8863501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・実験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を多く取り入れた授業を行う。</a:t>
            </a:r>
            <a:endParaRPr lang="en-US" altLang="ja-JP" sz="32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実験を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通して理論わかりやすく教える。</a:t>
            </a:r>
            <a:endParaRPr lang="en-US" altLang="ja-JP" sz="32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生徒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が主体的に学べるような学習法を模索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し　　て</a:t>
            </a:r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いく！</a:t>
            </a:r>
            <a:endParaRPr lang="en-US" altLang="ja-JP" sz="32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3988911" y="3440509"/>
            <a:ext cx="108012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85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280499" y="1347006"/>
            <a:ext cx="8496944" cy="489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sz="28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24515" y="1166843"/>
            <a:ext cx="83240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atin typeface="ＭＳ ゴシック" pitchFamily="49" charset="-128"/>
                <a:ea typeface="ＭＳ ゴシック" pitchFamily="49" charset="-128"/>
              </a:rPr>
              <a:t>引用文献</a:t>
            </a:r>
            <a:endParaRPr lang="en-US" altLang="ja-JP" sz="2400" b="1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１）石塚信夫・川村康文他「本校生徒の理科学習の</a:t>
            </a:r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　実態その考察」京都教育大学附属高校研究紀要、</a:t>
            </a:r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　第４２号、１９８７、</a:t>
            </a:r>
            <a:r>
              <a:rPr lang="en-US" altLang="ja-JP" sz="2400" dirty="0">
                <a:latin typeface="ＭＳ ゴシック" pitchFamily="49" charset="-128"/>
                <a:ea typeface="ＭＳ ゴシック" pitchFamily="49" charset="-128"/>
              </a:rPr>
              <a:t>pp.88-122.</a:t>
            </a:r>
          </a:p>
          <a:p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２）石塚信夫・川村康文他「本校生徒の理科学習の</a:t>
            </a:r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　実態その考察（その２）」京都教育大学附属高校</a:t>
            </a:r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　研究紀要、　　第４４号、１９８８、</a:t>
            </a:r>
            <a:r>
              <a:rPr lang="en-US" altLang="ja-JP" sz="2400" dirty="0">
                <a:latin typeface="ＭＳ ゴシック" pitchFamily="49" charset="-128"/>
                <a:ea typeface="ＭＳ ゴシック" pitchFamily="49" charset="-128"/>
              </a:rPr>
              <a:t>pp.1-23.</a:t>
            </a:r>
          </a:p>
          <a:p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　　　　　　　　（１９９６年６月２０日受理）</a:t>
            </a:r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054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1.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はじめに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これ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により「どちらともいえない」を中心にして、その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項目が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好きに傾いているか、嫌いに傾いているかをみる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ことが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できる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なお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、この好嫌度を用いた調査は比較的手軽に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できるので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、教師に負担をかけることなく学習者の理科学習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の実態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を知ることができる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ここ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では、好嫌度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+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0.4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以上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の学習項目を、よく好まれている学習項目とし、好嫌度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0.4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以下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の学習項目をひどく嫌われている学習項目とする。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0271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2.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調査対象者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京都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市内の普通科高校に通う高校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２年生 男女１７１名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ja-JP" altLang="en-US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・ほぼ全員が大学進学を希望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・理科系：男子６５名，女子５８名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・文科系：男子１９名，女子２９名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・全員必修：一年生次に生物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Ⅰ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Ｂ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・理科系必修：２年次に物理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Ⅰ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Ｂと化学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Ⅰ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Ｂ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・文科系：地学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Ⅰ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Ｂを選択履修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　　　（物理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Ⅰ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Ｂと化学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Ⅰ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Ｂは希望が少なく開講されず）</a:t>
            </a:r>
          </a:p>
          <a:p>
            <a:pPr marL="0" indent="0">
              <a:buNone/>
            </a:pPr>
            <a:endParaRPr lang="en-US" altLang="ja-JP" sz="2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37169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3.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調査方法と時期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調査方法は質問紙法によって行った。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・調査対象者に理科学習項目を提示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・好き嫌いを１～５の５段階でマークシートに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回答する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よう教示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・そう回答した理由を質問０～９の中から選びマーク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・どのクラスも４月の当初に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実施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54944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調査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項目は、調査対象者が小学校時代に学習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した学習指導要領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から、物理・化学・生物・地学の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それぞれの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領域に偏ることなくまんべんなく選び出した。</a:t>
            </a:r>
          </a:p>
          <a:p>
            <a:pPr marL="0" indent="0">
              <a:buNone/>
            </a:pP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全学習項目の好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嫌度平均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・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理科系男子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+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0.07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・理科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系女子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+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0.23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・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非理科系男子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+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0.10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　・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非理科系女子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+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0.12</a:t>
            </a:r>
            <a:endParaRPr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4.1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小学校理科における好嫌度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0812" y="5514964"/>
            <a:ext cx="799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全体的に好</a:t>
            </a:r>
            <a:r>
              <a:rPr lang="ja-JP" altLang="en-US" sz="32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嫌度がプラスを示す項目が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多い</a:t>
            </a:r>
            <a:endParaRPr lang="en-US" altLang="ja-JP" sz="32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341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4.1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小学校理科における好嫌度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544" y="1326140"/>
            <a:ext cx="7360920" cy="50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579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4.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結果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1340768"/>
            <a:ext cx="820891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424515" y="4077072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1760" y="7647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4.1</a:t>
            </a:r>
            <a:r>
              <a:rPr kumimoji="1" lang="ja-JP" altLang="en-US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小学校理科における好嫌度</a:t>
            </a:r>
            <a:endParaRPr kumimoji="1" lang="ja-JP" altLang="en-US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877" y="1303040"/>
            <a:ext cx="7174230" cy="522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6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334</TotalTime>
  <Words>1192</Words>
  <Application>Microsoft Office PowerPoint</Application>
  <PresentationFormat>画面に合わせる (4:3)</PresentationFormat>
  <Paragraphs>244</Paragraphs>
  <Slides>33</Slides>
  <Notes>32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4" baseType="lpstr">
      <vt:lpstr>ウェーブ</vt:lpstr>
      <vt:lpstr>高校生にみられる 小・中学校理科学習の実態と問題点</vt:lpstr>
      <vt:lpstr>1.はじめに</vt:lpstr>
      <vt:lpstr>1.はじめに</vt:lpstr>
      <vt:lpstr>1.はじめに</vt:lpstr>
      <vt:lpstr>2.調査対象者</vt:lpstr>
      <vt:lpstr>3.調査方法と時期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4.結果</vt:lpstr>
      <vt:lpstr>5.考察</vt:lpstr>
      <vt:lpstr>5.考察</vt:lpstr>
      <vt:lpstr>6.おわりに</vt:lpstr>
      <vt:lpstr>7.この論文を読んで感じたこと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高校生にみられる 小・中学校理科学習の実態と問題点</dc:title>
  <dc:creator>hiroki</dc:creator>
  <cp:lastModifiedBy>hiroki</cp:lastModifiedBy>
  <cp:revision>27</cp:revision>
  <dcterms:created xsi:type="dcterms:W3CDTF">2012-04-15T14:50:38Z</dcterms:created>
  <dcterms:modified xsi:type="dcterms:W3CDTF">2012-05-01T04:55:03Z</dcterms:modified>
</cp:coreProperties>
</file>