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5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1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D232C6-81C5-4A59-A09B-46E64C00C587}" type="datetimeFigureOut">
              <a:rPr kumimoji="1" lang="ja-JP" altLang="en-US" smtClean="0"/>
              <a:t>2012/5/1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89344B-938A-4D68-8E81-EC7625AA5D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4471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種々（しゅじゅ）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89344B-938A-4D68-8E81-EC7625AA5DC4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16061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89344B-938A-4D68-8E81-EC7625AA5DC4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16061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89344B-938A-4D68-8E81-EC7625AA5DC4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16061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89344B-938A-4D68-8E81-EC7625AA5DC4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16061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89344B-938A-4D68-8E81-EC7625AA5DC4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16061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89344B-938A-4D68-8E81-EC7625AA5DC4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16061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89344B-938A-4D68-8E81-EC7625AA5DC4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16061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89344B-938A-4D68-8E81-EC7625AA5DC4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16061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89344B-938A-4D68-8E81-EC7625AA5DC4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160618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89344B-938A-4D68-8E81-EC7625AA5DC4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160618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89344B-938A-4D68-8E81-EC7625AA5DC4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1606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種々（しゅじゅ）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89344B-938A-4D68-8E81-EC7625AA5DC4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160618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89344B-938A-4D68-8E81-EC7625AA5DC4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160618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89344B-938A-4D68-8E81-EC7625AA5DC4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160618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89344B-938A-4D68-8E81-EC7625AA5DC4}" type="slidenum">
              <a:rPr kumimoji="1" lang="ja-JP" altLang="en-US" smtClean="0"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160618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89344B-938A-4D68-8E81-EC7625AA5DC4}" type="slidenum">
              <a:rPr kumimoji="1" lang="ja-JP" altLang="en-US" smtClean="0"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160618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89344B-938A-4D68-8E81-EC7625AA5DC4}" type="slidenum">
              <a:rPr kumimoji="1" lang="ja-JP" altLang="en-US" smtClean="0"/>
              <a:t>25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160618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89344B-938A-4D68-8E81-EC7625AA5DC4}" type="slidenum">
              <a:rPr kumimoji="1" lang="ja-JP" altLang="en-US" smtClean="0"/>
              <a:t>26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160618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89344B-938A-4D68-8E81-EC7625AA5DC4}" type="slidenum">
              <a:rPr kumimoji="1" lang="ja-JP" altLang="en-US" smtClean="0"/>
              <a:t>27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160618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89344B-938A-4D68-8E81-EC7625AA5DC4}" type="slidenum">
              <a:rPr kumimoji="1" lang="ja-JP" altLang="en-US" smtClean="0"/>
              <a:t>28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160618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89344B-938A-4D68-8E81-EC7625AA5DC4}" type="slidenum">
              <a:rPr kumimoji="1" lang="ja-JP" altLang="en-US" smtClean="0"/>
              <a:t>29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160618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89344B-938A-4D68-8E81-EC7625AA5DC4}" type="slidenum">
              <a:rPr kumimoji="1" lang="ja-JP" altLang="en-US" smtClean="0"/>
              <a:t>30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16061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89344B-938A-4D68-8E81-EC7625AA5DC4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160618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89344B-938A-4D68-8E81-EC7625AA5DC4}" type="slidenum">
              <a:rPr kumimoji="1" lang="ja-JP" altLang="en-US" smtClean="0"/>
              <a:t>31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160618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89344B-938A-4D68-8E81-EC7625AA5DC4}" type="slidenum">
              <a:rPr kumimoji="1" lang="ja-JP" altLang="en-US" smtClean="0"/>
              <a:t>32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160618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89344B-938A-4D68-8E81-EC7625AA5DC4}" type="slidenum">
              <a:rPr kumimoji="1" lang="ja-JP" altLang="en-US" smtClean="0"/>
              <a:t>33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16061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89344B-938A-4D68-8E81-EC7625AA5DC4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16061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89344B-938A-4D68-8E81-EC7625AA5DC4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16061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89344B-938A-4D68-8E81-EC7625AA5DC4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16061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89344B-938A-4D68-8E81-EC7625AA5DC4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16061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89344B-938A-4D68-8E81-EC7625AA5DC4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16061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89344B-938A-4D68-8E81-EC7625AA5DC4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1606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8FB47-7F10-4A44-9773-2190E196A43A}" type="datetimeFigureOut">
              <a:rPr kumimoji="1" lang="ja-JP" altLang="en-US" smtClean="0"/>
              <a:t>2012/5/1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7F000-4560-4C1C-AEBF-F5F0AA949C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8FB47-7F10-4A44-9773-2190E196A43A}" type="datetimeFigureOut">
              <a:rPr kumimoji="1" lang="ja-JP" altLang="en-US" smtClean="0"/>
              <a:t>2012/5/1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7F000-4560-4C1C-AEBF-F5F0AA949C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8FB47-7F10-4A44-9773-2190E196A43A}" type="datetimeFigureOut">
              <a:rPr kumimoji="1" lang="ja-JP" altLang="en-US" smtClean="0"/>
              <a:t>2012/5/1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7F000-4560-4C1C-AEBF-F5F0AA949C8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8FB47-7F10-4A44-9773-2190E196A43A}" type="datetimeFigureOut">
              <a:rPr kumimoji="1" lang="ja-JP" altLang="en-US" smtClean="0"/>
              <a:t>2012/5/1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7F000-4560-4C1C-AEBF-F5F0AA949C8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8FB47-7F10-4A44-9773-2190E196A43A}" type="datetimeFigureOut">
              <a:rPr kumimoji="1" lang="ja-JP" altLang="en-US" smtClean="0"/>
              <a:t>2012/5/1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7F000-4560-4C1C-AEBF-F5F0AA949C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8FB47-7F10-4A44-9773-2190E196A43A}" type="datetimeFigureOut">
              <a:rPr kumimoji="1" lang="ja-JP" altLang="en-US" smtClean="0"/>
              <a:t>2012/5/1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7F000-4560-4C1C-AEBF-F5F0AA949C8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8FB47-7F10-4A44-9773-2190E196A43A}" type="datetimeFigureOut">
              <a:rPr kumimoji="1" lang="ja-JP" altLang="en-US" smtClean="0"/>
              <a:t>2012/5/1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7F000-4560-4C1C-AEBF-F5F0AA949C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8FB47-7F10-4A44-9773-2190E196A43A}" type="datetimeFigureOut">
              <a:rPr kumimoji="1" lang="ja-JP" altLang="en-US" smtClean="0"/>
              <a:t>2012/5/1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7F000-4560-4C1C-AEBF-F5F0AA949C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8FB47-7F10-4A44-9773-2190E196A43A}" type="datetimeFigureOut">
              <a:rPr kumimoji="1" lang="ja-JP" altLang="en-US" smtClean="0"/>
              <a:t>2012/5/1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7F000-4560-4C1C-AEBF-F5F0AA949C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8FB47-7F10-4A44-9773-2190E196A43A}" type="datetimeFigureOut">
              <a:rPr kumimoji="1" lang="ja-JP" altLang="en-US" smtClean="0"/>
              <a:t>2012/5/1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7F000-4560-4C1C-AEBF-F5F0AA949C8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8FB47-7F10-4A44-9773-2190E196A43A}" type="datetimeFigureOut">
              <a:rPr kumimoji="1" lang="ja-JP" altLang="en-US" smtClean="0"/>
              <a:t>2012/5/1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7F000-4560-4C1C-AEBF-F5F0AA949C8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3B8FB47-7F10-4A44-9773-2190E196A43A}" type="datetimeFigureOut">
              <a:rPr kumimoji="1" lang="ja-JP" altLang="en-US" smtClean="0"/>
              <a:t>2012/5/1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6A7F000-4560-4C1C-AEBF-F5F0AA949C8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95536" y="1700808"/>
            <a:ext cx="8352928" cy="1319460"/>
          </a:xfrm>
        </p:spPr>
        <p:txBody>
          <a:bodyPr>
            <a:normAutofit fontScale="90000"/>
          </a:bodyPr>
          <a:lstStyle/>
          <a:p>
            <a:r>
              <a:rPr lang="ja-JP" altLang="en-US" dirty="0">
                <a:latin typeface="ＭＳ ゴシック" pitchFamily="49" charset="-128"/>
                <a:ea typeface="ＭＳ ゴシック" pitchFamily="49" charset="-128"/>
              </a:rPr>
              <a:t>高校生にみられる</a:t>
            </a:r>
            <a:r>
              <a:rPr lang="en-US" altLang="ja-JP" dirty="0">
                <a:latin typeface="ＭＳ ゴシック" pitchFamily="49" charset="-128"/>
                <a:ea typeface="ＭＳ ゴシック" pitchFamily="49" charset="-128"/>
              </a:rPr>
              <a:t/>
            </a:r>
            <a:br>
              <a:rPr lang="en-US" altLang="ja-JP" dirty="0">
                <a:latin typeface="ＭＳ ゴシック" pitchFamily="49" charset="-128"/>
                <a:ea typeface="ＭＳ ゴシック" pitchFamily="49" charset="-128"/>
              </a:rPr>
            </a:br>
            <a:r>
              <a:rPr lang="ja-JP" altLang="en-US" dirty="0">
                <a:latin typeface="ＭＳ ゴシック" pitchFamily="49" charset="-128"/>
                <a:ea typeface="ＭＳ ゴシック" pitchFamily="49" charset="-128"/>
              </a:rPr>
              <a:t>小・中学校理科学習の実態と問題点</a:t>
            </a:r>
            <a:endParaRPr kumimoji="1" lang="ja-JP" altLang="en-US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225153" y="3212976"/>
            <a:ext cx="4320480" cy="1080120"/>
          </a:xfrm>
        </p:spPr>
        <p:txBody>
          <a:bodyPr>
            <a:normAutofit/>
          </a:bodyPr>
          <a:lstStyle/>
          <a:p>
            <a:pPr algn="l"/>
            <a:r>
              <a:rPr lang="ja-JP" altLang="en-US" sz="1800" dirty="0" smtClean="0">
                <a:latin typeface="ＭＳ ゴシック" pitchFamily="49" charset="-128"/>
                <a:ea typeface="ＭＳ ゴシック" pitchFamily="49" charset="-128"/>
              </a:rPr>
              <a:t>物理教育　第４４巻　第４号　（</a:t>
            </a:r>
            <a:r>
              <a:rPr lang="en-US" altLang="ja-JP" sz="1800" dirty="0" smtClean="0">
                <a:latin typeface="ＭＳ ゴシック" pitchFamily="49" charset="-128"/>
                <a:ea typeface="ＭＳ ゴシック" pitchFamily="49" charset="-128"/>
              </a:rPr>
              <a:t>1996</a:t>
            </a:r>
            <a:r>
              <a:rPr lang="ja-JP" altLang="en-US" sz="1800" dirty="0" smtClean="0">
                <a:latin typeface="ＭＳ ゴシック" pitchFamily="49" charset="-128"/>
                <a:ea typeface="ＭＳ ゴシック" pitchFamily="49" charset="-128"/>
              </a:rPr>
              <a:t>）</a:t>
            </a:r>
            <a:endParaRPr lang="en-US" altLang="ja-JP" sz="1800" dirty="0" smtClean="0">
              <a:latin typeface="ＭＳ ゴシック" pitchFamily="49" charset="-128"/>
              <a:ea typeface="ＭＳ ゴシック" pitchFamily="49" charset="-128"/>
            </a:endParaRPr>
          </a:p>
          <a:p>
            <a:pPr algn="l"/>
            <a:r>
              <a:rPr lang="ja-JP" altLang="en-US" sz="1800" dirty="0" smtClean="0">
                <a:latin typeface="ＭＳ ゴシック" pitchFamily="49" charset="-128"/>
                <a:ea typeface="ＭＳ ゴシック" pitchFamily="49" charset="-128"/>
              </a:rPr>
              <a:t>研究報告</a:t>
            </a:r>
            <a:endParaRPr lang="en-US" altLang="ja-JP" sz="1800" dirty="0" smtClean="0">
              <a:latin typeface="ＭＳ ゴシック" pitchFamily="49" charset="-128"/>
              <a:ea typeface="ＭＳ ゴシック" pitchFamily="49" charset="-128"/>
            </a:endParaRPr>
          </a:p>
          <a:p>
            <a:pPr algn="l"/>
            <a:r>
              <a:rPr lang="ja-JP" altLang="en-US" sz="1800" dirty="0" smtClean="0">
                <a:latin typeface="ＭＳ ゴシック" pitchFamily="49" charset="-128"/>
                <a:ea typeface="ＭＳ ゴシック" pitchFamily="49" charset="-128"/>
              </a:rPr>
              <a:t>川村　康文</a:t>
            </a:r>
            <a:endParaRPr lang="en-US" altLang="ja-JP" sz="1800" dirty="0" smtClean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516216" y="4840804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1207069</a:t>
            </a:r>
            <a:r>
              <a:rPr kumimoji="1" lang="ja-JP" altLang="en-US" dirty="0" smtClean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　柴崎裕貴</a:t>
            </a:r>
            <a:endParaRPr kumimoji="1" lang="ja-JP" altLang="en-US" dirty="0">
              <a:solidFill>
                <a:schemeClr val="bg1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8400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/>
          <a:lstStyle/>
          <a:p>
            <a:pPr algn="l"/>
            <a:r>
              <a:rPr lang="en-US" altLang="ja-JP" dirty="0" smtClean="0">
                <a:latin typeface="ＭＳ ゴシック" pitchFamily="49" charset="-128"/>
                <a:ea typeface="ＭＳ ゴシック" pitchFamily="49" charset="-128"/>
              </a:rPr>
              <a:t>4.</a:t>
            </a:r>
            <a:r>
              <a:rPr lang="ja-JP" altLang="en-US" dirty="0" smtClean="0">
                <a:latin typeface="ＭＳ ゴシック" pitchFamily="49" charset="-128"/>
                <a:ea typeface="ＭＳ ゴシック" pitchFamily="49" charset="-128"/>
              </a:rPr>
              <a:t>結果</a:t>
            </a:r>
            <a:endParaRPr kumimoji="1" lang="ja-JP" altLang="en-US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9" name="コンテンツ プレースホルダー 1"/>
          <p:cNvSpPr txBox="1">
            <a:spLocks/>
          </p:cNvSpPr>
          <p:nvPr/>
        </p:nvSpPr>
        <p:spPr>
          <a:xfrm>
            <a:off x="395536" y="1340768"/>
            <a:ext cx="8208912" cy="47525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ja-JP" altLang="en-US" dirty="0"/>
          </a:p>
        </p:txBody>
      </p:sp>
      <p:sp>
        <p:nvSpPr>
          <p:cNvPr id="10" name="コンテンツ プレースホルダー 1"/>
          <p:cNvSpPr txBox="1">
            <a:spLocks/>
          </p:cNvSpPr>
          <p:nvPr/>
        </p:nvSpPr>
        <p:spPr>
          <a:xfrm>
            <a:off x="424515" y="4077072"/>
            <a:ext cx="8208912" cy="1224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20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411760" y="764704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4.1</a:t>
            </a:r>
            <a:r>
              <a:rPr kumimoji="1" lang="ja-JP" altLang="en-US" dirty="0" smtClean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小学校理科における好嫌度</a:t>
            </a:r>
            <a:endParaRPr kumimoji="1" lang="ja-JP" altLang="en-US" dirty="0">
              <a:solidFill>
                <a:schemeClr val="bg1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8518" y="1268760"/>
            <a:ext cx="7240905" cy="5160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>
              <a:rot lat="0" lon="0" rev="30000"/>
            </a:camera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312266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/>
          <a:lstStyle/>
          <a:p>
            <a:pPr algn="l"/>
            <a:r>
              <a:rPr lang="en-US" altLang="ja-JP" dirty="0" smtClean="0">
                <a:latin typeface="ＭＳ ゴシック" pitchFamily="49" charset="-128"/>
                <a:ea typeface="ＭＳ ゴシック" pitchFamily="49" charset="-128"/>
              </a:rPr>
              <a:t>4.</a:t>
            </a:r>
            <a:r>
              <a:rPr lang="ja-JP" altLang="en-US" dirty="0" smtClean="0">
                <a:latin typeface="ＭＳ ゴシック" pitchFamily="49" charset="-128"/>
                <a:ea typeface="ＭＳ ゴシック" pitchFamily="49" charset="-128"/>
              </a:rPr>
              <a:t>結果</a:t>
            </a:r>
            <a:endParaRPr kumimoji="1" lang="ja-JP" altLang="en-US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9" name="コンテンツ プレースホルダー 1"/>
          <p:cNvSpPr txBox="1">
            <a:spLocks/>
          </p:cNvSpPr>
          <p:nvPr/>
        </p:nvSpPr>
        <p:spPr>
          <a:xfrm>
            <a:off x="395536" y="1340768"/>
            <a:ext cx="8208912" cy="47525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ja-JP" altLang="en-US" dirty="0"/>
          </a:p>
        </p:txBody>
      </p:sp>
      <p:sp>
        <p:nvSpPr>
          <p:cNvPr id="10" name="コンテンツ プレースホルダー 1"/>
          <p:cNvSpPr txBox="1">
            <a:spLocks/>
          </p:cNvSpPr>
          <p:nvPr/>
        </p:nvSpPr>
        <p:spPr>
          <a:xfrm>
            <a:off x="424515" y="4077072"/>
            <a:ext cx="8208912" cy="1224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20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411760" y="764704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4.1</a:t>
            </a:r>
            <a:r>
              <a:rPr kumimoji="1" lang="ja-JP" altLang="en-US" dirty="0" smtClean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小学校理科における好嫌度</a:t>
            </a:r>
            <a:endParaRPr kumimoji="1" lang="ja-JP" altLang="en-US" dirty="0">
              <a:solidFill>
                <a:schemeClr val="bg1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7550" y="1232288"/>
            <a:ext cx="7260908" cy="5127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>
              <a:rot lat="0" lon="0" rev="30000"/>
            </a:camera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312266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/>
          <a:lstStyle/>
          <a:p>
            <a:pPr algn="l"/>
            <a:r>
              <a:rPr lang="en-US" altLang="ja-JP" dirty="0" smtClean="0">
                <a:latin typeface="ＭＳ ゴシック" pitchFamily="49" charset="-128"/>
                <a:ea typeface="ＭＳ ゴシック" pitchFamily="49" charset="-128"/>
              </a:rPr>
              <a:t>4.</a:t>
            </a:r>
            <a:r>
              <a:rPr lang="ja-JP" altLang="en-US" dirty="0" smtClean="0">
                <a:latin typeface="ＭＳ ゴシック" pitchFamily="49" charset="-128"/>
                <a:ea typeface="ＭＳ ゴシック" pitchFamily="49" charset="-128"/>
              </a:rPr>
              <a:t>結果</a:t>
            </a:r>
            <a:endParaRPr kumimoji="1" lang="ja-JP" altLang="en-US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9" name="コンテンツ プレースホルダー 1"/>
          <p:cNvSpPr txBox="1">
            <a:spLocks/>
          </p:cNvSpPr>
          <p:nvPr/>
        </p:nvSpPr>
        <p:spPr>
          <a:xfrm>
            <a:off x="395536" y="1340768"/>
            <a:ext cx="8208912" cy="51845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000" dirty="0" smtClean="0">
                <a:latin typeface="ＭＳ ゴシック" pitchFamily="49" charset="-128"/>
                <a:ea typeface="ＭＳ ゴシック" pitchFamily="49" charset="-128"/>
              </a:rPr>
              <a:t>　この</a:t>
            </a:r>
            <a:r>
              <a:rPr lang="ja-JP" altLang="en-US" sz="2000" dirty="0">
                <a:latin typeface="ＭＳ ゴシック" pitchFamily="49" charset="-128"/>
                <a:ea typeface="ＭＳ ゴシック" pitchFamily="49" charset="-128"/>
              </a:rPr>
              <a:t>調査対象者をみるかぎり、全体的に理科嫌い</a:t>
            </a:r>
            <a:r>
              <a:rPr lang="ja-JP" altLang="en-US" sz="2000" dirty="0" smtClean="0">
                <a:latin typeface="ＭＳ ゴシック" pitchFamily="49" charset="-128"/>
                <a:ea typeface="ＭＳ ゴシック" pitchFamily="49" charset="-128"/>
              </a:rPr>
              <a:t>が生じて</a:t>
            </a:r>
            <a:r>
              <a:rPr lang="ja-JP" altLang="en-US" sz="2000" dirty="0">
                <a:latin typeface="ＭＳ ゴシック" pitchFamily="49" charset="-128"/>
                <a:ea typeface="ＭＳ ゴシック" pitchFamily="49" charset="-128"/>
              </a:rPr>
              <a:t>いるとはいえない。</a:t>
            </a:r>
            <a:endParaRPr lang="en-US" altLang="ja-JP" sz="2000" dirty="0">
              <a:latin typeface="ＭＳ ゴシック" pitchFamily="49" charset="-128"/>
              <a:ea typeface="ＭＳ ゴシック" pitchFamily="49" charset="-128"/>
            </a:endParaRPr>
          </a:p>
          <a:p>
            <a:pPr marL="0" indent="0">
              <a:buNone/>
            </a:pPr>
            <a:endParaRPr lang="en-US" altLang="ja-JP" sz="2000" dirty="0" smtClean="0">
              <a:latin typeface="ＭＳ ゴシック" pitchFamily="49" charset="-128"/>
              <a:ea typeface="ＭＳ ゴシック" pitchFamily="49" charset="-128"/>
            </a:endParaRPr>
          </a:p>
          <a:p>
            <a:pPr marL="0" indent="0">
              <a:buNone/>
            </a:pPr>
            <a:r>
              <a:rPr lang="ja-JP" altLang="en-US" sz="2000" dirty="0" smtClean="0">
                <a:latin typeface="ＭＳ ゴシック" pitchFamily="49" charset="-128"/>
                <a:ea typeface="ＭＳ ゴシック" pitchFamily="49" charset="-128"/>
              </a:rPr>
              <a:t>好</a:t>
            </a:r>
            <a:r>
              <a:rPr lang="ja-JP" altLang="en-US" sz="2000" dirty="0">
                <a:latin typeface="ＭＳ ゴシック" pitchFamily="49" charset="-128"/>
                <a:ea typeface="ＭＳ ゴシック" pitchFamily="49" charset="-128"/>
              </a:rPr>
              <a:t>嫌度</a:t>
            </a:r>
            <a:r>
              <a:rPr lang="ja-JP" altLang="en-US" sz="2000" dirty="0" smtClean="0">
                <a:latin typeface="ＭＳ ゴシック" pitchFamily="49" charset="-128"/>
                <a:ea typeface="ＭＳ ゴシック" pitchFamily="49" charset="-128"/>
              </a:rPr>
              <a:t>が</a:t>
            </a:r>
            <a:r>
              <a:rPr lang="en-US" altLang="ja-JP" sz="2000" dirty="0">
                <a:latin typeface="ＭＳ ゴシック" pitchFamily="49" charset="-128"/>
                <a:ea typeface="ＭＳ ゴシック" pitchFamily="49" charset="-128"/>
              </a:rPr>
              <a:t>+</a:t>
            </a:r>
            <a:r>
              <a:rPr lang="en-US" altLang="ja-JP" sz="2000" dirty="0" smtClean="0">
                <a:latin typeface="ＭＳ ゴシック" pitchFamily="49" charset="-128"/>
                <a:ea typeface="ＭＳ ゴシック" pitchFamily="49" charset="-128"/>
              </a:rPr>
              <a:t>0.4</a:t>
            </a:r>
            <a:r>
              <a:rPr lang="ja-JP" altLang="en-US" sz="2000" dirty="0" smtClean="0">
                <a:latin typeface="ＭＳ ゴシック" pitchFamily="49" charset="-128"/>
                <a:ea typeface="ＭＳ ゴシック" pitchFamily="49" charset="-128"/>
              </a:rPr>
              <a:t>以上</a:t>
            </a:r>
            <a:r>
              <a:rPr lang="ja-JP" altLang="en-US" sz="2000" dirty="0">
                <a:latin typeface="ＭＳ ゴシック" pitchFamily="49" charset="-128"/>
                <a:ea typeface="ＭＳ ゴシック" pitchFamily="49" charset="-128"/>
              </a:rPr>
              <a:t>を示す学習</a:t>
            </a:r>
            <a:r>
              <a:rPr lang="ja-JP" altLang="en-US" sz="2000" dirty="0" smtClean="0">
                <a:latin typeface="ＭＳ ゴシック" pitchFamily="49" charset="-128"/>
                <a:ea typeface="ＭＳ ゴシック" pitchFamily="49" charset="-128"/>
              </a:rPr>
              <a:t>項目</a:t>
            </a:r>
            <a:endParaRPr lang="en-US" altLang="ja-JP" sz="2000" dirty="0">
              <a:latin typeface="ＭＳ ゴシック" pitchFamily="49" charset="-128"/>
              <a:ea typeface="ＭＳ ゴシック" pitchFamily="49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ＭＳ ゴシック" pitchFamily="49" charset="-128"/>
                <a:ea typeface="ＭＳ ゴシック" pitchFamily="49" charset="-128"/>
              </a:rPr>
              <a:t>・</a:t>
            </a:r>
            <a:r>
              <a:rPr lang="ja-JP" altLang="en-US" sz="2000" dirty="0" smtClean="0">
                <a:latin typeface="ＭＳ ゴシック" pitchFamily="49" charset="-128"/>
                <a:ea typeface="ＭＳ ゴシック" pitchFamily="49" charset="-128"/>
              </a:rPr>
              <a:t>「</a:t>
            </a:r>
            <a:r>
              <a:rPr lang="en-US" altLang="ja-JP" sz="2000" dirty="0">
                <a:latin typeface="ＭＳ ゴシック" pitchFamily="49" charset="-128"/>
                <a:ea typeface="ＭＳ ゴシック" pitchFamily="49" charset="-128"/>
              </a:rPr>
              <a:t>3.</a:t>
            </a:r>
            <a:r>
              <a:rPr lang="ja-JP" altLang="en-US" sz="2000" dirty="0" smtClean="0">
                <a:latin typeface="ＭＳ ゴシック" pitchFamily="49" charset="-128"/>
                <a:ea typeface="ＭＳ ゴシック" pitchFamily="49" charset="-128"/>
              </a:rPr>
              <a:t>動く</a:t>
            </a:r>
            <a:r>
              <a:rPr lang="ja-JP" altLang="en-US" sz="2000" dirty="0">
                <a:latin typeface="ＭＳ ゴシック" pitchFamily="49" charset="-128"/>
                <a:ea typeface="ＭＳ ゴシック" pitchFamily="49" charset="-128"/>
              </a:rPr>
              <a:t>おもちゃの工夫（風、ゴムの動き）</a:t>
            </a:r>
            <a:r>
              <a:rPr lang="ja-JP" altLang="en-US" sz="2000" dirty="0" smtClean="0">
                <a:latin typeface="ＭＳ ゴシック" pitchFamily="49" charset="-128"/>
                <a:ea typeface="ＭＳ ゴシック" pitchFamily="49" charset="-128"/>
              </a:rPr>
              <a:t>」</a:t>
            </a:r>
            <a:endParaRPr lang="en-US" altLang="ja-JP" sz="2000" dirty="0" smtClean="0">
              <a:latin typeface="ＭＳ ゴシック" pitchFamily="49" charset="-128"/>
              <a:ea typeface="ＭＳ ゴシック" pitchFamily="49" charset="-128"/>
            </a:endParaRPr>
          </a:p>
          <a:p>
            <a:pPr marL="0" indent="0">
              <a:buNone/>
            </a:pPr>
            <a:r>
              <a:rPr lang="ja-JP" altLang="en-US" sz="2000" dirty="0" smtClean="0">
                <a:latin typeface="ＭＳ ゴシック" pitchFamily="49" charset="-128"/>
                <a:ea typeface="ＭＳ ゴシック" pitchFamily="49" charset="-128"/>
              </a:rPr>
              <a:t>  （理男 </a:t>
            </a:r>
            <a:r>
              <a:rPr lang="en-US" altLang="ja-JP" sz="2000" dirty="0" smtClean="0">
                <a:latin typeface="ＭＳ ゴシック" pitchFamily="49" charset="-128"/>
                <a:ea typeface="ＭＳ ゴシック" pitchFamily="49" charset="-128"/>
              </a:rPr>
              <a:t>0.48</a:t>
            </a:r>
            <a:r>
              <a:rPr lang="ja-JP" altLang="en-US" sz="2000" dirty="0" smtClean="0">
                <a:latin typeface="ＭＳ ゴシック" pitchFamily="49" charset="-128"/>
                <a:ea typeface="ＭＳ ゴシック" pitchFamily="49" charset="-128"/>
              </a:rPr>
              <a:t> 理女 </a:t>
            </a:r>
            <a:r>
              <a:rPr lang="en-US" altLang="ja-JP" sz="2000" dirty="0" smtClean="0">
                <a:latin typeface="ＭＳ ゴシック" pitchFamily="49" charset="-128"/>
                <a:ea typeface="ＭＳ ゴシック" pitchFamily="49" charset="-128"/>
              </a:rPr>
              <a:t>0.48</a:t>
            </a:r>
            <a:r>
              <a:rPr lang="ja-JP" altLang="en-US" sz="2000" dirty="0" smtClean="0">
                <a:latin typeface="ＭＳ ゴシック" pitchFamily="49" charset="-128"/>
                <a:ea typeface="ＭＳ ゴシック" pitchFamily="49" charset="-128"/>
              </a:rPr>
              <a:t> 非理男 </a:t>
            </a:r>
            <a:r>
              <a:rPr lang="en-US" altLang="ja-JP" sz="2000" dirty="0" smtClean="0">
                <a:latin typeface="ＭＳ ゴシック" pitchFamily="49" charset="-128"/>
                <a:ea typeface="ＭＳ ゴシック" pitchFamily="49" charset="-128"/>
              </a:rPr>
              <a:t>0.39 </a:t>
            </a:r>
            <a:r>
              <a:rPr lang="ja-JP" altLang="en-US" sz="2000" dirty="0" smtClean="0">
                <a:latin typeface="ＭＳ ゴシック" pitchFamily="49" charset="-128"/>
                <a:ea typeface="ＭＳ ゴシック" pitchFamily="49" charset="-128"/>
              </a:rPr>
              <a:t>非理女 </a:t>
            </a:r>
            <a:r>
              <a:rPr lang="en-US" altLang="ja-JP" sz="2000" dirty="0" smtClean="0">
                <a:latin typeface="ＭＳ ゴシック" pitchFamily="49" charset="-128"/>
                <a:ea typeface="ＭＳ ゴシック" pitchFamily="49" charset="-128"/>
              </a:rPr>
              <a:t>0.40</a:t>
            </a:r>
            <a:r>
              <a:rPr lang="ja-JP" altLang="en-US" sz="2000" dirty="0" smtClean="0">
                <a:latin typeface="ＭＳ ゴシック" pitchFamily="49" charset="-128"/>
                <a:ea typeface="ＭＳ ゴシック" pitchFamily="49" charset="-128"/>
              </a:rPr>
              <a:t>）</a:t>
            </a:r>
            <a:endParaRPr lang="en-US" altLang="ja-JP" sz="2000" dirty="0">
              <a:latin typeface="ＭＳ ゴシック" pitchFamily="49" charset="-128"/>
              <a:ea typeface="ＭＳ ゴシック" pitchFamily="49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ＭＳ ゴシック" pitchFamily="49" charset="-128"/>
                <a:ea typeface="ＭＳ ゴシック" pitchFamily="49" charset="-128"/>
              </a:rPr>
              <a:t>・</a:t>
            </a:r>
            <a:r>
              <a:rPr lang="ja-JP" altLang="en-US" sz="2000" dirty="0" smtClean="0">
                <a:latin typeface="ＭＳ ゴシック" pitchFamily="49" charset="-128"/>
                <a:ea typeface="ＭＳ ゴシック" pitchFamily="49" charset="-128"/>
              </a:rPr>
              <a:t>「</a:t>
            </a:r>
            <a:r>
              <a:rPr lang="en-US" altLang="ja-JP" sz="2000" dirty="0">
                <a:latin typeface="ＭＳ ゴシック" pitchFamily="49" charset="-128"/>
                <a:ea typeface="ＭＳ ゴシック" pitchFamily="49" charset="-128"/>
              </a:rPr>
              <a:t>7.</a:t>
            </a:r>
            <a:r>
              <a:rPr lang="ja-JP" altLang="en-US" sz="2000" dirty="0" smtClean="0">
                <a:latin typeface="ＭＳ ゴシック" pitchFamily="49" charset="-128"/>
                <a:ea typeface="ＭＳ ゴシック" pitchFamily="49" charset="-128"/>
              </a:rPr>
              <a:t>糸</a:t>
            </a:r>
            <a:r>
              <a:rPr lang="ja-JP" altLang="en-US" sz="2000" dirty="0">
                <a:latin typeface="ＭＳ ゴシック" pitchFamily="49" charset="-128"/>
                <a:ea typeface="ＭＳ ゴシック" pitchFamily="49" charset="-128"/>
              </a:rPr>
              <a:t>電話</a:t>
            </a:r>
            <a:r>
              <a:rPr lang="ja-JP" altLang="en-US" sz="2000" dirty="0" smtClean="0">
                <a:latin typeface="ＭＳ ゴシック" pitchFamily="49" charset="-128"/>
                <a:ea typeface="ＭＳ ゴシック" pitchFamily="49" charset="-128"/>
              </a:rPr>
              <a:t>」（理女 </a:t>
            </a:r>
            <a:r>
              <a:rPr lang="en-US" altLang="ja-JP" sz="2000" dirty="0" smtClean="0">
                <a:latin typeface="ＭＳ ゴシック" pitchFamily="49" charset="-128"/>
                <a:ea typeface="ＭＳ ゴシック" pitchFamily="49" charset="-128"/>
              </a:rPr>
              <a:t>0.55</a:t>
            </a:r>
            <a:r>
              <a:rPr lang="ja-JP" altLang="en-US" sz="2000" dirty="0" smtClean="0">
                <a:latin typeface="ＭＳ ゴシック" pitchFamily="49" charset="-128"/>
                <a:ea typeface="ＭＳ ゴシック" pitchFamily="49" charset="-128"/>
              </a:rPr>
              <a:t> 非理女 </a:t>
            </a:r>
            <a:r>
              <a:rPr lang="en-US" altLang="ja-JP" sz="2000" dirty="0" smtClean="0">
                <a:latin typeface="ＭＳ ゴシック" pitchFamily="49" charset="-128"/>
                <a:ea typeface="ＭＳ ゴシック" pitchFamily="49" charset="-128"/>
              </a:rPr>
              <a:t>0.48</a:t>
            </a:r>
            <a:r>
              <a:rPr lang="ja-JP" altLang="en-US" sz="2000" dirty="0" smtClean="0">
                <a:latin typeface="ＭＳ ゴシック" pitchFamily="49" charset="-128"/>
                <a:ea typeface="ＭＳ ゴシック" pitchFamily="49" charset="-128"/>
              </a:rPr>
              <a:t>）</a:t>
            </a:r>
            <a:endParaRPr lang="en-US" altLang="ja-JP" sz="2000" dirty="0" smtClean="0">
              <a:latin typeface="ＭＳ ゴシック" pitchFamily="49" charset="-128"/>
              <a:ea typeface="ＭＳ ゴシック" pitchFamily="49" charset="-128"/>
            </a:endParaRPr>
          </a:p>
          <a:p>
            <a:pPr marL="0" indent="0">
              <a:buNone/>
            </a:pPr>
            <a:r>
              <a:rPr lang="ja-JP" altLang="en-US" sz="2000" dirty="0" smtClean="0">
                <a:latin typeface="ＭＳ ゴシック" pitchFamily="49" charset="-128"/>
                <a:ea typeface="ＭＳ ゴシック" pitchFamily="49" charset="-128"/>
              </a:rPr>
              <a:t>・「</a:t>
            </a:r>
            <a:r>
              <a:rPr lang="en-US" altLang="ja-JP" sz="2000" dirty="0" smtClean="0">
                <a:latin typeface="ＭＳ ゴシック" pitchFamily="49" charset="-128"/>
                <a:ea typeface="ＭＳ ゴシック" pitchFamily="49" charset="-128"/>
              </a:rPr>
              <a:t>10.</a:t>
            </a:r>
            <a:r>
              <a:rPr lang="ja-JP" altLang="en-US" sz="2000" dirty="0" smtClean="0">
                <a:latin typeface="ＭＳ ゴシック" pitchFamily="49" charset="-128"/>
                <a:ea typeface="ＭＳ ゴシック" pitchFamily="49" charset="-128"/>
              </a:rPr>
              <a:t>閉じ込められた空気の弾性（空気てっぽう）」</a:t>
            </a:r>
            <a:endParaRPr lang="en-US" altLang="ja-JP" sz="2000" dirty="0" smtClean="0">
              <a:latin typeface="ＭＳ ゴシック" pitchFamily="49" charset="-128"/>
              <a:ea typeface="ＭＳ ゴシック" pitchFamily="49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ja-JP" altLang="en-US" sz="2000" dirty="0" smtClean="0">
                <a:latin typeface="ＭＳ ゴシック" pitchFamily="49" charset="-128"/>
                <a:ea typeface="ＭＳ ゴシック" pitchFamily="49" charset="-128"/>
              </a:rPr>
              <a:t>（</a:t>
            </a:r>
            <a:r>
              <a:rPr lang="ja-JP" altLang="en-US" sz="2000" dirty="0">
                <a:latin typeface="ＭＳ ゴシック" pitchFamily="49" charset="-128"/>
                <a:ea typeface="ＭＳ ゴシック" pitchFamily="49" charset="-128"/>
              </a:rPr>
              <a:t>理男 </a:t>
            </a:r>
            <a:r>
              <a:rPr lang="en-US" altLang="ja-JP" sz="2000" dirty="0">
                <a:latin typeface="ＭＳ ゴシック" pitchFamily="49" charset="-128"/>
                <a:ea typeface="ＭＳ ゴシック" pitchFamily="49" charset="-128"/>
              </a:rPr>
              <a:t>0.48</a:t>
            </a:r>
            <a:r>
              <a:rPr lang="ja-JP" altLang="en-US" sz="2000" dirty="0">
                <a:latin typeface="ＭＳ ゴシック" pitchFamily="49" charset="-128"/>
                <a:ea typeface="ＭＳ ゴシック" pitchFamily="49" charset="-128"/>
              </a:rPr>
              <a:t> 理女 </a:t>
            </a:r>
            <a:r>
              <a:rPr lang="en-US" altLang="ja-JP" sz="2000" dirty="0" smtClean="0">
                <a:latin typeface="ＭＳ ゴシック" pitchFamily="49" charset="-128"/>
                <a:ea typeface="ＭＳ ゴシック" pitchFamily="49" charset="-128"/>
              </a:rPr>
              <a:t>0.54</a:t>
            </a:r>
            <a:r>
              <a:rPr lang="ja-JP" altLang="en-US" sz="2000" dirty="0" smtClean="0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ja-JP" altLang="en-US" sz="2000" dirty="0">
                <a:latin typeface="ＭＳ ゴシック" pitchFamily="49" charset="-128"/>
                <a:ea typeface="ＭＳ ゴシック" pitchFamily="49" charset="-128"/>
              </a:rPr>
              <a:t>非理男 </a:t>
            </a:r>
            <a:r>
              <a:rPr lang="en-US" altLang="ja-JP" sz="2000" dirty="0" smtClean="0">
                <a:latin typeface="ＭＳ ゴシック" pitchFamily="49" charset="-128"/>
                <a:ea typeface="ＭＳ ゴシック" pitchFamily="49" charset="-128"/>
              </a:rPr>
              <a:t>0.55 </a:t>
            </a:r>
            <a:r>
              <a:rPr lang="ja-JP" altLang="en-US" sz="2000" dirty="0" smtClean="0">
                <a:latin typeface="ＭＳ ゴシック" pitchFamily="49" charset="-128"/>
                <a:ea typeface="ＭＳ ゴシック" pitchFamily="49" charset="-128"/>
              </a:rPr>
              <a:t>）</a:t>
            </a:r>
            <a:endParaRPr lang="en-US" altLang="ja-JP" sz="2000" dirty="0">
              <a:latin typeface="ＭＳ ゴシック" pitchFamily="49" charset="-128"/>
              <a:ea typeface="ＭＳ ゴシック" pitchFamily="49" charset="-128"/>
            </a:endParaRPr>
          </a:p>
          <a:p>
            <a:pPr marL="0" indent="0">
              <a:buNone/>
            </a:pPr>
            <a:r>
              <a:rPr lang="ja-JP" altLang="en-US" sz="2000" dirty="0" smtClean="0">
                <a:latin typeface="ＭＳ ゴシック" pitchFamily="49" charset="-128"/>
                <a:ea typeface="ＭＳ ゴシック" pitchFamily="49" charset="-128"/>
              </a:rPr>
              <a:t>・「</a:t>
            </a:r>
            <a:r>
              <a:rPr lang="en-US" altLang="ja-JP" sz="2000" dirty="0">
                <a:latin typeface="ＭＳ ゴシック" pitchFamily="49" charset="-128"/>
                <a:ea typeface="ＭＳ ゴシック" pitchFamily="49" charset="-128"/>
              </a:rPr>
              <a:t>11.</a:t>
            </a:r>
            <a:r>
              <a:rPr lang="ja-JP" altLang="en-US" sz="2000" dirty="0" smtClean="0">
                <a:latin typeface="ＭＳ ゴシック" pitchFamily="49" charset="-128"/>
                <a:ea typeface="ＭＳ ゴシック" pitchFamily="49" charset="-128"/>
              </a:rPr>
              <a:t>虫</a:t>
            </a:r>
            <a:r>
              <a:rPr lang="ja-JP" altLang="en-US" sz="2000" dirty="0">
                <a:latin typeface="ＭＳ ゴシック" pitchFamily="49" charset="-128"/>
                <a:ea typeface="ＭＳ ゴシック" pitchFamily="49" charset="-128"/>
              </a:rPr>
              <a:t>めがね</a:t>
            </a:r>
            <a:r>
              <a:rPr lang="ja-JP" altLang="en-US" sz="2000" dirty="0" smtClean="0">
                <a:latin typeface="ＭＳ ゴシック" pitchFamily="49" charset="-128"/>
                <a:ea typeface="ＭＳ ゴシック" pitchFamily="49" charset="-128"/>
              </a:rPr>
              <a:t>」（理女 </a:t>
            </a:r>
            <a:r>
              <a:rPr lang="en-US" altLang="ja-JP" sz="2000" dirty="0">
                <a:latin typeface="ＭＳ ゴシック" pitchFamily="49" charset="-128"/>
                <a:ea typeface="ＭＳ ゴシック" pitchFamily="49" charset="-128"/>
              </a:rPr>
              <a:t>0.48</a:t>
            </a:r>
            <a:r>
              <a:rPr lang="ja-JP" altLang="en-US" sz="2000" dirty="0">
                <a:latin typeface="ＭＳ ゴシック" pitchFamily="49" charset="-128"/>
                <a:ea typeface="ＭＳ ゴシック" pitchFamily="49" charset="-128"/>
              </a:rPr>
              <a:t> 非理男 </a:t>
            </a:r>
            <a:r>
              <a:rPr lang="en-US" altLang="ja-JP" sz="2000" dirty="0" smtClean="0">
                <a:latin typeface="ＭＳ ゴシック" pitchFamily="49" charset="-128"/>
                <a:ea typeface="ＭＳ ゴシック" pitchFamily="49" charset="-128"/>
              </a:rPr>
              <a:t>0.48</a:t>
            </a:r>
            <a:r>
              <a:rPr lang="ja-JP" altLang="en-US" sz="2000" dirty="0" smtClean="0">
                <a:latin typeface="ＭＳ ゴシック" pitchFamily="49" charset="-128"/>
                <a:ea typeface="ＭＳ ゴシック" pitchFamily="49" charset="-128"/>
              </a:rPr>
              <a:t>）</a:t>
            </a:r>
            <a:endParaRPr lang="en-US" altLang="ja-JP" sz="2000" dirty="0">
              <a:latin typeface="ＭＳ ゴシック" pitchFamily="49" charset="-128"/>
              <a:ea typeface="ＭＳ ゴシック" pitchFamily="49" charset="-128"/>
            </a:endParaRPr>
          </a:p>
          <a:p>
            <a:pPr marL="0" indent="0">
              <a:buNone/>
            </a:pPr>
            <a:endParaRPr lang="en-US" altLang="ja-JP" sz="2000" dirty="0">
              <a:latin typeface="ＭＳ ゴシック" pitchFamily="49" charset="-128"/>
              <a:ea typeface="ＭＳ ゴシック" pitchFamily="49" charset="-128"/>
            </a:endParaRPr>
          </a:p>
          <a:p>
            <a:pPr marL="0" indent="0">
              <a:buNone/>
            </a:pPr>
            <a:r>
              <a:rPr lang="ja-JP" altLang="en-US" sz="2000" dirty="0" smtClean="0">
                <a:latin typeface="ＭＳ ゴシック" pitchFamily="49" charset="-128"/>
                <a:ea typeface="ＭＳ ゴシック" pitchFamily="49" charset="-128"/>
              </a:rPr>
              <a:t>⇨</a:t>
            </a:r>
            <a:r>
              <a:rPr lang="ja-JP" altLang="en-US" sz="2000" dirty="0">
                <a:latin typeface="ＭＳ ゴシック" pitchFamily="49" charset="-128"/>
                <a:ea typeface="ＭＳ ゴシック" pitchFamily="49" charset="-128"/>
              </a:rPr>
              <a:t>ほとんどが低・中学年の物理領域の学習</a:t>
            </a:r>
            <a:r>
              <a:rPr lang="ja-JP" altLang="en-US" sz="2000" dirty="0" smtClean="0">
                <a:latin typeface="ＭＳ ゴシック" pitchFamily="49" charset="-128"/>
                <a:ea typeface="ＭＳ ゴシック" pitchFamily="49" charset="-128"/>
              </a:rPr>
              <a:t>項目</a:t>
            </a:r>
            <a:r>
              <a:rPr lang="ja-JP" altLang="en-US" sz="2000" dirty="0"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ja-JP" altLang="en-US" sz="2000" dirty="0" smtClean="0">
                <a:latin typeface="ＭＳ ゴシック" pitchFamily="49" charset="-128"/>
                <a:ea typeface="ＭＳ ゴシック" pitchFamily="49" charset="-128"/>
              </a:rPr>
              <a:t>この</a:t>
            </a:r>
            <a:r>
              <a:rPr lang="ja-JP" altLang="en-US" sz="2000" dirty="0">
                <a:latin typeface="ＭＳ ゴシック" pitchFamily="49" charset="-128"/>
                <a:ea typeface="ＭＳ ゴシック" pitchFamily="49" charset="-128"/>
              </a:rPr>
              <a:t>時期には物理離れは生じて</a:t>
            </a:r>
            <a:r>
              <a:rPr lang="ja-JP" altLang="en-US" sz="2000" dirty="0" smtClean="0">
                <a:latin typeface="ＭＳ ゴシック" pitchFamily="49" charset="-128"/>
                <a:ea typeface="ＭＳ ゴシック" pitchFamily="49" charset="-128"/>
              </a:rPr>
              <a:t>いない</a:t>
            </a:r>
            <a:endParaRPr lang="ja-JP" altLang="en-US" sz="2000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0" name="コンテンツ プレースホルダー 1"/>
          <p:cNvSpPr txBox="1">
            <a:spLocks/>
          </p:cNvSpPr>
          <p:nvPr/>
        </p:nvSpPr>
        <p:spPr>
          <a:xfrm>
            <a:off x="395536" y="4077072"/>
            <a:ext cx="8208912" cy="1224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altLang="ja-JP" sz="20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411760" y="764704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4.1</a:t>
            </a:r>
            <a:r>
              <a:rPr kumimoji="1" lang="ja-JP" altLang="en-US" dirty="0" smtClean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小学校理科における好嫌度</a:t>
            </a:r>
            <a:endParaRPr kumimoji="1" lang="ja-JP" altLang="en-US" dirty="0">
              <a:solidFill>
                <a:schemeClr val="bg1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964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/>
          <a:lstStyle/>
          <a:p>
            <a:pPr algn="l"/>
            <a:r>
              <a:rPr lang="en-US" altLang="ja-JP" dirty="0" smtClean="0">
                <a:latin typeface="ＭＳ ゴシック" pitchFamily="49" charset="-128"/>
                <a:ea typeface="ＭＳ ゴシック" pitchFamily="49" charset="-128"/>
              </a:rPr>
              <a:t>4.</a:t>
            </a:r>
            <a:r>
              <a:rPr lang="ja-JP" altLang="en-US" dirty="0" smtClean="0">
                <a:latin typeface="ＭＳ ゴシック" pitchFamily="49" charset="-128"/>
                <a:ea typeface="ＭＳ ゴシック" pitchFamily="49" charset="-128"/>
              </a:rPr>
              <a:t>結果</a:t>
            </a:r>
            <a:endParaRPr kumimoji="1" lang="ja-JP" altLang="en-US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9" name="コンテンツ プレースホルダー 1"/>
          <p:cNvSpPr txBox="1">
            <a:spLocks/>
          </p:cNvSpPr>
          <p:nvPr/>
        </p:nvSpPr>
        <p:spPr>
          <a:xfrm>
            <a:off x="395536" y="1340768"/>
            <a:ext cx="8208912" cy="47525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800" dirty="0">
                <a:latin typeface="ＭＳ ゴシック" pitchFamily="49" charset="-128"/>
                <a:ea typeface="ＭＳ ゴシック" pitchFamily="49" charset="-128"/>
              </a:rPr>
              <a:t>好嫌度</a:t>
            </a:r>
            <a:r>
              <a:rPr lang="ja-JP" altLang="en-US" sz="1800" dirty="0" smtClean="0">
                <a:latin typeface="ＭＳ ゴシック" pitchFamily="49" charset="-128"/>
                <a:ea typeface="ＭＳ ゴシック" pitchFamily="49" charset="-128"/>
              </a:rPr>
              <a:t>が</a:t>
            </a:r>
            <a:r>
              <a:rPr lang="en-US" altLang="ja-JP" sz="1800" dirty="0" smtClean="0">
                <a:latin typeface="ＭＳ ゴシック" pitchFamily="49" charset="-128"/>
                <a:ea typeface="ＭＳ ゴシック" pitchFamily="49" charset="-128"/>
              </a:rPr>
              <a:t>-</a:t>
            </a:r>
            <a:r>
              <a:rPr lang="ja-JP" altLang="en-US" sz="1800" dirty="0" smtClean="0">
                <a:latin typeface="ＭＳ ゴシック" pitchFamily="49" charset="-128"/>
                <a:ea typeface="ＭＳ ゴシック" pitchFamily="49" charset="-128"/>
              </a:rPr>
              <a:t>０．４</a:t>
            </a:r>
            <a:r>
              <a:rPr lang="ja-JP" altLang="en-US" sz="1800" dirty="0">
                <a:latin typeface="ＭＳ ゴシック" pitchFamily="49" charset="-128"/>
                <a:ea typeface="ＭＳ ゴシック" pitchFamily="49" charset="-128"/>
              </a:rPr>
              <a:t>以下の学習項目は見あたらない。</a:t>
            </a:r>
            <a:endParaRPr lang="en-US" altLang="ja-JP" sz="1800" dirty="0">
              <a:latin typeface="ＭＳ ゴシック" pitchFamily="49" charset="-128"/>
              <a:ea typeface="ＭＳ ゴシック" pitchFamily="49" charset="-128"/>
            </a:endParaRPr>
          </a:p>
          <a:p>
            <a:endParaRPr lang="en-US" altLang="ja-JP" sz="1800" dirty="0">
              <a:latin typeface="ＭＳ ゴシック" pitchFamily="49" charset="-128"/>
              <a:ea typeface="ＭＳ ゴシック" pitchFamily="49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ＭＳ ゴシック" pitchFamily="49" charset="-128"/>
                <a:ea typeface="ＭＳ ゴシック" pitchFamily="49" charset="-128"/>
              </a:rPr>
              <a:t>好嫌度</a:t>
            </a:r>
            <a:r>
              <a:rPr lang="ja-JP" altLang="en-US" sz="1800" dirty="0" smtClean="0">
                <a:latin typeface="ＭＳ ゴシック" pitchFamily="49" charset="-128"/>
                <a:ea typeface="ＭＳ ゴシック" pitchFamily="49" charset="-128"/>
              </a:rPr>
              <a:t>が</a:t>
            </a:r>
            <a:r>
              <a:rPr lang="en-US" altLang="ja-JP" sz="1800" dirty="0" smtClean="0">
                <a:latin typeface="ＭＳ ゴシック" pitchFamily="49" charset="-128"/>
                <a:ea typeface="ＭＳ ゴシック" pitchFamily="49" charset="-128"/>
              </a:rPr>
              <a:t>-</a:t>
            </a:r>
            <a:r>
              <a:rPr lang="ja-JP" altLang="en-US" sz="1800" dirty="0" smtClean="0">
                <a:latin typeface="ＭＳ ゴシック" pitchFamily="49" charset="-128"/>
                <a:ea typeface="ＭＳ ゴシック" pitchFamily="49" charset="-128"/>
              </a:rPr>
              <a:t>０．３</a:t>
            </a:r>
            <a:r>
              <a:rPr lang="ja-JP" altLang="en-US" sz="1800" dirty="0">
                <a:latin typeface="ＭＳ ゴシック" pitchFamily="49" charset="-128"/>
                <a:ea typeface="ＭＳ ゴシック" pitchFamily="49" charset="-128"/>
              </a:rPr>
              <a:t>以下を示した学習項目は２つ</a:t>
            </a:r>
            <a:endParaRPr lang="en-US" altLang="ja-JP" sz="1800" dirty="0">
              <a:latin typeface="ＭＳ ゴシック" pitchFamily="49" charset="-128"/>
              <a:ea typeface="ＭＳ ゴシック" pitchFamily="49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ＭＳ ゴシック" pitchFamily="49" charset="-128"/>
                <a:ea typeface="ＭＳ ゴシック" pitchFamily="49" charset="-128"/>
              </a:rPr>
              <a:t>・「１５．豆電球や乾電池などでいろいろな回路を作って</a:t>
            </a:r>
            <a:endParaRPr lang="en-US" altLang="ja-JP" sz="1800" dirty="0">
              <a:latin typeface="ＭＳ ゴシック" pitchFamily="49" charset="-128"/>
              <a:ea typeface="ＭＳ ゴシック" pitchFamily="49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ＭＳ ゴシック" pitchFamily="49" charset="-128"/>
                <a:ea typeface="ＭＳ ゴシック" pitchFamily="49" charset="-128"/>
              </a:rPr>
              <a:t>　　豆電球の明るさのちがいを調べる</a:t>
            </a:r>
            <a:r>
              <a:rPr lang="ja-JP" altLang="en-US" sz="1800" dirty="0" smtClean="0">
                <a:latin typeface="ＭＳ ゴシック" pitchFamily="49" charset="-128"/>
                <a:ea typeface="ＭＳ ゴシック" pitchFamily="49" charset="-128"/>
              </a:rPr>
              <a:t>」（非理科系女子　</a:t>
            </a:r>
            <a:r>
              <a:rPr lang="en-US" altLang="ja-JP" sz="1800" dirty="0" smtClean="0">
                <a:latin typeface="ＭＳ ゴシック" pitchFamily="49" charset="-128"/>
                <a:ea typeface="ＭＳ ゴシック" pitchFamily="49" charset="-128"/>
              </a:rPr>
              <a:t>-0.33</a:t>
            </a:r>
            <a:r>
              <a:rPr lang="ja-JP" altLang="en-US" sz="1800" dirty="0" smtClean="0">
                <a:latin typeface="ＭＳ ゴシック" pitchFamily="49" charset="-128"/>
                <a:ea typeface="ＭＳ ゴシック" pitchFamily="49" charset="-128"/>
              </a:rPr>
              <a:t>）</a:t>
            </a:r>
            <a:endParaRPr lang="en-US" altLang="ja-JP" sz="1800" dirty="0">
              <a:latin typeface="ＭＳ ゴシック" pitchFamily="49" charset="-128"/>
              <a:ea typeface="ＭＳ ゴシック" pitchFamily="49" charset="-128"/>
            </a:endParaRPr>
          </a:p>
          <a:p>
            <a:endParaRPr lang="en-US" altLang="ja-JP" sz="1800" dirty="0">
              <a:latin typeface="ＭＳ ゴシック" pitchFamily="49" charset="-128"/>
              <a:ea typeface="ＭＳ ゴシック" pitchFamily="49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ＭＳ ゴシック" pitchFamily="49" charset="-128"/>
                <a:ea typeface="ＭＳ ゴシック" pitchFamily="49" charset="-128"/>
              </a:rPr>
              <a:t>・「２２．</a:t>
            </a:r>
            <a:r>
              <a:rPr lang="ja-JP" altLang="en-US" sz="1800" dirty="0" err="1">
                <a:latin typeface="ＭＳ ゴシック" pitchFamily="49" charset="-128"/>
                <a:ea typeface="ＭＳ ゴシック" pitchFamily="49" charset="-128"/>
              </a:rPr>
              <a:t>て</a:t>
            </a:r>
            <a:r>
              <a:rPr lang="ja-JP" altLang="en-US" sz="1800" dirty="0">
                <a:latin typeface="ＭＳ ゴシック" pitchFamily="49" charset="-128"/>
                <a:ea typeface="ＭＳ ゴシック" pitchFamily="49" charset="-128"/>
              </a:rPr>
              <a:t>この原理とその利用</a:t>
            </a:r>
            <a:r>
              <a:rPr lang="ja-JP" altLang="en-US" sz="1800" dirty="0" smtClean="0">
                <a:latin typeface="ＭＳ ゴシック" pitchFamily="49" charset="-128"/>
                <a:ea typeface="ＭＳ ゴシック" pitchFamily="49" charset="-128"/>
              </a:rPr>
              <a:t>」（</a:t>
            </a:r>
            <a:r>
              <a:rPr lang="ja-JP" altLang="en-US" sz="1800" dirty="0">
                <a:latin typeface="ＭＳ ゴシック" pitchFamily="49" charset="-128"/>
                <a:ea typeface="ＭＳ ゴシック" pitchFamily="49" charset="-128"/>
              </a:rPr>
              <a:t>非理科系女子　</a:t>
            </a:r>
            <a:r>
              <a:rPr lang="en-US" altLang="ja-JP" sz="1800" dirty="0">
                <a:latin typeface="ＭＳ ゴシック" pitchFamily="49" charset="-128"/>
                <a:ea typeface="ＭＳ ゴシック" pitchFamily="49" charset="-128"/>
              </a:rPr>
              <a:t>-</a:t>
            </a:r>
            <a:r>
              <a:rPr lang="en-US" altLang="ja-JP" sz="1800" dirty="0" smtClean="0">
                <a:latin typeface="ＭＳ ゴシック" pitchFamily="49" charset="-128"/>
                <a:ea typeface="ＭＳ ゴシック" pitchFamily="49" charset="-128"/>
              </a:rPr>
              <a:t>0.34</a:t>
            </a:r>
            <a:r>
              <a:rPr lang="ja-JP" altLang="en-US" sz="1800" dirty="0" smtClean="0">
                <a:latin typeface="ＭＳ ゴシック" pitchFamily="49" charset="-128"/>
                <a:ea typeface="ＭＳ ゴシック" pitchFamily="49" charset="-128"/>
              </a:rPr>
              <a:t>）</a:t>
            </a:r>
            <a:endParaRPr lang="en-US" altLang="ja-JP" sz="1800" dirty="0">
              <a:latin typeface="ＭＳ ゴシック" pitchFamily="49" charset="-128"/>
              <a:ea typeface="ＭＳ ゴシック" pitchFamily="49" charset="-128"/>
            </a:endParaRPr>
          </a:p>
          <a:p>
            <a:endParaRPr lang="en-US" altLang="ja-JP" sz="1800" dirty="0">
              <a:latin typeface="ＭＳ ゴシック" pitchFamily="49" charset="-128"/>
              <a:ea typeface="ＭＳ ゴシック" pitchFamily="49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ＭＳ ゴシック" pitchFamily="49" charset="-128"/>
                <a:ea typeface="ＭＳ ゴシック" pitchFamily="49" charset="-128"/>
              </a:rPr>
              <a:t>小学校では、全体としては理科嫌いはみられないが、</a:t>
            </a:r>
            <a:endParaRPr lang="en-US" altLang="ja-JP" sz="1800" dirty="0">
              <a:latin typeface="ＭＳ ゴシック" pitchFamily="49" charset="-128"/>
              <a:ea typeface="ＭＳ ゴシック" pitchFamily="49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ＭＳ ゴシック" pitchFamily="49" charset="-128"/>
                <a:ea typeface="ＭＳ ゴシック" pitchFamily="49" charset="-128"/>
              </a:rPr>
              <a:t>高学年の物理領域で物理嫌いが始まっている。</a:t>
            </a:r>
          </a:p>
        </p:txBody>
      </p:sp>
      <p:sp>
        <p:nvSpPr>
          <p:cNvPr id="10" name="コンテンツ プレースホルダー 1"/>
          <p:cNvSpPr txBox="1">
            <a:spLocks/>
          </p:cNvSpPr>
          <p:nvPr/>
        </p:nvSpPr>
        <p:spPr>
          <a:xfrm>
            <a:off x="395536" y="4077072"/>
            <a:ext cx="8208912" cy="1224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altLang="ja-JP" sz="20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411760" y="764704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4.1</a:t>
            </a:r>
            <a:r>
              <a:rPr kumimoji="1" lang="ja-JP" altLang="en-US" dirty="0" smtClean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小学校理科における好嫌度</a:t>
            </a:r>
            <a:endParaRPr kumimoji="1" lang="ja-JP" altLang="en-US" dirty="0">
              <a:solidFill>
                <a:schemeClr val="bg1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5962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/>
          <a:lstStyle/>
          <a:p>
            <a:pPr algn="l"/>
            <a:r>
              <a:rPr lang="en-US" altLang="ja-JP" dirty="0" smtClean="0">
                <a:latin typeface="ＭＳ ゴシック" pitchFamily="49" charset="-128"/>
                <a:ea typeface="ＭＳ ゴシック" pitchFamily="49" charset="-128"/>
              </a:rPr>
              <a:t>4.</a:t>
            </a:r>
            <a:r>
              <a:rPr lang="ja-JP" altLang="en-US" dirty="0" smtClean="0">
                <a:latin typeface="ＭＳ ゴシック" pitchFamily="49" charset="-128"/>
                <a:ea typeface="ＭＳ ゴシック" pitchFamily="49" charset="-128"/>
              </a:rPr>
              <a:t>結果</a:t>
            </a:r>
            <a:endParaRPr kumimoji="1" lang="ja-JP" altLang="en-US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9" name="コンテンツ プレースホルダー 1"/>
          <p:cNvSpPr txBox="1">
            <a:spLocks/>
          </p:cNvSpPr>
          <p:nvPr/>
        </p:nvSpPr>
        <p:spPr>
          <a:xfrm>
            <a:off x="395536" y="1340768"/>
            <a:ext cx="8208912" cy="47525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ja-JP" altLang="en-US" dirty="0"/>
          </a:p>
        </p:txBody>
      </p:sp>
      <p:sp>
        <p:nvSpPr>
          <p:cNvPr id="10" name="コンテンツ プレースホルダー 1"/>
          <p:cNvSpPr txBox="1">
            <a:spLocks/>
          </p:cNvSpPr>
          <p:nvPr/>
        </p:nvSpPr>
        <p:spPr>
          <a:xfrm>
            <a:off x="424515" y="4077072"/>
            <a:ext cx="8208912" cy="1224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20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432587" y="687944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4.2</a:t>
            </a:r>
            <a:r>
              <a:rPr kumimoji="1" lang="ja-JP" altLang="en-US" dirty="0" smtClean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小学校理科に</a:t>
            </a:r>
            <a:r>
              <a:rPr lang="ja-JP" altLang="en-US" dirty="0" smtClean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おける好嫌の理由</a:t>
            </a:r>
            <a:endParaRPr kumimoji="1" lang="ja-JP" altLang="en-US" dirty="0">
              <a:solidFill>
                <a:schemeClr val="bg1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196752"/>
            <a:ext cx="8714446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8890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/>
          <a:lstStyle/>
          <a:p>
            <a:pPr algn="l"/>
            <a:r>
              <a:rPr lang="en-US" altLang="ja-JP" dirty="0" smtClean="0">
                <a:latin typeface="ＭＳ ゴシック" pitchFamily="49" charset="-128"/>
                <a:ea typeface="ＭＳ ゴシック" pitchFamily="49" charset="-128"/>
              </a:rPr>
              <a:t>4.</a:t>
            </a:r>
            <a:r>
              <a:rPr lang="ja-JP" altLang="en-US" dirty="0" smtClean="0">
                <a:latin typeface="ＭＳ ゴシック" pitchFamily="49" charset="-128"/>
                <a:ea typeface="ＭＳ ゴシック" pitchFamily="49" charset="-128"/>
              </a:rPr>
              <a:t>結果</a:t>
            </a:r>
            <a:endParaRPr kumimoji="1" lang="ja-JP" altLang="en-US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9" name="コンテンツ プレースホルダー 1"/>
          <p:cNvSpPr txBox="1">
            <a:spLocks/>
          </p:cNvSpPr>
          <p:nvPr/>
        </p:nvSpPr>
        <p:spPr>
          <a:xfrm>
            <a:off x="395536" y="1340768"/>
            <a:ext cx="8208912" cy="47525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ja-JP" altLang="en-US" dirty="0"/>
          </a:p>
        </p:txBody>
      </p:sp>
      <p:sp>
        <p:nvSpPr>
          <p:cNvPr id="10" name="コンテンツ プレースホルダー 1"/>
          <p:cNvSpPr txBox="1">
            <a:spLocks/>
          </p:cNvSpPr>
          <p:nvPr/>
        </p:nvSpPr>
        <p:spPr>
          <a:xfrm>
            <a:off x="424515" y="4077072"/>
            <a:ext cx="8208912" cy="1224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20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432587" y="687944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4.2</a:t>
            </a:r>
            <a:r>
              <a:rPr kumimoji="1" lang="ja-JP" altLang="en-US" dirty="0" smtClean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小学校理科に</a:t>
            </a:r>
            <a:r>
              <a:rPr lang="ja-JP" altLang="en-US" dirty="0" smtClean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おける好嫌の理由</a:t>
            </a:r>
            <a:endParaRPr kumimoji="1" lang="ja-JP" altLang="en-US" dirty="0">
              <a:solidFill>
                <a:schemeClr val="bg1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1" name="コンテンツ プレースホルダー 1"/>
          <p:cNvSpPr txBox="1">
            <a:spLocks/>
          </p:cNvSpPr>
          <p:nvPr/>
        </p:nvSpPr>
        <p:spPr>
          <a:xfrm>
            <a:off x="280499" y="1347006"/>
            <a:ext cx="8496944" cy="51845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>
                <a:latin typeface="ＭＳ ゴシック" pitchFamily="49" charset="-128"/>
                <a:ea typeface="ＭＳ ゴシック" pitchFamily="49" charset="-128"/>
              </a:rPr>
              <a:t>理科学習が好まれる</a:t>
            </a:r>
            <a:r>
              <a:rPr lang="ja-JP" altLang="en-US" dirty="0" smtClean="0">
                <a:latin typeface="ＭＳ ゴシック" pitchFamily="49" charset="-128"/>
                <a:ea typeface="ＭＳ ゴシック" pitchFamily="49" charset="-128"/>
              </a:rPr>
              <a:t>理由</a:t>
            </a:r>
            <a:endParaRPr lang="en-US" altLang="ja-JP" dirty="0" smtClean="0">
              <a:latin typeface="ＭＳ ゴシック" pitchFamily="49" charset="-128"/>
              <a:ea typeface="ＭＳ ゴシック" pitchFamily="49" charset="-128"/>
            </a:endParaRPr>
          </a:p>
          <a:p>
            <a:pPr marL="0" indent="0">
              <a:buNone/>
            </a:pPr>
            <a:endParaRPr lang="en-US" altLang="ja-JP" dirty="0">
              <a:latin typeface="ＭＳ ゴシック" pitchFamily="49" charset="-128"/>
              <a:ea typeface="ＭＳ ゴシック" pitchFamily="49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ＭＳ ゴシック" pitchFamily="49" charset="-128"/>
                <a:ea typeface="ＭＳ ゴシック" pitchFamily="49" charset="-128"/>
              </a:rPr>
              <a:t>・</a:t>
            </a:r>
            <a:r>
              <a:rPr lang="ja-JP" altLang="en-US" dirty="0" smtClean="0">
                <a:latin typeface="ＭＳ ゴシック" pitchFamily="49" charset="-128"/>
                <a:ea typeface="ＭＳ ゴシック" pitchFamily="49" charset="-128"/>
              </a:rPr>
              <a:t>「</a:t>
            </a:r>
            <a:r>
              <a:rPr lang="en-US" altLang="ja-JP" dirty="0" smtClean="0">
                <a:latin typeface="ＭＳ ゴシック" pitchFamily="49" charset="-128"/>
                <a:ea typeface="ＭＳ ゴシック" pitchFamily="49" charset="-128"/>
              </a:rPr>
              <a:t>1.</a:t>
            </a:r>
            <a:r>
              <a:rPr lang="ja-JP" altLang="en-US" dirty="0" smtClean="0">
                <a:latin typeface="ＭＳ ゴシック" pitchFamily="49" charset="-128"/>
                <a:ea typeface="ＭＳ ゴシック" pitchFamily="49" charset="-128"/>
              </a:rPr>
              <a:t>授業</a:t>
            </a:r>
            <a:r>
              <a:rPr lang="ja-JP" altLang="en-US" dirty="0">
                <a:latin typeface="ＭＳ ゴシック" pitchFamily="49" charset="-128"/>
                <a:ea typeface="ＭＳ ゴシック" pitchFamily="49" charset="-128"/>
              </a:rPr>
              <a:t>でおもちゃを分解したり、作ったりしたから」</a:t>
            </a:r>
            <a:endParaRPr lang="en-US" altLang="ja-JP" dirty="0">
              <a:latin typeface="ＭＳ ゴシック" pitchFamily="49" charset="-128"/>
              <a:ea typeface="ＭＳ ゴシック" pitchFamily="49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ＭＳ ゴシック" pitchFamily="49" charset="-128"/>
                <a:ea typeface="ＭＳ ゴシック" pitchFamily="49" charset="-128"/>
              </a:rPr>
              <a:t>・</a:t>
            </a:r>
            <a:r>
              <a:rPr lang="ja-JP" altLang="en-US" dirty="0" smtClean="0">
                <a:latin typeface="ＭＳ ゴシック" pitchFamily="49" charset="-128"/>
                <a:ea typeface="ＭＳ ゴシック" pitchFamily="49" charset="-128"/>
              </a:rPr>
              <a:t>「</a:t>
            </a:r>
            <a:r>
              <a:rPr lang="en-US" altLang="ja-JP" dirty="0" smtClean="0">
                <a:latin typeface="ＭＳ ゴシック" pitchFamily="49" charset="-128"/>
                <a:ea typeface="ＭＳ ゴシック" pitchFamily="49" charset="-128"/>
              </a:rPr>
              <a:t>3.</a:t>
            </a:r>
            <a:r>
              <a:rPr lang="ja-JP" altLang="en-US" dirty="0" smtClean="0">
                <a:latin typeface="ＭＳ ゴシック" pitchFamily="49" charset="-128"/>
                <a:ea typeface="ＭＳ ゴシック" pitchFamily="49" charset="-128"/>
              </a:rPr>
              <a:t>学校</a:t>
            </a:r>
            <a:r>
              <a:rPr lang="ja-JP" altLang="en-US" dirty="0">
                <a:latin typeface="ＭＳ ゴシック" pitchFamily="49" charset="-128"/>
                <a:ea typeface="ＭＳ ゴシック" pitchFamily="49" charset="-128"/>
              </a:rPr>
              <a:t>で虫や</a:t>
            </a:r>
            <a:r>
              <a:rPr lang="ja-JP" altLang="en-US" dirty="0" smtClean="0">
                <a:latin typeface="ＭＳ ゴシック" pitchFamily="49" charset="-128"/>
                <a:ea typeface="ＭＳ ゴシック" pitchFamily="49" charset="-128"/>
              </a:rPr>
              <a:t>小鳥・</a:t>
            </a:r>
            <a:r>
              <a:rPr lang="ja-JP" altLang="en-US" dirty="0">
                <a:latin typeface="ＭＳ ゴシック" pitchFamily="49" charset="-128"/>
                <a:ea typeface="ＭＳ ゴシック" pitchFamily="49" charset="-128"/>
              </a:rPr>
              <a:t>魚・動物を飼育したから」</a:t>
            </a:r>
            <a:endParaRPr lang="en-US" altLang="ja-JP" dirty="0">
              <a:latin typeface="ＭＳ ゴシック" pitchFamily="49" charset="-128"/>
              <a:ea typeface="ＭＳ ゴシック" pitchFamily="49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ＭＳ ゴシック" pitchFamily="49" charset="-128"/>
                <a:ea typeface="ＭＳ ゴシック" pitchFamily="49" charset="-128"/>
              </a:rPr>
              <a:t>・</a:t>
            </a:r>
            <a:r>
              <a:rPr lang="ja-JP" altLang="en-US" dirty="0" smtClean="0">
                <a:latin typeface="ＭＳ ゴシック" pitchFamily="49" charset="-128"/>
                <a:ea typeface="ＭＳ ゴシック" pitchFamily="49" charset="-128"/>
              </a:rPr>
              <a:t>「</a:t>
            </a:r>
            <a:r>
              <a:rPr lang="en-US" altLang="ja-JP" dirty="0" smtClean="0">
                <a:latin typeface="ＭＳ ゴシック" pitchFamily="49" charset="-128"/>
                <a:ea typeface="ＭＳ ゴシック" pitchFamily="49" charset="-128"/>
              </a:rPr>
              <a:t>4.</a:t>
            </a:r>
            <a:r>
              <a:rPr lang="ja-JP" altLang="en-US" dirty="0" smtClean="0">
                <a:latin typeface="ＭＳ ゴシック" pitchFamily="49" charset="-128"/>
                <a:ea typeface="ＭＳ ゴシック" pitchFamily="49" charset="-128"/>
              </a:rPr>
              <a:t>学校</a:t>
            </a:r>
            <a:r>
              <a:rPr lang="ja-JP" altLang="en-US" dirty="0">
                <a:latin typeface="ＭＳ ゴシック" pitchFamily="49" charset="-128"/>
                <a:ea typeface="ＭＳ ゴシック" pitchFamily="49" charset="-128"/>
              </a:rPr>
              <a:t>での野外活動が楽しかったから」</a:t>
            </a:r>
            <a:endParaRPr lang="en-US" altLang="ja-JP" dirty="0">
              <a:latin typeface="ＭＳ ゴシック" pitchFamily="49" charset="-128"/>
              <a:ea typeface="ＭＳ ゴシック" pitchFamily="49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ＭＳ ゴシック" pitchFamily="49" charset="-128"/>
                <a:ea typeface="ＭＳ ゴシック" pitchFamily="49" charset="-128"/>
              </a:rPr>
              <a:t>・</a:t>
            </a:r>
            <a:r>
              <a:rPr lang="ja-JP" altLang="en-US" dirty="0" smtClean="0">
                <a:latin typeface="ＭＳ ゴシック" pitchFamily="49" charset="-128"/>
                <a:ea typeface="ＭＳ ゴシック" pitchFamily="49" charset="-128"/>
              </a:rPr>
              <a:t>「</a:t>
            </a:r>
            <a:r>
              <a:rPr lang="en-US" altLang="ja-JP" dirty="0" smtClean="0">
                <a:latin typeface="ＭＳ ゴシック" pitchFamily="49" charset="-128"/>
                <a:ea typeface="ＭＳ ゴシック" pitchFamily="49" charset="-128"/>
              </a:rPr>
              <a:t>5.</a:t>
            </a:r>
            <a:r>
              <a:rPr lang="ja-JP" altLang="en-US" dirty="0" smtClean="0">
                <a:latin typeface="ＭＳ ゴシック" pitchFamily="49" charset="-128"/>
                <a:ea typeface="ＭＳ ゴシック" pitchFamily="49" charset="-128"/>
              </a:rPr>
              <a:t>実験</a:t>
            </a:r>
            <a:r>
              <a:rPr lang="ja-JP" altLang="en-US" dirty="0">
                <a:latin typeface="ＭＳ ゴシック" pitchFamily="49" charset="-128"/>
                <a:ea typeface="ＭＳ ゴシック" pitchFamily="49" charset="-128"/>
              </a:rPr>
              <a:t>の回数が多かったから</a:t>
            </a:r>
            <a:r>
              <a:rPr lang="ja-JP" altLang="en-US" dirty="0" smtClean="0">
                <a:latin typeface="ＭＳ ゴシック" pitchFamily="49" charset="-128"/>
                <a:ea typeface="ＭＳ ゴシック" pitchFamily="49" charset="-128"/>
              </a:rPr>
              <a:t>」</a:t>
            </a:r>
            <a:endParaRPr lang="en-US" altLang="ja-JP" dirty="0">
              <a:latin typeface="ＭＳ ゴシック" pitchFamily="49" charset="-128"/>
              <a:ea typeface="ＭＳ ゴシック" pitchFamily="49" charset="-128"/>
            </a:endParaRPr>
          </a:p>
          <a:p>
            <a:endParaRPr lang="en-US" altLang="ja-JP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39552" y="4624099"/>
            <a:ext cx="835292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⇨学習者が学習に主体的に参加できるよう</a:t>
            </a:r>
            <a:r>
              <a:rPr lang="ja-JP" altLang="en-US" sz="32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な  学習が</a:t>
            </a:r>
            <a:r>
              <a:rPr lang="ja-JP" altLang="en-US" sz="32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行われている場合に好まれている</a:t>
            </a:r>
            <a:r>
              <a:rPr lang="ja-JP" altLang="en-US" sz="32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。</a:t>
            </a:r>
            <a:endParaRPr lang="ja-JP" altLang="en-US" sz="3200" dirty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19740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/>
          <a:lstStyle/>
          <a:p>
            <a:pPr algn="l"/>
            <a:r>
              <a:rPr lang="en-US" altLang="ja-JP" dirty="0" smtClean="0">
                <a:latin typeface="ＭＳ ゴシック" pitchFamily="49" charset="-128"/>
                <a:ea typeface="ＭＳ ゴシック" pitchFamily="49" charset="-128"/>
              </a:rPr>
              <a:t>4.</a:t>
            </a:r>
            <a:r>
              <a:rPr lang="ja-JP" altLang="en-US" dirty="0" smtClean="0">
                <a:latin typeface="ＭＳ ゴシック" pitchFamily="49" charset="-128"/>
                <a:ea typeface="ＭＳ ゴシック" pitchFamily="49" charset="-128"/>
              </a:rPr>
              <a:t>結果</a:t>
            </a:r>
            <a:endParaRPr kumimoji="1" lang="ja-JP" altLang="en-US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9" name="コンテンツ プレースホルダー 1"/>
          <p:cNvSpPr txBox="1">
            <a:spLocks/>
          </p:cNvSpPr>
          <p:nvPr/>
        </p:nvSpPr>
        <p:spPr>
          <a:xfrm>
            <a:off x="395536" y="1340768"/>
            <a:ext cx="8208912" cy="47525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ja-JP" altLang="en-US" dirty="0"/>
          </a:p>
        </p:txBody>
      </p:sp>
      <p:sp>
        <p:nvSpPr>
          <p:cNvPr id="10" name="コンテンツ プレースホルダー 1"/>
          <p:cNvSpPr txBox="1">
            <a:spLocks/>
          </p:cNvSpPr>
          <p:nvPr/>
        </p:nvSpPr>
        <p:spPr>
          <a:xfrm>
            <a:off x="424515" y="4077072"/>
            <a:ext cx="8208912" cy="1224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20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432587" y="687944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4.2</a:t>
            </a:r>
            <a:r>
              <a:rPr kumimoji="1" lang="ja-JP" altLang="en-US" dirty="0" smtClean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小学校理科に</a:t>
            </a:r>
            <a:r>
              <a:rPr lang="ja-JP" altLang="en-US" dirty="0" smtClean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おける好嫌の理由</a:t>
            </a:r>
            <a:endParaRPr kumimoji="1" lang="ja-JP" altLang="en-US" dirty="0">
              <a:solidFill>
                <a:schemeClr val="bg1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091" y="1150972"/>
            <a:ext cx="8640960" cy="561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2742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/>
          <a:lstStyle/>
          <a:p>
            <a:pPr algn="l"/>
            <a:r>
              <a:rPr lang="en-US" altLang="ja-JP" dirty="0" smtClean="0">
                <a:latin typeface="ＭＳ ゴシック" pitchFamily="49" charset="-128"/>
                <a:ea typeface="ＭＳ ゴシック" pitchFamily="49" charset="-128"/>
              </a:rPr>
              <a:t>4.</a:t>
            </a:r>
            <a:r>
              <a:rPr lang="ja-JP" altLang="en-US" dirty="0" smtClean="0">
                <a:latin typeface="ＭＳ ゴシック" pitchFamily="49" charset="-128"/>
                <a:ea typeface="ＭＳ ゴシック" pitchFamily="49" charset="-128"/>
              </a:rPr>
              <a:t>結果</a:t>
            </a:r>
            <a:endParaRPr kumimoji="1" lang="ja-JP" altLang="en-US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9" name="コンテンツ プレースホルダー 1"/>
          <p:cNvSpPr txBox="1">
            <a:spLocks/>
          </p:cNvSpPr>
          <p:nvPr/>
        </p:nvSpPr>
        <p:spPr>
          <a:xfrm>
            <a:off x="395536" y="1340768"/>
            <a:ext cx="8208912" cy="47525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ja-JP" altLang="en-US" dirty="0"/>
          </a:p>
        </p:txBody>
      </p:sp>
      <p:sp>
        <p:nvSpPr>
          <p:cNvPr id="10" name="コンテンツ プレースホルダー 1"/>
          <p:cNvSpPr txBox="1">
            <a:spLocks/>
          </p:cNvSpPr>
          <p:nvPr/>
        </p:nvSpPr>
        <p:spPr>
          <a:xfrm>
            <a:off x="424515" y="4077072"/>
            <a:ext cx="8208912" cy="1224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20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432587" y="687944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4.2</a:t>
            </a:r>
            <a:r>
              <a:rPr kumimoji="1" lang="ja-JP" altLang="en-US" dirty="0" smtClean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小学校理科に</a:t>
            </a:r>
            <a:r>
              <a:rPr lang="ja-JP" altLang="en-US" dirty="0" smtClean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おける好嫌の理由</a:t>
            </a:r>
            <a:endParaRPr kumimoji="1" lang="ja-JP" altLang="en-US" dirty="0">
              <a:solidFill>
                <a:schemeClr val="bg1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1" name="コンテンツ プレースホルダー 1"/>
          <p:cNvSpPr txBox="1">
            <a:spLocks/>
          </p:cNvSpPr>
          <p:nvPr/>
        </p:nvSpPr>
        <p:spPr>
          <a:xfrm>
            <a:off x="280499" y="1347006"/>
            <a:ext cx="8496944" cy="25922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>
                <a:latin typeface="ＭＳ ゴシック" pitchFamily="49" charset="-128"/>
                <a:ea typeface="ＭＳ ゴシック" pitchFamily="49" charset="-128"/>
              </a:rPr>
              <a:t>理科学習が嫌われる</a:t>
            </a:r>
            <a:r>
              <a:rPr lang="ja-JP" altLang="en-US" dirty="0" smtClean="0">
                <a:latin typeface="ＭＳ ゴシック" pitchFamily="49" charset="-128"/>
                <a:ea typeface="ＭＳ ゴシック" pitchFamily="49" charset="-128"/>
              </a:rPr>
              <a:t>理由</a:t>
            </a:r>
            <a:endParaRPr lang="en-US" altLang="ja-JP" dirty="0" smtClean="0">
              <a:latin typeface="ＭＳ ゴシック" pitchFamily="49" charset="-128"/>
              <a:ea typeface="ＭＳ ゴシック" pitchFamily="49" charset="-128"/>
            </a:endParaRPr>
          </a:p>
          <a:p>
            <a:endParaRPr lang="en-US" altLang="ja-JP" dirty="0">
              <a:latin typeface="ＭＳ ゴシック" pitchFamily="49" charset="-128"/>
              <a:ea typeface="ＭＳ ゴシック" pitchFamily="49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ＭＳ ゴシック" pitchFamily="49" charset="-128"/>
                <a:ea typeface="ＭＳ ゴシック" pitchFamily="49" charset="-128"/>
              </a:rPr>
              <a:t>・</a:t>
            </a:r>
            <a:r>
              <a:rPr lang="ja-JP" altLang="en-US" dirty="0" smtClean="0">
                <a:latin typeface="ＭＳ ゴシック" pitchFamily="49" charset="-128"/>
                <a:ea typeface="ＭＳ ゴシック" pitchFamily="49" charset="-128"/>
              </a:rPr>
              <a:t>「</a:t>
            </a:r>
            <a:r>
              <a:rPr lang="en-US" altLang="ja-JP" dirty="0" smtClean="0">
                <a:latin typeface="ＭＳ ゴシック" pitchFamily="49" charset="-128"/>
                <a:ea typeface="ＭＳ ゴシック" pitchFamily="49" charset="-128"/>
              </a:rPr>
              <a:t>5.</a:t>
            </a:r>
            <a:r>
              <a:rPr lang="ja-JP" altLang="en-US" dirty="0" smtClean="0">
                <a:latin typeface="ＭＳ ゴシック" pitchFamily="49" charset="-128"/>
                <a:ea typeface="ＭＳ ゴシック" pitchFamily="49" charset="-128"/>
              </a:rPr>
              <a:t>実験</a:t>
            </a:r>
            <a:r>
              <a:rPr lang="ja-JP" altLang="en-US" dirty="0">
                <a:latin typeface="ＭＳ ゴシック" pitchFamily="49" charset="-128"/>
                <a:ea typeface="ＭＳ ゴシック" pitchFamily="49" charset="-128"/>
              </a:rPr>
              <a:t>が少なく、先生の説明ばかりだったから」</a:t>
            </a:r>
            <a:endParaRPr lang="en-US" altLang="ja-JP" dirty="0">
              <a:latin typeface="ＭＳ ゴシック" pitchFamily="49" charset="-128"/>
              <a:ea typeface="ＭＳ ゴシック" pitchFamily="49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ＭＳ ゴシック" pitchFamily="49" charset="-128"/>
                <a:ea typeface="ＭＳ ゴシック" pitchFamily="49" charset="-128"/>
              </a:rPr>
              <a:t>・</a:t>
            </a:r>
            <a:r>
              <a:rPr lang="ja-JP" altLang="en-US" dirty="0" smtClean="0">
                <a:latin typeface="ＭＳ ゴシック" pitchFamily="49" charset="-128"/>
                <a:ea typeface="ＭＳ ゴシック" pitchFamily="49" charset="-128"/>
              </a:rPr>
              <a:t>「</a:t>
            </a:r>
            <a:r>
              <a:rPr lang="en-US" altLang="ja-JP" dirty="0" smtClean="0">
                <a:latin typeface="ＭＳ ゴシック" pitchFamily="49" charset="-128"/>
                <a:ea typeface="ＭＳ ゴシック" pitchFamily="49" charset="-128"/>
              </a:rPr>
              <a:t>0.</a:t>
            </a:r>
            <a:r>
              <a:rPr lang="ja-JP" altLang="en-US" dirty="0" smtClean="0">
                <a:latin typeface="ＭＳ ゴシック" pitchFamily="49" charset="-128"/>
                <a:ea typeface="ＭＳ ゴシック" pitchFamily="49" charset="-128"/>
              </a:rPr>
              <a:t>成績</a:t>
            </a:r>
            <a:r>
              <a:rPr lang="ja-JP" altLang="en-US" dirty="0">
                <a:latin typeface="ＭＳ ゴシック" pitchFamily="49" charset="-128"/>
                <a:ea typeface="ＭＳ ゴシック" pitchFamily="49" charset="-128"/>
              </a:rPr>
              <a:t>が悪かったから」</a:t>
            </a:r>
            <a:endParaRPr lang="en-US" altLang="ja-JP" dirty="0">
              <a:latin typeface="ＭＳ ゴシック" pitchFamily="49" charset="-128"/>
              <a:ea typeface="ＭＳ ゴシック" pitchFamily="49" charset="-128"/>
            </a:endParaRPr>
          </a:p>
          <a:p>
            <a:endParaRPr lang="en-US" altLang="ja-JP" dirty="0"/>
          </a:p>
          <a:p>
            <a:endParaRPr lang="en-US" altLang="ja-JP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52367" y="4513951"/>
            <a:ext cx="83529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⇨</a:t>
            </a:r>
            <a:r>
              <a:rPr lang="ja-JP" altLang="en-US" sz="32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学習者</a:t>
            </a:r>
            <a:r>
              <a:rPr lang="ja-JP" altLang="en-US" sz="32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が好む実験は、学習者が創意工夫を生かして自由に行える実験。実験方法が硬直的に決められているような実験ではない。</a:t>
            </a:r>
            <a:endParaRPr lang="en-US" altLang="ja-JP" sz="3200" dirty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47315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/>
          <a:lstStyle/>
          <a:p>
            <a:pPr algn="l"/>
            <a:r>
              <a:rPr lang="en-US" altLang="ja-JP" dirty="0" smtClean="0">
                <a:latin typeface="ＭＳ ゴシック" pitchFamily="49" charset="-128"/>
                <a:ea typeface="ＭＳ ゴシック" pitchFamily="49" charset="-128"/>
              </a:rPr>
              <a:t>4.</a:t>
            </a:r>
            <a:r>
              <a:rPr lang="ja-JP" altLang="en-US" dirty="0" smtClean="0">
                <a:latin typeface="ＭＳ ゴシック" pitchFamily="49" charset="-128"/>
                <a:ea typeface="ＭＳ ゴシック" pitchFamily="49" charset="-128"/>
              </a:rPr>
              <a:t>結果</a:t>
            </a:r>
            <a:endParaRPr kumimoji="1" lang="ja-JP" altLang="en-US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9" name="コンテンツ プレースホルダー 1"/>
          <p:cNvSpPr txBox="1">
            <a:spLocks/>
          </p:cNvSpPr>
          <p:nvPr/>
        </p:nvSpPr>
        <p:spPr>
          <a:xfrm>
            <a:off x="395536" y="1340768"/>
            <a:ext cx="8208912" cy="41764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 smtClean="0"/>
              <a:t>　</a:t>
            </a:r>
            <a:r>
              <a:rPr lang="ja-JP" altLang="en-US" dirty="0" smtClean="0">
                <a:latin typeface="ＭＳ ゴシック" pitchFamily="49" charset="-128"/>
                <a:ea typeface="ＭＳ ゴシック" pitchFamily="49" charset="-128"/>
              </a:rPr>
              <a:t>調査</a:t>
            </a:r>
            <a:r>
              <a:rPr lang="ja-JP" altLang="en-US" dirty="0">
                <a:latin typeface="ＭＳ ゴシック" pitchFamily="49" charset="-128"/>
                <a:ea typeface="ＭＳ ゴシック" pitchFamily="49" charset="-128"/>
              </a:rPr>
              <a:t>項目は、調査対象者が中学校時代に学習</a:t>
            </a:r>
            <a:r>
              <a:rPr lang="ja-JP" altLang="en-US" dirty="0" smtClean="0">
                <a:latin typeface="ＭＳ ゴシック" pitchFamily="49" charset="-128"/>
                <a:ea typeface="ＭＳ ゴシック" pitchFamily="49" charset="-128"/>
              </a:rPr>
              <a:t>した学習</a:t>
            </a:r>
            <a:r>
              <a:rPr lang="ja-JP" altLang="en-US" dirty="0">
                <a:latin typeface="ＭＳ ゴシック" pitchFamily="49" charset="-128"/>
                <a:ea typeface="ＭＳ ゴシック" pitchFamily="49" charset="-128"/>
              </a:rPr>
              <a:t>指導要領から、物理・化学・生物・地学の</a:t>
            </a:r>
            <a:r>
              <a:rPr lang="ja-JP" altLang="en-US" dirty="0" smtClean="0">
                <a:latin typeface="ＭＳ ゴシック" pitchFamily="49" charset="-128"/>
                <a:ea typeface="ＭＳ ゴシック" pitchFamily="49" charset="-128"/>
              </a:rPr>
              <a:t>それぞれの</a:t>
            </a:r>
            <a:r>
              <a:rPr lang="ja-JP" altLang="en-US" dirty="0">
                <a:latin typeface="ＭＳ ゴシック" pitchFamily="49" charset="-128"/>
                <a:ea typeface="ＭＳ ゴシック" pitchFamily="49" charset="-128"/>
              </a:rPr>
              <a:t>領域に偏ることなくまんべんなく</a:t>
            </a:r>
            <a:r>
              <a:rPr lang="ja-JP" altLang="en-US" dirty="0" smtClean="0">
                <a:latin typeface="ＭＳ ゴシック" pitchFamily="49" charset="-128"/>
                <a:ea typeface="ＭＳ ゴシック" pitchFamily="49" charset="-128"/>
              </a:rPr>
              <a:t>選び出した。</a:t>
            </a:r>
            <a:endParaRPr lang="ja-JP" altLang="en-US" dirty="0">
              <a:latin typeface="ＭＳ ゴシック" pitchFamily="49" charset="-128"/>
              <a:ea typeface="ＭＳ ゴシック" pitchFamily="49" charset="-128"/>
            </a:endParaRPr>
          </a:p>
          <a:p>
            <a:pPr marL="0" indent="0">
              <a:buNone/>
            </a:pPr>
            <a:endParaRPr lang="en-US" altLang="ja-JP" dirty="0" smtClean="0">
              <a:latin typeface="ＭＳ ゴシック" pitchFamily="49" charset="-128"/>
              <a:ea typeface="ＭＳ ゴシック" pitchFamily="49" charset="-128"/>
            </a:endParaRPr>
          </a:p>
          <a:p>
            <a:pPr marL="0" indent="0">
              <a:buNone/>
            </a:pPr>
            <a:r>
              <a:rPr lang="ja-JP" altLang="en-US" dirty="0" smtClean="0">
                <a:latin typeface="ＭＳ ゴシック" pitchFamily="49" charset="-128"/>
                <a:ea typeface="ＭＳ ゴシック" pitchFamily="49" charset="-128"/>
              </a:rPr>
              <a:t>　全学習項目の好</a:t>
            </a:r>
            <a:r>
              <a:rPr lang="ja-JP" altLang="en-US" dirty="0">
                <a:latin typeface="ＭＳ ゴシック" pitchFamily="49" charset="-128"/>
                <a:ea typeface="ＭＳ ゴシック" pitchFamily="49" charset="-128"/>
              </a:rPr>
              <a:t>嫌度平均</a:t>
            </a:r>
            <a:endParaRPr lang="en-US" altLang="ja-JP" dirty="0">
              <a:latin typeface="ＭＳ ゴシック" pitchFamily="49" charset="-128"/>
              <a:ea typeface="ＭＳ ゴシック" pitchFamily="49" charset="-128"/>
            </a:endParaRPr>
          </a:p>
          <a:p>
            <a:pPr marL="0" indent="0">
              <a:buNone/>
            </a:pPr>
            <a:r>
              <a:rPr lang="ja-JP" altLang="en-US" dirty="0" smtClean="0">
                <a:latin typeface="ＭＳ ゴシック" pitchFamily="49" charset="-128"/>
                <a:ea typeface="ＭＳ ゴシック" pitchFamily="49" charset="-128"/>
              </a:rPr>
              <a:t>・</a:t>
            </a:r>
            <a:r>
              <a:rPr lang="ja-JP" altLang="en-US" dirty="0">
                <a:latin typeface="ＭＳ ゴシック" pitchFamily="49" charset="-128"/>
                <a:ea typeface="ＭＳ ゴシック" pitchFamily="49" charset="-128"/>
              </a:rPr>
              <a:t>理科系男子</a:t>
            </a:r>
            <a:r>
              <a:rPr lang="ja-JP" altLang="en-US" dirty="0" smtClean="0">
                <a:latin typeface="ＭＳ ゴシック" pitchFamily="49" charset="-128"/>
                <a:ea typeface="ＭＳ ゴシック" pitchFamily="49" charset="-128"/>
              </a:rPr>
              <a:t>：</a:t>
            </a:r>
            <a:r>
              <a:rPr lang="en-US" altLang="ja-JP" dirty="0" smtClean="0">
                <a:latin typeface="ＭＳ ゴシック" pitchFamily="49" charset="-128"/>
                <a:ea typeface="ＭＳ ゴシック" pitchFamily="49" charset="-128"/>
              </a:rPr>
              <a:t>-</a:t>
            </a:r>
            <a:r>
              <a:rPr lang="en-US" altLang="ja-JP" dirty="0">
                <a:latin typeface="ＭＳ ゴシック" pitchFamily="49" charset="-128"/>
                <a:ea typeface="ＭＳ ゴシック" pitchFamily="49" charset="-128"/>
              </a:rPr>
              <a:t>0.04</a:t>
            </a:r>
          </a:p>
          <a:p>
            <a:pPr marL="0" indent="0">
              <a:buNone/>
            </a:pPr>
            <a:r>
              <a:rPr lang="ja-JP" altLang="en-US" dirty="0">
                <a:latin typeface="ＭＳ ゴシック" pitchFamily="49" charset="-128"/>
                <a:ea typeface="ＭＳ ゴシック" pitchFamily="49" charset="-128"/>
              </a:rPr>
              <a:t>・理科系女子</a:t>
            </a:r>
            <a:r>
              <a:rPr lang="ja-JP" altLang="en-US" dirty="0" smtClean="0">
                <a:latin typeface="ＭＳ ゴシック" pitchFamily="49" charset="-128"/>
                <a:ea typeface="ＭＳ ゴシック" pitchFamily="49" charset="-128"/>
              </a:rPr>
              <a:t>：</a:t>
            </a:r>
            <a:r>
              <a:rPr lang="en-US" altLang="ja-JP" dirty="0" smtClean="0">
                <a:latin typeface="ＭＳ ゴシック" pitchFamily="49" charset="-128"/>
                <a:ea typeface="ＭＳ ゴシック" pitchFamily="49" charset="-128"/>
              </a:rPr>
              <a:t>+</a:t>
            </a:r>
            <a:r>
              <a:rPr lang="en-US" altLang="ja-JP" dirty="0">
                <a:latin typeface="ＭＳ ゴシック" pitchFamily="49" charset="-128"/>
                <a:ea typeface="ＭＳ ゴシック" pitchFamily="49" charset="-128"/>
              </a:rPr>
              <a:t>0.15</a:t>
            </a:r>
          </a:p>
          <a:p>
            <a:pPr marL="0" indent="0">
              <a:buNone/>
            </a:pPr>
            <a:r>
              <a:rPr lang="ja-JP" altLang="en-US" dirty="0">
                <a:latin typeface="ＭＳ ゴシック" pitchFamily="49" charset="-128"/>
                <a:ea typeface="ＭＳ ゴシック" pitchFamily="49" charset="-128"/>
              </a:rPr>
              <a:t>・非理科系男子</a:t>
            </a:r>
            <a:r>
              <a:rPr lang="ja-JP" altLang="en-US" dirty="0" smtClean="0">
                <a:latin typeface="ＭＳ ゴシック" pitchFamily="49" charset="-128"/>
                <a:ea typeface="ＭＳ ゴシック" pitchFamily="49" charset="-128"/>
              </a:rPr>
              <a:t>：</a:t>
            </a:r>
            <a:r>
              <a:rPr lang="en-US" altLang="ja-JP" dirty="0" smtClean="0">
                <a:latin typeface="ＭＳ ゴシック" pitchFamily="49" charset="-128"/>
                <a:ea typeface="ＭＳ ゴシック" pitchFamily="49" charset="-128"/>
              </a:rPr>
              <a:t>-0.10</a:t>
            </a:r>
            <a:endParaRPr lang="en-US" altLang="ja-JP" dirty="0">
              <a:latin typeface="ＭＳ ゴシック" pitchFamily="49" charset="-128"/>
              <a:ea typeface="ＭＳ ゴシック" pitchFamily="49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ＭＳ ゴシック" pitchFamily="49" charset="-128"/>
                <a:ea typeface="ＭＳ ゴシック" pitchFamily="49" charset="-128"/>
              </a:rPr>
              <a:t>・非理科系女子</a:t>
            </a:r>
            <a:r>
              <a:rPr lang="ja-JP" altLang="en-US" dirty="0" smtClean="0">
                <a:latin typeface="ＭＳ ゴシック" pitchFamily="49" charset="-128"/>
                <a:ea typeface="ＭＳ ゴシック" pitchFamily="49" charset="-128"/>
              </a:rPr>
              <a:t>：</a:t>
            </a:r>
            <a:r>
              <a:rPr lang="en-US" altLang="ja-JP" dirty="0" smtClean="0">
                <a:latin typeface="ＭＳ ゴシック" pitchFamily="49" charset="-128"/>
                <a:ea typeface="ＭＳ ゴシック" pitchFamily="49" charset="-128"/>
              </a:rPr>
              <a:t>-</a:t>
            </a:r>
            <a:r>
              <a:rPr lang="en-US" altLang="ja-JP" dirty="0">
                <a:latin typeface="ＭＳ ゴシック" pitchFamily="49" charset="-128"/>
                <a:ea typeface="ＭＳ ゴシック" pitchFamily="49" charset="-128"/>
              </a:rPr>
              <a:t>0.08</a:t>
            </a:r>
          </a:p>
        </p:txBody>
      </p:sp>
      <p:sp>
        <p:nvSpPr>
          <p:cNvPr id="10" name="コンテンツ プレースホルダー 1"/>
          <p:cNvSpPr txBox="1">
            <a:spLocks/>
          </p:cNvSpPr>
          <p:nvPr/>
        </p:nvSpPr>
        <p:spPr>
          <a:xfrm>
            <a:off x="395536" y="4077072"/>
            <a:ext cx="8208912" cy="1224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20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411760" y="764704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4.3</a:t>
            </a:r>
            <a:r>
              <a:rPr kumimoji="1" lang="ja-JP" altLang="en-US" dirty="0" smtClean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中学校理科における好嫌度</a:t>
            </a:r>
            <a:endParaRPr kumimoji="1" lang="ja-JP" altLang="en-US" dirty="0">
              <a:solidFill>
                <a:schemeClr val="bg1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39552" y="5301208"/>
            <a:ext cx="82089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⇨</a:t>
            </a:r>
            <a:r>
              <a:rPr lang="ja-JP" altLang="en-US" sz="32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理科</a:t>
            </a:r>
            <a:r>
              <a:rPr lang="ja-JP" altLang="en-US" sz="32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系・非理科系、男女を問わず</a:t>
            </a:r>
            <a:r>
              <a:rPr lang="ja-JP" altLang="en-US" sz="32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、好</a:t>
            </a:r>
            <a:r>
              <a:rPr lang="ja-JP" altLang="en-US" sz="32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嫌度がマイナスを示す項目が多い。</a:t>
            </a:r>
          </a:p>
        </p:txBody>
      </p:sp>
    </p:spTree>
    <p:extLst>
      <p:ext uri="{BB962C8B-B14F-4D97-AF65-F5344CB8AC3E}">
        <p14:creationId xmlns:p14="http://schemas.microsoft.com/office/powerpoint/2010/main" val="2057609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/>
          <a:lstStyle/>
          <a:p>
            <a:pPr algn="l"/>
            <a:r>
              <a:rPr lang="en-US" altLang="ja-JP" dirty="0" smtClean="0">
                <a:latin typeface="ＭＳ ゴシック" pitchFamily="49" charset="-128"/>
                <a:ea typeface="ＭＳ ゴシック" pitchFamily="49" charset="-128"/>
              </a:rPr>
              <a:t>4.</a:t>
            </a:r>
            <a:r>
              <a:rPr lang="ja-JP" altLang="en-US" dirty="0" smtClean="0">
                <a:latin typeface="ＭＳ ゴシック" pitchFamily="49" charset="-128"/>
                <a:ea typeface="ＭＳ ゴシック" pitchFamily="49" charset="-128"/>
              </a:rPr>
              <a:t>結果</a:t>
            </a:r>
            <a:endParaRPr kumimoji="1" lang="ja-JP" altLang="en-US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9" name="コンテンツ プレースホルダー 1"/>
          <p:cNvSpPr txBox="1">
            <a:spLocks/>
          </p:cNvSpPr>
          <p:nvPr/>
        </p:nvSpPr>
        <p:spPr>
          <a:xfrm>
            <a:off x="395536" y="1340768"/>
            <a:ext cx="8208912" cy="47525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ja-JP" altLang="en-US" dirty="0"/>
          </a:p>
        </p:txBody>
      </p:sp>
      <p:sp>
        <p:nvSpPr>
          <p:cNvPr id="10" name="コンテンツ プレースホルダー 1"/>
          <p:cNvSpPr txBox="1">
            <a:spLocks/>
          </p:cNvSpPr>
          <p:nvPr/>
        </p:nvSpPr>
        <p:spPr>
          <a:xfrm>
            <a:off x="424515" y="4077072"/>
            <a:ext cx="8208912" cy="1224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20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411760" y="764704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4.3</a:t>
            </a:r>
            <a:r>
              <a:rPr lang="ja-JP" altLang="en-US" dirty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中学校理科における好嫌度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9544" y="1399376"/>
            <a:ext cx="7160895" cy="4693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6284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395536" y="1556792"/>
            <a:ext cx="8352927" cy="165618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ja-JP" altLang="en-US" sz="3200" dirty="0" smtClean="0"/>
              <a:t>　</a:t>
            </a:r>
            <a:r>
              <a:rPr lang="ja-JP" altLang="en-US" sz="3200" dirty="0" smtClean="0">
                <a:latin typeface="ＭＳ ゴシック" pitchFamily="49" charset="-128"/>
                <a:ea typeface="ＭＳ ゴシック" pitchFamily="49" charset="-128"/>
              </a:rPr>
              <a:t>高等</a:t>
            </a:r>
            <a:r>
              <a:rPr lang="ja-JP" altLang="en-US" sz="3200" dirty="0">
                <a:latin typeface="ＭＳ ゴシック" pitchFamily="49" charset="-128"/>
                <a:ea typeface="ＭＳ ゴシック" pitchFamily="49" charset="-128"/>
              </a:rPr>
              <a:t>学校の理科教育の現場では、物理離れ</a:t>
            </a:r>
            <a:r>
              <a:rPr lang="ja-JP" altLang="en-US" sz="3200" dirty="0" smtClean="0">
                <a:latin typeface="ＭＳ ゴシック" pitchFamily="49" charset="-128"/>
                <a:ea typeface="ＭＳ ゴシック" pitchFamily="49" charset="-128"/>
              </a:rPr>
              <a:t>に対処</a:t>
            </a:r>
            <a:r>
              <a:rPr lang="ja-JP" altLang="en-US" sz="3200" dirty="0">
                <a:latin typeface="ＭＳ ゴシック" pitchFamily="49" charset="-128"/>
                <a:ea typeface="ＭＳ ゴシック" pitchFamily="49" charset="-128"/>
              </a:rPr>
              <a:t>すべく種々の取り組みが継続的になされているが</a:t>
            </a:r>
            <a:r>
              <a:rPr lang="ja-JP" altLang="en-US" sz="3200" dirty="0" smtClean="0">
                <a:latin typeface="ＭＳ ゴシック" pitchFamily="49" charset="-128"/>
                <a:ea typeface="ＭＳ ゴシック" pitchFamily="49" charset="-128"/>
              </a:rPr>
              <a:t>、その</a:t>
            </a:r>
            <a:r>
              <a:rPr lang="ja-JP" altLang="en-US" sz="3200" dirty="0">
                <a:latin typeface="ＭＳ ゴシック" pitchFamily="49" charset="-128"/>
                <a:ea typeface="ＭＳ ゴシック" pitchFamily="49" charset="-128"/>
              </a:rPr>
              <a:t>成果はなかなか現れてこない。</a:t>
            </a: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/>
          <a:lstStyle/>
          <a:p>
            <a:pPr algn="l"/>
            <a:r>
              <a:rPr kumimoji="1" lang="en-US" altLang="ja-JP" dirty="0" smtClean="0">
                <a:latin typeface="ＭＳ ゴシック" pitchFamily="49" charset="-128"/>
                <a:ea typeface="ＭＳ ゴシック" pitchFamily="49" charset="-128"/>
              </a:rPr>
              <a:t>1.</a:t>
            </a:r>
            <a:r>
              <a:rPr lang="ja-JP" altLang="en-US" dirty="0">
                <a:latin typeface="ＭＳ ゴシック" pitchFamily="49" charset="-128"/>
                <a:ea typeface="ＭＳ ゴシック" pitchFamily="49" charset="-128"/>
              </a:rPr>
              <a:t>はじめに</a:t>
            </a:r>
            <a:endParaRPr kumimoji="1" lang="ja-JP" altLang="en-US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5" name="下矢印 4"/>
          <p:cNvSpPr/>
          <p:nvPr/>
        </p:nvSpPr>
        <p:spPr>
          <a:xfrm>
            <a:off x="3899214" y="3192308"/>
            <a:ext cx="1080120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コンテンツ プレースホルダー 1"/>
          <p:cNvSpPr txBox="1">
            <a:spLocks/>
          </p:cNvSpPr>
          <p:nvPr/>
        </p:nvSpPr>
        <p:spPr>
          <a:xfrm>
            <a:off x="395536" y="4293096"/>
            <a:ext cx="8352927" cy="165618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Symbol" pitchFamily="18" charset="2"/>
              <a:buNone/>
            </a:pPr>
            <a:r>
              <a:rPr lang="ja-JP" altLang="en-US" sz="3200" dirty="0"/>
              <a:t>　</a:t>
            </a:r>
            <a:r>
              <a:rPr lang="ja-JP" altLang="en-US" sz="3200" dirty="0" smtClean="0">
                <a:latin typeface="ＭＳ ゴシック" pitchFamily="49" charset="-128"/>
                <a:ea typeface="ＭＳ ゴシック" pitchFamily="49" charset="-128"/>
              </a:rPr>
              <a:t>高校生が小・中学校時代にすでに物理学習に対する好き嫌いのイメージを頑固に作り上げてしまっていて、高校でこのイメージを新しく作り変えることが難しいことがあげられる。</a:t>
            </a:r>
            <a:endParaRPr lang="ja-JP" altLang="en-US" sz="3200" dirty="0">
              <a:latin typeface="ＭＳ ゴシック" pitchFamily="49" charset="-128"/>
              <a:ea typeface="ＭＳ ゴシック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56122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/>
          <a:lstStyle/>
          <a:p>
            <a:pPr algn="l"/>
            <a:r>
              <a:rPr lang="en-US" altLang="ja-JP" dirty="0" smtClean="0">
                <a:latin typeface="ＭＳ ゴシック" pitchFamily="49" charset="-128"/>
                <a:ea typeface="ＭＳ ゴシック" pitchFamily="49" charset="-128"/>
              </a:rPr>
              <a:t>4.</a:t>
            </a:r>
            <a:r>
              <a:rPr lang="ja-JP" altLang="en-US" dirty="0" smtClean="0">
                <a:latin typeface="ＭＳ ゴシック" pitchFamily="49" charset="-128"/>
                <a:ea typeface="ＭＳ ゴシック" pitchFamily="49" charset="-128"/>
              </a:rPr>
              <a:t>結果</a:t>
            </a:r>
            <a:endParaRPr kumimoji="1" lang="ja-JP" altLang="en-US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9" name="コンテンツ プレースホルダー 1"/>
          <p:cNvSpPr txBox="1">
            <a:spLocks/>
          </p:cNvSpPr>
          <p:nvPr/>
        </p:nvSpPr>
        <p:spPr>
          <a:xfrm>
            <a:off x="395536" y="1340768"/>
            <a:ext cx="8208912" cy="47525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ja-JP" altLang="en-US" dirty="0"/>
          </a:p>
        </p:txBody>
      </p:sp>
      <p:sp>
        <p:nvSpPr>
          <p:cNvPr id="10" name="コンテンツ プレースホルダー 1"/>
          <p:cNvSpPr txBox="1">
            <a:spLocks/>
          </p:cNvSpPr>
          <p:nvPr/>
        </p:nvSpPr>
        <p:spPr>
          <a:xfrm>
            <a:off x="424515" y="4077072"/>
            <a:ext cx="8208912" cy="1224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20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411760" y="764704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4.3</a:t>
            </a:r>
            <a:r>
              <a:rPr lang="ja-JP" altLang="en-US" dirty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中学校理科における好嫌度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1241" y="1340767"/>
            <a:ext cx="7194233" cy="4680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5650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/>
          <a:lstStyle/>
          <a:p>
            <a:pPr algn="l"/>
            <a:r>
              <a:rPr lang="en-US" altLang="ja-JP" dirty="0" smtClean="0">
                <a:latin typeface="ＭＳ ゴシック" pitchFamily="49" charset="-128"/>
                <a:ea typeface="ＭＳ ゴシック" pitchFamily="49" charset="-128"/>
              </a:rPr>
              <a:t>4.</a:t>
            </a:r>
            <a:r>
              <a:rPr lang="ja-JP" altLang="en-US" dirty="0" smtClean="0">
                <a:latin typeface="ＭＳ ゴシック" pitchFamily="49" charset="-128"/>
                <a:ea typeface="ＭＳ ゴシック" pitchFamily="49" charset="-128"/>
              </a:rPr>
              <a:t>結果</a:t>
            </a:r>
            <a:endParaRPr kumimoji="1" lang="ja-JP" altLang="en-US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9" name="コンテンツ プレースホルダー 1"/>
          <p:cNvSpPr txBox="1">
            <a:spLocks/>
          </p:cNvSpPr>
          <p:nvPr/>
        </p:nvSpPr>
        <p:spPr>
          <a:xfrm>
            <a:off x="395536" y="1340768"/>
            <a:ext cx="8208912" cy="47525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ja-JP" altLang="en-US" dirty="0"/>
          </a:p>
        </p:txBody>
      </p:sp>
      <p:sp>
        <p:nvSpPr>
          <p:cNvPr id="10" name="コンテンツ プレースホルダー 1"/>
          <p:cNvSpPr txBox="1">
            <a:spLocks/>
          </p:cNvSpPr>
          <p:nvPr/>
        </p:nvSpPr>
        <p:spPr>
          <a:xfrm>
            <a:off x="424515" y="4077072"/>
            <a:ext cx="8208912" cy="1224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20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411760" y="764704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4.3</a:t>
            </a:r>
            <a:r>
              <a:rPr lang="ja-JP" altLang="en-US" dirty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中学校理科における好嫌度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1326059"/>
            <a:ext cx="7060883" cy="4693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6426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/>
          <a:lstStyle/>
          <a:p>
            <a:pPr algn="l"/>
            <a:r>
              <a:rPr lang="en-US" altLang="ja-JP" dirty="0" smtClean="0">
                <a:latin typeface="ＭＳ ゴシック" pitchFamily="49" charset="-128"/>
                <a:ea typeface="ＭＳ ゴシック" pitchFamily="49" charset="-128"/>
              </a:rPr>
              <a:t>4.</a:t>
            </a:r>
            <a:r>
              <a:rPr lang="ja-JP" altLang="en-US" dirty="0" smtClean="0">
                <a:latin typeface="ＭＳ ゴシック" pitchFamily="49" charset="-128"/>
                <a:ea typeface="ＭＳ ゴシック" pitchFamily="49" charset="-128"/>
              </a:rPr>
              <a:t>結果</a:t>
            </a:r>
            <a:endParaRPr kumimoji="1" lang="ja-JP" altLang="en-US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9" name="コンテンツ プレースホルダー 1"/>
          <p:cNvSpPr txBox="1">
            <a:spLocks/>
          </p:cNvSpPr>
          <p:nvPr/>
        </p:nvSpPr>
        <p:spPr>
          <a:xfrm>
            <a:off x="395536" y="1340768"/>
            <a:ext cx="8208912" cy="47525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ja-JP" altLang="en-US" dirty="0"/>
          </a:p>
        </p:txBody>
      </p:sp>
      <p:sp>
        <p:nvSpPr>
          <p:cNvPr id="10" name="コンテンツ プレースホルダー 1"/>
          <p:cNvSpPr txBox="1">
            <a:spLocks/>
          </p:cNvSpPr>
          <p:nvPr/>
        </p:nvSpPr>
        <p:spPr>
          <a:xfrm>
            <a:off x="424515" y="4077072"/>
            <a:ext cx="8208912" cy="1224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20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411760" y="764704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4.3</a:t>
            </a:r>
            <a:r>
              <a:rPr lang="ja-JP" altLang="en-US" dirty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中学校理科における好嫌度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1340768"/>
            <a:ext cx="7074218" cy="4613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2800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/>
          <a:lstStyle/>
          <a:p>
            <a:pPr algn="l"/>
            <a:r>
              <a:rPr lang="en-US" altLang="ja-JP" dirty="0" smtClean="0">
                <a:latin typeface="ＭＳ ゴシック" pitchFamily="49" charset="-128"/>
                <a:ea typeface="ＭＳ ゴシック" pitchFamily="49" charset="-128"/>
              </a:rPr>
              <a:t>4.</a:t>
            </a:r>
            <a:r>
              <a:rPr lang="ja-JP" altLang="en-US" dirty="0" smtClean="0">
                <a:latin typeface="ＭＳ ゴシック" pitchFamily="49" charset="-128"/>
                <a:ea typeface="ＭＳ ゴシック" pitchFamily="49" charset="-128"/>
              </a:rPr>
              <a:t>結果</a:t>
            </a:r>
            <a:endParaRPr kumimoji="1" lang="ja-JP" altLang="en-US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9" name="コンテンツ プレースホルダー 1"/>
          <p:cNvSpPr txBox="1">
            <a:spLocks/>
          </p:cNvSpPr>
          <p:nvPr/>
        </p:nvSpPr>
        <p:spPr>
          <a:xfrm>
            <a:off x="395536" y="1340768"/>
            <a:ext cx="8208912" cy="51845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000" dirty="0" smtClean="0">
                <a:latin typeface="ＭＳ ゴシック" pitchFamily="49" charset="-128"/>
                <a:ea typeface="ＭＳ ゴシック" pitchFamily="49" charset="-128"/>
              </a:rPr>
              <a:t>　この</a:t>
            </a:r>
            <a:r>
              <a:rPr lang="ja-JP" altLang="en-US" sz="2000" dirty="0">
                <a:latin typeface="ＭＳ ゴシック" pitchFamily="49" charset="-128"/>
                <a:ea typeface="ＭＳ ゴシック" pitchFamily="49" charset="-128"/>
              </a:rPr>
              <a:t>調査対象者をみるかぎり</a:t>
            </a:r>
            <a:r>
              <a:rPr lang="ja-JP" altLang="en-US" sz="2000" dirty="0" smtClean="0">
                <a:latin typeface="ＭＳ ゴシック" pitchFamily="49" charset="-128"/>
                <a:ea typeface="ＭＳ ゴシック" pitchFamily="49" charset="-128"/>
              </a:rPr>
              <a:t>、理科学習は好まれているというよりはむしろ嫌われている。</a:t>
            </a:r>
            <a:endParaRPr lang="en-US" altLang="ja-JP" sz="2000" dirty="0">
              <a:latin typeface="ＭＳ ゴシック" pitchFamily="49" charset="-128"/>
              <a:ea typeface="ＭＳ ゴシック" pitchFamily="49" charset="-128"/>
            </a:endParaRPr>
          </a:p>
          <a:p>
            <a:pPr marL="0" indent="0">
              <a:buNone/>
            </a:pPr>
            <a:endParaRPr lang="en-US" altLang="ja-JP" sz="2000" dirty="0" smtClean="0">
              <a:latin typeface="ＭＳ ゴシック" pitchFamily="49" charset="-128"/>
              <a:ea typeface="ＭＳ ゴシック" pitchFamily="49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ＭＳ ゴシック" pitchFamily="49" charset="-128"/>
                <a:ea typeface="ＭＳ ゴシック" pitchFamily="49" charset="-128"/>
              </a:rPr>
              <a:t>好嫌度</a:t>
            </a:r>
            <a:r>
              <a:rPr lang="ja-JP" altLang="en-US" sz="2000" dirty="0" smtClean="0">
                <a:latin typeface="ＭＳ ゴシック" pitchFamily="49" charset="-128"/>
                <a:ea typeface="ＭＳ ゴシック" pitchFamily="49" charset="-128"/>
              </a:rPr>
              <a:t>が</a:t>
            </a:r>
            <a:r>
              <a:rPr lang="en-US" altLang="ja-JP" sz="2000" dirty="0">
                <a:latin typeface="ＭＳ ゴシック" pitchFamily="49" charset="-128"/>
                <a:ea typeface="ＭＳ ゴシック" pitchFamily="49" charset="-128"/>
              </a:rPr>
              <a:t>+0.4</a:t>
            </a:r>
            <a:r>
              <a:rPr lang="ja-JP" altLang="en-US" sz="2000" dirty="0" smtClean="0">
                <a:latin typeface="ＭＳ ゴシック" pitchFamily="49" charset="-128"/>
                <a:ea typeface="ＭＳ ゴシック" pitchFamily="49" charset="-128"/>
              </a:rPr>
              <a:t>以上の学習項目</a:t>
            </a:r>
            <a:endParaRPr lang="ja-JP" altLang="en-US" sz="2000" dirty="0">
              <a:latin typeface="ＭＳ ゴシック" pitchFamily="49" charset="-128"/>
              <a:ea typeface="ＭＳ ゴシック" pitchFamily="49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ＭＳ ゴシック" pitchFamily="49" charset="-128"/>
                <a:ea typeface="ＭＳ ゴシック" pitchFamily="49" charset="-128"/>
              </a:rPr>
              <a:t>・</a:t>
            </a:r>
            <a:r>
              <a:rPr lang="ja-JP" altLang="en-US" sz="2000" dirty="0" smtClean="0">
                <a:latin typeface="ＭＳ ゴシック" pitchFamily="49" charset="-128"/>
                <a:ea typeface="ＭＳ ゴシック" pitchFamily="49" charset="-128"/>
              </a:rPr>
              <a:t>「</a:t>
            </a:r>
            <a:r>
              <a:rPr lang="en-US" altLang="ja-JP" sz="2000" dirty="0">
                <a:latin typeface="ＭＳ ゴシック" pitchFamily="49" charset="-128"/>
                <a:ea typeface="ＭＳ ゴシック" pitchFamily="49" charset="-128"/>
              </a:rPr>
              <a:t>8.</a:t>
            </a:r>
            <a:r>
              <a:rPr lang="ja-JP" altLang="en-US" sz="2000" dirty="0" smtClean="0">
                <a:latin typeface="ＭＳ ゴシック" pitchFamily="49" charset="-128"/>
                <a:ea typeface="ＭＳ ゴシック" pitchFamily="49" charset="-128"/>
              </a:rPr>
              <a:t>ヒト</a:t>
            </a:r>
            <a:r>
              <a:rPr lang="ja-JP" altLang="en-US" sz="2000" dirty="0">
                <a:latin typeface="ＭＳ ゴシック" pitchFamily="49" charset="-128"/>
                <a:ea typeface="ＭＳ ゴシック" pitchFamily="49" charset="-128"/>
              </a:rPr>
              <a:t>のからだのつくり」（理科系女子　</a:t>
            </a:r>
            <a:r>
              <a:rPr lang="en-US" altLang="ja-JP" sz="2000" dirty="0">
                <a:latin typeface="ＭＳ ゴシック" pitchFamily="49" charset="-128"/>
                <a:ea typeface="ＭＳ ゴシック" pitchFamily="49" charset="-128"/>
              </a:rPr>
              <a:t>+0.46</a:t>
            </a:r>
            <a:r>
              <a:rPr lang="ja-JP" altLang="en-US" sz="2000" dirty="0" smtClean="0">
                <a:latin typeface="ＭＳ ゴシック" pitchFamily="49" charset="-128"/>
                <a:ea typeface="ＭＳ ゴシック" pitchFamily="49" charset="-128"/>
              </a:rPr>
              <a:t>）</a:t>
            </a:r>
            <a:endParaRPr lang="ja-JP" altLang="en-US" sz="2000" dirty="0">
              <a:latin typeface="ＭＳ ゴシック" pitchFamily="49" charset="-128"/>
              <a:ea typeface="ＭＳ ゴシック" pitchFamily="49" charset="-128"/>
            </a:endParaRPr>
          </a:p>
          <a:p>
            <a:pPr marL="0" indent="0">
              <a:buNone/>
            </a:pPr>
            <a:endParaRPr lang="ja-JP" altLang="en-US" sz="2000" dirty="0">
              <a:latin typeface="ＭＳ ゴシック" pitchFamily="49" charset="-128"/>
              <a:ea typeface="ＭＳ ゴシック" pitchFamily="49" charset="-128"/>
            </a:endParaRPr>
          </a:p>
          <a:p>
            <a:pPr marL="0" indent="0">
              <a:buNone/>
            </a:pPr>
            <a:r>
              <a:rPr lang="ja-JP" altLang="en-US" sz="2000" dirty="0" smtClean="0">
                <a:latin typeface="ＭＳ ゴシック" pitchFamily="49" charset="-128"/>
                <a:ea typeface="ＭＳ ゴシック" pitchFamily="49" charset="-128"/>
              </a:rPr>
              <a:t>好</a:t>
            </a:r>
            <a:r>
              <a:rPr lang="ja-JP" altLang="en-US" sz="2000" dirty="0">
                <a:latin typeface="ＭＳ ゴシック" pitchFamily="49" charset="-128"/>
                <a:ea typeface="ＭＳ ゴシック" pitchFamily="49" charset="-128"/>
              </a:rPr>
              <a:t>嫌度</a:t>
            </a:r>
            <a:r>
              <a:rPr lang="ja-JP" altLang="en-US" sz="2000" dirty="0" smtClean="0">
                <a:latin typeface="ＭＳ ゴシック" pitchFamily="49" charset="-128"/>
                <a:ea typeface="ＭＳ ゴシック" pitchFamily="49" charset="-128"/>
              </a:rPr>
              <a:t>が</a:t>
            </a:r>
            <a:r>
              <a:rPr lang="en-US" altLang="ja-JP" sz="2000" dirty="0">
                <a:latin typeface="ＭＳ ゴシック" pitchFamily="49" charset="-128"/>
                <a:ea typeface="ＭＳ ゴシック" pitchFamily="49" charset="-128"/>
              </a:rPr>
              <a:t>+0.3</a:t>
            </a:r>
            <a:r>
              <a:rPr lang="ja-JP" altLang="en-US" sz="2000" dirty="0" smtClean="0">
                <a:latin typeface="ＭＳ ゴシック" pitchFamily="49" charset="-128"/>
                <a:ea typeface="ＭＳ ゴシック" pitchFamily="49" charset="-128"/>
              </a:rPr>
              <a:t>以上</a:t>
            </a:r>
            <a:r>
              <a:rPr lang="ja-JP" altLang="en-US" sz="2000" dirty="0">
                <a:latin typeface="ＭＳ ゴシック" pitchFamily="49" charset="-128"/>
                <a:ea typeface="ＭＳ ゴシック" pitchFamily="49" charset="-128"/>
              </a:rPr>
              <a:t>の学習</a:t>
            </a:r>
            <a:r>
              <a:rPr lang="ja-JP" altLang="en-US" sz="2000" dirty="0" smtClean="0">
                <a:latin typeface="ＭＳ ゴシック" pitchFamily="49" charset="-128"/>
                <a:ea typeface="ＭＳ ゴシック" pitchFamily="49" charset="-128"/>
              </a:rPr>
              <a:t>項目</a:t>
            </a:r>
            <a:endParaRPr lang="ja-JP" altLang="en-US" sz="2000" dirty="0">
              <a:latin typeface="ＭＳ ゴシック" pitchFamily="49" charset="-128"/>
              <a:ea typeface="ＭＳ ゴシック" pitchFamily="49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ＭＳ ゴシック" pitchFamily="49" charset="-128"/>
                <a:ea typeface="ＭＳ ゴシック" pitchFamily="49" charset="-128"/>
              </a:rPr>
              <a:t>・</a:t>
            </a:r>
            <a:r>
              <a:rPr lang="ja-JP" altLang="en-US" sz="2000" dirty="0" smtClean="0">
                <a:latin typeface="ＭＳ ゴシック" pitchFamily="49" charset="-128"/>
                <a:ea typeface="ＭＳ ゴシック" pitchFamily="49" charset="-128"/>
              </a:rPr>
              <a:t>「</a:t>
            </a:r>
            <a:r>
              <a:rPr lang="en-US" altLang="ja-JP" sz="2000" dirty="0">
                <a:latin typeface="ＭＳ ゴシック" pitchFamily="49" charset="-128"/>
                <a:ea typeface="ＭＳ ゴシック" pitchFamily="49" charset="-128"/>
              </a:rPr>
              <a:t>1.</a:t>
            </a:r>
            <a:r>
              <a:rPr lang="ja-JP" altLang="en-US" sz="2000" dirty="0" smtClean="0">
                <a:latin typeface="ＭＳ ゴシック" pitchFamily="49" charset="-128"/>
                <a:ea typeface="ＭＳ ゴシック" pitchFamily="49" charset="-128"/>
              </a:rPr>
              <a:t>加熱</a:t>
            </a:r>
            <a:r>
              <a:rPr lang="ja-JP" altLang="en-US" sz="2000" dirty="0">
                <a:latin typeface="ＭＳ ゴシック" pitchFamily="49" charset="-128"/>
                <a:ea typeface="ＭＳ ゴシック" pitchFamily="49" charset="-128"/>
              </a:rPr>
              <a:t>と燃焼」（理科系女子　</a:t>
            </a:r>
            <a:r>
              <a:rPr lang="en-US" altLang="ja-JP" sz="2000" dirty="0">
                <a:latin typeface="ＭＳ ゴシック" pitchFamily="49" charset="-128"/>
                <a:ea typeface="ＭＳ ゴシック" pitchFamily="49" charset="-128"/>
              </a:rPr>
              <a:t>+0.34</a:t>
            </a:r>
            <a:r>
              <a:rPr lang="ja-JP" altLang="en-US" sz="2000" dirty="0" smtClean="0">
                <a:latin typeface="ＭＳ ゴシック" pitchFamily="49" charset="-128"/>
                <a:ea typeface="ＭＳ ゴシック" pitchFamily="49" charset="-128"/>
              </a:rPr>
              <a:t>）</a:t>
            </a:r>
            <a:endParaRPr lang="ja-JP" altLang="en-US" sz="2000" dirty="0">
              <a:latin typeface="ＭＳ ゴシック" pitchFamily="49" charset="-128"/>
              <a:ea typeface="ＭＳ ゴシック" pitchFamily="49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ＭＳ ゴシック" pitchFamily="49" charset="-128"/>
                <a:ea typeface="ＭＳ ゴシック" pitchFamily="49" charset="-128"/>
              </a:rPr>
              <a:t>・</a:t>
            </a:r>
            <a:r>
              <a:rPr lang="ja-JP" altLang="en-US" sz="2000" dirty="0" smtClean="0">
                <a:latin typeface="ＭＳ ゴシック" pitchFamily="49" charset="-128"/>
                <a:ea typeface="ＭＳ ゴシック" pitchFamily="49" charset="-128"/>
              </a:rPr>
              <a:t>「</a:t>
            </a:r>
            <a:r>
              <a:rPr lang="en-US" altLang="ja-JP" sz="2000" dirty="0" smtClean="0">
                <a:latin typeface="ＭＳ ゴシック" pitchFamily="49" charset="-128"/>
                <a:ea typeface="ＭＳ ゴシック" pitchFamily="49" charset="-128"/>
              </a:rPr>
              <a:t>14.</a:t>
            </a:r>
            <a:r>
              <a:rPr lang="ja-JP" altLang="en-US" sz="2000" dirty="0" smtClean="0">
                <a:latin typeface="ＭＳ ゴシック" pitchFamily="49" charset="-128"/>
                <a:ea typeface="ＭＳ ゴシック" pitchFamily="49" charset="-128"/>
              </a:rPr>
              <a:t>酸性</a:t>
            </a:r>
            <a:r>
              <a:rPr lang="ja-JP" altLang="en-US" sz="2000" dirty="0">
                <a:latin typeface="ＭＳ ゴシック" pitchFamily="49" charset="-128"/>
                <a:ea typeface="ＭＳ ゴシック" pitchFamily="49" charset="-128"/>
              </a:rPr>
              <a:t>・アルカリ性」（理科系女子　</a:t>
            </a:r>
            <a:r>
              <a:rPr lang="en-US" altLang="ja-JP" sz="2000" dirty="0">
                <a:latin typeface="ＭＳ ゴシック" pitchFamily="49" charset="-128"/>
                <a:ea typeface="ＭＳ ゴシック" pitchFamily="49" charset="-128"/>
              </a:rPr>
              <a:t>+0.33</a:t>
            </a:r>
            <a:r>
              <a:rPr lang="ja-JP" altLang="en-US" sz="2000" dirty="0" smtClean="0">
                <a:latin typeface="ＭＳ ゴシック" pitchFamily="49" charset="-128"/>
                <a:ea typeface="ＭＳ ゴシック" pitchFamily="49" charset="-128"/>
              </a:rPr>
              <a:t>）</a:t>
            </a:r>
            <a:endParaRPr lang="ja-JP" altLang="en-US" sz="2000" dirty="0">
              <a:latin typeface="ＭＳ ゴシック" pitchFamily="49" charset="-128"/>
              <a:ea typeface="ＭＳ ゴシック" pitchFamily="49" charset="-128"/>
            </a:endParaRPr>
          </a:p>
          <a:p>
            <a:pPr marL="0" indent="0">
              <a:buNone/>
            </a:pPr>
            <a:endParaRPr lang="ja-JP" altLang="en-US" sz="2000" dirty="0">
              <a:latin typeface="ＭＳ ゴシック" pitchFamily="49" charset="-128"/>
              <a:ea typeface="ＭＳ ゴシック" pitchFamily="49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ＭＳ ゴシック" pitchFamily="49" charset="-128"/>
                <a:ea typeface="ＭＳ ゴシック" pitchFamily="49" charset="-128"/>
              </a:rPr>
              <a:t>⇨</a:t>
            </a:r>
            <a:r>
              <a:rPr lang="ja-JP" altLang="en-US" sz="2000" dirty="0" smtClean="0">
                <a:latin typeface="ＭＳ ゴシック" pitchFamily="49" charset="-128"/>
                <a:ea typeface="ＭＳ ゴシック" pitchFamily="49" charset="-128"/>
              </a:rPr>
              <a:t>理科</a:t>
            </a:r>
            <a:r>
              <a:rPr lang="ja-JP" altLang="en-US" sz="2000" dirty="0">
                <a:latin typeface="ＭＳ ゴシック" pitchFamily="49" charset="-128"/>
                <a:ea typeface="ＭＳ ゴシック" pitchFamily="49" charset="-128"/>
              </a:rPr>
              <a:t>系女子以外</a:t>
            </a:r>
            <a:r>
              <a:rPr lang="ja-JP" altLang="en-US" sz="2000" dirty="0" smtClean="0">
                <a:latin typeface="ＭＳ ゴシック" pitchFamily="49" charset="-128"/>
                <a:ea typeface="ＭＳ ゴシック" pitchFamily="49" charset="-128"/>
              </a:rPr>
              <a:t>に</a:t>
            </a:r>
            <a:r>
              <a:rPr lang="en-US" altLang="ja-JP" sz="2000" dirty="0">
                <a:latin typeface="ＭＳ ゴシック" pitchFamily="49" charset="-128"/>
                <a:ea typeface="ＭＳ ゴシック" pitchFamily="49" charset="-128"/>
              </a:rPr>
              <a:t>+0.3</a:t>
            </a:r>
            <a:r>
              <a:rPr lang="ja-JP" altLang="en-US" sz="2000" dirty="0" smtClean="0">
                <a:latin typeface="ＭＳ ゴシック" pitchFamily="49" charset="-128"/>
                <a:ea typeface="ＭＳ ゴシック" pitchFamily="49" charset="-128"/>
              </a:rPr>
              <a:t>以上</a:t>
            </a:r>
            <a:r>
              <a:rPr lang="ja-JP" altLang="en-US" sz="2000" dirty="0">
                <a:latin typeface="ＭＳ ゴシック" pitchFamily="49" charset="-128"/>
                <a:ea typeface="ＭＳ ゴシック" pitchFamily="49" charset="-128"/>
              </a:rPr>
              <a:t>はない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411760" y="764704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4.3</a:t>
            </a:r>
            <a:r>
              <a:rPr lang="ja-JP" altLang="en-US" dirty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中学校理科における好嫌度</a:t>
            </a:r>
          </a:p>
        </p:txBody>
      </p:sp>
    </p:spTree>
    <p:extLst>
      <p:ext uri="{BB962C8B-B14F-4D97-AF65-F5344CB8AC3E}">
        <p14:creationId xmlns:p14="http://schemas.microsoft.com/office/powerpoint/2010/main" val="365459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/>
          <a:lstStyle/>
          <a:p>
            <a:pPr algn="l"/>
            <a:r>
              <a:rPr lang="en-US" altLang="ja-JP" dirty="0" smtClean="0">
                <a:latin typeface="ＭＳ ゴシック" pitchFamily="49" charset="-128"/>
                <a:ea typeface="ＭＳ ゴシック" pitchFamily="49" charset="-128"/>
              </a:rPr>
              <a:t>4.</a:t>
            </a:r>
            <a:r>
              <a:rPr lang="ja-JP" altLang="en-US" dirty="0" smtClean="0">
                <a:latin typeface="ＭＳ ゴシック" pitchFamily="49" charset="-128"/>
                <a:ea typeface="ＭＳ ゴシック" pitchFamily="49" charset="-128"/>
              </a:rPr>
              <a:t>結果</a:t>
            </a:r>
            <a:endParaRPr kumimoji="1" lang="ja-JP" altLang="en-US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9" name="コンテンツ プレースホルダー 1"/>
          <p:cNvSpPr txBox="1">
            <a:spLocks/>
          </p:cNvSpPr>
          <p:nvPr/>
        </p:nvSpPr>
        <p:spPr>
          <a:xfrm>
            <a:off x="395536" y="1340768"/>
            <a:ext cx="8208912" cy="25922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800" dirty="0">
                <a:latin typeface="ＭＳ ゴシック" pitchFamily="49" charset="-128"/>
                <a:ea typeface="ＭＳ ゴシック" pitchFamily="49" charset="-128"/>
              </a:rPr>
              <a:t>好嫌度</a:t>
            </a:r>
            <a:r>
              <a:rPr lang="ja-JP" altLang="en-US" sz="1800" dirty="0" smtClean="0">
                <a:latin typeface="ＭＳ ゴシック" pitchFamily="49" charset="-128"/>
                <a:ea typeface="ＭＳ ゴシック" pitchFamily="49" charset="-128"/>
              </a:rPr>
              <a:t>が</a:t>
            </a:r>
            <a:r>
              <a:rPr lang="en-US" altLang="ja-JP" sz="1800" dirty="0">
                <a:latin typeface="ＭＳ ゴシック" pitchFamily="49" charset="-128"/>
                <a:ea typeface="ＭＳ ゴシック" pitchFamily="49" charset="-128"/>
              </a:rPr>
              <a:t>-0.4</a:t>
            </a:r>
            <a:r>
              <a:rPr lang="ja-JP" altLang="en-US" sz="1800" dirty="0" smtClean="0">
                <a:latin typeface="ＭＳ ゴシック" pitchFamily="49" charset="-128"/>
                <a:ea typeface="ＭＳ ゴシック" pitchFamily="49" charset="-128"/>
              </a:rPr>
              <a:t>以下</a:t>
            </a:r>
            <a:r>
              <a:rPr lang="ja-JP" altLang="en-US" sz="1800" dirty="0">
                <a:latin typeface="ＭＳ ゴシック" pitchFamily="49" charset="-128"/>
                <a:ea typeface="ＭＳ ゴシック" pitchFamily="49" charset="-128"/>
              </a:rPr>
              <a:t>を示した学習項目</a:t>
            </a:r>
          </a:p>
          <a:p>
            <a:pPr marL="0" indent="0">
              <a:buNone/>
            </a:pPr>
            <a:r>
              <a:rPr lang="ja-JP" altLang="en-US" sz="1800" dirty="0">
                <a:latin typeface="ＭＳ ゴシック" pitchFamily="49" charset="-128"/>
                <a:ea typeface="ＭＳ ゴシック" pitchFamily="49" charset="-128"/>
              </a:rPr>
              <a:t>・「２．力のはたらき」</a:t>
            </a:r>
          </a:p>
          <a:p>
            <a:pPr marL="0" indent="0">
              <a:buNone/>
            </a:pPr>
            <a:r>
              <a:rPr lang="ja-JP" altLang="en-US" sz="1800" dirty="0">
                <a:latin typeface="ＭＳ ゴシック" pitchFamily="49" charset="-128"/>
                <a:ea typeface="ＭＳ ゴシック" pitchFamily="49" charset="-128"/>
              </a:rPr>
              <a:t>　（非理科系男子　</a:t>
            </a:r>
            <a:r>
              <a:rPr lang="en-US" altLang="ja-JP" sz="1800" dirty="0">
                <a:latin typeface="ＭＳ ゴシック" pitchFamily="49" charset="-128"/>
                <a:ea typeface="ＭＳ ゴシック" pitchFamily="49" charset="-128"/>
              </a:rPr>
              <a:t>-</a:t>
            </a:r>
            <a:r>
              <a:rPr lang="en-US" altLang="ja-JP" sz="1800" dirty="0" smtClean="0">
                <a:latin typeface="ＭＳ ゴシック" pitchFamily="49" charset="-128"/>
                <a:ea typeface="ＭＳ ゴシック" pitchFamily="49" charset="-128"/>
              </a:rPr>
              <a:t>0.45</a:t>
            </a:r>
            <a:r>
              <a:rPr lang="ja-JP" altLang="en-US" sz="1800" dirty="0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ja-JP" altLang="en-US" sz="1800" dirty="0" smtClean="0">
                <a:latin typeface="ＭＳ ゴシック" pitchFamily="49" charset="-128"/>
                <a:ea typeface="ＭＳ ゴシック" pitchFamily="49" charset="-128"/>
              </a:rPr>
              <a:t>非理科</a:t>
            </a:r>
            <a:r>
              <a:rPr lang="ja-JP" altLang="en-US" sz="1800" dirty="0">
                <a:latin typeface="ＭＳ ゴシック" pitchFamily="49" charset="-128"/>
                <a:ea typeface="ＭＳ ゴシック" pitchFamily="49" charset="-128"/>
              </a:rPr>
              <a:t>系</a:t>
            </a:r>
            <a:r>
              <a:rPr lang="ja-JP" altLang="en-US" sz="1800" dirty="0" smtClean="0">
                <a:latin typeface="ＭＳ ゴシック" pitchFamily="49" charset="-128"/>
                <a:ea typeface="ＭＳ ゴシック" pitchFamily="49" charset="-128"/>
              </a:rPr>
              <a:t>女子 </a:t>
            </a:r>
            <a:r>
              <a:rPr lang="en-US" altLang="ja-JP" sz="1800" dirty="0" smtClean="0">
                <a:latin typeface="ＭＳ ゴシック" pitchFamily="49" charset="-128"/>
                <a:ea typeface="ＭＳ ゴシック" pitchFamily="49" charset="-128"/>
              </a:rPr>
              <a:t>-</a:t>
            </a:r>
            <a:r>
              <a:rPr lang="en-US" altLang="ja-JP" sz="1800" dirty="0">
                <a:latin typeface="ＭＳ ゴシック" pitchFamily="49" charset="-128"/>
                <a:ea typeface="ＭＳ ゴシック" pitchFamily="49" charset="-128"/>
              </a:rPr>
              <a:t>0.41</a:t>
            </a:r>
            <a:r>
              <a:rPr lang="ja-JP" altLang="en-US" sz="1800" dirty="0" smtClean="0">
                <a:latin typeface="ＭＳ ゴシック" pitchFamily="49" charset="-128"/>
                <a:ea typeface="ＭＳ ゴシック" pitchFamily="49" charset="-128"/>
              </a:rPr>
              <a:t>）</a:t>
            </a:r>
            <a:endParaRPr lang="ja-JP" altLang="en-US" sz="1800" dirty="0">
              <a:latin typeface="ＭＳ ゴシック" pitchFamily="49" charset="-128"/>
              <a:ea typeface="ＭＳ ゴシック" pitchFamily="49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ＭＳ ゴシック" pitchFamily="49" charset="-128"/>
                <a:ea typeface="ＭＳ ゴシック" pitchFamily="49" charset="-128"/>
              </a:rPr>
              <a:t>・「３．圧力」（非理科系</a:t>
            </a:r>
            <a:r>
              <a:rPr lang="ja-JP" altLang="en-US" sz="1800" dirty="0" smtClean="0">
                <a:latin typeface="ＭＳ ゴシック" pitchFamily="49" charset="-128"/>
                <a:ea typeface="ＭＳ ゴシック" pitchFamily="49" charset="-128"/>
              </a:rPr>
              <a:t>女子 </a:t>
            </a:r>
            <a:r>
              <a:rPr lang="en-US" altLang="ja-JP" sz="1800" dirty="0" smtClean="0">
                <a:latin typeface="ＭＳ ゴシック" pitchFamily="49" charset="-128"/>
                <a:ea typeface="ＭＳ ゴシック" pitchFamily="49" charset="-128"/>
              </a:rPr>
              <a:t>-0.47</a:t>
            </a:r>
            <a:r>
              <a:rPr lang="ja-JP" altLang="en-US" sz="1800" dirty="0" smtClean="0">
                <a:latin typeface="ＭＳ ゴシック" pitchFamily="49" charset="-128"/>
                <a:ea typeface="ＭＳ ゴシック" pitchFamily="49" charset="-128"/>
              </a:rPr>
              <a:t>）</a:t>
            </a:r>
            <a:endParaRPr lang="ja-JP" altLang="en-US" sz="1800" dirty="0">
              <a:latin typeface="ＭＳ ゴシック" pitchFamily="49" charset="-128"/>
              <a:ea typeface="ＭＳ ゴシック" pitchFamily="49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ＭＳ ゴシック" pitchFamily="49" charset="-128"/>
                <a:ea typeface="ＭＳ ゴシック" pitchFamily="49" charset="-128"/>
              </a:rPr>
              <a:t>・「１１．オームの法則」 （非理科系</a:t>
            </a:r>
            <a:r>
              <a:rPr lang="ja-JP" altLang="en-US" sz="1800" dirty="0" smtClean="0">
                <a:latin typeface="ＭＳ ゴシック" pitchFamily="49" charset="-128"/>
                <a:ea typeface="ＭＳ ゴシック" pitchFamily="49" charset="-128"/>
              </a:rPr>
              <a:t>女子 </a:t>
            </a:r>
            <a:r>
              <a:rPr lang="en-US" altLang="ja-JP" sz="1800" dirty="0" smtClean="0">
                <a:latin typeface="ＭＳ ゴシック" pitchFamily="49" charset="-128"/>
                <a:ea typeface="ＭＳ ゴシック" pitchFamily="49" charset="-128"/>
              </a:rPr>
              <a:t>-0.48</a:t>
            </a:r>
            <a:r>
              <a:rPr lang="ja-JP" altLang="en-US" sz="1800" dirty="0" smtClean="0">
                <a:latin typeface="ＭＳ ゴシック" pitchFamily="49" charset="-128"/>
                <a:ea typeface="ＭＳ ゴシック" pitchFamily="49" charset="-128"/>
              </a:rPr>
              <a:t>）</a:t>
            </a:r>
            <a:endParaRPr lang="ja-JP" altLang="en-US" sz="1800" dirty="0">
              <a:latin typeface="ＭＳ ゴシック" pitchFamily="49" charset="-128"/>
              <a:ea typeface="ＭＳ ゴシック" pitchFamily="49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ＭＳ ゴシック" pitchFamily="49" charset="-128"/>
                <a:ea typeface="ＭＳ ゴシック" pitchFamily="49" charset="-128"/>
              </a:rPr>
              <a:t>・「１８．仕事とエネルギー</a:t>
            </a:r>
            <a:r>
              <a:rPr lang="ja-JP" altLang="en-US" sz="1800" dirty="0" smtClean="0">
                <a:latin typeface="ＭＳ ゴシック" pitchFamily="49" charset="-128"/>
                <a:ea typeface="ＭＳ ゴシック" pitchFamily="49" charset="-128"/>
              </a:rPr>
              <a:t>」（</a:t>
            </a:r>
            <a:r>
              <a:rPr lang="ja-JP" altLang="en-US" sz="1800" dirty="0">
                <a:latin typeface="ＭＳ ゴシック" pitchFamily="49" charset="-128"/>
                <a:ea typeface="ＭＳ ゴシック" pitchFamily="49" charset="-128"/>
              </a:rPr>
              <a:t>非理科系</a:t>
            </a:r>
            <a:r>
              <a:rPr lang="ja-JP" altLang="en-US" sz="1800" dirty="0" smtClean="0">
                <a:latin typeface="ＭＳ ゴシック" pitchFamily="49" charset="-128"/>
                <a:ea typeface="ＭＳ ゴシック" pitchFamily="49" charset="-128"/>
              </a:rPr>
              <a:t>男子 </a:t>
            </a:r>
            <a:r>
              <a:rPr lang="en-US" altLang="ja-JP" sz="1800" dirty="0" smtClean="0">
                <a:latin typeface="ＭＳ ゴシック" pitchFamily="49" charset="-128"/>
                <a:ea typeface="ＭＳ ゴシック" pitchFamily="49" charset="-128"/>
              </a:rPr>
              <a:t>0.47</a:t>
            </a:r>
            <a:r>
              <a:rPr lang="ja-JP" altLang="en-US" sz="1800" dirty="0" smtClean="0">
                <a:latin typeface="ＭＳ ゴシック" pitchFamily="49" charset="-128"/>
                <a:ea typeface="ＭＳ ゴシック" pitchFamily="49" charset="-128"/>
              </a:rPr>
              <a:t> 非理科</a:t>
            </a:r>
            <a:r>
              <a:rPr lang="ja-JP" altLang="en-US" sz="1800" dirty="0">
                <a:latin typeface="ＭＳ ゴシック" pitchFamily="49" charset="-128"/>
                <a:ea typeface="ＭＳ ゴシック" pitchFamily="49" charset="-128"/>
              </a:rPr>
              <a:t>系</a:t>
            </a:r>
            <a:r>
              <a:rPr lang="ja-JP" altLang="en-US" sz="1800" dirty="0" smtClean="0">
                <a:latin typeface="ＭＳ ゴシック" pitchFamily="49" charset="-128"/>
                <a:ea typeface="ＭＳ ゴシック" pitchFamily="49" charset="-128"/>
              </a:rPr>
              <a:t>女子 </a:t>
            </a:r>
            <a:r>
              <a:rPr lang="en-US" altLang="ja-JP" sz="1800" dirty="0" smtClean="0">
                <a:latin typeface="ＭＳ ゴシック" pitchFamily="49" charset="-128"/>
                <a:ea typeface="ＭＳ ゴシック" pitchFamily="49" charset="-128"/>
              </a:rPr>
              <a:t>-0.53</a:t>
            </a:r>
            <a:r>
              <a:rPr lang="ja-JP" altLang="en-US" sz="1800" dirty="0" smtClean="0">
                <a:latin typeface="ＭＳ ゴシック" pitchFamily="49" charset="-128"/>
                <a:ea typeface="ＭＳ ゴシック" pitchFamily="49" charset="-128"/>
              </a:rPr>
              <a:t>）</a:t>
            </a:r>
            <a:endParaRPr lang="ja-JP" altLang="en-US" sz="1800" dirty="0">
              <a:latin typeface="ＭＳ ゴシック" pitchFamily="49" charset="-128"/>
              <a:ea typeface="ＭＳ ゴシック" pitchFamily="49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ＭＳ ゴシック" pitchFamily="49" charset="-128"/>
                <a:ea typeface="ＭＳ ゴシック" pitchFamily="49" charset="-128"/>
              </a:rPr>
              <a:t>・「１９．電流と磁界」 （非理科系女子　</a:t>
            </a:r>
            <a:r>
              <a:rPr lang="en-US" altLang="ja-JP" sz="1800" dirty="0" smtClean="0">
                <a:latin typeface="ＭＳ ゴシック" pitchFamily="49" charset="-128"/>
                <a:ea typeface="ＭＳ ゴシック" pitchFamily="49" charset="-128"/>
              </a:rPr>
              <a:t>-0.47</a:t>
            </a:r>
            <a:r>
              <a:rPr lang="ja-JP" altLang="en-US" sz="1800" dirty="0" smtClean="0">
                <a:latin typeface="ＭＳ ゴシック" pitchFamily="49" charset="-128"/>
                <a:ea typeface="ＭＳ ゴシック" pitchFamily="49" charset="-128"/>
              </a:rPr>
              <a:t>）</a:t>
            </a:r>
            <a:endParaRPr lang="ja-JP" altLang="en-US" sz="1800" dirty="0">
              <a:latin typeface="ＭＳ ゴシック" pitchFamily="49" charset="-128"/>
              <a:ea typeface="ＭＳ ゴシック" pitchFamily="49" charset="-128"/>
            </a:endParaRPr>
          </a:p>
          <a:p>
            <a:pPr marL="0" indent="0">
              <a:buNone/>
            </a:pPr>
            <a:endParaRPr lang="ja-JP" altLang="en-US" sz="1800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0" name="コンテンツ プレースホルダー 1"/>
          <p:cNvSpPr txBox="1">
            <a:spLocks/>
          </p:cNvSpPr>
          <p:nvPr/>
        </p:nvSpPr>
        <p:spPr>
          <a:xfrm>
            <a:off x="395536" y="4077072"/>
            <a:ext cx="8208912" cy="1224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altLang="ja-JP" sz="20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411760" y="764704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4.3</a:t>
            </a:r>
            <a:r>
              <a:rPr lang="ja-JP" altLang="en-US" dirty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中学校理科における好嫌度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274361" y="3784684"/>
            <a:ext cx="41427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⇨すべて物理領域</a:t>
            </a:r>
            <a:r>
              <a:rPr lang="ja-JP" altLang="en-US" sz="32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！</a:t>
            </a:r>
            <a:endParaRPr lang="ja-JP" altLang="en-US" sz="3200" dirty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5" name="下矢印 4"/>
          <p:cNvSpPr/>
          <p:nvPr/>
        </p:nvSpPr>
        <p:spPr>
          <a:xfrm>
            <a:off x="3841696" y="4689140"/>
            <a:ext cx="1008112" cy="7653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0" y="559795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・中学校段階において物理嫌いは深刻化して</a:t>
            </a:r>
            <a:r>
              <a:rPr lang="ja-JP" altLang="en-US" sz="32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いる</a:t>
            </a:r>
            <a:endParaRPr lang="en-US" altLang="ja-JP" sz="3200" dirty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17945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/>
          <a:lstStyle/>
          <a:p>
            <a:pPr algn="l"/>
            <a:r>
              <a:rPr lang="en-US" altLang="ja-JP" dirty="0" smtClean="0">
                <a:latin typeface="ＭＳ ゴシック" pitchFamily="49" charset="-128"/>
                <a:ea typeface="ＭＳ ゴシック" pitchFamily="49" charset="-128"/>
              </a:rPr>
              <a:t>4.</a:t>
            </a:r>
            <a:r>
              <a:rPr lang="ja-JP" altLang="en-US" dirty="0" smtClean="0">
                <a:latin typeface="ＭＳ ゴシック" pitchFamily="49" charset="-128"/>
                <a:ea typeface="ＭＳ ゴシック" pitchFamily="49" charset="-128"/>
              </a:rPr>
              <a:t>結果</a:t>
            </a:r>
            <a:endParaRPr kumimoji="1" lang="ja-JP" altLang="en-US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9" name="コンテンツ プレースホルダー 1"/>
          <p:cNvSpPr txBox="1">
            <a:spLocks/>
          </p:cNvSpPr>
          <p:nvPr/>
        </p:nvSpPr>
        <p:spPr>
          <a:xfrm>
            <a:off x="395536" y="1340768"/>
            <a:ext cx="8208912" cy="47525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ja-JP" altLang="en-US" dirty="0"/>
          </a:p>
        </p:txBody>
      </p:sp>
      <p:sp>
        <p:nvSpPr>
          <p:cNvPr id="10" name="コンテンツ プレースホルダー 1"/>
          <p:cNvSpPr txBox="1">
            <a:spLocks/>
          </p:cNvSpPr>
          <p:nvPr/>
        </p:nvSpPr>
        <p:spPr>
          <a:xfrm>
            <a:off x="424515" y="4077072"/>
            <a:ext cx="8208912" cy="1224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20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432587" y="687944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4.4</a:t>
            </a:r>
            <a:r>
              <a:rPr lang="ja-JP" altLang="en-US" dirty="0" smtClean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中学校</a:t>
            </a:r>
            <a:r>
              <a:rPr lang="ja-JP" altLang="en-US" dirty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理科における好</a:t>
            </a:r>
            <a:r>
              <a:rPr lang="ja-JP" altLang="en-US" dirty="0" smtClean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嫌の理由</a:t>
            </a:r>
            <a:endParaRPr lang="ja-JP" altLang="en-US" dirty="0">
              <a:solidFill>
                <a:schemeClr val="bg1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3933" y="1196750"/>
            <a:ext cx="8549796" cy="5552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2641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/>
          <a:lstStyle/>
          <a:p>
            <a:pPr algn="l"/>
            <a:r>
              <a:rPr lang="en-US" altLang="ja-JP" dirty="0" smtClean="0">
                <a:latin typeface="ＭＳ ゴシック" pitchFamily="49" charset="-128"/>
                <a:ea typeface="ＭＳ ゴシック" pitchFamily="49" charset="-128"/>
              </a:rPr>
              <a:t>4.</a:t>
            </a:r>
            <a:r>
              <a:rPr lang="ja-JP" altLang="en-US" dirty="0" smtClean="0">
                <a:latin typeface="ＭＳ ゴシック" pitchFamily="49" charset="-128"/>
                <a:ea typeface="ＭＳ ゴシック" pitchFamily="49" charset="-128"/>
              </a:rPr>
              <a:t>結果</a:t>
            </a:r>
            <a:endParaRPr kumimoji="1" lang="ja-JP" altLang="en-US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9" name="コンテンツ プレースホルダー 1"/>
          <p:cNvSpPr txBox="1">
            <a:spLocks/>
          </p:cNvSpPr>
          <p:nvPr/>
        </p:nvSpPr>
        <p:spPr>
          <a:xfrm>
            <a:off x="395536" y="1340768"/>
            <a:ext cx="8208912" cy="47525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ja-JP" altLang="en-US" dirty="0"/>
          </a:p>
        </p:txBody>
      </p:sp>
      <p:sp>
        <p:nvSpPr>
          <p:cNvPr id="10" name="コンテンツ プレースホルダー 1"/>
          <p:cNvSpPr txBox="1">
            <a:spLocks/>
          </p:cNvSpPr>
          <p:nvPr/>
        </p:nvSpPr>
        <p:spPr>
          <a:xfrm>
            <a:off x="424515" y="4077072"/>
            <a:ext cx="8208912" cy="1224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20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432587" y="687944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4.4</a:t>
            </a:r>
            <a:r>
              <a:rPr lang="ja-JP" altLang="en-US" dirty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中学校理科における好嫌の理由</a:t>
            </a:r>
          </a:p>
        </p:txBody>
      </p:sp>
      <p:sp>
        <p:nvSpPr>
          <p:cNvPr id="11" name="コンテンツ プレースホルダー 1"/>
          <p:cNvSpPr txBox="1">
            <a:spLocks/>
          </p:cNvSpPr>
          <p:nvPr/>
        </p:nvSpPr>
        <p:spPr>
          <a:xfrm>
            <a:off x="280499" y="1347006"/>
            <a:ext cx="8496944" cy="51845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>
                <a:latin typeface="ＭＳ ゴシック" pitchFamily="49" charset="-128"/>
                <a:ea typeface="ＭＳ ゴシック" pitchFamily="49" charset="-128"/>
              </a:rPr>
              <a:t>理科学習が好まれる</a:t>
            </a:r>
            <a:r>
              <a:rPr lang="ja-JP" altLang="en-US" dirty="0" smtClean="0">
                <a:latin typeface="ＭＳ ゴシック" pitchFamily="49" charset="-128"/>
                <a:ea typeface="ＭＳ ゴシック" pitchFamily="49" charset="-128"/>
              </a:rPr>
              <a:t>理由</a:t>
            </a:r>
            <a:endParaRPr lang="en-US" altLang="ja-JP" dirty="0" smtClean="0">
              <a:latin typeface="ＭＳ ゴシック" pitchFamily="49" charset="-128"/>
              <a:ea typeface="ＭＳ ゴシック" pitchFamily="49" charset="-128"/>
            </a:endParaRPr>
          </a:p>
          <a:p>
            <a:pPr marL="0" indent="0">
              <a:buNone/>
            </a:pPr>
            <a:endParaRPr lang="en-US" altLang="ja-JP" dirty="0">
              <a:latin typeface="ＭＳ ゴシック" pitchFamily="49" charset="-128"/>
              <a:ea typeface="ＭＳ ゴシック" pitchFamily="49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ＭＳ ゴシック" pitchFamily="49" charset="-128"/>
                <a:ea typeface="ＭＳ ゴシック" pitchFamily="49" charset="-128"/>
              </a:rPr>
              <a:t>・</a:t>
            </a:r>
            <a:r>
              <a:rPr lang="ja-JP" altLang="en-US" dirty="0" smtClean="0">
                <a:latin typeface="ＭＳ ゴシック" pitchFamily="49" charset="-128"/>
                <a:ea typeface="ＭＳ ゴシック" pitchFamily="49" charset="-128"/>
              </a:rPr>
              <a:t>「</a:t>
            </a:r>
            <a:r>
              <a:rPr lang="en-US" altLang="ja-JP" dirty="0" smtClean="0">
                <a:latin typeface="ＭＳ ゴシック" pitchFamily="49" charset="-128"/>
                <a:ea typeface="ＭＳ ゴシック" pitchFamily="49" charset="-128"/>
              </a:rPr>
              <a:t>1.</a:t>
            </a:r>
            <a:r>
              <a:rPr lang="ja-JP" altLang="en-US" dirty="0" smtClean="0">
                <a:latin typeface="ＭＳ ゴシック" pitchFamily="49" charset="-128"/>
                <a:ea typeface="ＭＳ ゴシック" pitchFamily="49" charset="-128"/>
              </a:rPr>
              <a:t>小学校からその内容が好きだったから」</a:t>
            </a:r>
            <a:endParaRPr lang="en-US" altLang="ja-JP" dirty="0">
              <a:latin typeface="ＭＳ ゴシック" pitchFamily="49" charset="-128"/>
              <a:ea typeface="ＭＳ ゴシック" pitchFamily="49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ＭＳ ゴシック" pitchFamily="49" charset="-128"/>
                <a:ea typeface="ＭＳ ゴシック" pitchFamily="49" charset="-128"/>
              </a:rPr>
              <a:t>・</a:t>
            </a:r>
            <a:r>
              <a:rPr lang="ja-JP" altLang="en-US" dirty="0" smtClean="0">
                <a:latin typeface="ＭＳ ゴシック" pitchFamily="49" charset="-128"/>
                <a:ea typeface="ＭＳ ゴシック" pitchFamily="49" charset="-128"/>
              </a:rPr>
              <a:t>「</a:t>
            </a:r>
            <a:r>
              <a:rPr lang="en-US" altLang="ja-JP" dirty="0">
                <a:latin typeface="ＭＳ ゴシック" pitchFamily="49" charset="-128"/>
                <a:ea typeface="ＭＳ ゴシック" pitchFamily="49" charset="-128"/>
              </a:rPr>
              <a:t>6</a:t>
            </a:r>
            <a:r>
              <a:rPr lang="en-US" altLang="ja-JP" dirty="0" smtClean="0">
                <a:latin typeface="ＭＳ ゴシック" pitchFamily="49" charset="-128"/>
                <a:ea typeface="ＭＳ ゴシック" pitchFamily="49" charset="-128"/>
              </a:rPr>
              <a:t>.</a:t>
            </a:r>
            <a:r>
              <a:rPr lang="ja-JP" altLang="en-US" dirty="0" smtClean="0">
                <a:latin typeface="ＭＳ ゴシック" pitchFamily="49" charset="-128"/>
                <a:ea typeface="ＭＳ ゴシック" pitchFamily="49" charset="-128"/>
              </a:rPr>
              <a:t>実験</a:t>
            </a:r>
            <a:r>
              <a:rPr lang="ja-JP" altLang="en-US" dirty="0">
                <a:latin typeface="ＭＳ ゴシック" pitchFamily="49" charset="-128"/>
                <a:ea typeface="ＭＳ ゴシック" pitchFamily="49" charset="-128"/>
              </a:rPr>
              <a:t>の回数が多かったから</a:t>
            </a:r>
            <a:r>
              <a:rPr lang="ja-JP" altLang="en-US" dirty="0" smtClean="0">
                <a:latin typeface="ＭＳ ゴシック" pitchFamily="49" charset="-128"/>
                <a:ea typeface="ＭＳ ゴシック" pitchFamily="49" charset="-128"/>
              </a:rPr>
              <a:t>」</a:t>
            </a:r>
            <a:endParaRPr lang="en-US" altLang="ja-JP" dirty="0" smtClean="0">
              <a:latin typeface="ＭＳ ゴシック" pitchFamily="49" charset="-128"/>
              <a:ea typeface="ＭＳ ゴシック" pitchFamily="49" charset="-128"/>
            </a:endParaRPr>
          </a:p>
          <a:p>
            <a:pPr marL="0" indent="0">
              <a:buNone/>
            </a:pPr>
            <a:endParaRPr lang="en-US" altLang="ja-JP" dirty="0">
              <a:latin typeface="ＭＳ ゴシック" pitchFamily="49" charset="-128"/>
              <a:ea typeface="ＭＳ ゴシック" pitchFamily="49" charset="-128"/>
            </a:endParaRPr>
          </a:p>
          <a:p>
            <a:pPr marL="0" indent="0">
              <a:buNone/>
            </a:pPr>
            <a:r>
              <a:rPr lang="ja-JP" altLang="en-US" dirty="0" smtClean="0">
                <a:latin typeface="ＭＳ ゴシック" pitchFamily="49" charset="-128"/>
                <a:ea typeface="ＭＳ ゴシック" pitchFamily="49" charset="-128"/>
              </a:rPr>
              <a:t>特徴的であったのは</a:t>
            </a:r>
            <a:endParaRPr lang="en-US" altLang="ja-JP" dirty="0" smtClean="0">
              <a:latin typeface="ＭＳ ゴシック" pitchFamily="49" charset="-128"/>
              <a:ea typeface="ＭＳ ゴシック" pitchFamily="49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ＭＳ ゴシック" pitchFamily="49" charset="-128"/>
                <a:ea typeface="ＭＳ ゴシック" pitchFamily="49" charset="-128"/>
              </a:rPr>
              <a:t>女子</a:t>
            </a:r>
            <a:r>
              <a:rPr lang="ja-JP" altLang="en-US" dirty="0" smtClean="0">
                <a:latin typeface="ＭＳ ゴシック" pitchFamily="49" charset="-128"/>
                <a:ea typeface="ＭＳ ゴシック" pitchFamily="49" charset="-128"/>
              </a:rPr>
              <a:t>の</a:t>
            </a:r>
            <a:endParaRPr lang="en-US" altLang="ja-JP" dirty="0" smtClean="0">
              <a:latin typeface="ＭＳ ゴシック" pitchFamily="49" charset="-128"/>
              <a:ea typeface="ＭＳ ゴシック" pitchFamily="49" charset="-128"/>
            </a:endParaRPr>
          </a:p>
          <a:p>
            <a:pPr marL="0" indent="0">
              <a:buNone/>
            </a:pPr>
            <a:r>
              <a:rPr lang="ja-JP" altLang="en-US" dirty="0" smtClean="0">
                <a:latin typeface="ＭＳ ゴシック" pitchFamily="49" charset="-128"/>
                <a:ea typeface="ＭＳ ゴシック" pitchFamily="49" charset="-128"/>
              </a:rPr>
              <a:t>・「</a:t>
            </a:r>
            <a:r>
              <a:rPr lang="en-US" altLang="ja-JP" dirty="0" smtClean="0">
                <a:latin typeface="ＭＳ ゴシック" pitchFamily="49" charset="-128"/>
                <a:ea typeface="ＭＳ ゴシック" pitchFamily="49" charset="-128"/>
              </a:rPr>
              <a:t>2.</a:t>
            </a:r>
            <a:r>
              <a:rPr lang="ja-JP" altLang="en-US" dirty="0" smtClean="0">
                <a:latin typeface="ＭＳ ゴシック" pitchFamily="49" charset="-128"/>
                <a:ea typeface="ＭＳ ゴシック" pitchFamily="49" charset="-128"/>
              </a:rPr>
              <a:t>中学校になって好きになった」</a:t>
            </a:r>
            <a:endParaRPr lang="en-US" altLang="ja-JP" dirty="0">
              <a:latin typeface="ＭＳ ゴシック" pitchFamily="49" charset="-128"/>
              <a:ea typeface="ＭＳ ゴシック" pitchFamily="49" charset="-128"/>
            </a:endParaRPr>
          </a:p>
          <a:p>
            <a:pPr marL="0" indent="0">
              <a:buNone/>
            </a:pPr>
            <a:r>
              <a:rPr lang="ja-JP" altLang="en-US" dirty="0" smtClean="0">
                <a:latin typeface="ＭＳ ゴシック" pitchFamily="49" charset="-128"/>
                <a:ea typeface="ＭＳ ゴシック" pitchFamily="49" charset="-128"/>
              </a:rPr>
              <a:t>理系男子の</a:t>
            </a:r>
            <a:endParaRPr lang="en-US" altLang="ja-JP" dirty="0" smtClean="0">
              <a:latin typeface="ＭＳ ゴシック" pitchFamily="49" charset="-128"/>
              <a:ea typeface="ＭＳ ゴシック" pitchFamily="49" charset="-128"/>
            </a:endParaRPr>
          </a:p>
          <a:p>
            <a:pPr marL="0" indent="0">
              <a:buNone/>
            </a:pPr>
            <a:r>
              <a:rPr lang="ja-JP" altLang="en-US" dirty="0" smtClean="0">
                <a:latin typeface="ＭＳ ゴシック" pitchFamily="49" charset="-128"/>
                <a:ea typeface="ＭＳ ゴシック" pitchFamily="49" charset="-128"/>
              </a:rPr>
              <a:t>・「</a:t>
            </a:r>
            <a:r>
              <a:rPr lang="en-US" altLang="ja-JP" dirty="0" smtClean="0">
                <a:latin typeface="ＭＳ ゴシック" pitchFamily="49" charset="-128"/>
                <a:ea typeface="ＭＳ ゴシック" pitchFamily="49" charset="-128"/>
              </a:rPr>
              <a:t>4.</a:t>
            </a:r>
            <a:r>
              <a:rPr lang="ja-JP" altLang="en-US" dirty="0" smtClean="0">
                <a:latin typeface="ＭＳ ゴシック" pitchFamily="49" charset="-128"/>
                <a:ea typeface="ＭＳ ゴシック" pitchFamily="49" charset="-128"/>
              </a:rPr>
              <a:t>理論的に考えることができたから」</a:t>
            </a:r>
            <a:endParaRPr lang="en-US" altLang="ja-JP" dirty="0">
              <a:latin typeface="ＭＳ ゴシック" pitchFamily="49" charset="-128"/>
              <a:ea typeface="ＭＳ ゴシック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9260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/>
          <a:lstStyle/>
          <a:p>
            <a:pPr algn="l"/>
            <a:r>
              <a:rPr lang="en-US" altLang="ja-JP" dirty="0" smtClean="0">
                <a:latin typeface="ＭＳ ゴシック" pitchFamily="49" charset="-128"/>
                <a:ea typeface="ＭＳ ゴシック" pitchFamily="49" charset="-128"/>
              </a:rPr>
              <a:t>4.</a:t>
            </a:r>
            <a:r>
              <a:rPr lang="ja-JP" altLang="en-US" dirty="0" smtClean="0">
                <a:latin typeface="ＭＳ ゴシック" pitchFamily="49" charset="-128"/>
                <a:ea typeface="ＭＳ ゴシック" pitchFamily="49" charset="-128"/>
              </a:rPr>
              <a:t>結果</a:t>
            </a:r>
            <a:endParaRPr kumimoji="1" lang="ja-JP" altLang="en-US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9" name="コンテンツ プレースホルダー 1"/>
          <p:cNvSpPr txBox="1">
            <a:spLocks/>
          </p:cNvSpPr>
          <p:nvPr/>
        </p:nvSpPr>
        <p:spPr>
          <a:xfrm>
            <a:off x="395536" y="1340768"/>
            <a:ext cx="8208912" cy="47525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ja-JP" altLang="en-US" dirty="0"/>
          </a:p>
        </p:txBody>
      </p:sp>
      <p:sp>
        <p:nvSpPr>
          <p:cNvPr id="10" name="コンテンツ プレースホルダー 1"/>
          <p:cNvSpPr txBox="1">
            <a:spLocks/>
          </p:cNvSpPr>
          <p:nvPr/>
        </p:nvSpPr>
        <p:spPr>
          <a:xfrm>
            <a:off x="424515" y="4077072"/>
            <a:ext cx="8208912" cy="1224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20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432587" y="687944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4.4</a:t>
            </a:r>
            <a:r>
              <a:rPr lang="ja-JP" altLang="en-US" dirty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中学校理科における好嫌の理由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685" y="1196751"/>
            <a:ext cx="8656292" cy="5633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4172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/>
          <a:lstStyle/>
          <a:p>
            <a:pPr algn="l"/>
            <a:r>
              <a:rPr lang="en-US" altLang="ja-JP" dirty="0" smtClean="0">
                <a:latin typeface="ＭＳ ゴシック" pitchFamily="49" charset="-128"/>
                <a:ea typeface="ＭＳ ゴシック" pitchFamily="49" charset="-128"/>
              </a:rPr>
              <a:t>4.</a:t>
            </a:r>
            <a:r>
              <a:rPr lang="ja-JP" altLang="en-US" dirty="0" smtClean="0">
                <a:latin typeface="ＭＳ ゴシック" pitchFamily="49" charset="-128"/>
                <a:ea typeface="ＭＳ ゴシック" pitchFamily="49" charset="-128"/>
              </a:rPr>
              <a:t>結果</a:t>
            </a:r>
            <a:endParaRPr kumimoji="1" lang="ja-JP" altLang="en-US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9" name="コンテンツ プレースホルダー 1"/>
          <p:cNvSpPr txBox="1">
            <a:spLocks/>
          </p:cNvSpPr>
          <p:nvPr/>
        </p:nvSpPr>
        <p:spPr>
          <a:xfrm>
            <a:off x="395536" y="1340768"/>
            <a:ext cx="8208912" cy="47525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ja-JP" altLang="en-US" dirty="0"/>
          </a:p>
        </p:txBody>
      </p:sp>
      <p:sp>
        <p:nvSpPr>
          <p:cNvPr id="10" name="コンテンツ プレースホルダー 1"/>
          <p:cNvSpPr txBox="1">
            <a:spLocks/>
          </p:cNvSpPr>
          <p:nvPr/>
        </p:nvSpPr>
        <p:spPr>
          <a:xfrm>
            <a:off x="424515" y="4077072"/>
            <a:ext cx="8208912" cy="1224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20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432587" y="687944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4.4</a:t>
            </a:r>
            <a:r>
              <a:rPr lang="ja-JP" altLang="en-US" dirty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中学校理科における好嫌の理由</a:t>
            </a:r>
          </a:p>
        </p:txBody>
      </p:sp>
      <p:sp>
        <p:nvSpPr>
          <p:cNvPr id="11" name="コンテンツ プレースホルダー 1"/>
          <p:cNvSpPr txBox="1">
            <a:spLocks/>
          </p:cNvSpPr>
          <p:nvPr/>
        </p:nvSpPr>
        <p:spPr>
          <a:xfrm>
            <a:off x="280499" y="1347006"/>
            <a:ext cx="8496944" cy="32341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>
                <a:latin typeface="ＭＳ ゴシック" pitchFamily="49" charset="-128"/>
                <a:ea typeface="ＭＳ ゴシック" pitchFamily="49" charset="-128"/>
              </a:rPr>
              <a:t>理科学習が嫌われる理由</a:t>
            </a:r>
          </a:p>
          <a:p>
            <a:pPr marL="0" indent="0">
              <a:buNone/>
            </a:pPr>
            <a:r>
              <a:rPr lang="ja-JP" altLang="en-US" dirty="0">
                <a:latin typeface="ＭＳ ゴシック" pitchFamily="49" charset="-128"/>
                <a:ea typeface="ＭＳ ゴシック" pitchFamily="49" charset="-128"/>
              </a:rPr>
              <a:t>・</a:t>
            </a:r>
            <a:r>
              <a:rPr lang="ja-JP" altLang="en-US" dirty="0" smtClean="0">
                <a:latin typeface="ＭＳ ゴシック" pitchFamily="49" charset="-128"/>
                <a:ea typeface="ＭＳ ゴシック" pitchFamily="49" charset="-128"/>
              </a:rPr>
              <a:t>「</a:t>
            </a:r>
            <a:r>
              <a:rPr lang="en-US" altLang="ja-JP" dirty="0">
                <a:latin typeface="ＭＳ ゴシック" pitchFamily="49" charset="-128"/>
                <a:ea typeface="ＭＳ ゴシック" pitchFamily="49" charset="-128"/>
              </a:rPr>
              <a:t>1.</a:t>
            </a:r>
            <a:r>
              <a:rPr lang="ja-JP" altLang="en-US" dirty="0" smtClean="0">
                <a:latin typeface="ＭＳ ゴシック" pitchFamily="49" charset="-128"/>
                <a:ea typeface="ＭＳ ゴシック" pitchFamily="49" charset="-128"/>
              </a:rPr>
              <a:t>小学校</a:t>
            </a:r>
            <a:r>
              <a:rPr lang="ja-JP" altLang="en-US" dirty="0">
                <a:latin typeface="ＭＳ ゴシック" pitchFamily="49" charset="-128"/>
                <a:ea typeface="ＭＳ ゴシック" pitchFamily="49" charset="-128"/>
              </a:rPr>
              <a:t>からその内容が嫌いだったから」</a:t>
            </a:r>
          </a:p>
          <a:p>
            <a:pPr marL="0" indent="0">
              <a:buNone/>
            </a:pPr>
            <a:r>
              <a:rPr lang="ja-JP" altLang="en-US" dirty="0">
                <a:latin typeface="ＭＳ ゴシック" pitchFamily="49" charset="-128"/>
                <a:ea typeface="ＭＳ ゴシック" pitchFamily="49" charset="-128"/>
              </a:rPr>
              <a:t>・</a:t>
            </a:r>
            <a:r>
              <a:rPr lang="ja-JP" altLang="en-US" dirty="0" smtClean="0">
                <a:latin typeface="ＭＳ ゴシック" pitchFamily="49" charset="-128"/>
                <a:ea typeface="ＭＳ ゴシック" pitchFamily="49" charset="-128"/>
              </a:rPr>
              <a:t>「</a:t>
            </a:r>
            <a:r>
              <a:rPr lang="en-US" altLang="ja-JP" dirty="0">
                <a:latin typeface="ＭＳ ゴシック" pitchFamily="49" charset="-128"/>
                <a:ea typeface="ＭＳ ゴシック" pitchFamily="49" charset="-128"/>
              </a:rPr>
              <a:t>2.</a:t>
            </a:r>
            <a:r>
              <a:rPr lang="ja-JP" altLang="en-US" dirty="0" smtClean="0">
                <a:latin typeface="ＭＳ ゴシック" pitchFamily="49" charset="-128"/>
                <a:ea typeface="ＭＳ ゴシック" pitchFamily="49" charset="-128"/>
              </a:rPr>
              <a:t>中学校</a:t>
            </a:r>
            <a:r>
              <a:rPr lang="ja-JP" altLang="en-US" dirty="0">
                <a:latin typeface="ＭＳ ゴシック" pitchFamily="49" charset="-128"/>
                <a:ea typeface="ＭＳ ゴシック" pitchFamily="49" charset="-128"/>
              </a:rPr>
              <a:t>になって嫌いになったから」</a:t>
            </a:r>
          </a:p>
          <a:p>
            <a:pPr marL="0" indent="0">
              <a:buNone/>
            </a:pPr>
            <a:r>
              <a:rPr lang="ja-JP" altLang="en-US" dirty="0">
                <a:latin typeface="ＭＳ ゴシック" pitchFamily="49" charset="-128"/>
                <a:ea typeface="ＭＳ ゴシック" pitchFamily="49" charset="-128"/>
              </a:rPr>
              <a:t>・</a:t>
            </a:r>
            <a:r>
              <a:rPr lang="ja-JP" altLang="en-US" dirty="0" smtClean="0">
                <a:latin typeface="ＭＳ ゴシック" pitchFamily="49" charset="-128"/>
                <a:ea typeface="ＭＳ ゴシック" pitchFamily="49" charset="-128"/>
              </a:rPr>
              <a:t>「</a:t>
            </a:r>
            <a:r>
              <a:rPr lang="en-US" altLang="ja-JP" dirty="0">
                <a:latin typeface="ＭＳ ゴシック" pitchFamily="49" charset="-128"/>
                <a:ea typeface="ＭＳ ゴシック" pitchFamily="49" charset="-128"/>
              </a:rPr>
              <a:t>3.</a:t>
            </a:r>
            <a:r>
              <a:rPr lang="ja-JP" altLang="en-US" dirty="0" smtClean="0">
                <a:latin typeface="ＭＳ ゴシック" pitchFamily="49" charset="-128"/>
                <a:ea typeface="ＭＳ ゴシック" pitchFamily="49" charset="-128"/>
              </a:rPr>
              <a:t>公式</a:t>
            </a:r>
            <a:r>
              <a:rPr lang="ja-JP" altLang="en-US" dirty="0">
                <a:latin typeface="ＭＳ ゴシック" pitchFamily="49" charset="-128"/>
                <a:ea typeface="ＭＳ ゴシック" pitchFamily="49" charset="-128"/>
              </a:rPr>
              <a:t>や法則が多くあって難しかったから」</a:t>
            </a:r>
          </a:p>
          <a:p>
            <a:pPr marL="0" indent="0">
              <a:buNone/>
            </a:pPr>
            <a:r>
              <a:rPr lang="ja-JP" altLang="en-US" dirty="0">
                <a:latin typeface="ＭＳ ゴシック" pitchFamily="49" charset="-128"/>
                <a:ea typeface="ＭＳ ゴシック" pitchFamily="49" charset="-128"/>
              </a:rPr>
              <a:t>・</a:t>
            </a:r>
            <a:r>
              <a:rPr lang="ja-JP" altLang="en-US" dirty="0" smtClean="0">
                <a:latin typeface="ＭＳ ゴシック" pitchFamily="49" charset="-128"/>
                <a:ea typeface="ＭＳ ゴシック" pitchFamily="49" charset="-128"/>
              </a:rPr>
              <a:t>「</a:t>
            </a:r>
            <a:r>
              <a:rPr lang="en-US" altLang="ja-JP" dirty="0">
                <a:latin typeface="ＭＳ ゴシック" pitchFamily="49" charset="-128"/>
                <a:ea typeface="ＭＳ ゴシック" pitchFamily="49" charset="-128"/>
              </a:rPr>
              <a:t>4.</a:t>
            </a:r>
            <a:r>
              <a:rPr lang="ja-JP" altLang="en-US" dirty="0" smtClean="0">
                <a:latin typeface="ＭＳ ゴシック" pitchFamily="49" charset="-128"/>
                <a:ea typeface="ＭＳ ゴシック" pitchFamily="49" charset="-128"/>
              </a:rPr>
              <a:t>理論</a:t>
            </a:r>
            <a:r>
              <a:rPr lang="ja-JP" altLang="en-US" dirty="0">
                <a:latin typeface="ＭＳ ゴシック" pitchFamily="49" charset="-128"/>
                <a:ea typeface="ＭＳ ゴシック" pitchFamily="49" charset="-128"/>
              </a:rPr>
              <a:t>が多く難しかったから」</a:t>
            </a:r>
          </a:p>
          <a:p>
            <a:pPr marL="0" indent="0">
              <a:buNone/>
            </a:pPr>
            <a:r>
              <a:rPr lang="ja-JP" altLang="en-US" dirty="0">
                <a:latin typeface="ＭＳ ゴシック" pitchFamily="49" charset="-128"/>
                <a:ea typeface="ＭＳ ゴシック" pitchFamily="49" charset="-128"/>
              </a:rPr>
              <a:t>・</a:t>
            </a:r>
            <a:r>
              <a:rPr lang="ja-JP" altLang="en-US" dirty="0" smtClean="0">
                <a:latin typeface="ＭＳ ゴシック" pitchFamily="49" charset="-128"/>
                <a:ea typeface="ＭＳ ゴシック" pitchFamily="49" charset="-128"/>
              </a:rPr>
              <a:t>「</a:t>
            </a:r>
            <a:r>
              <a:rPr lang="en-US" altLang="ja-JP" dirty="0">
                <a:latin typeface="ＭＳ ゴシック" pitchFamily="49" charset="-128"/>
                <a:ea typeface="ＭＳ ゴシック" pitchFamily="49" charset="-128"/>
              </a:rPr>
              <a:t>5.</a:t>
            </a:r>
            <a:r>
              <a:rPr lang="ja-JP" altLang="en-US" dirty="0" smtClean="0">
                <a:latin typeface="ＭＳ ゴシック" pitchFamily="49" charset="-128"/>
                <a:ea typeface="ＭＳ ゴシック" pitchFamily="49" charset="-128"/>
              </a:rPr>
              <a:t>覚える</a:t>
            </a:r>
            <a:r>
              <a:rPr lang="ja-JP" altLang="en-US" dirty="0">
                <a:latin typeface="ＭＳ ゴシック" pitchFamily="49" charset="-128"/>
                <a:ea typeface="ＭＳ ゴシック" pitchFamily="49" charset="-128"/>
              </a:rPr>
              <a:t>量が多かったから」</a:t>
            </a:r>
          </a:p>
          <a:p>
            <a:pPr marL="0" indent="0">
              <a:buNone/>
            </a:pPr>
            <a:r>
              <a:rPr lang="ja-JP" altLang="en-US" dirty="0">
                <a:latin typeface="ＭＳ ゴシック" pitchFamily="49" charset="-128"/>
                <a:ea typeface="ＭＳ ゴシック" pitchFamily="49" charset="-128"/>
              </a:rPr>
              <a:t>・</a:t>
            </a:r>
            <a:r>
              <a:rPr lang="ja-JP" altLang="en-US" dirty="0" smtClean="0">
                <a:latin typeface="ＭＳ ゴシック" pitchFamily="49" charset="-128"/>
                <a:ea typeface="ＭＳ ゴシック" pitchFamily="49" charset="-128"/>
              </a:rPr>
              <a:t>「</a:t>
            </a:r>
            <a:r>
              <a:rPr lang="en-US" altLang="ja-JP" dirty="0">
                <a:latin typeface="ＭＳ ゴシック" pitchFamily="49" charset="-128"/>
                <a:ea typeface="ＭＳ ゴシック" pitchFamily="49" charset="-128"/>
              </a:rPr>
              <a:t>6.</a:t>
            </a:r>
            <a:r>
              <a:rPr lang="ja-JP" altLang="en-US" dirty="0" smtClean="0">
                <a:latin typeface="ＭＳ ゴシック" pitchFamily="49" charset="-128"/>
                <a:ea typeface="ＭＳ ゴシック" pitchFamily="49" charset="-128"/>
              </a:rPr>
              <a:t>実験</a:t>
            </a:r>
            <a:r>
              <a:rPr lang="ja-JP" altLang="en-US" dirty="0">
                <a:latin typeface="ＭＳ ゴシック" pitchFamily="49" charset="-128"/>
                <a:ea typeface="ＭＳ ゴシック" pitchFamily="49" charset="-128"/>
              </a:rPr>
              <a:t>が少なく、先生の説明ばかりだったから」</a:t>
            </a:r>
          </a:p>
          <a:p>
            <a:endParaRPr lang="en-US" altLang="ja-JP" dirty="0"/>
          </a:p>
          <a:p>
            <a:endParaRPr lang="en-US" altLang="ja-JP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5536" y="4581128"/>
            <a:ext cx="835292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理科離れが問題となっている昨今ではあるが、</a:t>
            </a:r>
            <a:r>
              <a:rPr lang="ja-JP" altLang="en-US" sz="32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理科授業</a:t>
            </a:r>
            <a:r>
              <a:rPr lang="ja-JP" altLang="en-US" sz="32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におけるクレームの内容は相変わらず</a:t>
            </a:r>
            <a:r>
              <a:rPr lang="ja-JP" altLang="en-US" sz="32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変わっていない</a:t>
            </a:r>
            <a:r>
              <a:rPr lang="ja-JP" altLang="en-US" sz="32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。理科の授業の改善を実行することが</a:t>
            </a:r>
            <a:r>
              <a:rPr lang="ja-JP" altLang="en-US" sz="32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求められて</a:t>
            </a:r>
            <a:r>
              <a:rPr lang="ja-JP" altLang="en-US" sz="32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いる。</a:t>
            </a:r>
          </a:p>
        </p:txBody>
      </p:sp>
    </p:spTree>
    <p:extLst>
      <p:ext uri="{BB962C8B-B14F-4D97-AF65-F5344CB8AC3E}">
        <p14:creationId xmlns:p14="http://schemas.microsoft.com/office/powerpoint/2010/main" val="2100246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/>
          <a:lstStyle/>
          <a:p>
            <a:pPr algn="l"/>
            <a:r>
              <a:rPr lang="en-US" altLang="ja-JP" dirty="0">
                <a:latin typeface="ＭＳ ゴシック" pitchFamily="49" charset="-128"/>
                <a:ea typeface="ＭＳ ゴシック" pitchFamily="49" charset="-128"/>
              </a:rPr>
              <a:t>5</a:t>
            </a:r>
            <a:r>
              <a:rPr lang="en-US" altLang="ja-JP" dirty="0" smtClean="0">
                <a:latin typeface="ＭＳ ゴシック" pitchFamily="49" charset="-128"/>
                <a:ea typeface="ＭＳ ゴシック" pitchFamily="49" charset="-128"/>
              </a:rPr>
              <a:t>.</a:t>
            </a:r>
            <a:r>
              <a:rPr lang="ja-JP" altLang="en-US" dirty="0" smtClean="0">
                <a:latin typeface="ＭＳ ゴシック" pitchFamily="49" charset="-128"/>
                <a:ea typeface="ＭＳ ゴシック" pitchFamily="49" charset="-128"/>
              </a:rPr>
              <a:t>考察</a:t>
            </a:r>
            <a:endParaRPr kumimoji="1" lang="ja-JP" altLang="en-US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9" name="コンテンツ プレースホルダー 1"/>
          <p:cNvSpPr txBox="1">
            <a:spLocks/>
          </p:cNvSpPr>
          <p:nvPr/>
        </p:nvSpPr>
        <p:spPr>
          <a:xfrm>
            <a:off x="395536" y="1340768"/>
            <a:ext cx="8208912" cy="47525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ja-JP" altLang="en-US" dirty="0"/>
          </a:p>
        </p:txBody>
      </p:sp>
      <p:sp>
        <p:nvSpPr>
          <p:cNvPr id="10" name="コンテンツ プレースホルダー 1"/>
          <p:cNvSpPr txBox="1">
            <a:spLocks/>
          </p:cNvSpPr>
          <p:nvPr/>
        </p:nvSpPr>
        <p:spPr>
          <a:xfrm>
            <a:off x="424515" y="4077072"/>
            <a:ext cx="8208912" cy="1224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2000" dirty="0"/>
          </a:p>
        </p:txBody>
      </p:sp>
      <p:sp>
        <p:nvSpPr>
          <p:cNvPr id="11" name="コンテンツ プレースホルダー 1"/>
          <p:cNvSpPr txBox="1">
            <a:spLocks/>
          </p:cNvSpPr>
          <p:nvPr/>
        </p:nvSpPr>
        <p:spPr>
          <a:xfrm>
            <a:off x="280499" y="1347006"/>
            <a:ext cx="8496944" cy="43142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800" dirty="0" smtClean="0">
                <a:latin typeface="ＭＳ ゴシック" pitchFamily="49" charset="-128"/>
                <a:ea typeface="ＭＳ ゴシック" pitchFamily="49" charset="-128"/>
              </a:rPr>
              <a:t>　今回</a:t>
            </a:r>
            <a:r>
              <a:rPr lang="ja-JP" altLang="en-US" sz="2800" dirty="0">
                <a:latin typeface="ＭＳ ゴシック" pitchFamily="49" charset="-128"/>
                <a:ea typeface="ＭＳ ゴシック" pitchFamily="49" charset="-128"/>
              </a:rPr>
              <a:t>整理した結果から、ただちに物理離れ・</a:t>
            </a:r>
            <a:r>
              <a:rPr lang="ja-JP" altLang="en-US" sz="2800" dirty="0" smtClean="0">
                <a:latin typeface="ＭＳ ゴシック" pitchFamily="49" charset="-128"/>
                <a:ea typeface="ＭＳ ゴシック" pitchFamily="49" charset="-128"/>
              </a:rPr>
              <a:t>物理嫌いを、どう</a:t>
            </a:r>
            <a:r>
              <a:rPr lang="ja-JP" altLang="en-US" sz="2800" dirty="0">
                <a:latin typeface="ＭＳ ゴシック" pitchFamily="49" charset="-128"/>
                <a:ea typeface="ＭＳ ゴシック" pitchFamily="49" charset="-128"/>
              </a:rPr>
              <a:t>すればよいかの提案はできないがいくつか</a:t>
            </a:r>
            <a:r>
              <a:rPr lang="ja-JP" altLang="en-US" sz="2800" dirty="0" smtClean="0">
                <a:latin typeface="ＭＳ ゴシック" pitchFamily="49" charset="-128"/>
                <a:ea typeface="ＭＳ ゴシック" pitchFamily="49" charset="-128"/>
              </a:rPr>
              <a:t>示唆的</a:t>
            </a:r>
            <a:r>
              <a:rPr lang="ja-JP" altLang="en-US" sz="2800" dirty="0">
                <a:latin typeface="ＭＳ ゴシック" pitchFamily="49" charset="-128"/>
                <a:ea typeface="ＭＳ ゴシック" pitchFamily="49" charset="-128"/>
              </a:rPr>
              <a:t>なことが明らかになった</a:t>
            </a:r>
            <a:r>
              <a:rPr lang="ja-JP" altLang="en-US" sz="2800" dirty="0" smtClean="0">
                <a:latin typeface="ＭＳ ゴシック" pitchFamily="49" charset="-128"/>
                <a:ea typeface="ＭＳ ゴシック" pitchFamily="49" charset="-128"/>
              </a:rPr>
              <a:t>。</a:t>
            </a:r>
            <a:endParaRPr lang="en-US" altLang="ja-JP" sz="2800" dirty="0" smtClean="0">
              <a:latin typeface="ＭＳ ゴシック" pitchFamily="49" charset="-128"/>
              <a:ea typeface="ＭＳ ゴシック" pitchFamily="49" charset="-128"/>
            </a:endParaRPr>
          </a:p>
          <a:p>
            <a:pPr marL="0" indent="0">
              <a:buNone/>
            </a:pPr>
            <a:endParaRPr lang="en-US" altLang="ja-JP" sz="2800" dirty="0">
              <a:latin typeface="ＭＳ ゴシック" pitchFamily="49" charset="-128"/>
              <a:ea typeface="ＭＳ ゴシック" pitchFamily="49" charset="-128"/>
            </a:endParaRPr>
          </a:p>
          <a:p>
            <a:pPr marL="0" indent="0">
              <a:buNone/>
            </a:pPr>
            <a:r>
              <a:rPr lang="ja-JP" altLang="en-US" sz="2800" dirty="0" smtClean="0">
                <a:latin typeface="ＭＳ ゴシック" pitchFamily="49" charset="-128"/>
                <a:ea typeface="ＭＳ ゴシック" pitchFamily="49" charset="-128"/>
              </a:rPr>
              <a:t>　一つは従前</a:t>
            </a:r>
            <a:r>
              <a:rPr lang="ja-JP" altLang="en-US" sz="2800" dirty="0">
                <a:latin typeface="ＭＳ ゴシック" pitchFamily="49" charset="-128"/>
                <a:ea typeface="ＭＳ ゴシック" pitchFamily="49" charset="-128"/>
              </a:rPr>
              <a:t>からその必要性がいわれ続けているように、</a:t>
            </a:r>
            <a:r>
              <a:rPr lang="ja-JP" altLang="en-US" sz="2800" dirty="0" smtClean="0">
                <a:latin typeface="ＭＳ ゴシック" pitchFamily="49" charset="-128"/>
                <a:ea typeface="ＭＳ ゴシック" pitchFamily="49" charset="-128"/>
              </a:rPr>
              <a:t>教師が</a:t>
            </a:r>
            <a:r>
              <a:rPr lang="ja-JP" altLang="en-US" sz="2800" dirty="0">
                <a:latin typeface="ＭＳ ゴシック" pitchFamily="49" charset="-128"/>
                <a:ea typeface="ＭＳ ゴシック" pitchFamily="49" charset="-128"/>
              </a:rPr>
              <a:t>講義形式の授業ばかり行っているのではなく、</a:t>
            </a:r>
            <a:r>
              <a:rPr lang="ja-JP" altLang="en-US" sz="2800" dirty="0" smtClean="0">
                <a:latin typeface="ＭＳ ゴシック" pitchFamily="49" charset="-128"/>
                <a:ea typeface="ＭＳ ゴシック" pitchFamily="49" charset="-128"/>
              </a:rPr>
              <a:t>なるべく</a:t>
            </a:r>
            <a:r>
              <a:rPr lang="ja-JP" altLang="en-US" sz="2800" dirty="0">
                <a:latin typeface="ＭＳ ゴシック" pitchFamily="49" charset="-128"/>
                <a:ea typeface="ＭＳ ゴシック" pitchFamily="49" charset="-128"/>
              </a:rPr>
              <a:t>多くの実験を取り入れた授業を行うことである</a:t>
            </a:r>
            <a:r>
              <a:rPr lang="ja-JP" altLang="en-US" sz="2800" dirty="0" smtClean="0">
                <a:latin typeface="ＭＳ ゴシック" pitchFamily="49" charset="-128"/>
                <a:ea typeface="ＭＳ ゴシック" pitchFamily="49" charset="-128"/>
              </a:rPr>
              <a:t>。</a:t>
            </a:r>
            <a:endParaRPr lang="en-US" altLang="ja-JP" sz="2800" dirty="0">
              <a:latin typeface="ＭＳ ゴシック" pitchFamily="49" charset="-128"/>
              <a:ea typeface="ＭＳ ゴシック" pitchFamily="49" charset="-128"/>
            </a:endParaRPr>
          </a:p>
          <a:p>
            <a:pPr marL="0" indent="0">
              <a:buNone/>
            </a:pPr>
            <a:endParaRPr lang="en-US" altLang="ja-JP" dirty="0" smtClean="0">
              <a:latin typeface="ＭＳ ゴシック" pitchFamily="49" charset="-128"/>
              <a:ea typeface="ＭＳ ゴシック" pitchFamily="49" charset="-128"/>
            </a:endParaRPr>
          </a:p>
          <a:p>
            <a:endParaRPr lang="en-US" altLang="ja-JP" dirty="0">
              <a:latin typeface="ＭＳ ゴシック" pitchFamily="49" charset="-128"/>
              <a:ea typeface="ＭＳ ゴシック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4301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67544" y="1196752"/>
            <a:ext cx="8208912" cy="1224136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ja-JP" altLang="en-US" dirty="0" smtClean="0"/>
              <a:t>　</a:t>
            </a:r>
            <a:r>
              <a:rPr lang="ja-JP" altLang="en-US" sz="2000" dirty="0" smtClean="0">
                <a:latin typeface="ＭＳ ゴシック" pitchFamily="49" charset="-128"/>
                <a:ea typeface="ＭＳ ゴシック" pitchFamily="49" charset="-128"/>
              </a:rPr>
              <a:t>今回</a:t>
            </a:r>
            <a:r>
              <a:rPr lang="ja-JP" altLang="en-US" sz="2000" dirty="0">
                <a:latin typeface="ＭＳ ゴシック" pitchFamily="49" charset="-128"/>
                <a:ea typeface="ＭＳ ゴシック" pitchFamily="49" charset="-128"/>
              </a:rPr>
              <a:t>は、理科の学習項目ごとに被験者</a:t>
            </a:r>
            <a:r>
              <a:rPr lang="ja-JP" altLang="en-US" sz="2000" dirty="0" smtClean="0">
                <a:latin typeface="ＭＳ ゴシック" pitchFamily="49" charset="-128"/>
                <a:ea typeface="ＭＳ ゴシック" pitchFamily="49" charset="-128"/>
              </a:rPr>
              <a:t>の好嫌度を</a:t>
            </a:r>
            <a:r>
              <a:rPr lang="ja-JP" altLang="en-US" sz="2000" dirty="0">
                <a:latin typeface="ＭＳ ゴシック" pitchFamily="49" charset="-128"/>
                <a:ea typeface="ＭＳ ゴシック" pitchFamily="49" charset="-128"/>
              </a:rPr>
              <a:t>示すことにより、小・中学校の理科の学習</a:t>
            </a:r>
            <a:r>
              <a:rPr lang="ja-JP" altLang="en-US" sz="2000" dirty="0" smtClean="0">
                <a:latin typeface="ＭＳ ゴシック" pitchFamily="49" charset="-128"/>
                <a:ea typeface="ＭＳ ゴシック" pitchFamily="49" charset="-128"/>
              </a:rPr>
              <a:t>の実態</a:t>
            </a:r>
            <a:r>
              <a:rPr lang="ja-JP" altLang="en-US" sz="2000" dirty="0">
                <a:latin typeface="ＭＳ ゴシック" pitchFamily="49" charset="-128"/>
                <a:ea typeface="ＭＳ ゴシック" pitchFamily="49" charset="-128"/>
              </a:rPr>
              <a:t>を浮き彫りにした。ここでいう、好嫌度とは、</a:t>
            </a:r>
            <a:r>
              <a:rPr lang="ja-JP" altLang="en-US" sz="2000" dirty="0" smtClean="0">
                <a:latin typeface="ＭＳ ゴシック" pitchFamily="49" charset="-128"/>
                <a:ea typeface="ＭＳ ゴシック" pitchFamily="49" charset="-128"/>
              </a:rPr>
              <a:t>以下の</a:t>
            </a:r>
            <a:r>
              <a:rPr lang="ja-JP" altLang="en-US" sz="2000" dirty="0">
                <a:latin typeface="ＭＳ ゴシック" pitchFamily="49" charset="-128"/>
                <a:ea typeface="ＭＳ ゴシック" pitchFamily="49" charset="-128"/>
              </a:rPr>
              <a:t>ように定義する。</a:t>
            </a: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/>
          <a:lstStyle/>
          <a:p>
            <a:pPr algn="l"/>
            <a:r>
              <a:rPr kumimoji="1" lang="en-US" altLang="ja-JP" dirty="0" smtClean="0">
                <a:latin typeface="ＭＳ ゴシック" pitchFamily="49" charset="-128"/>
                <a:ea typeface="ＭＳ ゴシック" pitchFamily="49" charset="-128"/>
              </a:rPr>
              <a:t>1.</a:t>
            </a:r>
            <a:r>
              <a:rPr lang="ja-JP" altLang="en-US" dirty="0">
                <a:latin typeface="ＭＳ ゴシック" pitchFamily="49" charset="-128"/>
                <a:ea typeface="ＭＳ ゴシック" pitchFamily="49" charset="-128"/>
              </a:rPr>
              <a:t>はじめに</a:t>
            </a:r>
            <a:endParaRPr kumimoji="1" lang="ja-JP" altLang="en-US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6" name="コンテンツ プレースホルダー 1"/>
          <p:cNvSpPr txBox="1">
            <a:spLocks/>
          </p:cNvSpPr>
          <p:nvPr/>
        </p:nvSpPr>
        <p:spPr>
          <a:xfrm>
            <a:off x="522551" y="2276872"/>
            <a:ext cx="8208912" cy="27363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000" dirty="0" smtClean="0">
                <a:latin typeface="ＭＳ ゴシック" pitchFamily="49" charset="-128"/>
                <a:ea typeface="ＭＳ ゴシック" pitchFamily="49" charset="-128"/>
              </a:rPr>
              <a:t>調査</a:t>
            </a:r>
            <a:r>
              <a:rPr lang="ja-JP" altLang="en-US" sz="2000" dirty="0">
                <a:latin typeface="ＭＳ ゴシック" pitchFamily="49" charset="-128"/>
                <a:ea typeface="ＭＳ ゴシック" pitchFamily="49" charset="-128"/>
              </a:rPr>
              <a:t>対象者に理科の学習項目を示し、その項目に対し、</a:t>
            </a:r>
            <a:endParaRPr lang="en-US" altLang="ja-JP" sz="2000" dirty="0">
              <a:latin typeface="ＭＳ ゴシック" pitchFamily="49" charset="-128"/>
              <a:ea typeface="ＭＳ ゴシック" pitchFamily="49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ＭＳ ゴシック" pitchFamily="49" charset="-128"/>
                <a:ea typeface="ＭＳ ゴシック" pitchFamily="49" charset="-128"/>
              </a:rPr>
              <a:t>・「とても好き」（５）</a:t>
            </a:r>
            <a:endParaRPr lang="en-US" altLang="ja-JP" sz="2000" dirty="0">
              <a:latin typeface="ＭＳ ゴシック" pitchFamily="49" charset="-128"/>
              <a:ea typeface="ＭＳ ゴシック" pitchFamily="49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ＭＳ ゴシック" pitchFamily="49" charset="-128"/>
                <a:ea typeface="ＭＳ ゴシック" pitchFamily="49" charset="-128"/>
              </a:rPr>
              <a:t>・「まあまあ好き」（４）</a:t>
            </a:r>
            <a:endParaRPr lang="en-US" altLang="ja-JP" sz="2000" dirty="0">
              <a:latin typeface="ＭＳ ゴシック" pitchFamily="49" charset="-128"/>
              <a:ea typeface="ＭＳ ゴシック" pitchFamily="49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ＭＳ ゴシック" pitchFamily="49" charset="-128"/>
                <a:ea typeface="ＭＳ ゴシック" pitchFamily="49" charset="-128"/>
              </a:rPr>
              <a:t>・「どちらともいえない」（３）</a:t>
            </a:r>
            <a:endParaRPr lang="en-US" altLang="ja-JP" sz="2000" dirty="0">
              <a:latin typeface="ＭＳ ゴシック" pitchFamily="49" charset="-128"/>
              <a:ea typeface="ＭＳ ゴシック" pitchFamily="49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ＭＳ ゴシック" pitchFamily="49" charset="-128"/>
                <a:ea typeface="ＭＳ ゴシック" pitchFamily="49" charset="-128"/>
              </a:rPr>
              <a:t>・「どちらかといえば嫌い」（２）</a:t>
            </a:r>
            <a:endParaRPr lang="en-US" altLang="ja-JP" sz="2000" dirty="0">
              <a:latin typeface="ＭＳ ゴシック" pitchFamily="49" charset="-128"/>
              <a:ea typeface="ＭＳ ゴシック" pitchFamily="49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ＭＳ ゴシック" pitchFamily="49" charset="-128"/>
                <a:ea typeface="ＭＳ ゴシック" pitchFamily="49" charset="-128"/>
              </a:rPr>
              <a:t>・「とても嫌い」（１）</a:t>
            </a:r>
            <a:endParaRPr lang="en-US" altLang="ja-JP" sz="2000" dirty="0">
              <a:latin typeface="ＭＳ ゴシック" pitchFamily="49" charset="-128"/>
              <a:ea typeface="ＭＳ ゴシック" pitchFamily="49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ＭＳ ゴシック" pitchFamily="49" charset="-128"/>
                <a:ea typeface="ＭＳ ゴシック" pitchFamily="49" charset="-128"/>
              </a:rPr>
              <a:t>の５件法により回答を得、その項目の平均値を求める。</a:t>
            </a:r>
            <a:endParaRPr lang="en-US" altLang="ja-JP" sz="2000" dirty="0">
              <a:latin typeface="ＭＳ ゴシック" pitchFamily="49" charset="-128"/>
              <a:ea typeface="ＭＳ ゴシック" pitchFamily="49" charset="-128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3" cstate="print"/>
          <a:srcRect l="37935" t="81554" r="-4038" b="8044"/>
          <a:stretch/>
        </p:blipFill>
        <p:spPr bwMode="auto">
          <a:xfrm>
            <a:off x="1660597" y="5022776"/>
            <a:ext cx="5878249" cy="601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コンテンツ プレースホルダー 1"/>
          <p:cNvSpPr txBox="1">
            <a:spLocks/>
          </p:cNvSpPr>
          <p:nvPr/>
        </p:nvSpPr>
        <p:spPr>
          <a:xfrm>
            <a:off x="495266" y="5733256"/>
            <a:ext cx="8208912" cy="612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ja-JP" altLang="en-US" sz="2000" dirty="0" smtClean="0">
                <a:latin typeface="ＭＳ ゴシック" pitchFamily="49" charset="-128"/>
                <a:ea typeface="ＭＳ ゴシック" pitchFamily="49" charset="-128"/>
              </a:rPr>
              <a:t>これを</a:t>
            </a:r>
            <a:r>
              <a:rPr lang="ja-JP" altLang="en-US" sz="2000" dirty="0">
                <a:latin typeface="ＭＳ ゴシック" pitchFamily="49" charset="-128"/>
                <a:ea typeface="ＭＳ ゴシック" pitchFamily="49" charset="-128"/>
              </a:rPr>
              <a:t>好</a:t>
            </a:r>
            <a:r>
              <a:rPr lang="ja-JP" altLang="en-US" sz="2000" dirty="0" smtClean="0">
                <a:latin typeface="ＭＳ ゴシック" pitchFamily="49" charset="-128"/>
                <a:ea typeface="ＭＳ ゴシック" pitchFamily="49" charset="-128"/>
              </a:rPr>
              <a:t>嫌度とする。</a:t>
            </a:r>
            <a:endParaRPr lang="ja-JP" altLang="en-US" sz="2000" dirty="0">
              <a:latin typeface="ＭＳ ゴシック" pitchFamily="49" charset="-128"/>
              <a:ea typeface="ＭＳ ゴシック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9727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/>
          <a:lstStyle/>
          <a:p>
            <a:pPr algn="l"/>
            <a:r>
              <a:rPr lang="en-US" altLang="ja-JP" dirty="0">
                <a:latin typeface="ＭＳ ゴシック" pitchFamily="49" charset="-128"/>
                <a:ea typeface="ＭＳ ゴシック" pitchFamily="49" charset="-128"/>
              </a:rPr>
              <a:t>5</a:t>
            </a:r>
            <a:r>
              <a:rPr lang="en-US" altLang="ja-JP" dirty="0" smtClean="0">
                <a:latin typeface="ＭＳ ゴシック" pitchFamily="49" charset="-128"/>
                <a:ea typeface="ＭＳ ゴシック" pitchFamily="49" charset="-128"/>
              </a:rPr>
              <a:t>.</a:t>
            </a:r>
            <a:r>
              <a:rPr lang="ja-JP" altLang="en-US" dirty="0" smtClean="0">
                <a:latin typeface="ＭＳ ゴシック" pitchFamily="49" charset="-128"/>
                <a:ea typeface="ＭＳ ゴシック" pitchFamily="49" charset="-128"/>
              </a:rPr>
              <a:t>考察</a:t>
            </a:r>
            <a:endParaRPr kumimoji="1" lang="ja-JP" altLang="en-US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9" name="コンテンツ プレースホルダー 1"/>
          <p:cNvSpPr txBox="1">
            <a:spLocks/>
          </p:cNvSpPr>
          <p:nvPr/>
        </p:nvSpPr>
        <p:spPr>
          <a:xfrm>
            <a:off x="395536" y="1340768"/>
            <a:ext cx="8208912" cy="47525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ja-JP" altLang="en-US" dirty="0"/>
          </a:p>
        </p:txBody>
      </p:sp>
      <p:sp>
        <p:nvSpPr>
          <p:cNvPr id="10" name="コンテンツ プレースホルダー 1"/>
          <p:cNvSpPr txBox="1">
            <a:spLocks/>
          </p:cNvSpPr>
          <p:nvPr/>
        </p:nvSpPr>
        <p:spPr>
          <a:xfrm>
            <a:off x="424515" y="4077072"/>
            <a:ext cx="8208912" cy="1224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2000" dirty="0"/>
          </a:p>
        </p:txBody>
      </p:sp>
      <p:sp>
        <p:nvSpPr>
          <p:cNvPr id="11" name="コンテンツ プレースホルダー 1"/>
          <p:cNvSpPr txBox="1">
            <a:spLocks/>
          </p:cNvSpPr>
          <p:nvPr/>
        </p:nvSpPr>
        <p:spPr>
          <a:xfrm>
            <a:off x="280499" y="1268760"/>
            <a:ext cx="8496944" cy="12961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800" dirty="0" smtClean="0"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ja-JP" altLang="en-US" dirty="0" smtClean="0">
                <a:latin typeface="ＭＳ ゴシック" pitchFamily="49" charset="-128"/>
                <a:ea typeface="ＭＳ ゴシック" pitchFamily="49" charset="-128"/>
              </a:rPr>
              <a:t>しかし</a:t>
            </a:r>
            <a:r>
              <a:rPr lang="ja-JP" altLang="en-US" dirty="0">
                <a:latin typeface="ＭＳ ゴシック" pitchFamily="49" charset="-128"/>
                <a:ea typeface="ＭＳ ゴシック" pitchFamily="49" charset="-128"/>
              </a:rPr>
              <a:t>、実験ばかり多く行っても、学習内容の理解</a:t>
            </a:r>
            <a:r>
              <a:rPr lang="ja-JP" altLang="en-US" dirty="0" smtClean="0">
                <a:latin typeface="ＭＳ ゴシック" pitchFamily="49" charset="-128"/>
                <a:ea typeface="ＭＳ ゴシック" pitchFamily="49" charset="-128"/>
              </a:rPr>
              <a:t>につながらない</a:t>
            </a:r>
            <a:r>
              <a:rPr lang="ja-JP" altLang="en-US" dirty="0">
                <a:latin typeface="ＭＳ ゴシック" pitchFamily="49" charset="-128"/>
                <a:ea typeface="ＭＳ ゴシック" pitchFamily="49" charset="-128"/>
              </a:rPr>
              <a:t>場合、理科に対して学習者が持って</a:t>
            </a:r>
            <a:r>
              <a:rPr lang="ja-JP" altLang="en-US" dirty="0" smtClean="0">
                <a:latin typeface="ＭＳ ゴシック" pitchFamily="49" charset="-128"/>
                <a:ea typeface="ＭＳ ゴシック" pitchFamily="49" charset="-128"/>
              </a:rPr>
              <a:t>いる好嫌</a:t>
            </a:r>
            <a:r>
              <a:rPr lang="ja-JP" altLang="en-US" dirty="0">
                <a:latin typeface="ＭＳ ゴシック" pitchFamily="49" charset="-128"/>
                <a:ea typeface="ＭＳ ゴシック" pitchFamily="49" charset="-128"/>
              </a:rPr>
              <a:t>のイメージは変わらないといえよう</a:t>
            </a:r>
            <a:r>
              <a:rPr lang="ja-JP" altLang="en-US" dirty="0" smtClean="0">
                <a:latin typeface="ＭＳ ゴシック" pitchFamily="49" charset="-128"/>
                <a:ea typeface="ＭＳ ゴシック" pitchFamily="49" charset="-128"/>
              </a:rPr>
              <a:t>。</a:t>
            </a:r>
            <a:endParaRPr lang="en-US" altLang="ja-JP" dirty="0" smtClean="0">
              <a:latin typeface="ＭＳ ゴシック" pitchFamily="49" charset="-128"/>
              <a:ea typeface="ＭＳ ゴシック" pitchFamily="49" charset="-128"/>
            </a:endParaRPr>
          </a:p>
          <a:p>
            <a:endParaRPr lang="en-US" altLang="ja-JP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2" name="下矢印 1"/>
          <p:cNvSpPr/>
          <p:nvPr/>
        </p:nvSpPr>
        <p:spPr>
          <a:xfrm>
            <a:off x="4139952" y="2598367"/>
            <a:ext cx="792088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コンテンツ プレースホルダー 1"/>
          <p:cNvSpPr txBox="1">
            <a:spLocks/>
          </p:cNvSpPr>
          <p:nvPr/>
        </p:nvSpPr>
        <p:spPr>
          <a:xfrm>
            <a:off x="390832" y="3209996"/>
            <a:ext cx="8496944" cy="15121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 smtClean="0">
                <a:latin typeface="ＭＳ ゴシック" pitchFamily="49" charset="-128"/>
                <a:ea typeface="ＭＳ ゴシック" pitchFamily="49" charset="-128"/>
              </a:rPr>
              <a:t>理科</a:t>
            </a:r>
            <a:r>
              <a:rPr lang="ja-JP" altLang="en-US" dirty="0">
                <a:latin typeface="ＭＳ ゴシック" pitchFamily="49" charset="-128"/>
                <a:ea typeface="ＭＳ ゴシック" pitchFamily="49" charset="-128"/>
              </a:rPr>
              <a:t>学習が好まれる</a:t>
            </a:r>
            <a:r>
              <a:rPr lang="ja-JP" altLang="en-US" dirty="0" smtClean="0">
                <a:latin typeface="ＭＳ ゴシック" pitchFamily="49" charset="-128"/>
                <a:ea typeface="ＭＳ ゴシック" pitchFamily="49" charset="-128"/>
              </a:rPr>
              <a:t>理由理系男子の</a:t>
            </a:r>
            <a:endParaRPr lang="en-US" altLang="ja-JP" dirty="0" smtClean="0">
              <a:latin typeface="ＭＳ ゴシック" pitchFamily="49" charset="-128"/>
              <a:ea typeface="ＭＳ ゴシック" pitchFamily="49" charset="-128"/>
            </a:endParaRPr>
          </a:p>
          <a:p>
            <a:pPr marL="0" indent="0">
              <a:buNone/>
            </a:pPr>
            <a:r>
              <a:rPr lang="ja-JP" altLang="en-US" sz="28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・</a:t>
            </a:r>
            <a:r>
              <a:rPr lang="ja-JP" altLang="en-US" sz="28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「</a:t>
            </a:r>
            <a:r>
              <a:rPr lang="en-US" altLang="ja-JP" sz="28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4.</a:t>
            </a:r>
            <a:r>
              <a:rPr lang="ja-JP" altLang="en-US" sz="28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理論的に考えることができた</a:t>
            </a:r>
            <a:r>
              <a:rPr lang="ja-JP" altLang="en-US" sz="28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から」</a:t>
            </a:r>
            <a:endParaRPr lang="en-US" altLang="ja-JP" sz="2800" dirty="0" smtClean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marL="0" indent="0">
              <a:buNone/>
            </a:pPr>
            <a:r>
              <a:rPr lang="ja-JP" altLang="en-US" dirty="0" smtClean="0">
                <a:latin typeface="ＭＳ ゴシック" pitchFamily="49" charset="-128"/>
                <a:ea typeface="ＭＳ ゴシック" pitchFamily="49" charset="-128"/>
              </a:rPr>
              <a:t>から伺い知ることができる。</a:t>
            </a:r>
            <a:endParaRPr lang="en-US" altLang="ja-JP" dirty="0" smtClean="0">
              <a:latin typeface="ＭＳ ゴシック" pitchFamily="49" charset="-128"/>
              <a:ea typeface="ＭＳ ゴシック" pitchFamily="49" charset="-128"/>
            </a:endParaRPr>
          </a:p>
          <a:p>
            <a:pPr marL="0" indent="0">
              <a:buNone/>
            </a:pPr>
            <a:endParaRPr lang="en-US" altLang="ja-JP" dirty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8" name="下矢印 7"/>
          <p:cNvSpPr/>
          <p:nvPr/>
        </p:nvSpPr>
        <p:spPr>
          <a:xfrm>
            <a:off x="4154441" y="4653136"/>
            <a:ext cx="792088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コンテンツ プレースホルダー 1"/>
          <p:cNvSpPr txBox="1">
            <a:spLocks/>
          </p:cNvSpPr>
          <p:nvPr/>
        </p:nvSpPr>
        <p:spPr>
          <a:xfrm>
            <a:off x="179513" y="5365284"/>
            <a:ext cx="8690386" cy="1152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3200" dirty="0" smtClean="0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ja-JP" altLang="en-US" sz="2800" b="1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したがって</a:t>
            </a:r>
            <a:r>
              <a:rPr lang="ja-JP" altLang="en-US" sz="2800" b="1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、学習者に学習内容が理解できるよう</a:t>
            </a:r>
            <a:r>
              <a:rPr lang="ja-JP" altLang="en-US" sz="2800" b="1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な学習</a:t>
            </a:r>
            <a:r>
              <a:rPr lang="ja-JP" altLang="en-US" sz="2800" b="1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方法を模索していく必要があるといえよう</a:t>
            </a:r>
            <a:r>
              <a:rPr lang="ja-JP" altLang="en-US" sz="2800" b="1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。</a:t>
            </a:r>
            <a:endParaRPr lang="ja-JP" altLang="en-US" sz="2800" b="1" dirty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40528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  <p:bldP spid="8" grpId="0" animBg="1"/>
      <p:bldP spid="1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/>
          <a:lstStyle/>
          <a:p>
            <a:pPr algn="l"/>
            <a:r>
              <a:rPr lang="en-US" altLang="ja-JP" dirty="0" smtClean="0">
                <a:latin typeface="ＭＳ ゴシック" pitchFamily="49" charset="-128"/>
                <a:ea typeface="ＭＳ ゴシック" pitchFamily="49" charset="-128"/>
              </a:rPr>
              <a:t>6.</a:t>
            </a:r>
            <a:r>
              <a:rPr lang="ja-JP" altLang="en-US" dirty="0" smtClean="0">
                <a:latin typeface="ＭＳ ゴシック" pitchFamily="49" charset="-128"/>
                <a:ea typeface="ＭＳ ゴシック" pitchFamily="49" charset="-128"/>
              </a:rPr>
              <a:t>おわりに</a:t>
            </a:r>
            <a:endParaRPr kumimoji="1" lang="ja-JP" altLang="en-US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9" name="コンテンツ プレースホルダー 1"/>
          <p:cNvSpPr txBox="1">
            <a:spLocks/>
          </p:cNvSpPr>
          <p:nvPr/>
        </p:nvSpPr>
        <p:spPr>
          <a:xfrm>
            <a:off x="395536" y="1340768"/>
            <a:ext cx="8208912" cy="47525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ja-JP" altLang="en-US" dirty="0"/>
          </a:p>
        </p:txBody>
      </p:sp>
      <p:sp>
        <p:nvSpPr>
          <p:cNvPr id="10" name="コンテンツ プレースホルダー 1"/>
          <p:cNvSpPr txBox="1">
            <a:spLocks/>
          </p:cNvSpPr>
          <p:nvPr/>
        </p:nvSpPr>
        <p:spPr>
          <a:xfrm>
            <a:off x="424515" y="4077072"/>
            <a:ext cx="8208912" cy="1224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2000" dirty="0"/>
          </a:p>
        </p:txBody>
      </p:sp>
      <p:sp>
        <p:nvSpPr>
          <p:cNvPr id="11" name="コンテンツ プレースホルダー 1"/>
          <p:cNvSpPr txBox="1">
            <a:spLocks/>
          </p:cNvSpPr>
          <p:nvPr/>
        </p:nvSpPr>
        <p:spPr>
          <a:xfrm>
            <a:off x="280499" y="1347006"/>
            <a:ext cx="8496944" cy="48903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800" dirty="0" smtClean="0">
                <a:latin typeface="ＭＳ ゴシック" pitchFamily="49" charset="-128"/>
                <a:ea typeface="ＭＳ ゴシック" pitchFamily="49" charset="-128"/>
              </a:rPr>
              <a:t>理科</a:t>
            </a:r>
            <a:r>
              <a:rPr lang="ja-JP" altLang="en-US" sz="2800" dirty="0">
                <a:latin typeface="ＭＳ ゴシック" pitchFamily="49" charset="-128"/>
                <a:ea typeface="ＭＳ ゴシック" pitchFamily="49" charset="-128"/>
              </a:rPr>
              <a:t>離れ・物理離れに対して全国的な取り組み</a:t>
            </a:r>
            <a:r>
              <a:rPr lang="ja-JP" altLang="en-US" sz="2800" dirty="0" smtClean="0">
                <a:latin typeface="ＭＳ ゴシック" pitchFamily="49" charset="-128"/>
                <a:ea typeface="ＭＳ ゴシック" pitchFamily="49" charset="-128"/>
              </a:rPr>
              <a:t>が行われて</a:t>
            </a:r>
            <a:r>
              <a:rPr lang="ja-JP" altLang="en-US" sz="2800" dirty="0">
                <a:latin typeface="ＭＳ ゴシック" pitchFamily="49" charset="-128"/>
                <a:ea typeface="ＭＳ ゴシック" pitchFamily="49" charset="-128"/>
              </a:rPr>
              <a:t>きてはいるが、いまのところ中学校での</a:t>
            </a:r>
            <a:r>
              <a:rPr lang="ja-JP" altLang="en-US" sz="2800" dirty="0" smtClean="0">
                <a:latin typeface="ＭＳ ゴシック" pitchFamily="49" charset="-128"/>
                <a:ea typeface="ＭＳ ゴシック" pitchFamily="49" charset="-128"/>
              </a:rPr>
              <a:t>理科学習</a:t>
            </a:r>
            <a:r>
              <a:rPr lang="ja-JP" altLang="en-US" sz="2800" dirty="0">
                <a:latin typeface="ＭＳ ゴシック" pitchFamily="49" charset="-128"/>
                <a:ea typeface="ＭＳ ゴシック" pitchFamily="49" charset="-128"/>
              </a:rPr>
              <a:t>に対する好嫌を調べてみるかぎりにおいては</a:t>
            </a:r>
            <a:r>
              <a:rPr lang="ja-JP" altLang="en-US" sz="2800" dirty="0" smtClean="0">
                <a:latin typeface="ＭＳ ゴシック" pitchFamily="49" charset="-128"/>
                <a:ea typeface="ＭＳ ゴシック" pitchFamily="49" charset="-128"/>
              </a:rPr>
              <a:t>、その</a:t>
            </a:r>
            <a:r>
              <a:rPr lang="ja-JP" altLang="en-US" sz="2800" dirty="0">
                <a:latin typeface="ＭＳ ゴシック" pitchFamily="49" charset="-128"/>
                <a:ea typeface="ＭＳ ゴシック" pitchFamily="49" charset="-128"/>
              </a:rPr>
              <a:t>成果は上がっているとは言い難かった。</a:t>
            </a:r>
            <a:endParaRPr lang="en-US" altLang="ja-JP" sz="2800" dirty="0">
              <a:latin typeface="ＭＳ ゴシック" pitchFamily="49" charset="-128"/>
              <a:ea typeface="ＭＳ ゴシック" pitchFamily="49" charset="-128"/>
            </a:endParaRPr>
          </a:p>
          <a:p>
            <a:endParaRPr lang="en-US" altLang="ja-JP" sz="2800" dirty="0">
              <a:latin typeface="ＭＳ ゴシック" pitchFamily="49" charset="-128"/>
              <a:ea typeface="ＭＳ ゴシック" pitchFamily="49" charset="-128"/>
            </a:endParaRPr>
          </a:p>
          <a:p>
            <a:pPr marL="0" indent="0">
              <a:buNone/>
            </a:pPr>
            <a:r>
              <a:rPr lang="ja-JP" altLang="en-US" sz="2800" dirty="0">
                <a:latin typeface="ＭＳ ゴシック" pitchFamily="49" charset="-128"/>
                <a:ea typeface="ＭＳ ゴシック" pitchFamily="49" charset="-128"/>
              </a:rPr>
              <a:t>高等学校で文科系コースを選択している学習者は、</a:t>
            </a:r>
            <a:endParaRPr lang="en-US" altLang="ja-JP" sz="2800" dirty="0">
              <a:latin typeface="ＭＳ ゴシック" pitchFamily="49" charset="-128"/>
              <a:ea typeface="ＭＳ ゴシック" pitchFamily="49" charset="-128"/>
            </a:endParaRPr>
          </a:p>
          <a:p>
            <a:pPr marL="0" indent="0">
              <a:buNone/>
            </a:pPr>
            <a:r>
              <a:rPr lang="ja-JP" altLang="en-US" sz="2800" dirty="0">
                <a:latin typeface="ＭＳ ゴシック" pitchFamily="49" charset="-128"/>
                <a:ea typeface="ＭＳ ゴシック" pitchFamily="49" charset="-128"/>
              </a:rPr>
              <a:t>中学校理科学習では特に物理嫌いが顕著であった。</a:t>
            </a:r>
            <a:endParaRPr lang="en-US" altLang="ja-JP" sz="2800" dirty="0">
              <a:latin typeface="ＭＳ ゴシック" pitchFamily="49" charset="-128"/>
              <a:ea typeface="ＭＳ ゴシック" pitchFamily="49" charset="-128"/>
            </a:endParaRPr>
          </a:p>
          <a:p>
            <a:endParaRPr lang="en-US" altLang="ja-JP" sz="2800" dirty="0">
              <a:latin typeface="ＭＳ ゴシック" pitchFamily="49" charset="-128"/>
              <a:ea typeface="ＭＳ ゴシック" pitchFamily="49" charset="-128"/>
            </a:endParaRPr>
          </a:p>
          <a:p>
            <a:pPr marL="0" indent="0">
              <a:buNone/>
            </a:pPr>
            <a:r>
              <a:rPr lang="ja-JP" altLang="en-US" sz="2800" dirty="0">
                <a:latin typeface="ＭＳ ゴシック" pitchFamily="49" charset="-128"/>
                <a:ea typeface="ＭＳ ゴシック" pitchFamily="49" charset="-128"/>
              </a:rPr>
              <a:t>また、高等学校で理科系コースを選択している女子は</a:t>
            </a:r>
            <a:r>
              <a:rPr lang="ja-JP" altLang="en-US" sz="2800" dirty="0" smtClean="0">
                <a:latin typeface="ＭＳ ゴシック" pitchFamily="49" charset="-128"/>
                <a:ea typeface="ＭＳ ゴシック" pitchFamily="49" charset="-128"/>
              </a:rPr>
              <a:t>、中学校</a:t>
            </a:r>
            <a:r>
              <a:rPr lang="ja-JP" altLang="en-US" sz="2800" dirty="0">
                <a:latin typeface="ＭＳ ゴシック" pitchFamily="49" charset="-128"/>
                <a:ea typeface="ＭＳ ゴシック" pitchFamily="49" charset="-128"/>
              </a:rPr>
              <a:t>時代には化学好きの傾向が見られた。</a:t>
            </a:r>
          </a:p>
        </p:txBody>
      </p:sp>
    </p:spTree>
    <p:extLst>
      <p:ext uri="{BB962C8B-B14F-4D97-AF65-F5344CB8AC3E}">
        <p14:creationId xmlns:p14="http://schemas.microsoft.com/office/powerpoint/2010/main" val="236124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>
            <a:normAutofit/>
          </a:bodyPr>
          <a:lstStyle/>
          <a:p>
            <a:pPr algn="l"/>
            <a:r>
              <a:rPr kumimoji="1" lang="en-US" altLang="ja-JP" dirty="0" smtClean="0">
                <a:latin typeface="ＭＳ ゴシック" pitchFamily="49" charset="-128"/>
                <a:ea typeface="ＭＳ ゴシック" pitchFamily="49" charset="-128"/>
              </a:rPr>
              <a:t>7.</a:t>
            </a:r>
            <a:r>
              <a:rPr kumimoji="1" lang="ja-JP" altLang="en-US" dirty="0" smtClean="0">
                <a:latin typeface="ＭＳ ゴシック" pitchFamily="49" charset="-128"/>
                <a:ea typeface="ＭＳ ゴシック" pitchFamily="49" charset="-128"/>
              </a:rPr>
              <a:t>この論文を読んで感じたこと</a:t>
            </a:r>
            <a:endParaRPr kumimoji="1" lang="ja-JP" altLang="en-US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9" name="コンテンツ プレースホルダー 1"/>
          <p:cNvSpPr txBox="1">
            <a:spLocks/>
          </p:cNvSpPr>
          <p:nvPr/>
        </p:nvSpPr>
        <p:spPr>
          <a:xfrm>
            <a:off x="395536" y="1340768"/>
            <a:ext cx="8208912" cy="47525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ja-JP" altLang="en-US" dirty="0"/>
          </a:p>
        </p:txBody>
      </p:sp>
      <p:sp>
        <p:nvSpPr>
          <p:cNvPr id="10" name="コンテンツ プレースホルダー 1"/>
          <p:cNvSpPr txBox="1">
            <a:spLocks/>
          </p:cNvSpPr>
          <p:nvPr/>
        </p:nvSpPr>
        <p:spPr>
          <a:xfrm>
            <a:off x="424515" y="4077072"/>
            <a:ext cx="8208912" cy="1224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2000" dirty="0"/>
          </a:p>
        </p:txBody>
      </p:sp>
      <p:sp>
        <p:nvSpPr>
          <p:cNvPr id="11" name="コンテンツ プレースホルダー 1"/>
          <p:cNvSpPr txBox="1">
            <a:spLocks/>
          </p:cNvSpPr>
          <p:nvPr/>
        </p:nvSpPr>
        <p:spPr>
          <a:xfrm>
            <a:off x="280499" y="1347006"/>
            <a:ext cx="8496944" cy="48903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ja-JP" altLang="en-US" sz="2800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6" name="コンテンツ プレースホルダー 1"/>
          <p:cNvSpPr txBox="1">
            <a:spLocks/>
          </p:cNvSpPr>
          <p:nvPr/>
        </p:nvSpPr>
        <p:spPr>
          <a:xfrm>
            <a:off x="432899" y="1340768"/>
            <a:ext cx="8496944" cy="20882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800" dirty="0" smtClean="0">
                <a:latin typeface="ＭＳ ゴシック" pitchFamily="49" charset="-128"/>
                <a:ea typeface="ＭＳ ゴシック" pitchFamily="49" charset="-128"/>
              </a:rPr>
              <a:t>・物理嫌いは中学での学習に始まっている。</a:t>
            </a:r>
            <a:endParaRPr lang="en-US" altLang="ja-JP" sz="2800" dirty="0" smtClean="0">
              <a:latin typeface="ＭＳ ゴシック" pitchFamily="49" charset="-128"/>
              <a:ea typeface="ＭＳ ゴシック" pitchFamily="49" charset="-128"/>
            </a:endParaRPr>
          </a:p>
          <a:p>
            <a:pPr marL="0" indent="0">
              <a:buNone/>
            </a:pPr>
            <a:r>
              <a:rPr lang="ja-JP" altLang="en-US" sz="2800" dirty="0" smtClean="0">
                <a:latin typeface="ＭＳ ゴシック" pitchFamily="49" charset="-128"/>
                <a:ea typeface="ＭＳ ゴシック" pitchFamily="49" charset="-128"/>
              </a:rPr>
              <a:t>・実験・観察を多く行うことが好きにつながる。</a:t>
            </a:r>
            <a:endParaRPr lang="en-US" altLang="ja-JP" sz="2800" dirty="0" smtClean="0">
              <a:latin typeface="ＭＳ ゴシック" pitchFamily="49" charset="-128"/>
              <a:ea typeface="ＭＳ ゴシック" pitchFamily="49" charset="-128"/>
            </a:endParaRPr>
          </a:p>
          <a:p>
            <a:pPr marL="0" indent="0">
              <a:buNone/>
            </a:pPr>
            <a:r>
              <a:rPr lang="ja-JP" altLang="en-US" sz="2800" dirty="0" smtClean="0">
                <a:latin typeface="ＭＳ ゴシック" pitchFamily="49" charset="-128"/>
                <a:ea typeface="ＭＳ ゴシック" pitchFamily="49" charset="-128"/>
              </a:rPr>
              <a:t>・実験をするだけではなくそこから理論的に考える　ことができるようにすべきということ。</a:t>
            </a:r>
            <a:endParaRPr lang="en-US" altLang="ja-JP" sz="2800" dirty="0" smtClean="0">
              <a:latin typeface="ＭＳ ゴシック" pitchFamily="49" charset="-128"/>
              <a:ea typeface="ＭＳ ゴシック" pitchFamily="49" charset="-128"/>
            </a:endParaRPr>
          </a:p>
          <a:p>
            <a:pPr marL="0" indent="0">
              <a:buNone/>
            </a:pPr>
            <a:endParaRPr lang="en-US" altLang="ja-JP" sz="2800" dirty="0">
              <a:latin typeface="ＭＳ ゴシック" pitchFamily="49" charset="-128"/>
              <a:ea typeface="ＭＳ ゴシック" pitchFamily="49" charset="-128"/>
            </a:endParaRPr>
          </a:p>
          <a:p>
            <a:pPr marL="0" indent="0">
              <a:buNone/>
            </a:pPr>
            <a:endParaRPr lang="en-US" altLang="ja-JP" sz="2800" dirty="0" smtClean="0">
              <a:latin typeface="ＭＳ ゴシック" pitchFamily="49" charset="-128"/>
              <a:ea typeface="ＭＳ ゴシック" pitchFamily="49" charset="-128"/>
            </a:endParaRPr>
          </a:p>
          <a:p>
            <a:pPr marL="0" indent="0">
              <a:buNone/>
            </a:pPr>
            <a:endParaRPr lang="en-US" altLang="ja-JP" sz="2800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7" name="コンテンツ プレースホルダー 1"/>
          <p:cNvSpPr txBox="1">
            <a:spLocks/>
          </p:cNvSpPr>
          <p:nvPr/>
        </p:nvSpPr>
        <p:spPr>
          <a:xfrm>
            <a:off x="97220" y="4329100"/>
            <a:ext cx="8863501" cy="19442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3200" dirty="0" smtClean="0">
                <a:latin typeface="ＭＳ ゴシック" pitchFamily="49" charset="-128"/>
                <a:ea typeface="ＭＳ ゴシック" pitchFamily="49" charset="-128"/>
              </a:rPr>
              <a:t>・実験</a:t>
            </a:r>
            <a:r>
              <a:rPr lang="ja-JP" altLang="en-US" sz="3200" dirty="0" smtClean="0">
                <a:latin typeface="ＭＳ ゴシック" pitchFamily="49" charset="-128"/>
                <a:ea typeface="ＭＳ ゴシック" pitchFamily="49" charset="-128"/>
              </a:rPr>
              <a:t>を多く取り入れた授業を行う。</a:t>
            </a:r>
            <a:endParaRPr lang="en-US" altLang="ja-JP" sz="3200" dirty="0" smtClean="0">
              <a:latin typeface="ＭＳ ゴシック" pitchFamily="49" charset="-128"/>
              <a:ea typeface="ＭＳ ゴシック" pitchFamily="49" charset="-128"/>
            </a:endParaRPr>
          </a:p>
          <a:p>
            <a:pPr marL="0" indent="0">
              <a:buNone/>
            </a:pPr>
            <a:r>
              <a:rPr lang="ja-JP" altLang="en-US" sz="3200" dirty="0">
                <a:latin typeface="ＭＳ ゴシック" pitchFamily="49" charset="-128"/>
                <a:ea typeface="ＭＳ ゴシック" pitchFamily="49" charset="-128"/>
              </a:rPr>
              <a:t>・</a:t>
            </a:r>
            <a:r>
              <a:rPr lang="ja-JP" altLang="en-US" sz="3200" dirty="0" smtClean="0">
                <a:latin typeface="ＭＳ ゴシック" pitchFamily="49" charset="-128"/>
                <a:ea typeface="ＭＳ ゴシック" pitchFamily="49" charset="-128"/>
              </a:rPr>
              <a:t>実験を</a:t>
            </a:r>
            <a:r>
              <a:rPr lang="ja-JP" altLang="en-US" sz="3200" dirty="0" smtClean="0">
                <a:latin typeface="ＭＳ ゴシック" pitchFamily="49" charset="-128"/>
                <a:ea typeface="ＭＳ ゴシック" pitchFamily="49" charset="-128"/>
              </a:rPr>
              <a:t>通して理論わかりやすく教える。</a:t>
            </a:r>
            <a:endParaRPr lang="en-US" altLang="ja-JP" sz="3200" dirty="0" smtClean="0">
              <a:latin typeface="ＭＳ ゴシック" pitchFamily="49" charset="-128"/>
              <a:ea typeface="ＭＳ ゴシック" pitchFamily="49" charset="-128"/>
            </a:endParaRPr>
          </a:p>
          <a:p>
            <a:pPr marL="0" indent="0">
              <a:buNone/>
            </a:pPr>
            <a:r>
              <a:rPr lang="ja-JP" altLang="en-US" sz="3200" dirty="0">
                <a:latin typeface="ＭＳ ゴシック" pitchFamily="49" charset="-128"/>
                <a:ea typeface="ＭＳ ゴシック" pitchFamily="49" charset="-128"/>
              </a:rPr>
              <a:t>・</a:t>
            </a:r>
            <a:r>
              <a:rPr lang="ja-JP" altLang="en-US" sz="3200" dirty="0" smtClean="0">
                <a:latin typeface="ＭＳ ゴシック" pitchFamily="49" charset="-128"/>
                <a:ea typeface="ＭＳ ゴシック" pitchFamily="49" charset="-128"/>
              </a:rPr>
              <a:t>生徒</a:t>
            </a:r>
            <a:r>
              <a:rPr lang="ja-JP" altLang="en-US" sz="3200" dirty="0" smtClean="0">
                <a:latin typeface="ＭＳ ゴシック" pitchFamily="49" charset="-128"/>
                <a:ea typeface="ＭＳ ゴシック" pitchFamily="49" charset="-128"/>
              </a:rPr>
              <a:t>が主体的に学べるような学習法を模索</a:t>
            </a:r>
            <a:r>
              <a:rPr lang="ja-JP" altLang="en-US" sz="3200" dirty="0" smtClean="0">
                <a:latin typeface="ＭＳ ゴシック" pitchFamily="49" charset="-128"/>
                <a:ea typeface="ＭＳ ゴシック" pitchFamily="49" charset="-128"/>
              </a:rPr>
              <a:t>し　　て</a:t>
            </a:r>
            <a:r>
              <a:rPr lang="ja-JP" altLang="en-US" sz="3200" dirty="0" smtClean="0">
                <a:latin typeface="ＭＳ ゴシック" pitchFamily="49" charset="-128"/>
                <a:ea typeface="ＭＳ ゴシック" pitchFamily="49" charset="-128"/>
              </a:rPr>
              <a:t>いく！</a:t>
            </a:r>
            <a:endParaRPr lang="en-US" altLang="ja-JP" sz="3200" dirty="0" smtClean="0">
              <a:latin typeface="ＭＳ ゴシック" pitchFamily="49" charset="-128"/>
              <a:ea typeface="ＭＳ ゴシック" pitchFamily="49" charset="-128"/>
            </a:endParaRPr>
          </a:p>
          <a:p>
            <a:pPr marL="0" indent="0">
              <a:buNone/>
            </a:pPr>
            <a:endParaRPr lang="en-US" altLang="ja-JP" sz="2800" dirty="0" smtClean="0">
              <a:latin typeface="ＭＳ ゴシック" pitchFamily="49" charset="-128"/>
              <a:ea typeface="ＭＳ ゴシック" pitchFamily="49" charset="-128"/>
            </a:endParaRPr>
          </a:p>
          <a:p>
            <a:pPr marL="0" indent="0">
              <a:buNone/>
            </a:pPr>
            <a:endParaRPr lang="en-US" altLang="ja-JP" sz="2800" dirty="0">
              <a:latin typeface="ＭＳ ゴシック" pitchFamily="49" charset="-128"/>
              <a:ea typeface="ＭＳ ゴシック" pitchFamily="49" charset="-128"/>
            </a:endParaRPr>
          </a:p>
          <a:p>
            <a:pPr marL="0" indent="0">
              <a:buNone/>
            </a:pPr>
            <a:endParaRPr lang="en-US" altLang="ja-JP" sz="2800" dirty="0" smtClean="0">
              <a:latin typeface="ＭＳ ゴシック" pitchFamily="49" charset="-128"/>
              <a:ea typeface="ＭＳ ゴシック" pitchFamily="49" charset="-128"/>
            </a:endParaRPr>
          </a:p>
          <a:p>
            <a:pPr marL="0" indent="0">
              <a:buNone/>
            </a:pPr>
            <a:endParaRPr lang="en-US" altLang="ja-JP" sz="2800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2" name="下矢印 1"/>
          <p:cNvSpPr/>
          <p:nvPr/>
        </p:nvSpPr>
        <p:spPr>
          <a:xfrm>
            <a:off x="3988911" y="3440509"/>
            <a:ext cx="1080120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1853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コンテンツ プレースホルダー 1"/>
          <p:cNvSpPr txBox="1">
            <a:spLocks/>
          </p:cNvSpPr>
          <p:nvPr/>
        </p:nvSpPr>
        <p:spPr>
          <a:xfrm>
            <a:off x="395536" y="1340768"/>
            <a:ext cx="8208912" cy="47525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ja-JP" altLang="en-US" dirty="0"/>
          </a:p>
        </p:txBody>
      </p:sp>
      <p:sp>
        <p:nvSpPr>
          <p:cNvPr id="10" name="コンテンツ プレースホルダー 1"/>
          <p:cNvSpPr txBox="1">
            <a:spLocks/>
          </p:cNvSpPr>
          <p:nvPr/>
        </p:nvSpPr>
        <p:spPr>
          <a:xfrm>
            <a:off x="424515" y="4077072"/>
            <a:ext cx="8208912" cy="1224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2000" dirty="0"/>
          </a:p>
        </p:txBody>
      </p:sp>
      <p:sp>
        <p:nvSpPr>
          <p:cNvPr id="11" name="コンテンツ プレースホルダー 1"/>
          <p:cNvSpPr txBox="1">
            <a:spLocks/>
          </p:cNvSpPr>
          <p:nvPr/>
        </p:nvSpPr>
        <p:spPr>
          <a:xfrm>
            <a:off x="280499" y="1347006"/>
            <a:ext cx="8496944" cy="48903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ja-JP" altLang="en-US" sz="2800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424515" y="1166843"/>
            <a:ext cx="832406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400" b="1" dirty="0">
                <a:latin typeface="ＭＳ ゴシック" pitchFamily="49" charset="-128"/>
                <a:ea typeface="ＭＳ ゴシック" pitchFamily="49" charset="-128"/>
              </a:rPr>
              <a:t>引用文献</a:t>
            </a:r>
            <a:endParaRPr lang="en-US" altLang="ja-JP" sz="2400" b="1" dirty="0">
              <a:latin typeface="ＭＳ ゴシック" pitchFamily="49" charset="-128"/>
              <a:ea typeface="ＭＳ ゴシック" pitchFamily="49" charset="-128"/>
            </a:endParaRPr>
          </a:p>
          <a:p>
            <a:endParaRPr lang="en-US" altLang="ja-JP" sz="2400" b="1" dirty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ja-JP" altLang="en-US" sz="2400" dirty="0">
                <a:latin typeface="ＭＳ ゴシック" pitchFamily="49" charset="-128"/>
                <a:ea typeface="ＭＳ ゴシック" pitchFamily="49" charset="-128"/>
              </a:rPr>
              <a:t>１）石塚信夫・川村康文他「本校生徒の理科学習の</a:t>
            </a:r>
            <a:endParaRPr lang="en-US" altLang="ja-JP" sz="2400" dirty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ja-JP" altLang="en-US" sz="2400" dirty="0">
                <a:latin typeface="ＭＳ ゴシック" pitchFamily="49" charset="-128"/>
                <a:ea typeface="ＭＳ ゴシック" pitchFamily="49" charset="-128"/>
              </a:rPr>
              <a:t>　　実態その考察」京都教育大学附属高校研究紀要、</a:t>
            </a:r>
            <a:endParaRPr lang="en-US" altLang="ja-JP" sz="2400" dirty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ja-JP" altLang="en-US" sz="2400" dirty="0">
                <a:latin typeface="ＭＳ ゴシック" pitchFamily="49" charset="-128"/>
                <a:ea typeface="ＭＳ ゴシック" pitchFamily="49" charset="-128"/>
              </a:rPr>
              <a:t>　　第４２号、１９８７、</a:t>
            </a:r>
            <a:r>
              <a:rPr lang="en-US" altLang="ja-JP" sz="2400" dirty="0">
                <a:latin typeface="ＭＳ ゴシック" pitchFamily="49" charset="-128"/>
                <a:ea typeface="ＭＳ ゴシック" pitchFamily="49" charset="-128"/>
              </a:rPr>
              <a:t>pp.88-122.</a:t>
            </a:r>
          </a:p>
          <a:p>
            <a:endParaRPr lang="en-US" altLang="ja-JP" sz="2400" dirty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ja-JP" altLang="en-US" sz="2400" dirty="0">
                <a:latin typeface="ＭＳ ゴシック" pitchFamily="49" charset="-128"/>
                <a:ea typeface="ＭＳ ゴシック" pitchFamily="49" charset="-128"/>
              </a:rPr>
              <a:t>２）石塚信夫・川村康文他「本校生徒の理科学習の</a:t>
            </a:r>
            <a:endParaRPr lang="en-US" altLang="ja-JP" sz="2400" dirty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ja-JP" altLang="en-US" sz="2400" dirty="0">
                <a:latin typeface="ＭＳ ゴシック" pitchFamily="49" charset="-128"/>
                <a:ea typeface="ＭＳ ゴシック" pitchFamily="49" charset="-128"/>
              </a:rPr>
              <a:t>　　実態その考察（その２）」京都教育大学附属高校</a:t>
            </a:r>
            <a:endParaRPr lang="en-US" altLang="ja-JP" sz="2400" dirty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ja-JP" altLang="en-US" sz="2400" dirty="0">
                <a:latin typeface="ＭＳ ゴシック" pitchFamily="49" charset="-128"/>
                <a:ea typeface="ＭＳ ゴシック" pitchFamily="49" charset="-128"/>
              </a:rPr>
              <a:t>　　研究紀要、　　第４４号、１９８８、</a:t>
            </a:r>
            <a:r>
              <a:rPr lang="en-US" altLang="ja-JP" sz="2400" dirty="0">
                <a:latin typeface="ＭＳ ゴシック" pitchFamily="49" charset="-128"/>
                <a:ea typeface="ＭＳ ゴシック" pitchFamily="49" charset="-128"/>
              </a:rPr>
              <a:t>pp.1-23.</a:t>
            </a:r>
          </a:p>
          <a:p>
            <a:endParaRPr lang="en-US" altLang="ja-JP" sz="2400" dirty="0">
              <a:latin typeface="ＭＳ ゴシック" pitchFamily="49" charset="-128"/>
              <a:ea typeface="ＭＳ ゴシック" pitchFamily="49" charset="-128"/>
            </a:endParaRPr>
          </a:p>
          <a:p>
            <a:endParaRPr lang="en-US" altLang="ja-JP" sz="2400" dirty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ja-JP" altLang="en-US" sz="2400" dirty="0">
                <a:latin typeface="ＭＳ ゴシック" pitchFamily="49" charset="-128"/>
                <a:ea typeface="ＭＳ ゴシック" pitchFamily="49" charset="-128"/>
              </a:rPr>
              <a:t>　　　　　　　　　（１９９６年６月２０日受理）</a:t>
            </a:r>
            <a:endParaRPr lang="en-US" altLang="ja-JP" sz="2400" dirty="0">
              <a:latin typeface="ＭＳ ゴシック" pitchFamily="49" charset="-128"/>
              <a:ea typeface="ＭＳ ゴシック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5054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/>
          <a:lstStyle/>
          <a:p>
            <a:pPr algn="l"/>
            <a:r>
              <a:rPr kumimoji="1" lang="en-US" altLang="ja-JP" dirty="0" smtClean="0">
                <a:latin typeface="ＭＳ ゴシック" pitchFamily="49" charset="-128"/>
                <a:ea typeface="ＭＳ ゴシック" pitchFamily="49" charset="-128"/>
              </a:rPr>
              <a:t>1.</a:t>
            </a:r>
            <a:r>
              <a:rPr lang="ja-JP" altLang="en-US" dirty="0">
                <a:latin typeface="ＭＳ ゴシック" pitchFamily="49" charset="-128"/>
                <a:ea typeface="ＭＳ ゴシック" pitchFamily="49" charset="-128"/>
              </a:rPr>
              <a:t>はじめに</a:t>
            </a:r>
            <a:endParaRPr kumimoji="1" lang="ja-JP" altLang="en-US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9" name="コンテンツ プレースホルダー 1"/>
          <p:cNvSpPr txBox="1">
            <a:spLocks/>
          </p:cNvSpPr>
          <p:nvPr/>
        </p:nvSpPr>
        <p:spPr>
          <a:xfrm>
            <a:off x="395536" y="1340768"/>
            <a:ext cx="8208912" cy="47525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 smtClean="0">
                <a:latin typeface="ＭＳ ゴシック" pitchFamily="49" charset="-128"/>
                <a:ea typeface="ＭＳ ゴシック" pitchFamily="49" charset="-128"/>
              </a:rPr>
              <a:t>　これ</a:t>
            </a:r>
            <a:r>
              <a:rPr lang="ja-JP" altLang="en-US" dirty="0">
                <a:latin typeface="ＭＳ ゴシック" pitchFamily="49" charset="-128"/>
                <a:ea typeface="ＭＳ ゴシック" pitchFamily="49" charset="-128"/>
              </a:rPr>
              <a:t>により「どちらともいえない」を中心にして、その</a:t>
            </a:r>
            <a:r>
              <a:rPr lang="ja-JP" altLang="en-US" dirty="0" smtClean="0">
                <a:latin typeface="ＭＳ ゴシック" pitchFamily="49" charset="-128"/>
                <a:ea typeface="ＭＳ ゴシック" pitchFamily="49" charset="-128"/>
              </a:rPr>
              <a:t>項目が</a:t>
            </a:r>
            <a:r>
              <a:rPr lang="ja-JP" altLang="en-US" dirty="0">
                <a:latin typeface="ＭＳ ゴシック" pitchFamily="49" charset="-128"/>
                <a:ea typeface="ＭＳ ゴシック" pitchFamily="49" charset="-128"/>
              </a:rPr>
              <a:t>好きに傾いているか、嫌いに傾いているかをみる</a:t>
            </a:r>
            <a:r>
              <a:rPr lang="ja-JP" altLang="en-US" dirty="0" smtClean="0">
                <a:latin typeface="ＭＳ ゴシック" pitchFamily="49" charset="-128"/>
                <a:ea typeface="ＭＳ ゴシック" pitchFamily="49" charset="-128"/>
              </a:rPr>
              <a:t>ことが</a:t>
            </a:r>
            <a:r>
              <a:rPr lang="ja-JP" altLang="en-US" dirty="0">
                <a:latin typeface="ＭＳ ゴシック" pitchFamily="49" charset="-128"/>
                <a:ea typeface="ＭＳ ゴシック" pitchFamily="49" charset="-128"/>
              </a:rPr>
              <a:t>できる</a:t>
            </a:r>
            <a:r>
              <a:rPr lang="ja-JP" altLang="en-US" dirty="0" smtClean="0">
                <a:latin typeface="ＭＳ ゴシック" pitchFamily="49" charset="-128"/>
                <a:ea typeface="ＭＳ ゴシック" pitchFamily="49" charset="-128"/>
              </a:rPr>
              <a:t>。</a:t>
            </a:r>
            <a:endParaRPr lang="en-US" altLang="ja-JP" dirty="0" smtClean="0">
              <a:latin typeface="ＭＳ ゴシック" pitchFamily="49" charset="-128"/>
              <a:ea typeface="ＭＳ ゴシック" pitchFamily="49" charset="-128"/>
            </a:endParaRPr>
          </a:p>
          <a:p>
            <a:pPr marL="0" indent="0">
              <a:buNone/>
            </a:pPr>
            <a:endParaRPr lang="en-US" altLang="ja-JP" dirty="0">
              <a:latin typeface="ＭＳ ゴシック" pitchFamily="49" charset="-128"/>
              <a:ea typeface="ＭＳ ゴシック" pitchFamily="49" charset="-128"/>
            </a:endParaRPr>
          </a:p>
          <a:p>
            <a:pPr marL="0" indent="0">
              <a:buNone/>
            </a:pPr>
            <a:r>
              <a:rPr lang="ja-JP" altLang="en-US" dirty="0" smtClean="0">
                <a:latin typeface="ＭＳ ゴシック" pitchFamily="49" charset="-128"/>
                <a:ea typeface="ＭＳ ゴシック" pitchFamily="49" charset="-128"/>
              </a:rPr>
              <a:t>　なお</a:t>
            </a:r>
            <a:r>
              <a:rPr lang="ja-JP" altLang="en-US" dirty="0">
                <a:latin typeface="ＭＳ ゴシック" pitchFamily="49" charset="-128"/>
                <a:ea typeface="ＭＳ ゴシック" pitchFamily="49" charset="-128"/>
              </a:rPr>
              <a:t>、この好嫌度を用いた調査は比較的手軽に</a:t>
            </a:r>
            <a:r>
              <a:rPr lang="ja-JP" altLang="en-US" dirty="0" smtClean="0">
                <a:latin typeface="ＭＳ ゴシック" pitchFamily="49" charset="-128"/>
                <a:ea typeface="ＭＳ ゴシック" pitchFamily="49" charset="-128"/>
              </a:rPr>
              <a:t>できるので</a:t>
            </a:r>
            <a:r>
              <a:rPr lang="ja-JP" altLang="en-US" dirty="0">
                <a:latin typeface="ＭＳ ゴシック" pitchFamily="49" charset="-128"/>
                <a:ea typeface="ＭＳ ゴシック" pitchFamily="49" charset="-128"/>
              </a:rPr>
              <a:t>、教師に負担をかけることなく学習者の理科学習</a:t>
            </a:r>
            <a:r>
              <a:rPr lang="ja-JP" altLang="en-US" dirty="0" smtClean="0">
                <a:latin typeface="ＭＳ ゴシック" pitchFamily="49" charset="-128"/>
                <a:ea typeface="ＭＳ ゴシック" pitchFamily="49" charset="-128"/>
              </a:rPr>
              <a:t>の実態</a:t>
            </a:r>
            <a:r>
              <a:rPr lang="ja-JP" altLang="en-US" dirty="0">
                <a:latin typeface="ＭＳ ゴシック" pitchFamily="49" charset="-128"/>
                <a:ea typeface="ＭＳ ゴシック" pitchFamily="49" charset="-128"/>
              </a:rPr>
              <a:t>を知ることができる</a:t>
            </a:r>
            <a:r>
              <a:rPr lang="ja-JP" altLang="en-US" dirty="0" smtClean="0">
                <a:latin typeface="ＭＳ ゴシック" pitchFamily="49" charset="-128"/>
                <a:ea typeface="ＭＳ ゴシック" pitchFamily="49" charset="-128"/>
              </a:rPr>
              <a:t>。</a:t>
            </a:r>
            <a:endParaRPr lang="en-US" altLang="ja-JP" dirty="0" smtClean="0">
              <a:latin typeface="ＭＳ ゴシック" pitchFamily="49" charset="-128"/>
              <a:ea typeface="ＭＳ ゴシック" pitchFamily="49" charset="-128"/>
            </a:endParaRPr>
          </a:p>
          <a:p>
            <a:pPr marL="0" indent="0">
              <a:buNone/>
            </a:pPr>
            <a:endParaRPr lang="en-US" altLang="ja-JP" dirty="0">
              <a:latin typeface="ＭＳ ゴシック" pitchFamily="49" charset="-128"/>
              <a:ea typeface="ＭＳ ゴシック" pitchFamily="49" charset="-128"/>
            </a:endParaRPr>
          </a:p>
          <a:p>
            <a:pPr marL="0" indent="0">
              <a:buNone/>
            </a:pPr>
            <a:r>
              <a:rPr lang="ja-JP" altLang="en-US" dirty="0" smtClean="0">
                <a:latin typeface="ＭＳ ゴシック" pitchFamily="49" charset="-128"/>
                <a:ea typeface="ＭＳ ゴシック" pitchFamily="49" charset="-128"/>
              </a:rPr>
              <a:t>　ここ</a:t>
            </a:r>
            <a:r>
              <a:rPr lang="ja-JP" altLang="en-US" dirty="0">
                <a:latin typeface="ＭＳ ゴシック" pitchFamily="49" charset="-128"/>
                <a:ea typeface="ＭＳ ゴシック" pitchFamily="49" charset="-128"/>
              </a:rPr>
              <a:t>では、好嫌度</a:t>
            </a:r>
            <a:r>
              <a:rPr lang="ja-JP" altLang="en-US" dirty="0" smtClean="0">
                <a:latin typeface="ＭＳ ゴシック" pitchFamily="49" charset="-128"/>
                <a:ea typeface="ＭＳ ゴシック" pitchFamily="49" charset="-128"/>
              </a:rPr>
              <a:t>が</a:t>
            </a:r>
            <a:r>
              <a:rPr lang="en-US" altLang="ja-JP" dirty="0">
                <a:latin typeface="ＭＳ ゴシック" pitchFamily="49" charset="-128"/>
                <a:ea typeface="ＭＳ ゴシック" pitchFamily="49" charset="-128"/>
              </a:rPr>
              <a:t>+</a:t>
            </a:r>
            <a:r>
              <a:rPr lang="en-US" altLang="ja-JP" dirty="0" smtClean="0">
                <a:latin typeface="ＭＳ ゴシック" pitchFamily="49" charset="-128"/>
                <a:ea typeface="ＭＳ ゴシック" pitchFamily="49" charset="-128"/>
              </a:rPr>
              <a:t>0.4</a:t>
            </a:r>
            <a:r>
              <a:rPr lang="ja-JP" altLang="en-US" dirty="0" smtClean="0">
                <a:latin typeface="ＭＳ ゴシック" pitchFamily="49" charset="-128"/>
                <a:ea typeface="ＭＳ ゴシック" pitchFamily="49" charset="-128"/>
              </a:rPr>
              <a:t>以上</a:t>
            </a:r>
            <a:r>
              <a:rPr lang="ja-JP" altLang="en-US" dirty="0">
                <a:latin typeface="ＭＳ ゴシック" pitchFamily="49" charset="-128"/>
                <a:ea typeface="ＭＳ ゴシック" pitchFamily="49" charset="-128"/>
              </a:rPr>
              <a:t>の学習項目を、よく好まれている学習項目とし、好嫌度</a:t>
            </a:r>
            <a:r>
              <a:rPr lang="ja-JP" altLang="en-US" dirty="0" smtClean="0">
                <a:latin typeface="ＭＳ ゴシック" pitchFamily="49" charset="-128"/>
                <a:ea typeface="ＭＳ ゴシック" pitchFamily="49" charset="-128"/>
              </a:rPr>
              <a:t>が</a:t>
            </a:r>
            <a:r>
              <a:rPr lang="en-US" altLang="ja-JP" dirty="0">
                <a:latin typeface="ＭＳ ゴシック" pitchFamily="49" charset="-128"/>
                <a:ea typeface="ＭＳ ゴシック" pitchFamily="49" charset="-128"/>
              </a:rPr>
              <a:t>-</a:t>
            </a:r>
            <a:r>
              <a:rPr lang="en-US" altLang="ja-JP" dirty="0" smtClean="0">
                <a:latin typeface="ＭＳ ゴシック" pitchFamily="49" charset="-128"/>
                <a:ea typeface="ＭＳ ゴシック" pitchFamily="49" charset="-128"/>
              </a:rPr>
              <a:t>0.4</a:t>
            </a:r>
            <a:r>
              <a:rPr lang="ja-JP" altLang="en-US" dirty="0" smtClean="0">
                <a:latin typeface="ＭＳ ゴシック" pitchFamily="49" charset="-128"/>
                <a:ea typeface="ＭＳ ゴシック" pitchFamily="49" charset="-128"/>
              </a:rPr>
              <a:t>以下</a:t>
            </a:r>
            <a:r>
              <a:rPr lang="ja-JP" altLang="en-US" dirty="0">
                <a:latin typeface="ＭＳ ゴシック" pitchFamily="49" charset="-128"/>
                <a:ea typeface="ＭＳ ゴシック" pitchFamily="49" charset="-128"/>
              </a:rPr>
              <a:t>の学習項目をひどく嫌われている学習項目とする。</a:t>
            </a:r>
            <a:endParaRPr lang="en-US" altLang="ja-JP" dirty="0">
              <a:latin typeface="ＭＳ ゴシック" pitchFamily="49" charset="-128"/>
              <a:ea typeface="ＭＳ ゴシック" pitchFamily="49" charset="-128"/>
            </a:endParaRPr>
          </a:p>
          <a:p>
            <a:pPr marL="0" indent="0">
              <a:buNone/>
            </a:pPr>
            <a:endParaRPr lang="en-US" altLang="ja-JP" sz="2000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0" name="コンテンツ プレースホルダー 1"/>
          <p:cNvSpPr txBox="1">
            <a:spLocks/>
          </p:cNvSpPr>
          <p:nvPr/>
        </p:nvSpPr>
        <p:spPr>
          <a:xfrm>
            <a:off x="395536" y="4077072"/>
            <a:ext cx="8208912" cy="1224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2000" dirty="0"/>
          </a:p>
        </p:txBody>
      </p:sp>
    </p:spTree>
    <p:extLst>
      <p:ext uri="{BB962C8B-B14F-4D97-AF65-F5344CB8AC3E}">
        <p14:creationId xmlns:p14="http://schemas.microsoft.com/office/powerpoint/2010/main" val="302711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/>
          <a:lstStyle/>
          <a:p>
            <a:pPr algn="l"/>
            <a:r>
              <a:rPr lang="en-US" altLang="ja-JP" dirty="0" smtClean="0">
                <a:latin typeface="ＭＳ ゴシック" pitchFamily="49" charset="-128"/>
                <a:ea typeface="ＭＳ ゴシック" pitchFamily="49" charset="-128"/>
              </a:rPr>
              <a:t>2.</a:t>
            </a:r>
            <a:r>
              <a:rPr lang="ja-JP" altLang="en-US" dirty="0" smtClean="0">
                <a:latin typeface="ＭＳ ゴシック" pitchFamily="49" charset="-128"/>
                <a:ea typeface="ＭＳ ゴシック" pitchFamily="49" charset="-128"/>
              </a:rPr>
              <a:t>調査対象者</a:t>
            </a:r>
            <a:endParaRPr kumimoji="1" lang="ja-JP" altLang="en-US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9" name="コンテンツ プレースホルダー 1"/>
          <p:cNvSpPr txBox="1">
            <a:spLocks/>
          </p:cNvSpPr>
          <p:nvPr/>
        </p:nvSpPr>
        <p:spPr>
          <a:xfrm>
            <a:off x="395536" y="1340768"/>
            <a:ext cx="8208912" cy="47525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 smtClean="0">
                <a:latin typeface="ＭＳ ゴシック" pitchFamily="49" charset="-128"/>
                <a:ea typeface="ＭＳ ゴシック" pitchFamily="49" charset="-128"/>
              </a:rPr>
              <a:t>京都</a:t>
            </a:r>
            <a:r>
              <a:rPr lang="ja-JP" altLang="en-US" dirty="0">
                <a:latin typeface="ＭＳ ゴシック" pitchFamily="49" charset="-128"/>
                <a:ea typeface="ＭＳ ゴシック" pitchFamily="49" charset="-128"/>
              </a:rPr>
              <a:t>市内の普通科高校に通う高校</a:t>
            </a:r>
            <a:r>
              <a:rPr lang="ja-JP" altLang="en-US" dirty="0" smtClean="0">
                <a:latin typeface="ＭＳ ゴシック" pitchFamily="49" charset="-128"/>
                <a:ea typeface="ＭＳ ゴシック" pitchFamily="49" charset="-128"/>
              </a:rPr>
              <a:t>２年生 男女１７１名</a:t>
            </a:r>
            <a:endParaRPr lang="en-US" altLang="ja-JP" dirty="0" smtClean="0">
              <a:latin typeface="ＭＳ ゴシック" pitchFamily="49" charset="-128"/>
              <a:ea typeface="ＭＳ ゴシック" pitchFamily="49" charset="-128"/>
            </a:endParaRPr>
          </a:p>
          <a:p>
            <a:pPr marL="0" indent="0">
              <a:buNone/>
            </a:pPr>
            <a:endParaRPr lang="ja-JP" altLang="en-US" dirty="0">
              <a:latin typeface="ＭＳ ゴシック" pitchFamily="49" charset="-128"/>
              <a:ea typeface="ＭＳ ゴシック" pitchFamily="49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ＭＳ ゴシック" pitchFamily="49" charset="-128"/>
                <a:ea typeface="ＭＳ ゴシック" pitchFamily="49" charset="-128"/>
              </a:rPr>
              <a:t>・ほぼ全員が大学進学を希望</a:t>
            </a:r>
          </a:p>
          <a:p>
            <a:pPr marL="0" indent="0">
              <a:buNone/>
            </a:pPr>
            <a:r>
              <a:rPr lang="ja-JP" altLang="en-US" dirty="0">
                <a:latin typeface="ＭＳ ゴシック" pitchFamily="49" charset="-128"/>
                <a:ea typeface="ＭＳ ゴシック" pitchFamily="49" charset="-128"/>
              </a:rPr>
              <a:t>・理科系：男子６５名，女子５８名</a:t>
            </a:r>
          </a:p>
          <a:p>
            <a:pPr marL="0" indent="0">
              <a:buNone/>
            </a:pPr>
            <a:r>
              <a:rPr lang="ja-JP" altLang="en-US" dirty="0">
                <a:latin typeface="ＭＳ ゴシック" pitchFamily="49" charset="-128"/>
                <a:ea typeface="ＭＳ ゴシック" pitchFamily="49" charset="-128"/>
              </a:rPr>
              <a:t>・文科系：男子１９名，女子２９名</a:t>
            </a:r>
          </a:p>
          <a:p>
            <a:pPr marL="0" indent="0">
              <a:buNone/>
            </a:pPr>
            <a:r>
              <a:rPr lang="ja-JP" altLang="en-US" dirty="0">
                <a:latin typeface="ＭＳ ゴシック" pitchFamily="49" charset="-128"/>
                <a:ea typeface="ＭＳ ゴシック" pitchFamily="49" charset="-128"/>
              </a:rPr>
              <a:t>・全員必修：一年生次に生物</a:t>
            </a:r>
            <a:r>
              <a:rPr lang="en-US" altLang="ja-JP" dirty="0">
                <a:latin typeface="ＭＳ ゴシック" pitchFamily="49" charset="-128"/>
                <a:ea typeface="ＭＳ ゴシック" pitchFamily="49" charset="-128"/>
              </a:rPr>
              <a:t>Ⅰ</a:t>
            </a:r>
            <a:r>
              <a:rPr lang="ja-JP" altLang="en-US" dirty="0">
                <a:latin typeface="ＭＳ ゴシック" pitchFamily="49" charset="-128"/>
                <a:ea typeface="ＭＳ ゴシック" pitchFamily="49" charset="-128"/>
              </a:rPr>
              <a:t>Ｂ</a:t>
            </a:r>
          </a:p>
          <a:p>
            <a:pPr marL="0" indent="0">
              <a:buNone/>
            </a:pPr>
            <a:r>
              <a:rPr lang="ja-JP" altLang="en-US" dirty="0">
                <a:latin typeface="ＭＳ ゴシック" pitchFamily="49" charset="-128"/>
                <a:ea typeface="ＭＳ ゴシック" pitchFamily="49" charset="-128"/>
              </a:rPr>
              <a:t>・理科系必修：２年次に物理</a:t>
            </a:r>
            <a:r>
              <a:rPr lang="en-US" altLang="ja-JP" dirty="0">
                <a:latin typeface="ＭＳ ゴシック" pitchFamily="49" charset="-128"/>
                <a:ea typeface="ＭＳ ゴシック" pitchFamily="49" charset="-128"/>
              </a:rPr>
              <a:t>Ⅰ</a:t>
            </a:r>
            <a:r>
              <a:rPr lang="ja-JP" altLang="en-US" dirty="0">
                <a:latin typeface="ＭＳ ゴシック" pitchFamily="49" charset="-128"/>
                <a:ea typeface="ＭＳ ゴシック" pitchFamily="49" charset="-128"/>
              </a:rPr>
              <a:t>Ｂと化学</a:t>
            </a:r>
            <a:r>
              <a:rPr lang="en-US" altLang="ja-JP" dirty="0">
                <a:latin typeface="ＭＳ ゴシック" pitchFamily="49" charset="-128"/>
                <a:ea typeface="ＭＳ ゴシック" pitchFamily="49" charset="-128"/>
              </a:rPr>
              <a:t>Ⅰ</a:t>
            </a:r>
            <a:r>
              <a:rPr lang="ja-JP" altLang="en-US" dirty="0">
                <a:latin typeface="ＭＳ ゴシック" pitchFamily="49" charset="-128"/>
                <a:ea typeface="ＭＳ ゴシック" pitchFamily="49" charset="-128"/>
              </a:rPr>
              <a:t>Ｂ</a:t>
            </a:r>
          </a:p>
          <a:p>
            <a:pPr marL="0" indent="0">
              <a:buNone/>
            </a:pPr>
            <a:r>
              <a:rPr lang="ja-JP" altLang="en-US" dirty="0">
                <a:latin typeface="ＭＳ ゴシック" pitchFamily="49" charset="-128"/>
                <a:ea typeface="ＭＳ ゴシック" pitchFamily="49" charset="-128"/>
              </a:rPr>
              <a:t>・文科系：地学</a:t>
            </a:r>
            <a:r>
              <a:rPr lang="en-US" altLang="ja-JP" dirty="0">
                <a:latin typeface="ＭＳ ゴシック" pitchFamily="49" charset="-128"/>
                <a:ea typeface="ＭＳ ゴシック" pitchFamily="49" charset="-128"/>
              </a:rPr>
              <a:t>Ⅰ</a:t>
            </a:r>
            <a:r>
              <a:rPr lang="ja-JP" altLang="en-US" dirty="0">
                <a:latin typeface="ＭＳ ゴシック" pitchFamily="49" charset="-128"/>
                <a:ea typeface="ＭＳ ゴシック" pitchFamily="49" charset="-128"/>
              </a:rPr>
              <a:t>Ｂを選択履修</a:t>
            </a:r>
          </a:p>
          <a:p>
            <a:pPr marL="0" indent="0">
              <a:buNone/>
            </a:pPr>
            <a:r>
              <a:rPr lang="ja-JP" altLang="en-US" dirty="0">
                <a:latin typeface="ＭＳ ゴシック" pitchFamily="49" charset="-128"/>
                <a:ea typeface="ＭＳ ゴシック" pitchFamily="49" charset="-128"/>
              </a:rPr>
              <a:t>　　　（物理</a:t>
            </a:r>
            <a:r>
              <a:rPr lang="en-US" altLang="ja-JP" dirty="0">
                <a:latin typeface="ＭＳ ゴシック" pitchFamily="49" charset="-128"/>
                <a:ea typeface="ＭＳ ゴシック" pitchFamily="49" charset="-128"/>
              </a:rPr>
              <a:t>Ⅰ</a:t>
            </a:r>
            <a:r>
              <a:rPr lang="ja-JP" altLang="en-US" dirty="0">
                <a:latin typeface="ＭＳ ゴシック" pitchFamily="49" charset="-128"/>
                <a:ea typeface="ＭＳ ゴシック" pitchFamily="49" charset="-128"/>
              </a:rPr>
              <a:t>Ｂと化学</a:t>
            </a:r>
            <a:r>
              <a:rPr lang="en-US" altLang="ja-JP" dirty="0">
                <a:latin typeface="ＭＳ ゴシック" pitchFamily="49" charset="-128"/>
                <a:ea typeface="ＭＳ ゴシック" pitchFamily="49" charset="-128"/>
              </a:rPr>
              <a:t>Ⅰ</a:t>
            </a:r>
            <a:r>
              <a:rPr lang="ja-JP" altLang="en-US" dirty="0">
                <a:latin typeface="ＭＳ ゴシック" pitchFamily="49" charset="-128"/>
                <a:ea typeface="ＭＳ ゴシック" pitchFamily="49" charset="-128"/>
              </a:rPr>
              <a:t>Ｂは希望が少なく開講されず）</a:t>
            </a:r>
          </a:p>
          <a:p>
            <a:pPr marL="0" indent="0">
              <a:buNone/>
            </a:pPr>
            <a:endParaRPr lang="en-US" altLang="ja-JP" sz="2000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0" name="コンテンツ プレースホルダー 1"/>
          <p:cNvSpPr txBox="1">
            <a:spLocks/>
          </p:cNvSpPr>
          <p:nvPr/>
        </p:nvSpPr>
        <p:spPr>
          <a:xfrm>
            <a:off x="395536" y="4077072"/>
            <a:ext cx="8208912" cy="1224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2000" dirty="0"/>
          </a:p>
        </p:txBody>
      </p:sp>
    </p:spTree>
    <p:extLst>
      <p:ext uri="{BB962C8B-B14F-4D97-AF65-F5344CB8AC3E}">
        <p14:creationId xmlns:p14="http://schemas.microsoft.com/office/powerpoint/2010/main" val="137169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/>
          <a:lstStyle/>
          <a:p>
            <a:pPr algn="l"/>
            <a:r>
              <a:rPr lang="en-US" altLang="ja-JP" dirty="0" smtClean="0">
                <a:latin typeface="ＭＳ ゴシック" pitchFamily="49" charset="-128"/>
                <a:ea typeface="ＭＳ ゴシック" pitchFamily="49" charset="-128"/>
              </a:rPr>
              <a:t>3.</a:t>
            </a:r>
            <a:r>
              <a:rPr lang="ja-JP" altLang="en-US" dirty="0" smtClean="0">
                <a:latin typeface="ＭＳ ゴシック" pitchFamily="49" charset="-128"/>
                <a:ea typeface="ＭＳ ゴシック" pitchFamily="49" charset="-128"/>
              </a:rPr>
              <a:t>調査方法と時期</a:t>
            </a:r>
            <a:endParaRPr kumimoji="1" lang="ja-JP" altLang="en-US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9" name="コンテンツ プレースホルダー 1"/>
          <p:cNvSpPr txBox="1">
            <a:spLocks/>
          </p:cNvSpPr>
          <p:nvPr/>
        </p:nvSpPr>
        <p:spPr>
          <a:xfrm>
            <a:off x="395536" y="1340768"/>
            <a:ext cx="8208912" cy="47525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 smtClean="0">
                <a:latin typeface="ＭＳ ゴシック" pitchFamily="49" charset="-128"/>
                <a:ea typeface="ＭＳ ゴシック" pitchFamily="49" charset="-128"/>
              </a:rPr>
              <a:t>調査方法は質問紙法によって行った。</a:t>
            </a:r>
            <a:endParaRPr lang="en-US" altLang="ja-JP" dirty="0" smtClean="0">
              <a:latin typeface="ＭＳ ゴシック" pitchFamily="49" charset="-128"/>
              <a:ea typeface="ＭＳ ゴシック" pitchFamily="49" charset="-128"/>
            </a:endParaRPr>
          </a:p>
          <a:p>
            <a:pPr marL="0" indent="0">
              <a:buNone/>
            </a:pPr>
            <a:endParaRPr lang="en-US" altLang="ja-JP" dirty="0">
              <a:latin typeface="ＭＳ ゴシック" pitchFamily="49" charset="-128"/>
              <a:ea typeface="ＭＳ ゴシック" pitchFamily="49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ＭＳ ゴシック" pitchFamily="49" charset="-128"/>
                <a:ea typeface="ＭＳ ゴシック" pitchFamily="49" charset="-128"/>
              </a:rPr>
              <a:t>・調査対象者に理科学習項目を提示</a:t>
            </a:r>
            <a:endParaRPr lang="en-US" altLang="ja-JP" dirty="0">
              <a:latin typeface="ＭＳ ゴシック" pitchFamily="49" charset="-128"/>
              <a:ea typeface="ＭＳ ゴシック" pitchFamily="49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ＭＳ ゴシック" pitchFamily="49" charset="-128"/>
                <a:ea typeface="ＭＳ ゴシック" pitchFamily="49" charset="-128"/>
              </a:rPr>
              <a:t>・好き嫌いを１～５の５段階でマークシートに</a:t>
            </a:r>
            <a:r>
              <a:rPr lang="ja-JP" altLang="en-US" dirty="0" smtClean="0">
                <a:latin typeface="ＭＳ ゴシック" pitchFamily="49" charset="-128"/>
                <a:ea typeface="ＭＳ ゴシック" pitchFamily="49" charset="-128"/>
              </a:rPr>
              <a:t>回答する</a:t>
            </a:r>
            <a:r>
              <a:rPr lang="ja-JP" altLang="en-US" dirty="0">
                <a:latin typeface="ＭＳ ゴシック" pitchFamily="49" charset="-128"/>
                <a:ea typeface="ＭＳ ゴシック" pitchFamily="49" charset="-128"/>
              </a:rPr>
              <a:t>よう教示</a:t>
            </a:r>
            <a:endParaRPr lang="en-US" altLang="ja-JP" dirty="0">
              <a:latin typeface="ＭＳ ゴシック" pitchFamily="49" charset="-128"/>
              <a:ea typeface="ＭＳ ゴシック" pitchFamily="49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ＭＳ ゴシック" pitchFamily="49" charset="-128"/>
                <a:ea typeface="ＭＳ ゴシック" pitchFamily="49" charset="-128"/>
              </a:rPr>
              <a:t>・そう回答した理由を質問０～９の中から選びマーク</a:t>
            </a:r>
            <a:endParaRPr lang="en-US" altLang="ja-JP" dirty="0">
              <a:latin typeface="ＭＳ ゴシック" pitchFamily="49" charset="-128"/>
              <a:ea typeface="ＭＳ ゴシック" pitchFamily="49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ＭＳ ゴシック" pitchFamily="49" charset="-128"/>
                <a:ea typeface="ＭＳ ゴシック" pitchFamily="49" charset="-128"/>
              </a:rPr>
              <a:t>・どのクラスも４月の当初に</a:t>
            </a:r>
            <a:r>
              <a:rPr lang="ja-JP" altLang="en-US" dirty="0" smtClean="0">
                <a:latin typeface="ＭＳ ゴシック" pitchFamily="49" charset="-128"/>
                <a:ea typeface="ＭＳ ゴシック" pitchFamily="49" charset="-128"/>
              </a:rPr>
              <a:t>実施</a:t>
            </a:r>
            <a:endParaRPr lang="en-US" altLang="ja-JP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0" name="コンテンツ プレースホルダー 1"/>
          <p:cNvSpPr txBox="1">
            <a:spLocks/>
          </p:cNvSpPr>
          <p:nvPr/>
        </p:nvSpPr>
        <p:spPr>
          <a:xfrm>
            <a:off x="395536" y="4077072"/>
            <a:ext cx="8208912" cy="1224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2000" dirty="0"/>
          </a:p>
        </p:txBody>
      </p:sp>
    </p:spTree>
    <p:extLst>
      <p:ext uri="{BB962C8B-B14F-4D97-AF65-F5344CB8AC3E}">
        <p14:creationId xmlns:p14="http://schemas.microsoft.com/office/powerpoint/2010/main" val="154944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/>
          <a:lstStyle/>
          <a:p>
            <a:pPr algn="l"/>
            <a:r>
              <a:rPr lang="en-US" altLang="ja-JP" dirty="0" smtClean="0">
                <a:latin typeface="ＭＳ ゴシック" pitchFamily="49" charset="-128"/>
                <a:ea typeface="ＭＳ ゴシック" pitchFamily="49" charset="-128"/>
              </a:rPr>
              <a:t>4.</a:t>
            </a:r>
            <a:r>
              <a:rPr lang="ja-JP" altLang="en-US" dirty="0" smtClean="0">
                <a:latin typeface="ＭＳ ゴシック" pitchFamily="49" charset="-128"/>
                <a:ea typeface="ＭＳ ゴシック" pitchFamily="49" charset="-128"/>
              </a:rPr>
              <a:t>結果</a:t>
            </a:r>
            <a:endParaRPr kumimoji="1" lang="ja-JP" altLang="en-US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9" name="コンテンツ プレースホルダー 1"/>
          <p:cNvSpPr txBox="1">
            <a:spLocks/>
          </p:cNvSpPr>
          <p:nvPr/>
        </p:nvSpPr>
        <p:spPr>
          <a:xfrm>
            <a:off x="395536" y="1340768"/>
            <a:ext cx="8208912" cy="41764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 smtClean="0">
                <a:latin typeface="ＭＳ ゴシック" pitchFamily="49" charset="-128"/>
                <a:ea typeface="ＭＳ ゴシック" pitchFamily="49" charset="-128"/>
              </a:rPr>
              <a:t>　調査</a:t>
            </a:r>
            <a:r>
              <a:rPr lang="ja-JP" altLang="en-US" dirty="0">
                <a:latin typeface="ＭＳ ゴシック" pitchFamily="49" charset="-128"/>
                <a:ea typeface="ＭＳ ゴシック" pitchFamily="49" charset="-128"/>
              </a:rPr>
              <a:t>項目は、調査対象者が小学校時代に学習</a:t>
            </a:r>
            <a:r>
              <a:rPr lang="ja-JP" altLang="en-US" dirty="0" smtClean="0">
                <a:latin typeface="ＭＳ ゴシック" pitchFamily="49" charset="-128"/>
                <a:ea typeface="ＭＳ ゴシック" pitchFamily="49" charset="-128"/>
              </a:rPr>
              <a:t>した学習指導要領</a:t>
            </a:r>
            <a:r>
              <a:rPr lang="ja-JP" altLang="en-US" dirty="0">
                <a:latin typeface="ＭＳ ゴシック" pitchFamily="49" charset="-128"/>
                <a:ea typeface="ＭＳ ゴシック" pitchFamily="49" charset="-128"/>
              </a:rPr>
              <a:t>から、物理・化学・生物・地学の</a:t>
            </a:r>
            <a:r>
              <a:rPr lang="ja-JP" altLang="en-US" dirty="0" smtClean="0">
                <a:latin typeface="ＭＳ ゴシック" pitchFamily="49" charset="-128"/>
                <a:ea typeface="ＭＳ ゴシック" pitchFamily="49" charset="-128"/>
              </a:rPr>
              <a:t>それぞれの</a:t>
            </a:r>
            <a:r>
              <a:rPr lang="ja-JP" altLang="en-US" dirty="0">
                <a:latin typeface="ＭＳ ゴシック" pitchFamily="49" charset="-128"/>
                <a:ea typeface="ＭＳ ゴシック" pitchFamily="49" charset="-128"/>
              </a:rPr>
              <a:t>領域に偏ることなくまんべんなく選び出した。</a:t>
            </a:r>
          </a:p>
          <a:p>
            <a:pPr marL="0" indent="0">
              <a:buNone/>
            </a:pPr>
            <a:endParaRPr lang="en-US" altLang="ja-JP" dirty="0" smtClean="0">
              <a:latin typeface="ＭＳ ゴシック" pitchFamily="49" charset="-128"/>
              <a:ea typeface="ＭＳ ゴシック" pitchFamily="49" charset="-128"/>
            </a:endParaRPr>
          </a:p>
          <a:p>
            <a:pPr marL="0" indent="0">
              <a:buNone/>
            </a:pPr>
            <a:r>
              <a:rPr lang="ja-JP" altLang="en-US" dirty="0" smtClean="0">
                <a:latin typeface="ＭＳ ゴシック" pitchFamily="49" charset="-128"/>
                <a:ea typeface="ＭＳ ゴシック" pitchFamily="49" charset="-128"/>
              </a:rPr>
              <a:t>　全学習項目の好</a:t>
            </a:r>
            <a:r>
              <a:rPr lang="ja-JP" altLang="en-US" dirty="0">
                <a:latin typeface="ＭＳ ゴシック" pitchFamily="49" charset="-128"/>
                <a:ea typeface="ＭＳ ゴシック" pitchFamily="49" charset="-128"/>
              </a:rPr>
              <a:t>嫌度平均</a:t>
            </a:r>
            <a:endParaRPr lang="en-US" altLang="ja-JP" dirty="0">
              <a:latin typeface="ＭＳ ゴシック" pitchFamily="49" charset="-128"/>
              <a:ea typeface="ＭＳ ゴシック" pitchFamily="49" charset="-128"/>
            </a:endParaRPr>
          </a:p>
          <a:p>
            <a:pPr marL="0" indent="0">
              <a:buNone/>
            </a:pPr>
            <a:r>
              <a:rPr lang="ja-JP" altLang="en-US" dirty="0" smtClean="0">
                <a:latin typeface="ＭＳ ゴシック" pitchFamily="49" charset="-128"/>
                <a:ea typeface="ＭＳ ゴシック" pitchFamily="49" charset="-128"/>
              </a:rPr>
              <a:t>　・</a:t>
            </a:r>
            <a:r>
              <a:rPr lang="ja-JP" altLang="en-US" dirty="0">
                <a:latin typeface="ＭＳ ゴシック" pitchFamily="49" charset="-128"/>
                <a:ea typeface="ＭＳ ゴシック" pitchFamily="49" charset="-128"/>
              </a:rPr>
              <a:t>理科系男子</a:t>
            </a:r>
            <a:r>
              <a:rPr lang="ja-JP" altLang="en-US" dirty="0" smtClean="0">
                <a:latin typeface="ＭＳ ゴシック" pitchFamily="49" charset="-128"/>
                <a:ea typeface="ＭＳ ゴシック" pitchFamily="49" charset="-128"/>
              </a:rPr>
              <a:t>：</a:t>
            </a:r>
            <a:r>
              <a:rPr lang="en-US" altLang="ja-JP" dirty="0">
                <a:latin typeface="ＭＳ ゴシック" pitchFamily="49" charset="-128"/>
                <a:ea typeface="ＭＳ ゴシック" pitchFamily="49" charset="-128"/>
              </a:rPr>
              <a:t>+</a:t>
            </a:r>
            <a:r>
              <a:rPr lang="en-US" altLang="ja-JP" dirty="0" smtClean="0">
                <a:latin typeface="ＭＳ ゴシック" pitchFamily="49" charset="-128"/>
                <a:ea typeface="ＭＳ ゴシック" pitchFamily="49" charset="-128"/>
              </a:rPr>
              <a:t>0.07</a:t>
            </a:r>
            <a:endParaRPr lang="en-US" altLang="ja-JP" dirty="0">
              <a:latin typeface="ＭＳ ゴシック" pitchFamily="49" charset="-128"/>
              <a:ea typeface="ＭＳ ゴシック" pitchFamily="49" charset="-128"/>
            </a:endParaRPr>
          </a:p>
          <a:p>
            <a:pPr marL="0" indent="0">
              <a:buNone/>
            </a:pPr>
            <a:r>
              <a:rPr lang="ja-JP" altLang="en-US" dirty="0" smtClean="0">
                <a:latin typeface="ＭＳ ゴシック" pitchFamily="49" charset="-128"/>
                <a:ea typeface="ＭＳ ゴシック" pitchFamily="49" charset="-128"/>
              </a:rPr>
              <a:t>　・理科</a:t>
            </a:r>
            <a:r>
              <a:rPr lang="ja-JP" altLang="en-US" dirty="0">
                <a:latin typeface="ＭＳ ゴシック" pitchFamily="49" charset="-128"/>
                <a:ea typeface="ＭＳ ゴシック" pitchFamily="49" charset="-128"/>
              </a:rPr>
              <a:t>系女子</a:t>
            </a:r>
            <a:r>
              <a:rPr lang="ja-JP" altLang="en-US" dirty="0" smtClean="0">
                <a:latin typeface="ＭＳ ゴシック" pitchFamily="49" charset="-128"/>
                <a:ea typeface="ＭＳ ゴシック" pitchFamily="49" charset="-128"/>
              </a:rPr>
              <a:t>：</a:t>
            </a:r>
            <a:r>
              <a:rPr lang="en-US" altLang="ja-JP" dirty="0">
                <a:latin typeface="ＭＳ ゴシック" pitchFamily="49" charset="-128"/>
                <a:ea typeface="ＭＳ ゴシック" pitchFamily="49" charset="-128"/>
              </a:rPr>
              <a:t>+</a:t>
            </a:r>
            <a:r>
              <a:rPr lang="en-US" altLang="ja-JP" dirty="0" smtClean="0">
                <a:latin typeface="ＭＳ ゴシック" pitchFamily="49" charset="-128"/>
                <a:ea typeface="ＭＳ ゴシック" pitchFamily="49" charset="-128"/>
              </a:rPr>
              <a:t>0.23</a:t>
            </a:r>
            <a:endParaRPr lang="en-US" altLang="ja-JP" dirty="0">
              <a:latin typeface="ＭＳ ゴシック" pitchFamily="49" charset="-128"/>
              <a:ea typeface="ＭＳ ゴシック" pitchFamily="49" charset="-128"/>
            </a:endParaRPr>
          </a:p>
          <a:p>
            <a:pPr marL="0" indent="0">
              <a:buNone/>
            </a:pPr>
            <a:r>
              <a:rPr lang="ja-JP" altLang="en-US" dirty="0" smtClean="0">
                <a:latin typeface="ＭＳ ゴシック" pitchFamily="49" charset="-128"/>
                <a:ea typeface="ＭＳ ゴシック" pitchFamily="49" charset="-128"/>
              </a:rPr>
              <a:t>　・</a:t>
            </a:r>
            <a:r>
              <a:rPr lang="ja-JP" altLang="en-US" dirty="0">
                <a:latin typeface="ＭＳ ゴシック" pitchFamily="49" charset="-128"/>
                <a:ea typeface="ＭＳ ゴシック" pitchFamily="49" charset="-128"/>
              </a:rPr>
              <a:t>非理科系男子</a:t>
            </a:r>
            <a:r>
              <a:rPr lang="ja-JP" altLang="en-US" dirty="0" smtClean="0">
                <a:latin typeface="ＭＳ ゴシック" pitchFamily="49" charset="-128"/>
                <a:ea typeface="ＭＳ ゴシック" pitchFamily="49" charset="-128"/>
              </a:rPr>
              <a:t>：</a:t>
            </a:r>
            <a:r>
              <a:rPr lang="en-US" altLang="ja-JP" dirty="0">
                <a:latin typeface="ＭＳ ゴシック" pitchFamily="49" charset="-128"/>
                <a:ea typeface="ＭＳ ゴシック" pitchFamily="49" charset="-128"/>
              </a:rPr>
              <a:t>+</a:t>
            </a:r>
            <a:r>
              <a:rPr lang="en-US" altLang="ja-JP" dirty="0" smtClean="0">
                <a:latin typeface="ＭＳ ゴシック" pitchFamily="49" charset="-128"/>
                <a:ea typeface="ＭＳ ゴシック" pitchFamily="49" charset="-128"/>
              </a:rPr>
              <a:t>0.10</a:t>
            </a:r>
            <a:endParaRPr lang="en-US" altLang="ja-JP" dirty="0">
              <a:latin typeface="ＭＳ ゴシック" pitchFamily="49" charset="-128"/>
              <a:ea typeface="ＭＳ ゴシック" pitchFamily="49" charset="-128"/>
            </a:endParaRPr>
          </a:p>
          <a:p>
            <a:pPr marL="0" indent="0">
              <a:buNone/>
            </a:pPr>
            <a:r>
              <a:rPr lang="ja-JP" altLang="en-US" dirty="0" smtClean="0">
                <a:latin typeface="ＭＳ ゴシック" pitchFamily="49" charset="-128"/>
                <a:ea typeface="ＭＳ ゴシック" pitchFamily="49" charset="-128"/>
              </a:rPr>
              <a:t>　・</a:t>
            </a:r>
            <a:r>
              <a:rPr lang="ja-JP" altLang="en-US" dirty="0">
                <a:latin typeface="ＭＳ ゴシック" pitchFamily="49" charset="-128"/>
                <a:ea typeface="ＭＳ ゴシック" pitchFamily="49" charset="-128"/>
              </a:rPr>
              <a:t>非理科系女子</a:t>
            </a:r>
            <a:r>
              <a:rPr lang="ja-JP" altLang="en-US" dirty="0" smtClean="0">
                <a:latin typeface="ＭＳ ゴシック" pitchFamily="49" charset="-128"/>
                <a:ea typeface="ＭＳ ゴシック" pitchFamily="49" charset="-128"/>
              </a:rPr>
              <a:t>：</a:t>
            </a:r>
            <a:r>
              <a:rPr lang="en-US" altLang="ja-JP" dirty="0">
                <a:latin typeface="ＭＳ ゴシック" pitchFamily="49" charset="-128"/>
                <a:ea typeface="ＭＳ ゴシック" pitchFamily="49" charset="-128"/>
              </a:rPr>
              <a:t>+</a:t>
            </a:r>
            <a:r>
              <a:rPr lang="en-US" altLang="ja-JP" dirty="0" smtClean="0">
                <a:latin typeface="ＭＳ ゴシック" pitchFamily="49" charset="-128"/>
                <a:ea typeface="ＭＳ ゴシック" pitchFamily="49" charset="-128"/>
              </a:rPr>
              <a:t>0.12</a:t>
            </a:r>
            <a:endParaRPr lang="ja-JP" altLang="en-US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0" name="コンテンツ プレースホルダー 1"/>
          <p:cNvSpPr txBox="1">
            <a:spLocks/>
          </p:cNvSpPr>
          <p:nvPr/>
        </p:nvSpPr>
        <p:spPr>
          <a:xfrm>
            <a:off x="395536" y="4077072"/>
            <a:ext cx="8208912" cy="1224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20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411760" y="764704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4.1</a:t>
            </a:r>
            <a:r>
              <a:rPr kumimoji="1" lang="ja-JP" altLang="en-US" dirty="0" smtClean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小学校理科における好嫌度</a:t>
            </a:r>
            <a:endParaRPr kumimoji="1" lang="ja-JP" altLang="en-US" dirty="0">
              <a:solidFill>
                <a:schemeClr val="bg1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50812" y="5514964"/>
            <a:ext cx="79976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全体的に好</a:t>
            </a:r>
            <a:r>
              <a:rPr lang="ja-JP" altLang="en-US" sz="32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嫌度がプラスを示す項目が</a:t>
            </a:r>
            <a:r>
              <a:rPr lang="ja-JP" altLang="en-US" sz="32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多い</a:t>
            </a:r>
            <a:endParaRPr lang="en-US" altLang="ja-JP" sz="3200" dirty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3417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/>
          <a:lstStyle/>
          <a:p>
            <a:pPr algn="l"/>
            <a:r>
              <a:rPr lang="en-US" altLang="ja-JP" dirty="0" smtClean="0">
                <a:latin typeface="ＭＳ ゴシック" pitchFamily="49" charset="-128"/>
                <a:ea typeface="ＭＳ ゴシック" pitchFamily="49" charset="-128"/>
              </a:rPr>
              <a:t>4.</a:t>
            </a:r>
            <a:r>
              <a:rPr lang="ja-JP" altLang="en-US" dirty="0" smtClean="0">
                <a:latin typeface="ＭＳ ゴシック" pitchFamily="49" charset="-128"/>
                <a:ea typeface="ＭＳ ゴシック" pitchFamily="49" charset="-128"/>
              </a:rPr>
              <a:t>結果</a:t>
            </a:r>
            <a:endParaRPr kumimoji="1" lang="ja-JP" altLang="en-US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9" name="コンテンツ プレースホルダー 1"/>
          <p:cNvSpPr txBox="1">
            <a:spLocks/>
          </p:cNvSpPr>
          <p:nvPr/>
        </p:nvSpPr>
        <p:spPr>
          <a:xfrm>
            <a:off x="395536" y="1340768"/>
            <a:ext cx="8208912" cy="47525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ja-JP" altLang="en-US" dirty="0"/>
          </a:p>
        </p:txBody>
      </p:sp>
      <p:sp>
        <p:nvSpPr>
          <p:cNvPr id="10" name="コンテンツ プレースホルダー 1"/>
          <p:cNvSpPr txBox="1">
            <a:spLocks/>
          </p:cNvSpPr>
          <p:nvPr/>
        </p:nvSpPr>
        <p:spPr>
          <a:xfrm>
            <a:off x="424515" y="4077072"/>
            <a:ext cx="8208912" cy="1224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20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411760" y="764704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4.1</a:t>
            </a:r>
            <a:r>
              <a:rPr kumimoji="1" lang="ja-JP" altLang="en-US" dirty="0" smtClean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小学校理科における好嫌度</a:t>
            </a:r>
            <a:endParaRPr kumimoji="1" lang="ja-JP" altLang="en-US" dirty="0">
              <a:solidFill>
                <a:schemeClr val="bg1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7544" y="1326140"/>
            <a:ext cx="7360920" cy="507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3579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/>
          <a:lstStyle/>
          <a:p>
            <a:pPr algn="l"/>
            <a:r>
              <a:rPr lang="en-US" altLang="ja-JP" dirty="0" smtClean="0">
                <a:latin typeface="ＭＳ ゴシック" pitchFamily="49" charset="-128"/>
                <a:ea typeface="ＭＳ ゴシック" pitchFamily="49" charset="-128"/>
              </a:rPr>
              <a:t>4.</a:t>
            </a:r>
            <a:r>
              <a:rPr lang="ja-JP" altLang="en-US" dirty="0" smtClean="0">
                <a:latin typeface="ＭＳ ゴシック" pitchFamily="49" charset="-128"/>
                <a:ea typeface="ＭＳ ゴシック" pitchFamily="49" charset="-128"/>
              </a:rPr>
              <a:t>結果</a:t>
            </a:r>
            <a:endParaRPr kumimoji="1" lang="ja-JP" altLang="en-US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9" name="コンテンツ プレースホルダー 1"/>
          <p:cNvSpPr txBox="1">
            <a:spLocks/>
          </p:cNvSpPr>
          <p:nvPr/>
        </p:nvSpPr>
        <p:spPr>
          <a:xfrm>
            <a:off x="395536" y="1340768"/>
            <a:ext cx="8208912" cy="47525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ja-JP" altLang="en-US" dirty="0"/>
          </a:p>
        </p:txBody>
      </p:sp>
      <p:sp>
        <p:nvSpPr>
          <p:cNvPr id="10" name="コンテンツ プレースホルダー 1"/>
          <p:cNvSpPr txBox="1">
            <a:spLocks/>
          </p:cNvSpPr>
          <p:nvPr/>
        </p:nvSpPr>
        <p:spPr>
          <a:xfrm>
            <a:off x="424515" y="4077072"/>
            <a:ext cx="8208912" cy="1224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20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411760" y="764704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4.1</a:t>
            </a:r>
            <a:r>
              <a:rPr kumimoji="1" lang="ja-JP" altLang="en-US" dirty="0" smtClean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小学校理科における好嫌度</a:t>
            </a:r>
            <a:endParaRPr kumimoji="1" lang="ja-JP" altLang="en-US" dirty="0">
              <a:solidFill>
                <a:schemeClr val="bg1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2877" y="1303040"/>
            <a:ext cx="7174230" cy="5227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2266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ウェーブ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334</TotalTime>
  <Words>1192</Words>
  <Application>Microsoft Office PowerPoint</Application>
  <PresentationFormat>画面に合わせる (4:3)</PresentationFormat>
  <Paragraphs>244</Paragraphs>
  <Slides>33</Slides>
  <Notes>32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33</vt:i4>
      </vt:variant>
    </vt:vector>
  </HeadingPairs>
  <TitlesOfParts>
    <vt:vector size="34" baseType="lpstr">
      <vt:lpstr>ウェーブ</vt:lpstr>
      <vt:lpstr>高校生にみられる 小・中学校理科学習の実態と問題点</vt:lpstr>
      <vt:lpstr>1.はじめに</vt:lpstr>
      <vt:lpstr>1.はじめに</vt:lpstr>
      <vt:lpstr>1.はじめに</vt:lpstr>
      <vt:lpstr>2.調査対象者</vt:lpstr>
      <vt:lpstr>3.調査方法と時期</vt:lpstr>
      <vt:lpstr>4.結果</vt:lpstr>
      <vt:lpstr>4.結果</vt:lpstr>
      <vt:lpstr>4.結果</vt:lpstr>
      <vt:lpstr>4.結果</vt:lpstr>
      <vt:lpstr>4.結果</vt:lpstr>
      <vt:lpstr>4.結果</vt:lpstr>
      <vt:lpstr>4.結果</vt:lpstr>
      <vt:lpstr>4.結果</vt:lpstr>
      <vt:lpstr>4.結果</vt:lpstr>
      <vt:lpstr>4.結果</vt:lpstr>
      <vt:lpstr>4.結果</vt:lpstr>
      <vt:lpstr>4.結果</vt:lpstr>
      <vt:lpstr>4.結果</vt:lpstr>
      <vt:lpstr>4.結果</vt:lpstr>
      <vt:lpstr>4.結果</vt:lpstr>
      <vt:lpstr>4.結果</vt:lpstr>
      <vt:lpstr>4.結果</vt:lpstr>
      <vt:lpstr>4.結果</vt:lpstr>
      <vt:lpstr>4.結果</vt:lpstr>
      <vt:lpstr>4.結果</vt:lpstr>
      <vt:lpstr>4.結果</vt:lpstr>
      <vt:lpstr>4.結果</vt:lpstr>
      <vt:lpstr>5.考察</vt:lpstr>
      <vt:lpstr>5.考察</vt:lpstr>
      <vt:lpstr>6.おわりに</vt:lpstr>
      <vt:lpstr>7.この論文を読んで感じたこと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高校生にみられる 小・中学校理科学習の実態と問題点</dc:title>
  <dc:creator>hiroki</dc:creator>
  <cp:lastModifiedBy>hiroki</cp:lastModifiedBy>
  <cp:revision>27</cp:revision>
  <dcterms:created xsi:type="dcterms:W3CDTF">2012-04-15T14:50:38Z</dcterms:created>
  <dcterms:modified xsi:type="dcterms:W3CDTF">2012-05-01T04:55:03Z</dcterms:modified>
</cp:coreProperties>
</file>