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2" r:id="rId6"/>
    <p:sldId id="261" r:id="rId7"/>
    <p:sldId id="263" r:id="rId8"/>
    <p:sldId id="268" r:id="rId9"/>
    <p:sldId id="265" r:id="rId10"/>
    <p:sldId id="266" r:id="rId11"/>
    <p:sldId id="267" r:id="rId12"/>
    <p:sldId id="264" r:id="rId13"/>
    <p:sldId id="269" r:id="rId14"/>
    <p:sldId id="271" r:id="rId15"/>
    <p:sldId id="272" r:id="rId16"/>
    <p:sldId id="270" r:id="rId1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140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sp>
        <p:nvSpPr>
          <p:cNvPr id="28" name="日付プレースホルダー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90ED720-0104-4369-84BC-D37694168613}" type="datetimeFigureOut">
              <a:rPr kumimoji="1" lang="ja-JP" altLang="en-US" smtClean="0"/>
              <a:t>2012/5/15</a:t>
            </a:fld>
            <a:endParaRPr kumimoji="1" lang="ja-JP" altLang="en-US"/>
          </a:p>
        </p:txBody>
      </p:sp>
      <p:sp>
        <p:nvSpPr>
          <p:cNvPr id="17" name="フッター プレースホルダー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正方形/長方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正方形/長方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正方形/長方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線コネクタ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線コネクタ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コネクタ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コネクタ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線コネクタ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正方形/長方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円/楕円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円/楕円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円/楕円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円/楕円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円/楕円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スライド番号プレースホルダー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2012/5/15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2012/5/15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8" name="コンテンツ プレースホルダー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90ED720-0104-4369-84BC-D37694168613}" type="datetimeFigureOut">
              <a:rPr kumimoji="1" lang="ja-JP" altLang="en-US" smtClean="0"/>
              <a:t>2012/5/15</a:t>
            </a:fld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フッター プレースホルダー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90ED720-0104-4369-84BC-D37694168613}" type="datetimeFigureOut">
              <a:rPr kumimoji="1" lang="ja-JP" altLang="en-US" smtClean="0"/>
              <a:t>2012/5/15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正方形/長方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正方形/長方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正方形/長方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コネクタ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コネクタ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コネクタ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コネクタ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コネクタ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正方形/長方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円/楕円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円/楕円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円/楕円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円/楕円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円/楕円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コネクタ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2012/5/15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コンテンツ プレースホルダー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1" name="コンテンツ プレースホルダー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2012/5/15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コンテンツ プレースホルダー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14" name="テキスト プレースホルダー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90ED720-0104-4369-84BC-D37694168613}" type="datetimeFigureOut">
              <a:rPr kumimoji="1" lang="ja-JP" altLang="en-US" smtClean="0"/>
              <a:t>2012/5/15</a:t>
            </a:fld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2012/5/15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コネクタ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正方形/長方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コネクタ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円/楕円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コンテンツ プレースホルダー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1" name="日付プレースホルダー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90ED720-0104-4369-84BC-D37694168613}" type="datetimeFigureOut">
              <a:rPr kumimoji="1" lang="ja-JP" altLang="en-US" smtClean="0"/>
              <a:t>2012/5/15</a:t>
            </a:fld>
            <a:endParaRPr kumimoji="1" lang="ja-JP" altLang="en-US"/>
          </a:p>
        </p:txBody>
      </p:sp>
      <p:sp>
        <p:nvSpPr>
          <p:cNvPr id="22" name="スライド番号プレースホルダー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3" name="フッター プレースホルダー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円/楕円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10" name="直線コネクタ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正方形/長方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コネクタ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コネクタ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付プレースホルダー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90ED720-0104-4369-84BC-D37694168613}" type="datetimeFigureOut">
              <a:rPr kumimoji="1" lang="ja-JP" altLang="en-US" smtClean="0"/>
              <a:t>2012/5/15</a:t>
            </a:fld>
            <a:endParaRPr kumimoji="1" lang="ja-JP" altLang="en-US"/>
          </a:p>
        </p:txBody>
      </p:sp>
      <p:sp>
        <p:nvSpPr>
          <p:cNvPr id="18" name="スライド番号プレースホルダー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1" name="フッター プレースホルダー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コネクタ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タイトル プレースホルダー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4" name="日付プレースホルダー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2012/5/15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正方形/長方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円/楕円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スライド番号プレースホルダー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1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1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39552" y="1700808"/>
            <a:ext cx="7918648" cy="2016224"/>
          </a:xfrm>
        </p:spPr>
        <p:txBody>
          <a:bodyPr>
            <a:noAutofit/>
          </a:bodyPr>
          <a:lstStyle/>
          <a:p>
            <a:pPr algn="ctr"/>
            <a:r>
              <a:rPr kumimoji="1" lang="ja-JP" altLang="en-US" sz="6000" dirty="0" smtClean="0">
                <a:latin typeface="+mn-ea"/>
                <a:ea typeface="+mn-ea"/>
              </a:rPr>
              <a:t>ペットボトルを利用した</a:t>
            </a:r>
            <a:br>
              <a:rPr kumimoji="1" lang="ja-JP" altLang="en-US" sz="6000" dirty="0" smtClean="0">
                <a:latin typeface="+mn-ea"/>
                <a:ea typeface="+mn-ea"/>
              </a:rPr>
            </a:br>
            <a:r>
              <a:rPr kumimoji="1" lang="ja-JP" altLang="en-US" sz="6000" dirty="0" smtClean="0">
                <a:latin typeface="+mn-ea"/>
                <a:ea typeface="+mn-ea"/>
              </a:rPr>
              <a:t>簡単な温室効果実験</a:t>
            </a:r>
            <a:endParaRPr kumimoji="1" lang="ja-JP" altLang="en-US" sz="6000" dirty="0">
              <a:latin typeface="+mn-ea"/>
              <a:ea typeface="+mn-ea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5580112" y="4797152"/>
            <a:ext cx="2718048" cy="873950"/>
          </a:xfrm>
        </p:spPr>
        <p:txBody>
          <a:bodyPr>
            <a:normAutofit/>
          </a:bodyPr>
          <a:lstStyle/>
          <a:p>
            <a:r>
              <a:rPr lang="ja-JP" altLang="en-US" sz="4400" dirty="0" smtClean="0"/>
              <a:t>高橋 佳香</a:t>
            </a:r>
            <a:endParaRPr kumimoji="1" lang="ja-JP" altLang="en-US" sz="4400" dirty="0"/>
          </a:p>
        </p:txBody>
      </p:sp>
    </p:spTree>
    <p:extLst>
      <p:ext uri="{BB962C8B-B14F-4D97-AF65-F5344CB8AC3E}">
        <p14:creationId xmlns:p14="http://schemas.microsoft.com/office/powerpoint/2010/main" val="3976199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xfrm>
            <a:off x="323528" y="188640"/>
            <a:ext cx="9433048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2800" u="sng" dirty="0" smtClean="0"/>
              <a:t>２体のペットボトルを電動式の回転台に固定</a:t>
            </a:r>
            <a:br>
              <a:rPr lang="ja-JP" altLang="en-US" sz="2800" u="sng" dirty="0" smtClean="0"/>
            </a:br>
            <a:r>
              <a:rPr lang="ja-JP" altLang="en-US" sz="2800" u="sng" dirty="0" smtClean="0"/>
              <a:t>回転台中心部に１個の白熱電球</a:t>
            </a:r>
            <a:r>
              <a:rPr lang="en-US" altLang="ja-JP" u="sng" dirty="0" smtClean="0"/>
              <a:t>(100W)</a:t>
            </a:r>
            <a:r>
              <a:rPr lang="ja-JP" altLang="en-US" sz="2800" u="sng" dirty="0" smtClean="0"/>
              <a:t>を上部からつるす</a:t>
            </a:r>
          </a:p>
          <a:p>
            <a:pPr marL="0" indent="0">
              <a:buNone/>
            </a:pPr>
            <a:endParaRPr lang="ja-JP" altLang="en-US" sz="2800" dirty="0" smtClean="0"/>
          </a:p>
          <a:p>
            <a:pPr marL="0" indent="0">
              <a:buNone/>
            </a:pPr>
            <a:endParaRPr lang="ja-JP" altLang="en-US" sz="2800" dirty="0" smtClean="0"/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-82822" y="6093296"/>
            <a:ext cx="9304244" cy="3255169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1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1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1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ja-JP" altLang="en-US" sz="2800" dirty="0" smtClean="0"/>
              <a:t>ペットボトルそれぞれが</a:t>
            </a:r>
            <a:r>
              <a:rPr lang="ja-JP" altLang="en-US" sz="2800" b="1" dirty="0" smtClean="0"/>
              <a:t>受け取る熱エネルギーを均等</a:t>
            </a:r>
            <a:r>
              <a:rPr lang="ja-JP" altLang="en-US" sz="2800" dirty="0" smtClean="0"/>
              <a:t>にできる</a:t>
            </a:r>
          </a:p>
          <a:p>
            <a:pPr marL="0" indent="0">
              <a:buFont typeface="Wingdings"/>
              <a:buNone/>
            </a:pPr>
            <a:endParaRPr lang="ja-JP" altLang="en-US" sz="2800" dirty="0" smtClean="0"/>
          </a:p>
        </p:txBody>
      </p:sp>
      <p:grpSp>
        <p:nvGrpSpPr>
          <p:cNvPr id="33" name="グループ化 32"/>
          <p:cNvGrpSpPr/>
          <p:nvPr/>
        </p:nvGrpSpPr>
        <p:grpSpPr>
          <a:xfrm>
            <a:off x="1577968" y="1206295"/>
            <a:ext cx="6322993" cy="4887001"/>
            <a:chOff x="1565455" y="1213911"/>
            <a:chExt cx="6322993" cy="4887001"/>
          </a:xfrm>
        </p:grpSpPr>
        <p:cxnSp>
          <p:nvCxnSpPr>
            <p:cNvPr id="9" name="直線コネクタ 8"/>
            <p:cNvCxnSpPr/>
            <p:nvPr/>
          </p:nvCxnSpPr>
          <p:spPr>
            <a:xfrm flipV="1">
              <a:off x="4289641" y="3801320"/>
              <a:ext cx="2606" cy="729932"/>
            </a:xfrm>
            <a:prstGeom prst="line">
              <a:avLst/>
            </a:prstGeom>
            <a:ln w="7302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31" name="グループ化 30"/>
            <p:cNvGrpSpPr/>
            <p:nvPr/>
          </p:nvGrpSpPr>
          <p:grpSpPr>
            <a:xfrm>
              <a:off x="1565455" y="1213911"/>
              <a:ext cx="6322993" cy="4887001"/>
              <a:chOff x="49207" y="1835834"/>
              <a:chExt cx="6322993" cy="4887001"/>
            </a:xfrm>
          </p:grpSpPr>
          <p:grpSp>
            <p:nvGrpSpPr>
              <p:cNvPr id="24" name="グループ化 23"/>
              <p:cNvGrpSpPr/>
              <p:nvPr/>
            </p:nvGrpSpPr>
            <p:grpSpPr>
              <a:xfrm>
                <a:off x="323528" y="2204864"/>
                <a:ext cx="4824536" cy="3409976"/>
                <a:chOff x="323528" y="2204864"/>
                <a:chExt cx="4320480" cy="2888133"/>
              </a:xfrm>
            </p:grpSpPr>
            <p:grpSp>
              <p:nvGrpSpPr>
                <p:cNvPr id="15" name="グループ化 14"/>
                <p:cNvGrpSpPr/>
                <p:nvPr/>
              </p:nvGrpSpPr>
              <p:grpSpPr>
                <a:xfrm>
                  <a:off x="323528" y="2204864"/>
                  <a:ext cx="4320480" cy="2888133"/>
                  <a:chOff x="323528" y="2204864"/>
                  <a:chExt cx="4320480" cy="2888133"/>
                </a:xfrm>
              </p:grpSpPr>
              <p:cxnSp>
                <p:nvCxnSpPr>
                  <p:cNvPr id="11" name="直線コネクタ 10"/>
                  <p:cNvCxnSpPr/>
                  <p:nvPr/>
                </p:nvCxnSpPr>
                <p:spPr>
                  <a:xfrm flipH="1" flipV="1">
                    <a:off x="2483768" y="2204864"/>
                    <a:ext cx="3804" cy="720080"/>
                  </a:xfrm>
                  <a:prstGeom prst="line">
                    <a:avLst/>
                  </a:prstGeom>
                  <a:ln w="73025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4" name="グループ化 13"/>
                  <p:cNvGrpSpPr/>
                  <p:nvPr/>
                </p:nvGrpSpPr>
                <p:grpSpPr>
                  <a:xfrm>
                    <a:off x="323528" y="4077072"/>
                    <a:ext cx="4320480" cy="1015925"/>
                    <a:chOff x="323528" y="4077072"/>
                    <a:chExt cx="4320480" cy="1015925"/>
                  </a:xfrm>
                </p:grpSpPr>
                <p:cxnSp>
                  <p:nvCxnSpPr>
                    <p:cNvPr id="7" name="直線コネクタ 6"/>
                    <p:cNvCxnSpPr/>
                    <p:nvPr/>
                  </p:nvCxnSpPr>
                  <p:spPr>
                    <a:xfrm>
                      <a:off x="323528" y="4077072"/>
                      <a:ext cx="4320480" cy="0"/>
                    </a:xfrm>
                    <a:prstGeom prst="line">
                      <a:avLst/>
                    </a:prstGeom>
                    <a:ln w="73025"/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3" name="テキスト ボックス 12"/>
                    <p:cNvSpPr txBox="1"/>
                    <p:nvPr/>
                  </p:nvSpPr>
                  <p:spPr>
                    <a:xfrm>
                      <a:off x="1975043" y="4701983"/>
                      <a:ext cx="1250300" cy="391014"/>
                    </a:xfrm>
                    <a:prstGeom prst="rect">
                      <a:avLst/>
                    </a:prstGeom>
                    <a:noFill/>
                    <a:ln w="63500">
                      <a:solidFill>
                        <a:schemeClr val="dk1">
                          <a:shade val="70000"/>
                          <a:satMod val="150000"/>
                        </a:schemeClr>
                      </a:solidFill>
                    </a:ln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kumimoji="1" lang="ja-JP" altLang="en-US" sz="2400" dirty="0" smtClean="0"/>
                        <a:t>モーター</a:t>
                      </a:r>
                      <a:endParaRPr kumimoji="1" lang="ja-JP" altLang="en-US" sz="2400" dirty="0"/>
                    </a:p>
                  </p:txBody>
                </p:sp>
              </p:grpSp>
            </p:grpSp>
            <p:grpSp>
              <p:nvGrpSpPr>
                <p:cNvPr id="18" name="グループ化 17"/>
                <p:cNvGrpSpPr/>
                <p:nvPr/>
              </p:nvGrpSpPr>
              <p:grpSpPr>
                <a:xfrm>
                  <a:off x="323528" y="2780928"/>
                  <a:ext cx="540060" cy="1296144"/>
                  <a:chOff x="1223628" y="2204864"/>
                  <a:chExt cx="540060" cy="1296144"/>
                </a:xfrm>
              </p:grpSpPr>
              <p:sp>
                <p:nvSpPr>
                  <p:cNvPr id="16" name="ホームベース 15"/>
                  <p:cNvSpPr/>
                  <p:nvPr/>
                </p:nvSpPr>
                <p:spPr>
                  <a:xfrm rot="16200000">
                    <a:off x="899592" y="2636912"/>
                    <a:ext cx="1188132" cy="540060"/>
                  </a:xfrm>
                  <a:prstGeom prst="homePlate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7" name="正方形/長方形 16"/>
                  <p:cNvSpPr/>
                  <p:nvPr/>
                </p:nvSpPr>
                <p:spPr>
                  <a:xfrm>
                    <a:off x="1385646" y="2204864"/>
                    <a:ext cx="216024" cy="144016"/>
                  </a:xfrm>
                  <a:prstGeom prst="rect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19" name="グループ化 18"/>
                <p:cNvGrpSpPr/>
                <p:nvPr/>
              </p:nvGrpSpPr>
              <p:grpSpPr>
                <a:xfrm>
                  <a:off x="4078021" y="2757589"/>
                  <a:ext cx="540060" cy="1296144"/>
                  <a:chOff x="1223628" y="2204864"/>
                  <a:chExt cx="540060" cy="1296144"/>
                </a:xfrm>
              </p:grpSpPr>
              <p:sp>
                <p:nvSpPr>
                  <p:cNvPr id="20" name="ホームベース 19"/>
                  <p:cNvSpPr/>
                  <p:nvPr/>
                </p:nvSpPr>
                <p:spPr>
                  <a:xfrm rot="16200000">
                    <a:off x="899592" y="2636912"/>
                    <a:ext cx="1188132" cy="540060"/>
                  </a:xfrm>
                  <a:prstGeom prst="homePlate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21" name="正方形/長方形 20"/>
                  <p:cNvSpPr/>
                  <p:nvPr/>
                </p:nvSpPr>
                <p:spPr>
                  <a:xfrm>
                    <a:off x="1385646" y="2204864"/>
                    <a:ext cx="216024" cy="144016"/>
                  </a:xfrm>
                  <a:prstGeom prst="rect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sp>
              <p:nvSpPr>
                <p:cNvPr id="23" name="フローチャート : 組合せ 22"/>
                <p:cNvSpPr/>
                <p:nvPr/>
              </p:nvSpPr>
              <p:spPr>
                <a:xfrm>
                  <a:off x="2371087" y="2888940"/>
                  <a:ext cx="288032" cy="570727"/>
                </a:xfrm>
                <a:prstGeom prst="flowChartMerge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2" name="円/楕円 21"/>
                <p:cNvSpPr/>
                <p:nvPr/>
              </p:nvSpPr>
              <p:spPr>
                <a:xfrm>
                  <a:off x="2371087" y="3190305"/>
                  <a:ext cx="292701" cy="29270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5" name="テキスト ボックス 24"/>
              <p:cNvSpPr txBox="1"/>
              <p:nvPr/>
            </p:nvSpPr>
            <p:spPr>
              <a:xfrm>
                <a:off x="1882614" y="1835834"/>
                <a:ext cx="171486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2400" dirty="0" smtClean="0"/>
                  <a:t>白熱電球</a:t>
                </a:r>
                <a:endParaRPr kumimoji="1" lang="ja-JP" altLang="en-US" sz="2400" dirty="0"/>
              </a:p>
            </p:txBody>
          </p:sp>
          <p:sp>
            <p:nvSpPr>
              <p:cNvPr id="28" name="テキスト ボックス 27"/>
              <p:cNvSpPr txBox="1"/>
              <p:nvPr/>
            </p:nvSpPr>
            <p:spPr>
              <a:xfrm>
                <a:off x="49207" y="4415353"/>
                <a:ext cx="2868679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2400" dirty="0"/>
                  <a:t>現在</a:t>
                </a:r>
                <a:r>
                  <a:rPr lang="ja-JP" altLang="en-US" sz="2400" dirty="0" smtClean="0"/>
                  <a:t>の空気のままの</a:t>
                </a:r>
              </a:p>
              <a:p>
                <a:pPr algn="ctr"/>
                <a:r>
                  <a:rPr kumimoji="1" lang="ja-JP" altLang="en-US" sz="2400" dirty="0"/>
                  <a:t>地球モデル</a:t>
                </a:r>
              </a:p>
            </p:txBody>
          </p:sp>
          <p:sp>
            <p:nvSpPr>
              <p:cNvPr id="30" name="テキスト ボックス 29"/>
              <p:cNvSpPr txBox="1"/>
              <p:nvPr/>
            </p:nvSpPr>
            <p:spPr>
              <a:xfrm>
                <a:off x="3081705" y="4423243"/>
                <a:ext cx="3290495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2400" dirty="0" smtClean="0"/>
                  <a:t>二酸化炭素が増加した地球</a:t>
                </a:r>
                <a:r>
                  <a:rPr kumimoji="1" lang="ja-JP" altLang="en-US" sz="2400" dirty="0"/>
                  <a:t>モデル</a:t>
                </a:r>
              </a:p>
            </p:txBody>
          </p:sp>
          <p:sp>
            <p:nvSpPr>
              <p:cNvPr id="32" name="テキスト ボックス 31"/>
              <p:cNvSpPr txBox="1"/>
              <p:nvPr/>
            </p:nvSpPr>
            <p:spPr>
              <a:xfrm>
                <a:off x="2615083" y="5614840"/>
                <a:ext cx="2676997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dirty="0" smtClean="0"/>
                  <a:t>スライダックで減圧</a:t>
                </a:r>
              </a:p>
              <a:p>
                <a:pPr algn="ctr"/>
                <a:r>
                  <a:rPr lang="ja-JP" altLang="en-US" dirty="0" smtClean="0"/>
                  <a:t>→回転数落とす</a:t>
                </a:r>
                <a:endParaRPr kumimoji="1" lang="ja-JP" altLang="en-US" dirty="0"/>
              </a:p>
            </p:txBody>
          </p:sp>
          <p:sp>
            <p:nvSpPr>
              <p:cNvPr id="34" name="テキスト ボックス 33"/>
              <p:cNvSpPr txBox="1"/>
              <p:nvPr/>
            </p:nvSpPr>
            <p:spPr>
              <a:xfrm>
                <a:off x="1395292" y="6261170"/>
                <a:ext cx="329049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2400" dirty="0" smtClean="0"/>
                  <a:t>図</a:t>
                </a:r>
                <a:r>
                  <a:rPr kumimoji="1" lang="en-US" altLang="ja-JP" sz="2400" dirty="0" smtClean="0"/>
                  <a:t>1</a:t>
                </a:r>
                <a:endParaRPr kumimoji="1" lang="ja-JP" altLang="en-US" sz="24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946016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xfrm>
            <a:off x="107504" y="116632"/>
            <a:ext cx="8712968" cy="58772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2800" u="sng" dirty="0" smtClean="0"/>
              <a:t>作成</a:t>
            </a:r>
          </a:p>
          <a:p>
            <a:pPr marL="514350" indent="-514350">
              <a:buFont typeface="+mj-lt"/>
              <a:buAutoNum type="arabicPeriod"/>
            </a:pPr>
            <a:r>
              <a:rPr lang="ja-JP" altLang="en-US" sz="2800" dirty="0" smtClean="0"/>
              <a:t>回転台は扇風機のモーターからファンを外す</a:t>
            </a:r>
          </a:p>
          <a:p>
            <a:pPr marL="514350" indent="-514350">
              <a:buFont typeface="+mj-lt"/>
              <a:buAutoNum type="arabicPeriod"/>
            </a:pPr>
            <a:r>
              <a:rPr lang="ja-JP" altLang="en-US" sz="2800" dirty="0" smtClean="0"/>
              <a:t>横向きに設置できるよう工夫する</a:t>
            </a:r>
          </a:p>
          <a:p>
            <a:pPr marL="514350" indent="-514350">
              <a:buFont typeface="+mj-lt"/>
              <a:buAutoNum type="arabicPeriod"/>
            </a:pPr>
            <a:r>
              <a:rPr lang="ja-JP" altLang="en-US" sz="2800" dirty="0"/>
              <a:t>回転軸</a:t>
            </a:r>
            <a:r>
              <a:rPr lang="ja-JP" altLang="en-US" sz="2800" dirty="0" smtClean="0"/>
              <a:t>に</a:t>
            </a:r>
            <a:r>
              <a:rPr lang="ja-JP" altLang="en-US" sz="2800" dirty="0"/>
              <a:t>長さ</a:t>
            </a:r>
            <a:r>
              <a:rPr lang="en-US" altLang="ja-JP" sz="2800" dirty="0" smtClean="0"/>
              <a:t>50cm</a:t>
            </a:r>
            <a:r>
              <a:rPr lang="ja-JP" altLang="en-US" sz="2800" dirty="0" err="1" smtClean="0"/>
              <a:t>、</a:t>
            </a:r>
            <a:r>
              <a:rPr lang="ja-JP" altLang="en-US" sz="2800" dirty="0" smtClean="0"/>
              <a:t>幅</a:t>
            </a:r>
            <a:r>
              <a:rPr lang="en-US" altLang="ja-JP" sz="2800" dirty="0" smtClean="0"/>
              <a:t>10cm</a:t>
            </a:r>
            <a:r>
              <a:rPr lang="ja-JP" altLang="en-US" sz="2800" dirty="0" smtClean="0"/>
              <a:t>程度の棒を取り付ける</a:t>
            </a:r>
          </a:p>
          <a:p>
            <a:pPr marL="514350" indent="-514350">
              <a:buFont typeface="+mj-lt"/>
              <a:buAutoNum type="arabicPeriod"/>
            </a:pPr>
            <a:r>
              <a:rPr lang="ja-JP" altLang="en-US" sz="2800" dirty="0"/>
              <a:t>棒の</a:t>
            </a:r>
            <a:r>
              <a:rPr lang="ja-JP" altLang="en-US" sz="2800" dirty="0" smtClean="0"/>
              <a:t>両端にペットボトルを取り付ける</a:t>
            </a:r>
          </a:p>
          <a:p>
            <a:pPr marL="514350" indent="-514350">
              <a:buFont typeface="+mj-lt"/>
              <a:buAutoNum type="arabicPeriod"/>
            </a:pPr>
            <a:r>
              <a:rPr lang="ja-JP" altLang="en-US" sz="2800" dirty="0"/>
              <a:t>スライダック</a:t>
            </a:r>
            <a:r>
              <a:rPr lang="ja-JP" altLang="en-US" sz="2800" dirty="0" smtClean="0"/>
              <a:t>で減圧しながらモーターを回転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3233151"/>
            <a:ext cx="4557439" cy="36248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81028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xfrm>
            <a:off x="2557" y="225244"/>
            <a:ext cx="8712968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3200" u="sng" dirty="0" smtClean="0"/>
              <a:t>「温室効果実験」の結果</a:t>
            </a:r>
            <a:r>
              <a:rPr lang="ja-JP" altLang="en-US" sz="3200" dirty="0" smtClean="0"/>
              <a:t/>
            </a:r>
            <a:br>
              <a:rPr lang="ja-JP" altLang="en-US" sz="3200" dirty="0" smtClean="0"/>
            </a:br>
            <a:r>
              <a:rPr lang="ja-JP" altLang="en-US" sz="3200" dirty="0" smtClean="0"/>
              <a:t>  　　</a:t>
            </a:r>
            <a:r>
              <a:rPr lang="ja-JP" altLang="en-US" sz="2800" dirty="0" smtClean="0"/>
              <a:t>１９９８年８月２８日</a:t>
            </a:r>
            <a:r>
              <a:rPr lang="en-US" altLang="ja-JP" sz="2800" dirty="0" smtClean="0"/>
              <a:t>,</a:t>
            </a:r>
            <a:r>
              <a:rPr lang="ja-JP" altLang="en-US" sz="2800" dirty="0" smtClean="0"/>
              <a:t>金曜日</a:t>
            </a:r>
            <a:r>
              <a:rPr lang="en-US" altLang="ja-JP" sz="2800" dirty="0" smtClean="0"/>
              <a:t>,</a:t>
            </a:r>
            <a:r>
              <a:rPr lang="ja-JP" altLang="en-US" sz="2800" dirty="0"/>
              <a:t>午後</a:t>
            </a:r>
            <a:r>
              <a:rPr lang="ja-JP" altLang="en-US" sz="2800" dirty="0" smtClean="0"/>
              <a:t>１～４時</a:t>
            </a:r>
          </a:p>
          <a:p>
            <a:pPr marL="0" indent="0">
              <a:buNone/>
            </a:pPr>
            <a:r>
              <a:rPr lang="ja-JP" altLang="en-US" sz="2800" dirty="0" smtClean="0"/>
              <a:t>表２　熱源に白熱電球光を用いた場合</a:t>
            </a:r>
          </a:p>
          <a:p>
            <a:pPr marL="0" indent="0">
              <a:buNone/>
            </a:pPr>
            <a:endParaRPr lang="ja-JP" altLang="en-US" sz="2800" dirty="0"/>
          </a:p>
          <a:p>
            <a:pPr marL="0" indent="0">
              <a:buNone/>
            </a:pPr>
            <a:endParaRPr lang="ja-JP" altLang="en-US" sz="2800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　　　　　　　　　　　　　　　　　　　　　</a:t>
            </a:r>
            <a:endParaRPr lang="ja-JP" altLang="en-US" sz="2800" dirty="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44824"/>
            <a:ext cx="4392488" cy="4948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3" name="グループ化 12"/>
          <p:cNvGrpSpPr/>
          <p:nvPr/>
        </p:nvGrpSpPr>
        <p:grpSpPr>
          <a:xfrm>
            <a:off x="4499992" y="2469396"/>
            <a:ext cx="4824536" cy="2421563"/>
            <a:chOff x="4695087" y="2852936"/>
            <a:chExt cx="4824536" cy="2421563"/>
          </a:xfrm>
        </p:grpSpPr>
        <p:sp>
          <p:nvSpPr>
            <p:cNvPr id="14" name="正方形/長方形 13"/>
            <p:cNvSpPr/>
            <p:nvPr/>
          </p:nvSpPr>
          <p:spPr>
            <a:xfrm>
              <a:off x="4695087" y="2996952"/>
              <a:ext cx="4824536" cy="2277547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flat" dir="t">
                  <a:rot lat="0" lon="0" rev="18900000"/>
                </a:lightRig>
              </a:scene3d>
              <a:sp3d extrusionH="31750" contourW="6350" prstMaterial="powder">
                <a:bevelT w="19050" h="19050" prst="angle"/>
                <a:contourClr>
                  <a:schemeClr val="accent3">
                    <a:tint val="100000"/>
                    <a:shade val="100000"/>
                    <a:satMod val="100000"/>
                    <a:hueMod val="100000"/>
                  </a:schemeClr>
                </a:contourClr>
              </a:sp3d>
            </a:bodyPr>
            <a:lstStyle/>
            <a:p>
              <a:r>
                <a:rPr lang="ja-JP" altLang="en-US" sz="5400" b="1" dirty="0"/>
                <a:t>　　　　　　　　　　　</a:t>
              </a:r>
              <a:r>
                <a:rPr lang="ja-JP" altLang="en-US" sz="4400" b="1" dirty="0" smtClean="0"/>
                <a:t>二酸化炭素の方が</a:t>
              </a:r>
              <a:br>
                <a:rPr lang="ja-JP" altLang="en-US" sz="4400" b="1" dirty="0" smtClean="0"/>
              </a:br>
              <a:r>
                <a:rPr lang="ja-JP" altLang="en-US" sz="4400" b="1" dirty="0" smtClean="0"/>
                <a:t>温室効果は際立つ</a:t>
              </a:r>
              <a:endParaRPr lang="ja-JP" altLang="en-US" sz="4400" b="1" dirty="0"/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4860032" y="2852936"/>
              <a:ext cx="3729442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3600" dirty="0" smtClean="0"/>
                <a:t>熱源：白熱電球光</a:t>
              </a:r>
              <a:r>
                <a:rPr lang="ja-JP" altLang="en-US" sz="3600" dirty="0" smtClean="0"/>
                <a:t>↓</a:t>
              </a:r>
              <a:endParaRPr kumimoji="1" lang="ja-JP" altLang="en-US" sz="3600" dirty="0"/>
            </a:p>
          </p:txBody>
        </p:sp>
      </p:grpSp>
    </p:spTree>
    <p:extLst>
      <p:ext uri="{BB962C8B-B14F-4D97-AF65-F5344CB8AC3E}">
        <p14:creationId xmlns:p14="http://schemas.microsoft.com/office/powerpoint/2010/main" val="3533478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Autofit/>
          </a:bodyPr>
          <a:lstStyle/>
          <a:p>
            <a:r>
              <a:rPr kumimoji="1" lang="ja-JP" altLang="en-US" sz="4400" dirty="0" smtClean="0"/>
              <a:t>おわりに</a:t>
            </a:r>
            <a:endParaRPr kumimoji="1" lang="ja-JP" altLang="en-US" sz="44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xfrm>
            <a:off x="34783" y="874940"/>
            <a:ext cx="9109217" cy="53285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3200" u="sng" dirty="0" smtClean="0"/>
              <a:t>やや複雑な実験機の作製</a:t>
            </a:r>
          </a:p>
          <a:p>
            <a:r>
              <a:rPr lang="ja-JP" altLang="en-US" sz="3200" dirty="0" smtClean="0"/>
              <a:t>二酸化炭素の吸収帯付近の赤外線を出す</a:t>
            </a:r>
            <a:br>
              <a:rPr lang="ja-JP" altLang="en-US" sz="3200" dirty="0" smtClean="0"/>
            </a:br>
            <a:r>
              <a:rPr lang="ja-JP" altLang="en-US" sz="3200" dirty="0" smtClean="0"/>
              <a:t>赤外線ランプを使用</a:t>
            </a:r>
          </a:p>
          <a:p>
            <a:r>
              <a:rPr lang="ja-JP" altLang="en-US" sz="3200" dirty="0"/>
              <a:t>透明</a:t>
            </a:r>
            <a:r>
              <a:rPr lang="ja-JP" altLang="en-US" sz="3200" dirty="0" smtClean="0"/>
              <a:t>半球を</a:t>
            </a:r>
            <a:r>
              <a:rPr lang="en-US" altLang="ja-JP" sz="3200" dirty="0" smtClean="0"/>
              <a:t>2</a:t>
            </a:r>
            <a:r>
              <a:rPr lang="ja-JP" altLang="en-US" sz="3200" dirty="0" smtClean="0"/>
              <a:t>つ合わせ</a:t>
            </a:r>
            <a:br>
              <a:rPr lang="ja-JP" altLang="en-US" sz="3200" dirty="0" smtClean="0"/>
            </a:br>
            <a:r>
              <a:rPr lang="en-US" altLang="ja-JP" sz="3200" dirty="0" smtClean="0"/>
              <a:t>1</a:t>
            </a:r>
            <a:r>
              <a:rPr lang="ja-JP" altLang="en-US" sz="3200" dirty="0" err="1" smtClean="0"/>
              <a:t>つの</a:t>
            </a:r>
            <a:r>
              <a:rPr lang="ja-JP" altLang="en-US" sz="3200" dirty="0" smtClean="0"/>
              <a:t>球にした地球モデルに、</a:t>
            </a:r>
            <a:br>
              <a:rPr lang="ja-JP" altLang="en-US" sz="3200" dirty="0" smtClean="0"/>
            </a:br>
            <a:r>
              <a:rPr lang="ja-JP" altLang="en-US" sz="3200" dirty="0" smtClean="0"/>
              <a:t>温度計を差し込む穴や</a:t>
            </a:r>
            <a:br>
              <a:rPr lang="ja-JP" altLang="en-US" sz="3200" dirty="0" smtClean="0"/>
            </a:br>
            <a:r>
              <a:rPr lang="ja-JP" altLang="en-US" sz="3200" dirty="0" smtClean="0"/>
              <a:t>気体を注入する穴を</a:t>
            </a:r>
            <a:br>
              <a:rPr lang="ja-JP" altLang="en-US" sz="3200" dirty="0" smtClean="0"/>
            </a:br>
            <a:r>
              <a:rPr lang="ja-JP" altLang="en-US" sz="3200" dirty="0" smtClean="0"/>
              <a:t>加工</a:t>
            </a:r>
            <a:br>
              <a:rPr lang="ja-JP" altLang="en-US" sz="3200" dirty="0" smtClean="0"/>
            </a:br>
            <a:endParaRPr kumimoji="1" lang="ja-JP" altLang="en-US" sz="32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2681536"/>
            <a:ext cx="5245742" cy="4176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65046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xfrm>
            <a:off x="251520" y="176966"/>
            <a:ext cx="8568952" cy="561662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ja-JP" altLang="en-US" sz="3200" dirty="0" smtClean="0"/>
              <a:t>生徒に実験をさせたい</a:t>
            </a:r>
          </a:p>
          <a:p>
            <a:pPr marL="0" indent="0" algn="ctr">
              <a:buNone/>
            </a:pPr>
            <a:r>
              <a:rPr lang="ja-JP" altLang="en-US" sz="3200" dirty="0" smtClean="0"/>
              <a:t>↓</a:t>
            </a:r>
          </a:p>
          <a:p>
            <a:pPr marL="0" indent="0" algn="ctr">
              <a:buNone/>
            </a:pPr>
            <a:r>
              <a:rPr lang="ja-JP" altLang="en-US" sz="3200" dirty="0"/>
              <a:t>実験</a:t>
            </a:r>
            <a:r>
              <a:rPr lang="ja-JP" altLang="en-US" sz="3200" dirty="0" smtClean="0"/>
              <a:t>器具が入手しやすいもの</a:t>
            </a:r>
          </a:p>
          <a:p>
            <a:pPr marL="0" indent="0" algn="ctr">
              <a:buNone/>
            </a:pPr>
            <a:r>
              <a:rPr lang="ja-JP" altLang="en-US" sz="3200" dirty="0" smtClean="0"/>
              <a:t>↓</a:t>
            </a:r>
          </a:p>
          <a:p>
            <a:pPr marL="0" indent="0" algn="ctr">
              <a:buNone/>
            </a:pPr>
            <a:r>
              <a:rPr lang="ja-JP" altLang="en-US" sz="3200" dirty="0"/>
              <a:t>リサイクルの</a:t>
            </a:r>
            <a:r>
              <a:rPr lang="ja-JP" altLang="en-US" sz="3200" dirty="0" smtClean="0"/>
              <a:t>心がけ</a:t>
            </a:r>
          </a:p>
          <a:p>
            <a:pPr marL="0" indent="0" algn="ctr">
              <a:buNone/>
            </a:pPr>
            <a:r>
              <a:rPr lang="ja-JP" altLang="en-US" sz="3200" dirty="0" smtClean="0"/>
              <a:t>↓</a:t>
            </a:r>
          </a:p>
          <a:p>
            <a:pPr marL="0" indent="0" algn="ctr">
              <a:buNone/>
            </a:pPr>
            <a:r>
              <a:rPr lang="ja-JP" altLang="en-US" sz="3200" u="sng" dirty="0" smtClean="0"/>
              <a:t>ペットボトル</a:t>
            </a:r>
            <a:r>
              <a:rPr lang="ja-JP" altLang="en-US" sz="3200" dirty="0" smtClean="0"/>
              <a:t>などの利用</a:t>
            </a:r>
          </a:p>
          <a:p>
            <a:pPr marL="0" indent="0" algn="ctr">
              <a:buNone/>
            </a:pPr>
            <a:r>
              <a:rPr lang="ja-JP" altLang="en-US" sz="3200" b="1" dirty="0" smtClean="0">
                <a:solidFill>
                  <a:srgbClr val="FF0000"/>
                </a:solidFill>
              </a:rPr>
              <a:t>簡単</a:t>
            </a:r>
            <a:r>
              <a:rPr lang="ja-JP" altLang="en-US" sz="3200" b="1" dirty="0">
                <a:solidFill>
                  <a:srgbClr val="FF0000"/>
                </a:solidFill>
              </a:rPr>
              <a:t>に入手</a:t>
            </a:r>
            <a:r>
              <a:rPr lang="ja-JP" altLang="en-US" sz="3200" b="1" dirty="0" smtClean="0">
                <a:solidFill>
                  <a:srgbClr val="FF0000"/>
                </a:solidFill>
              </a:rPr>
              <a:t>できる</a:t>
            </a:r>
          </a:p>
          <a:p>
            <a:pPr marL="0" indent="0">
              <a:buNone/>
            </a:pPr>
            <a:r>
              <a:rPr lang="ja-JP" altLang="en-US" sz="3200" dirty="0" smtClean="0"/>
              <a:t/>
            </a:r>
            <a:br>
              <a:rPr lang="ja-JP" altLang="en-US" sz="3200" dirty="0" smtClean="0"/>
            </a:br>
            <a:endParaRPr kumimoji="1" lang="ja-JP" altLang="en-US" sz="32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9375" y="4664999"/>
            <a:ext cx="954055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b="1" dirty="0" smtClean="0"/>
              <a:t>簡単に入手できるものを</a:t>
            </a:r>
          </a:p>
          <a:p>
            <a:pPr algn="ctr"/>
            <a:r>
              <a:rPr kumimoji="1" lang="ja-JP" altLang="en-US" sz="4800" b="1" dirty="0" smtClean="0"/>
              <a:t>理科の実験教材として積極的に</a:t>
            </a:r>
          </a:p>
          <a:p>
            <a:pPr algn="ctr"/>
            <a:r>
              <a:rPr kumimoji="1" lang="ja-JP" altLang="en-US" sz="4800" b="1" dirty="0" smtClean="0"/>
              <a:t>用い</a:t>
            </a:r>
            <a:r>
              <a:rPr lang="ja-JP" altLang="en-US" sz="4800" b="1" dirty="0" smtClean="0"/>
              <a:t>ていこう！！</a:t>
            </a:r>
            <a:endParaRPr kumimoji="1" lang="ja-JP" alt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4174764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xfrm>
            <a:off x="35140" y="188640"/>
            <a:ext cx="9109217" cy="6480720"/>
          </a:xfrm>
        </p:spPr>
        <p:txBody>
          <a:bodyPr>
            <a:normAutofit/>
          </a:bodyPr>
          <a:lstStyle/>
          <a:p>
            <a:r>
              <a:rPr lang="ja-JP" altLang="en-US" sz="3200" dirty="0"/>
              <a:t>現実問題として、教師の実験準備にかける時間が</a:t>
            </a:r>
            <a:br>
              <a:rPr lang="ja-JP" altLang="en-US" sz="3200" dirty="0"/>
            </a:br>
            <a:r>
              <a:rPr lang="ja-JP" altLang="en-US" sz="3200" dirty="0"/>
              <a:t>あまり</a:t>
            </a:r>
            <a:r>
              <a:rPr lang="ja-JP" altLang="en-US" sz="3200" dirty="0" smtClean="0"/>
              <a:t>とれない</a:t>
            </a:r>
            <a:br>
              <a:rPr lang="ja-JP" altLang="en-US" sz="3200" dirty="0" smtClean="0"/>
            </a:br>
            <a:r>
              <a:rPr lang="ja-JP" altLang="en-US" sz="3200" dirty="0" smtClean="0"/>
              <a:t>　　→</a:t>
            </a:r>
            <a:r>
              <a:rPr lang="ja-JP" altLang="en-US" sz="3200" dirty="0" smtClean="0">
                <a:solidFill>
                  <a:srgbClr val="FF0000"/>
                </a:solidFill>
              </a:rPr>
              <a:t>今のうちに</a:t>
            </a:r>
            <a:r>
              <a:rPr lang="ja-JP" altLang="en-US" sz="3200" dirty="0">
                <a:solidFill>
                  <a:srgbClr val="FF0000"/>
                </a:solidFill>
              </a:rPr>
              <a:t>準備</a:t>
            </a:r>
            <a:r>
              <a:rPr lang="ja-JP" altLang="en-US" sz="3200" dirty="0" smtClean="0">
                <a:solidFill>
                  <a:srgbClr val="FF0000"/>
                </a:solidFill>
              </a:rPr>
              <a:t>をしておこう</a:t>
            </a:r>
            <a:r>
              <a:rPr lang="en-US" altLang="ja-JP" sz="3200" dirty="0" smtClean="0"/>
              <a:t>!!</a:t>
            </a:r>
            <a:endParaRPr lang="ja-JP" altLang="en-US" sz="3200" dirty="0"/>
          </a:p>
          <a:p>
            <a:endParaRPr lang="en-US" altLang="ja-JP" sz="3200" dirty="0" smtClean="0"/>
          </a:p>
          <a:p>
            <a:r>
              <a:rPr lang="ja-JP" altLang="en-US" sz="3200" dirty="0" smtClean="0"/>
              <a:t>簡単</a:t>
            </a:r>
            <a:r>
              <a:rPr lang="ja-JP" altLang="en-US" sz="3200" dirty="0"/>
              <a:t>に入手できるもの</a:t>
            </a:r>
            <a:r>
              <a:rPr lang="ja-JP" altLang="en-US" sz="3200" dirty="0" smtClean="0"/>
              <a:t>を理科</a:t>
            </a:r>
            <a:r>
              <a:rPr lang="ja-JP" altLang="en-US" sz="3200" dirty="0"/>
              <a:t>の実験教材と</a:t>
            </a:r>
            <a:r>
              <a:rPr lang="ja-JP" altLang="en-US" sz="3200" dirty="0" smtClean="0"/>
              <a:t>して</a:t>
            </a:r>
            <a:r>
              <a:rPr lang="en-US" altLang="ja-JP" sz="3200" dirty="0" smtClean="0"/>
              <a:t/>
            </a:r>
            <a:br>
              <a:rPr lang="en-US" altLang="ja-JP" sz="3200" dirty="0" smtClean="0"/>
            </a:br>
            <a:r>
              <a:rPr lang="ja-JP" altLang="en-US" sz="3200" dirty="0" smtClean="0"/>
              <a:t>積極的に用いる</a:t>
            </a:r>
            <a:br>
              <a:rPr lang="ja-JP" altLang="en-US" sz="3200" dirty="0" smtClean="0"/>
            </a:br>
            <a:r>
              <a:rPr lang="ja-JP" altLang="en-US" sz="3200" dirty="0" smtClean="0"/>
              <a:t>　　→実験を多く行うために大切</a:t>
            </a:r>
          </a:p>
          <a:p>
            <a:pPr marL="0" indent="0">
              <a:buNone/>
            </a:pPr>
            <a:endParaRPr lang="en-US" altLang="ja-JP" sz="3200" dirty="0"/>
          </a:p>
          <a:p>
            <a:endParaRPr lang="ja-JP" altLang="en-US" sz="3200" dirty="0"/>
          </a:p>
          <a:p>
            <a:r>
              <a:rPr lang="ja-JP" altLang="en-US" sz="3200" dirty="0" smtClean="0"/>
              <a:t>実験を授業中に多く行う</a:t>
            </a:r>
            <a:r>
              <a:rPr lang="ja-JP" altLang="en-US" sz="3200" dirty="0"/>
              <a:t/>
            </a:r>
            <a:br>
              <a:rPr lang="ja-JP" altLang="en-US" sz="3200" dirty="0"/>
            </a:br>
            <a:r>
              <a:rPr lang="ja-JP" altLang="en-US" sz="3200" dirty="0" smtClean="0"/>
              <a:t>　　→理科</a:t>
            </a:r>
            <a:r>
              <a:rPr lang="en-US" altLang="ja-JP" sz="3200" dirty="0" smtClean="0"/>
              <a:t>(</a:t>
            </a:r>
            <a:r>
              <a:rPr lang="ja-JP" altLang="en-US" sz="3200" dirty="0" smtClean="0"/>
              <a:t>科学</a:t>
            </a:r>
            <a:r>
              <a:rPr lang="en-US" altLang="ja-JP" sz="3200" dirty="0" smtClean="0"/>
              <a:t>)</a:t>
            </a:r>
            <a:r>
              <a:rPr lang="ja-JP" altLang="en-US" sz="3200" dirty="0" smtClean="0"/>
              <a:t>の魅力をより多くの生徒へ伝える</a:t>
            </a:r>
            <a:br>
              <a:rPr lang="ja-JP" altLang="en-US" sz="3200" dirty="0" smtClean="0"/>
            </a:br>
            <a:r>
              <a:rPr lang="ja-JP" altLang="en-US" sz="3200" dirty="0" smtClean="0"/>
              <a:t>　　→</a:t>
            </a:r>
            <a:r>
              <a:rPr lang="ja-JP" altLang="en-US" sz="3200" dirty="0" smtClean="0">
                <a:solidFill>
                  <a:srgbClr val="FF0000"/>
                </a:solidFill>
              </a:rPr>
              <a:t>理科好きを増やす授業</a:t>
            </a:r>
          </a:p>
        </p:txBody>
      </p:sp>
    </p:spTree>
    <p:extLst>
      <p:ext uri="{BB962C8B-B14F-4D97-AF65-F5344CB8AC3E}">
        <p14:creationId xmlns:p14="http://schemas.microsoft.com/office/powerpoint/2010/main" val="3220694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grpSp>
        <p:nvGrpSpPr>
          <p:cNvPr id="4" name="グループ化 3"/>
          <p:cNvGrpSpPr/>
          <p:nvPr/>
        </p:nvGrpSpPr>
        <p:grpSpPr>
          <a:xfrm>
            <a:off x="776962" y="3506120"/>
            <a:ext cx="6322993" cy="4887001"/>
            <a:chOff x="1448969" y="2059513"/>
            <a:chExt cx="6322993" cy="4887001"/>
          </a:xfrm>
        </p:grpSpPr>
        <p:grpSp>
          <p:nvGrpSpPr>
            <p:cNvPr id="5" name="グループ化 4"/>
            <p:cNvGrpSpPr/>
            <p:nvPr/>
          </p:nvGrpSpPr>
          <p:grpSpPr>
            <a:xfrm>
              <a:off x="1448969" y="2059513"/>
              <a:ext cx="6322993" cy="4887001"/>
              <a:chOff x="1448969" y="2059513"/>
              <a:chExt cx="6322993" cy="4887001"/>
            </a:xfrm>
          </p:grpSpPr>
          <p:grpSp>
            <p:nvGrpSpPr>
              <p:cNvPr id="8" name="グループ化 7"/>
              <p:cNvGrpSpPr/>
              <p:nvPr/>
            </p:nvGrpSpPr>
            <p:grpSpPr>
              <a:xfrm>
                <a:off x="1448969" y="2059513"/>
                <a:ext cx="6322993" cy="4887001"/>
                <a:chOff x="1565455" y="1213911"/>
                <a:chExt cx="6322993" cy="4887001"/>
              </a:xfrm>
            </p:grpSpPr>
            <p:cxnSp>
              <p:nvCxnSpPr>
                <p:cNvPr id="10" name="直線コネクタ 9"/>
                <p:cNvCxnSpPr/>
                <p:nvPr/>
              </p:nvCxnSpPr>
              <p:spPr>
                <a:xfrm flipV="1">
                  <a:off x="4289641" y="3801320"/>
                  <a:ext cx="2606" cy="729932"/>
                </a:xfrm>
                <a:prstGeom prst="line">
                  <a:avLst/>
                </a:prstGeom>
                <a:ln w="73025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grpSp>
              <p:nvGrpSpPr>
                <p:cNvPr id="11" name="グループ化 10"/>
                <p:cNvGrpSpPr/>
                <p:nvPr/>
              </p:nvGrpSpPr>
              <p:grpSpPr>
                <a:xfrm>
                  <a:off x="1565455" y="1213911"/>
                  <a:ext cx="6322993" cy="4887001"/>
                  <a:chOff x="49207" y="1835834"/>
                  <a:chExt cx="6322993" cy="4887001"/>
                </a:xfrm>
              </p:grpSpPr>
              <p:grpSp>
                <p:nvGrpSpPr>
                  <p:cNvPr id="12" name="グループ化 11"/>
                  <p:cNvGrpSpPr/>
                  <p:nvPr/>
                </p:nvGrpSpPr>
                <p:grpSpPr>
                  <a:xfrm>
                    <a:off x="323528" y="2204864"/>
                    <a:ext cx="4824536" cy="3409976"/>
                    <a:chOff x="323528" y="2204864"/>
                    <a:chExt cx="4320480" cy="2888133"/>
                  </a:xfrm>
                </p:grpSpPr>
                <p:cxnSp>
                  <p:nvCxnSpPr>
                    <p:cNvPr id="18" name="直線コネクタ 17"/>
                    <p:cNvCxnSpPr/>
                    <p:nvPr/>
                  </p:nvCxnSpPr>
                  <p:spPr>
                    <a:xfrm flipH="1" flipV="1">
                      <a:off x="2483768" y="2204864"/>
                      <a:ext cx="3804" cy="720080"/>
                    </a:xfrm>
                    <a:prstGeom prst="line">
                      <a:avLst/>
                    </a:prstGeom>
                    <a:ln w="73025"/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9" name="グループ化 18"/>
                    <p:cNvGrpSpPr/>
                    <p:nvPr/>
                  </p:nvGrpSpPr>
                  <p:grpSpPr>
                    <a:xfrm>
                      <a:off x="323528" y="4077072"/>
                      <a:ext cx="4320480" cy="1015925"/>
                      <a:chOff x="323528" y="4077072"/>
                      <a:chExt cx="4320480" cy="1015925"/>
                    </a:xfrm>
                  </p:grpSpPr>
                  <p:cxnSp>
                    <p:nvCxnSpPr>
                      <p:cNvPr id="20" name="直線コネクタ 19"/>
                      <p:cNvCxnSpPr/>
                      <p:nvPr/>
                    </p:nvCxnSpPr>
                    <p:spPr>
                      <a:xfrm>
                        <a:off x="323528" y="4077072"/>
                        <a:ext cx="4320480" cy="0"/>
                      </a:xfrm>
                      <a:prstGeom prst="line">
                        <a:avLst/>
                      </a:prstGeom>
                      <a:ln w="73025"/>
                    </p:spPr>
                    <p:style>
                      <a:lnRef idx="1">
                        <a:schemeClr val="dk1"/>
                      </a:lnRef>
                      <a:fillRef idx="0">
                        <a:schemeClr val="dk1"/>
                      </a:fillRef>
                      <a:effectRef idx="0">
                        <a:schemeClr val="dk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21" name="テキスト ボックス 20"/>
                      <p:cNvSpPr txBox="1"/>
                      <p:nvPr/>
                    </p:nvSpPr>
                    <p:spPr>
                      <a:xfrm>
                        <a:off x="1975043" y="4701983"/>
                        <a:ext cx="1250300" cy="391014"/>
                      </a:xfrm>
                      <a:prstGeom prst="rect">
                        <a:avLst/>
                      </a:prstGeom>
                      <a:noFill/>
                      <a:ln w="63500">
                        <a:solidFill>
                          <a:schemeClr val="dk1">
                            <a:shade val="70000"/>
                            <a:satMod val="150000"/>
                          </a:schemeClr>
                        </a:solidFill>
                      </a:ln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kumimoji="1" lang="ja-JP" altLang="en-US" sz="2400" dirty="0" smtClean="0"/>
                          <a:t>モーター</a:t>
                        </a:r>
                        <a:endParaRPr kumimoji="1" lang="ja-JP" altLang="en-US" sz="2400" dirty="0"/>
                      </a:p>
                    </p:txBody>
                  </p:sp>
                </p:grpSp>
              </p:grpSp>
              <p:sp>
                <p:nvSpPr>
                  <p:cNvPr id="13" name="テキスト ボックス 12"/>
                  <p:cNvSpPr txBox="1"/>
                  <p:nvPr/>
                </p:nvSpPr>
                <p:spPr>
                  <a:xfrm>
                    <a:off x="1882614" y="1835834"/>
                    <a:ext cx="1937696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kumimoji="1" lang="ja-JP" altLang="en-US" sz="2400" dirty="0" smtClean="0"/>
                      <a:t>赤外線ランプ</a:t>
                    </a:r>
                    <a:endParaRPr kumimoji="1" lang="ja-JP" altLang="en-US" sz="2400" dirty="0"/>
                  </a:p>
                </p:txBody>
              </p:sp>
              <p:sp>
                <p:nvSpPr>
                  <p:cNvPr id="14" name="テキスト ボックス 13"/>
                  <p:cNvSpPr txBox="1"/>
                  <p:nvPr/>
                </p:nvSpPr>
                <p:spPr>
                  <a:xfrm>
                    <a:off x="49207" y="4415353"/>
                    <a:ext cx="2868679" cy="83099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ja-JP" altLang="en-US" sz="2400" dirty="0"/>
                      <a:t>現在</a:t>
                    </a:r>
                    <a:r>
                      <a:rPr lang="ja-JP" altLang="en-US" sz="2400" dirty="0" smtClean="0"/>
                      <a:t>の空気のままの</a:t>
                    </a:r>
                  </a:p>
                  <a:p>
                    <a:pPr algn="ctr"/>
                    <a:r>
                      <a:rPr kumimoji="1" lang="ja-JP" altLang="en-US" sz="2400" dirty="0"/>
                      <a:t>地球モデル</a:t>
                    </a:r>
                  </a:p>
                </p:txBody>
              </p:sp>
              <p:sp>
                <p:nvSpPr>
                  <p:cNvPr id="15" name="テキスト ボックス 14"/>
                  <p:cNvSpPr txBox="1"/>
                  <p:nvPr/>
                </p:nvSpPr>
                <p:spPr>
                  <a:xfrm>
                    <a:off x="3081705" y="4423243"/>
                    <a:ext cx="3290495" cy="83099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kumimoji="1" lang="ja-JP" altLang="en-US" sz="2400" dirty="0" smtClean="0"/>
                      <a:t>二酸化炭素が増加した地球</a:t>
                    </a:r>
                    <a:r>
                      <a:rPr kumimoji="1" lang="ja-JP" altLang="en-US" sz="2400" dirty="0"/>
                      <a:t>モデル</a:t>
                    </a:r>
                  </a:p>
                </p:txBody>
              </p:sp>
              <p:sp>
                <p:nvSpPr>
                  <p:cNvPr id="16" name="テキスト ボックス 15"/>
                  <p:cNvSpPr txBox="1"/>
                  <p:nvPr/>
                </p:nvSpPr>
                <p:spPr>
                  <a:xfrm>
                    <a:off x="2615083" y="5614840"/>
                    <a:ext cx="2676997" cy="64633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kumimoji="1" lang="ja-JP" altLang="en-US" dirty="0" smtClean="0"/>
                      <a:t>スライダックで減圧</a:t>
                    </a:r>
                  </a:p>
                  <a:p>
                    <a:pPr algn="ctr"/>
                    <a:r>
                      <a:rPr lang="ja-JP" altLang="en-US" dirty="0" smtClean="0"/>
                      <a:t>→回転数落とす</a:t>
                    </a:r>
                    <a:endParaRPr kumimoji="1" lang="ja-JP" altLang="en-US" dirty="0"/>
                  </a:p>
                </p:txBody>
              </p:sp>
              <p:sp>
                <p:nvSpPr>
                  <p:cNvPr id="17" name="テキスト ボックス 16"/>
                  <p:cNvSpPr txBox="1"/>
                  <p:nvPr/>
                </p:nvSpPr>
                <p:spPr>
                  <a:xfrm>
                    <a:off x="1395292" y="6261170"/>
                    <a:ext cx="3290495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kumimoji="1" lang="ja-JP" altLang="en-US" sz="2400" dirty="0" smtClean="0"/>
                      <a:t>図</a:t>
                    </a:r>
                    <a:r>
                      <a:rPr kumimoji="1" lang="en-US" altLang="ja-JP" sz="2400" dirty="0" smtClean="0"/>
                      <a:t>2</a:t>
                    </a:r>
                    <a:endParaRPr kumimoji="1" lang="ja-JP" altLang="en-US" sz="2400" dirty="0" smtClean="0"/>
                  </a:p>
                </p:txBody>
              </p:sp>
            </p:grpSp>
          </p:grpSp>
          <p:sp>
            <p:nvSpPr>
              <p:cNvPr id="9" name="円/楕円 8"/>
              <p:cNvSpPr/>
              <p:nvPr/>
            </p:nvSpPr>
            <p:spPr>
              <a:xfrm>
                <a:off x="3919657" y="3278731"/>
                <a:ext cx="397991" cy="798341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6" name="円/楕円 5"/>
            <p:cNvSpPr/>
            <p:nvPr/>
          </p:nvSpPr>
          <p:spPr>
            <a:xfrm>
              <a:off x="1475012" y="3558911"/>
              <a:ext cx="1080120" cy="108012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円/楕円 6"/>
            <p:cNvSpPr/>
            <p:nvPr/>
          </p:nvSpPr>
          <p:spPr>
            <a:xfrm>
              <a:off x="5611722" y="3566802"/>
              <a:ext cx="1080120" cy="108012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153291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Autofit/>
          </a:bodyPr>
          <a:lstStyle/>
          <a:p>
            <a:r>
              <a:rPr kumimoji="1" lang="ja-JP" altLang="en-US" sz="4400" dirty="0" smtClean="0"/>
              <a:t>はじめに</a:t>
            </a:r>
            <a:endParaRPr kumimoji="1" lang="ja-JP" altLang="en-US" sz="44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7467600" cy="5493224"/>
          </a:xfrm>
        </p:spPr>
        <p:txBody>
          <a:bodyPr>
            <a:normAutofit/>
          </a:bodyPr>
          <a:lstStyle/>
          <a:p>
            <a:r>
              <a:rPr kumimoji="1" lang="ja-JP" altLang="en-US" sz="3200" dirty="0" smtClean="0"/>
              <a:t>地球環境問題を身近なものにする</a:t>
            </a:r>
            <a:br>
              <a:rPr kumimoji="1" lang="ja-JP" altLang="en-US" sz="3200" dirty="0" smtClean="0"/>
            </a:br>
            <a:r>
              <a:rPr lang="ja-JP" altLang="en-US" sz="3200" dirty="0" smtClean="0">
                <a:solidFill>
                  <a:srgbClr val="FF0000"/>
                </a:solidFill>
              </a:rPr>
              <a:t>⇒</a:t>
            </a:r>
            <a:r>
              <a:rPr kumimoji="1" lang="ja-JP" altLang="en-US" sz="4000" b="1" dirty="0" smtClean="0"/>
              <a:t>実験教材</a:t>
            </a:r>
            <a:r>
              <a:rPr kumimoji="1" lang="ja-JP" altLang="en-US" sz="3200" dirty="0" smtClean="0"/>
              <a:t>を求められている</a:t>
            </a:r>
          </a:p>
          <a:p>
            <a:pPr marL="0" indent="0">
              <a:buNone/>
            </a:pPr>
            <a:r>
              <a:rPr lang="ja-JP" altLang="en-US" sz="3200" dirty="0" smtClean="0"/>
              <a:t/>
            </a:r>
            <a:br>
              <a:rPr lang="ja-JP" altLang="en-US" sz="3200" dirty="0" smtClean="0"/>
            </a:br>
            <a:r>
              <a:rPr lang="ja-JP" altLang="en-US" sz="3200" dirty="0" smtClean="0"/>
              <a:t>自由研究でもりこみたい観点</a:t>
            </a:r>
          </a:p>
          <a:p>
            <a:pPr>
              <a:buFont typeface="Wingdings" pitchFamily="2" charset="2"/>
              <a:buChar char="l"/>
            </a:pPr>
            <a:r>
              <a:rPr lang="ja-JP" altLang="en-US" sz="3200" dirty="0" smtClean="0"/>
              <a:t>「もし小学生や中学生が行うとするなら、どのような実験が可能かについて工夫してみよう」</a:t>
            </a:r>
          </a:p>
          <a:p>
            <a:pPr>
              <a:buFont typeface="Wingdings" pitchFamily="2" charset="2"/>
              <a:buChar char="l"/>
            </a:pPr>
            <a:r>
              <a:rPr lang="ja-JP" altLang="en-US" sz="3200" dirty="0" smtClean="0"/>
              <a:t>「物理の授業中に行う実験ではあるが、地球環境問題との接点をもったような実験を工夫してみよう」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294848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xfrm>
            <a:off x="323528" y="260648"/>
            <a:ext cx="8424936" cy="64087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1" lang="ja-JP" altLang="en-US" sz="3200" u="sng" dirty="0" smtClean="0"/>
              <a:t>二酸化炭素による温室効果を確かめる実験</a:t>
            </a:r>
            <a:endParaRPr lang="ja-JP" altLang="en-US" sz="3200" u="sng" dirty="0"/>
          </a:p>
          <a:p>
            <a:pPr marL="0" indent="0">
              <a:buNone/>
            </a:pPr>
            <a:r>
              <a:rPr kumimoji="1" lang="ja-JP" altLang="en-US" sz="3200" dirty="0" smtClean="0"/>
              <a:t>実験結果：より</a:t>
            </a:r>
            <a:r>
              <a:rPr kumimoji="1" lang="ja-JP" altLang="en-US" sz="4400" b="1" dirty="0" smtClean="0">
                <a:solidFill>
                  <a:srgbClr val="FF0000"/>
                </a:solidFill>
              </a:rPr>
              <a:t>簡単</a:t>
            </a:r>
            <a:r>
              <a:rPr lang="ja-JP" altLang="en-US" sz="3200" dirty="0"/>
              <a:t>、</a:t>
            </a:r>
            <a:r>
              <a:rPr kumimoji="1" lang="ja-JP" altLang="en-US" sz="4400" b="1" dirty="0" smtClean="0">
                <a:solidFill>
                  <a:srgbClr val="FF0000"/>
                </a:solidFill>
              </a:rPr>
              <a:t>確実</a:t>
            </a:r>
            <a:r>
              <a:rPr kumimoji="1" lang="ja-JP" altLang="en-US" sz="3200" dirty="0" smtClean="0"/>
              <a:t>なものを得たい</a:t>
            </a:r>
          </a:p>
          <a:p>
            <a:pPr marL="0" indent="0">
              <a:buNone/>
            </a:pPr>
            <a:r>
              <a:rPr lang="ja-JP" altLang="en-US" sz="3200" dirty="0"/>
              <a:t> </a:t>
            </a:r>
            <a:r>
              <a:rPr lang="ja-JP" altLang="en-US" sz="3200" dirty="0" smtClean="0"/>
              <a:t>    ⇒実験方法の開発研究</a:t>
            </a:r>
            <a:r>
              <a:rPr lang="en-US" altLang="ja-JP" dirty="0" smtClean="0"/>
              <a:t>(</a:t>
            </a:r>
            <a:r>
              <a:rPr lang="ja-JP" altLang="en-US" dirty="0" smtClean="0"/>
              <a:t>平成</a:t>
            </a:r>
            <a:r>
              <a:rPr lang="en-US" altLang="ja-JP" dirty="0" smtClean="0"/>
              <a:t>6</a:t>
            </a:r>
            <a:r>
              <a:rPr lang="ja-JP" altLang="en-US" dirty="0" smtClean="0"/>
              <a:t>年～</a:t>
            </a:r>
            <a:r>
              <a:rPr lang="en-US" altLang="ja-JP" dirty="0" smtClean="0"/>
              <a:t>)</a:t>
            </a:r>
            <a:endParaRPr lang="ja-JP" altLang="en-US" dirty="0" smtClean="0"/>
          </a:p>
          <a:p>
            <a:pPr marL="0" indent="0">
              <a:buNone/>
            </a:pPr>
            <a:endParaRPr lang="ja-JP" altLang="en-US" dirty="0" smtClean="0"/>
          </a:p>
          <a:p>
            <a:pPr marL="0" indent="0">
              <a:buNone/>
            </a:pPr>
            <a:r>
              <a:rPr kumimoji="1" lang="ja-JP" altLang="en-US" sz="3200" dirty="0" smtClean="0"/>
              <a:t>小学校高学年 中学生に</a:t>
            </a:r>
            <a:br>
              <a:rPr kumimoji="1" lang="ja-JP" altLang="en-US" sz="3200" dirty="0" smtClean="0"/>
            </a:br>
            <a:r>
              <a:rPr kumimoji="1" lang="ja-JP" altLang="en-US" sz="3200" dirty="0" smtClean="0"/>
              <a:t>できるような実験としての</a:t>
            </a:r>
            <a:r>
              <a:rPr kumimoji="1" lang="ja-JP" altLang="en-US" sz="3200" b="1" dirty="0" smtClean="0"/>
              <a:t>教材化</a:t>
            </a:r>
          </a:p>
          <a:p>
            <a:pPr marL="0" indent="0">
              <a:buNone/>
            </a:pPr>
            <a:r>
              <a:rPr lang="ja-JP" altLang="en-US" sz="3200" b="1" dirty="0"/>
              <a:t> </a:t>
            </a:r>
            <a:r>
              <a:rPr lang="ja-JP" altLang="en-US" sz="3200" b="1" dirty="0" smtClean="0"/>
              <a:t>   </a:t>
            </a:r>
            <a:r>
              <a:rPr kumimoji="1" lang="ja-JP" altLang="en-US" sz="3200" b="1" dirty="0" smtClean="0"/>
              <a:t> </a:t>
            </a:r>
            <a:r>
              <a:rPr kumimoji="1" lang="ja-JP" altLang="en-US" sz="3200" dirty="0" smtClean="0"/>
              <a:t>⇒ 難しい  </a:t>
            </a:r>
            <a:r>
              <a:rPr kumimoji="1" lang="ja-JP" altLang="en-US" dirty="0" smtClean="0"/>
              <a:t>実験器具の入手など</a:t>
            </a:r>
          </a:p>
          <a:p>
            <a:pPr marL="0" indent="0">
              <a:buNone/>
            </a:pPr>
            <a:endParaRPr lang="ja-JP" altLang="en-US" sz="3200" dirty="0" smtClean="0"/>
          </a:p>
          <a:p>
            <a:pPr marL="0" indent="0">
              <a:buNone/>
            </a:pPr>
            <a:endParaRPr lang="ja-JP" altLang="en-US" sz="3200" dirty="0"/>
          </a:p>
          <a:p>
            <a:pPr marL="0" indent="0" algn="ctr">
              <a:buNone/>
            </a:pPr>
            <a:r>
              <a:rPr lang="ja-JP" altLang="en-US" sz="3200" dirty="0" smtClean="0"/>
              <a:t>実験器具</a:t>
            </a:r>
          </a:p>
          <a:p>
            <a:pPr marL="0" indent="0" algn="ctr">
              <a:buNone/>
            </a:pPr>
            <a:r>
              <a:rPr lang="ja-JP" altLang="en-US" sz="5400" b="1" dirty="0" smtClean="0"/>
              <a:t>ペットボトルと白熱電球</a:t>
            </a:r>
            <a:endParaRPr kumimoji="1" lang="ja-JP" altLang="en-US" sz="5400" b="1" dirty="0"/>
          </a:p>
        </p:txBody>
      </p:sp>
      <p:sp>
        <p:nvSpPr>
          <p:cNvPr id="4" name="下矢印 3"/>
          <p:cNvSpPr/>
          <p:nvPr/>
        </p:nvSpPr>
        <p:spPr>
          <a:xfrm>
            <a:off x="4139952" y="4005064"/>
            <a:ext cx="792088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8028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Autofit/>
          </a:bodyPr>
          <a:lstStyle/>
          <a:p>
            <a:r>
              <a:rPr kumimoji="1" lang="en-US" altLang="ja-JP" sz="4400" dirty="0" smtClean="0"/>
              <a:t>1.</a:t>
            </a:r>
            <a:r>
              <a:rPr kumimoji="1" lang="ja-JP" altLang="en-US" sz="4400" dirty="0" smtClean="0"/>
              <a:t>実験の準備</a:t>
            </a:r>
            <a:endParaRPr kumimoji="1" lang="ja-JP" altLang="en-US" sz="44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8435280" cy="5688632"/>
          </a:xfrm>
        </p:spPr>
        <p:txBody>
          <a:bodyPr>
            <a:normAutofit/>
          </a:bodyPr>
          <a:lstStyle/>
          <a:p>
            <a:r>
              <a:rPr kumimoji="1" lang="ja-JP" altLang="en-US" sz="3200" dirty="0" smtClean="0"/>
              <a:t>二酸化炭素の温室効果を際立たせて観る</a:t>
            </a:r>
            <a:br>
              <a:rPr kumimoji="1" lang="ja-JP" altLang="en-US" sz="3200" dirty="0" smtClean="0"/>
            </a:br>
            <a:r>
              <a:rPr kumimoji="1" lang="ja-JP" altLang="en-US" sz="3200" dirty="0" smtClean="0"/>
              <a:t>  ⇒普通の空気との比較対象実験</a:t>
            </a:r>
            <a:br>
              <a:rPr kumimoji="1" lang="ja-JP" altLang="en-US" sz="3200" dirty="0" smtClean="0"/>
            </a:br>
            <a:r>
              <a:rPr kumimoji="1" lang="ja-JP" altLang="en-US" sz="3200" dirty="0" smtClean="0"/>
              <a:t>      </a:t>
            </a:r>
            <a:r>
              <a:rPr kumimoji="1" lang="en-US" altLang="ja-JP" sz="3200" dirty="0" smtClean="0">
                <a:solidFill>
                  <a:srgbClr val="FF0000"/>
                </a:solidFill>
              </a:rPr>
              <a:t>※</a:t>
            </a:r>
            <a:r>
              <a:rPr kumimoji="1" lang="ja-JP" altLang="en-US" sz="3200" dirty="0" smtClean="0">
                <a:solidFill>
                  <a:srgbClr val="FF0000"/>
                </a:solidFill>
              </a:rPr>
              <a:t>実験条件をそろえておく</a:t>
            </a:r>
          </a:p>
          <a:p>
            <a:endParaRPr lang="ja-JP" altLang="en-US" sz="3200" dirty="0"/>
          </a:p>
          <a:p>
            <a:r>
              <a:rPr lang="ja-JP" altLang="en-US" sz="3200" dirty="0" smtClean="0"/>
              <a:t>学校 家庭 で準備できる実験器具がよい</a:t>
            </a:r>
          </a:p>
          <a:p>
            <a:pPr marL="0" indent="0">
              <a:buNone/>
            </a:pPr>
            <a:r>
              <a:rPr lang="ja-JP" altLang="en-US" sz="3200" dirty="0"/>
              <a:t> </a:t>
            </a:r>
            <a:r>
              <a:rPr lang="ja-JP" altLang="en-US" sz="3200" dirty="0" smtClean="0"/>
              <a:t>   ⇒２</a:t>
            </a:r>
            <a:r>
              <a:rPr lang="en-US" altLang="ja-JP" sz="3200" dirty="0" smtClean="0"/>
              <a:t>ℓ</a:t>
            </a:r>
            <a:r>
              <a:rPr lang="ja-JP" altLang="en-US" sz="3200" dirty="0" smtClean="0"/>
              <a:t>のペットボトル</a:t>
            </a:r>
            <a:r>
              <a:rPr lang="en-US" altLang="ja-JP" dirty="0" smtClean="0"/>
              <a:t>(</a:t>
            </a:r>
            <a:r>
              <a:rPr lang="ja-JP" altLang="en-US" dirty="0" smtClean="0"/>
              <a:t>同じ銘柄 体裁</a:t>
            </a:r>
            <a:r>
              <a:rPr lang="en-US" altLang="ja-JP" dirty="0" smtClean="0"/>
              <a:t>)</a:t>
            </a:r>
            <a:r>
              <a:rPr lang="ja-JP" altLang="en-US" sz="3200" dirty="0" smtClean="0"/>
              <a:t/>
            </a:r>
            <a:br>
              <a:rPr lang="ja-JP" altLang="en-US" sz="3200" dirty="0" smtClean="0"/>
            </a:br>
            <a:r>
              <a:rPr lang="ja-JP" altLang="en-US" sz="3200" dirty="0" smtClean="0"/>
              <a:t>       温度計</a:t>
            </a:r>
            <a:br>
              <a:rPr lang="ja-JP" altLang="en-US" sz="3200" dirty="0" smtClean="0"/>
            </a:br>
            <a:r>
              <a:rPr lang="ja-JP" altLang="en-US" sz="3200" dirty="0" smtClean="0"/>
              <a:t>       シリコン栓 又は ゴム栓</a:t>
            </a:r>
          </a:p>
          <a:p>
            <a:pPr marL="0" indent="0">
              <a:buNone/>
            </a:pPr>
            <a:r>
              <a:rPr lang="ja-JP" altLang="en-US" sz="3200" dirty="0"/>
              <a:t> </a:t>
            </a:r>
            <a:r>
              <a:rPr lang="ja-JP" altLang="en-US" sz="3200" dirty="0" smtClean="0"/>
              <a:t>                                               を複数個</a:t>
            </a:r>
            <a:br>
              <a:rPr lang="ja-JP" altLang="en-US" sz="3200" dirty="0" smtClean="0"/>
            </a:br>
            <a:r>
              <a:rPr lang="ja-JP" altLang="en-US" sz="3200" dirty="0" smtClean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43452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xfrm>
            <a:off x="179512" y="188640"/>
            <a:ext cx="8964488" cy="64807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3200" b="1" u="sng" dirty="0" smtClean="0"/>
              <a:t>温度計の選択</a:t>
            </a:r>
          </a:p>
          <a:p>
            <a:pPr marL="514350" indent="-514350">
              <a:buFont typeface="+mj-lt"/>
              <a:buAutoNum type="arabicPeriod"/>
            </a:pPr>
            <a:r>
              <a:rPr lang="ja-JP" altLang="en-US" sz="3200" dirty="0" smtClean="0"/>
              <a:t>複数の温度計で、温度を測定</a:t>
            </a:r>
            <a:br>
              <a:rPr lang="ja-JP" altLang="en-US" sz="3200" dirty="0" smtClean="0"/>
            </a:br>
            <a:r>
              <a:rPr lang="en-US" altLang="ja-JP" dirty="0" smtClean="0"/>
              <a:t>(</a:t>
            </a:r>
            <a:r>
              <a:rPr lang="ja-JP" altLang="en-US" dirty="0" smtClean="0"/>
              <a:t>室温、水温、４０℃程度の湯温など</a:t>
            </a:r>
            <a:r>
              <a:rPr lang="en-US" altLang="ja-JP" dirty="0" smtClean="0"/>
              <a:t>)</a:t>
            </a:r>
            <a:endParaRPr lang="ja-JP" alt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ja-JP" altLang="en-US" sz="3200" dirty="0" smtClean="0"/>
              <a:t>同じ温度を示しているか検査</a:t>
            </a:r>
          </a:p>
          <a:p>
            <a:pPr marL="514350" indent="-514350">
              <a:buFont typeface="+mj-lt"/>
              <a:buAutoNum type="arabicPeriod"/>
            </a:pPr>
            <a:r>
              <a:rPr lang="ja-JP" altLang="en-US" sz="3200" dirty="0" smtClean="0"/>
              <a:t>それぞれ、</a:t>
            </a:r>
            <a:r>
              <a:rPr lang="en-US" altLang="ja-JP" sz="3200" b="1" dirty="0" smtClean="0"/>
              <a:t>0.1</a:t>
            </a:r>
            <a:r>
              <a:rPr lang="ja-JP" altLang="en-US" sz="3200" b="1" dirty="0" smtClean="0"/>
              <a:t>度</a:t>
            </a:r>
            <a:r>
              <a:rPr lang="ja-JP" altLang="en-US" sz="3200" dirty="0" smtClean="0"/>
              <a:t>以上差が出ていないものを選択</a:t>
            </a:r>
          </a:p>
          <a:p>
            <a:pPr marL="0" indent="0">
              <a:buNone/>
            </a:pPr>
            <a:endParaRPr lang="ja-JP" altLang="en-US" sz="3200" dirty="0" smtClean="0"/>
          </a:p>
          <a:p>
            <a:pPr marL="0" indent="0">
              <a:buNone/>
            </a:pPr>
            <a:r>
              <a:rPr lang="ja-JP" altLang="en-US" dirty="0" smtClean="0"/>
              <a:t/>
            </a:r>
            <a:br>
              <a:rPr lang="ja-JP" altLang="en-US" dirty="0" smtClean="0"/>
            </a:br>
            <a:r>
              <a:rPr lang="ja-JP" altLang="en-US" dirty="0" smtClean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928909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xfrm>
            <a:off x="179512" y="188640"/>
            <a:ext cx="8964488" cy="64807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3200" b="1" u="sng" dirty="0" smtClean="0"/>
              <a:t>ペットボトルの準備</a:t>
            </a:r>
          </a:p>
          <a:p>
            <a:pPr marL="0" indent="0">
              <a:buNone/>
            </a:pPr>
            <a:r>
              <a:rPr lang="ja-JP" altLang="en-US" sz="3200" dirty="0" smtClean="0">
                <a:solidFill>
                  <a:srgbClr val="FF0000"/>
                </a:solidFill>
              </a:rPr>
              <a:t>ペットボトルの内部は十分乾燥させておくこと</a:t>
            </a:r>
            <a:r>
              <a:rPr lang="en-US" altLang="ja-JP" sz="3200" dirty="0" smtClean="0">
                <a:solidFill>
                  <a:srgbClr val="FF0000"/>
                </a:solidFill>
              </a:rPr>
              <a:t>!!</a:t>
            </a:r>
            <a:endParaRPr lang="ja-JP" altLang="en-US" sz="32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ja-JP" altLang="en-US" sz="3200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ja-JP" altLang="en-US" sz="3200" dirty="0" smtClean="0"/>
              <a:t>ペットボトルのラベルのラベルをはがす</a:t>
            </a:r>
          </a:p>
          <a:p>
            <a:pPr marL="514350" indent="-514350">
              <a:buFont typeface="+mj-lt"/>
              <a:buAutoNum type="arabicPeriod"/>
            </a:pPr>
            <a:r>
              <a:rPr lang="ja-JP" altLang="en-US" sz="3200" dirty="0" smtClean="0"/>
              <a:t>ペットボトルの口に栓をする</a:t>
            </a:r>
          </a:p>
          <a:p>
            <a:pPr marL="514350" indent="-514350">
              <a:buFont typeface="+mj-lt"/>
              <a:buAutoNum type="arabicPeriod"/>
            </a:pPr>
            <a:r>
              <a:rPr lang="ja-JP" altLang="en-US" sz="3200" dirty="0"/>
              <a:t>栓</a:t>
            </a:r>
            <a:r>
              <a:rPr lang="ja-JP" altLang="en-US" sz="3200" dirty="0" smtClean="0"/>
              <a:t>に温度計を差し込む</a:t>
            </a:r>
          </a:p>
          <a:p>
            <a:pPr marL="514350" indent="-514350">
              <a:buFont typeface="+mj-lt"/>
              <a:buAutoNum type="arabicPeriod"/>
            </a:pPr>
            <a:r>
              <a:rPr lang="ja-JP" altLang="en-US" sz="3200" dirty="0" smtClean="0"/>
              <a:t>温度を測定</a:t>
            </a:r>
          </a:p>
          <a:p>
            <a:pPr marL="514350" indent="-514350">
              <a:buFont typeface="+mj-lt"/>
              <a:buAutoNum type="arabicPeriod"/>
            </a:pPr>
            <a:r>
              <a:rPr lang="ja-JP" altLang="en-US" sz="3200" dirty="0" smtClean="0"/>
              <a:t>太陽光に同じ時間だけ当てる</a:t>
            </a:r>
            <a:endParaRPr lang="en-US" altLang="ja-JP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ja-JP" altLang="en-US" sz="3200" dirty="0" smtClean="0"/>
              <a:t>ペットボトル内の温度の上がり方を</a:t>
            </a:r>
            <a:r>
              <a:rPr lang="ja-JP" altLang="en-US" sz="3200" u="sng" dirty="0" smtClean="0"/>
              <a:t>検査</a:t>
            </a:r>
            <a:r>
              <a:rPr lang="ja-JP" altLang="en-US" sz="3200" dirty="0" smtClean="0"/>
              <a:t/>
            </a:r>
            <a:br>
              <a:rPr lang="ja-JP" altLang="en-US" sz="3200" dirty="0" smtClean="0"/>
            </a:br>
            <a:r>
              <a:rPr lang="ja-JP" altLang="en-US" sz="3200" dirty="0" smtClean="0"/>
              <a:t>    ⇒温度の上がり方が等しいかどうか</a:t>
            </a:r>
          </a:p>
          <a:p>
            <a:pPr marL="514350" indent="-514350">
              <a:buFont typeface="+mj-lt"/>
              <a:buAutoNum type="arabicPeriod"/>
            </a:pPr>
            <a:r>
              <a:rPr lang="ja-JP" altLang="en-US" sz="3200" dirty="0" smtClean="0"/>
              <a:t>等しければ、そのペットボトルを利用する</a:t>
            </a:r>
          </a:p>
        </p:txBody>
      </p:sp>
    </p:spTree>
    <p:extLst>
      <p:ext uri="{BB962C8B-B14F-4D97-AF65-F5344CB8AC3E}">
        <p14:creationId xmlns:p14="http://schemas.microsoft.com/office/powerpoint/2010/main" val="3211862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xfrm>
            <a:off x="179512" y="188640"/>
            <a:ext cx="8964488" cy="64807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ja-JP" altLang="en-US" sz="3200" b="1" u="sng" dirty="0" smtClean="0"/>
              <a:t>気体の準備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ja-JP" sz="3200" dirty="0" smtClean="0"/>
              <a:t>2</a:t>
            </a:r>
            <a:r>
              <a:rPr lang="ja-JP" altLang="en-US" sz="3200" dirty="0" err="1" smtClean="0"/>
              <a:t>つの</a:t>
            </a:r>
            <a:r>
              <a:rPr lang="ja-JP" altLang="en-US" sz="3200" dirty="0" smtClean="0"/>
              <a:t>ペットボトルにそれぞれ</a:t>
            </a:r>
            <a:r>
              <a:rPr lang="ja-JP" altLang="en-US" sz="3200" dirty="0"/>
              <a:t/>
            </a:r>
            <a:br>
              <a:rPr lang="ja-JP" altLang="en-US" sz="3200" dirty="0"/>
            </a:br>
            <a:r>
              <a:rPr lang="ja-JP" altLang="en-US" sz="3200" b="1" dirty="0" smtClean="0"/>
              <a:t>二酸化炭素  普通の空気</a:t>
            </a:r>
            <a:r>
              <a:rPr lang="ja-JP" altLang="en-US" sz="3200" dirty="0"/>
              <a:t> </a:t>
            </a:r>
            <a:r>
              <a:rPr lang="ja-JP" altLang="en-US" sz="3200" dirty="0" smtClean="0"/>
              <a:t> を入れる</a:t>
            </a:r>
          </a:p>
          <a:p>
            <a:pPr marL="514350" indent="-514350">
              <a:buFont typeface="+mj-lt"/>
              <a:buAutoNum type="arabicPeriod"/>
            </a:pPr>
            <a:r>
              <a:rPr lang="ja-JP" altLang="en-US" sz="3200" dirty="0" smtClean="0"/>
              <a:t>温度計付きの栓をする</a:t>
            </a:r>
          </a:p>
          <a:p>
            <a:pPr marL="0" indent="0">
              <a:buNone/>
            </a:pPr>
            <a:r>
              <a:rPr lang="ja-JP" altLang="en-US" sz="3200" dirty="0"/>
              <a:t> </a:t>
            </a:r>
            <a:r>
              <a:rPr lang="ja-JP" altLang="en-US" sz="3200" dirty="0" smtClean="0"/>
              <a:t/>
            </a:r>
            <a:br>
              <a:rPr lang="ja-JP" altLang="en-US" sz="3200" dirty="0" smtClean="0"/>
            </a:br>
            <a:r>
              <a:rPr lang="ja-JP" altLang="en-US" sz="3200" dirty="0" smtClean="0"/>
              <a:t/>
            </a:r>
            <a:br>
              <a:rPr lang="ja-JP" altLang="en-US" sz="3200" dirty="0" smtClean="0"/>
            </a:br>
            <a:r>
              <a:rPr lang="ja-JP" altLang="en-US" sz="3200" dirty="0" smtClean="0"/>
              <a:t>二酸化炭素入りペットボトル</a:t>
            </a:r>
          </a:p>
          <a:p>
            <a:pPr marL="0" indent="0">
              <a:buNone/>
            </a:pPr>
            <a:r>
              <a:rPr lang="ja-JP" altLang="en-US" sz="3200" dirty="0"/>
              <a:t> </a:t>
            </a:r>
            <a:r>
              <a:rPr lang="ja-JP" altLang="en-US" sz="3200" dirty="0" smtClean="0"/>
              <a:t>   ⇒ボンベ内で圧縮されていた二酸化炭素が</a:t>
            </a:r>
            <a:br>
              <a:rPr lang="ja-JP" altLang="en-US" sz="3200" dirty="0" smtClean="0"/>
            </a:br>
            <a:r>
              <a:rPr lang="ja-JP" altLang="en-US" sz="3200" dirty="0" smtClean="0"/>
              <a:t>        大気圧まで膨張</a:t>
            </a:r>
            <a:br>
              <a:rPr lang="ja-JP" altLang="en-US" sz="3200" dirty="0" smtClean="0"/>
            </a:br>
            <a:r>
              <a:rPr lang="ja-JP" altLang="en-US" sz="3200" dirty="0" smtClean="0"/>
              <a:t>    ⇒一時的にボトル内の温度が下がる</a:t>
            </a:r>
          </a:p>
          <a:p>
            <a:pPr marL="0" indent="0">
              <a:buNone/>
            </a:pPr>
            <a:r>
              <a:rPr lang="ja-JP" altLang="en-US" sz="3200" dirty="0" smtClean="0"/>
              <a:t>    ⇒普通の空気入りペットボトルの</a:t>
            </a:r>
            <a:r>
              <a:rPr lang="ja-JP" altLang="en-US" sz="3200" smtClean="0"/>
              <a:t>温度に</a:t>
            </a:r>
            <a:br>
              <a:rPr lang="ja-JP" altLang="en-US" sz="3200" smtClean="0"/>
            </a:br>
            <a:r>
              <a:rPr lang="ja-JP" altLang="en-US" sz="3200" smtClean="0"/>
              <a:t>       下がる</a:t>
            </a:r>
            <a:r>
              <a:rPr lang="ja-JP" altLang="en-US" sz="3200" dirty="0" smtClean="0"/>
              <a:t>まで待つ</a:t>
            </a:r>
            <a:br>
              <a:rPr lang="ja-JP" altLang="en-US" sz="3200" dirty="0" smtClean="0"/>
            </a:br>
            <a:r>
              <a:rPr lang="ja-JP" altLang="en-US" sz="3200" dirty="0" smtClean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141829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Autofit/>
          </a:bodyPr>
          <a:lstStyle/>
          <a:p>
            <a:r>
              <a:rPr lang="ja-JP" altLang="en-US" sz="4400" dirty="0"/>
              <a:t>２</a:t>
            </a:r>
            <a:r>
              <a:rPr kumimoji="1" lang="en-US" altLang="ja-JP" sz="4400" dirty="0" smtClean="0"/>
              <a:t>.</a:t>
            </a:r>
            <a:r>
              <a:rPr kumimoji="1" lang="ja-JP" altLang="en-US" sz="4400" dirty="0" smtClean="0"/>
              <a:t>熱源に太陽光を用いた場合</a:t>
            </a:r>
            <a:endParaRPr kumimoji="1" lang="ja-JP" altLang="en-US" sz="44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xfrm>
            <a:off x="179512" y="980728"/>
            <a:ext cx="8712968" cy="568863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ja-JP" altLang="en-US" sz="3800" u="sng" dirty="0" smtClean="0"/>
              <a:t>「温室効果実験」の結果</a:t>
            </a:r>
            <a:r>
              <a:rPr lang="ja-JP" altLang="en-US" sz="3000" dirty="0" smtClean="0"/>
              <a:t/>
            </a:r>
            <a:br>
              <a:rPr lang="ja-JP" altLang="en-US" sz="3000" dirty="0" smtClean="0"/>
            </a:br>
            <a:r>
              <a:rPr lang="ja-JP" altLang="en-US" sz="3000" dirty="0" smtClean="0"/>
              <a:t>１９９７年１２月２８日</a:t>
            </a:r>
            <a:r>
              <a:rPr lang="en-US" altLang="ja-JP" sz="3000" dirty="0" smtClean="0"/>
              <a:t>,</a:t>
            </a:r>
            <a:r>
              <a:rPr lang="ja-JP" altLang="en-US" sz="3000" dirty="0" smtClean="0"/>
              <a:t>木曜日</a:t>
            </a:r>
            <a:r>
              <a:rPr lang="en-US" altLang="ja-JP" sz="3000" dirty="0" smtClean="0"/>
              <a:t>,</a:t>
            </a:r>
            <a:r>
              <a:rPr lang="ja-JP" altLang="en-US" sz="3000" dirty="0" smtClean="0"/>
              <a:t>晴れ</a:t>
            </a:r>
            <a:r>
              <a:rPr lang="en-US" altLang="ja-JP" sz="3000" dirty="0" smtClean="0"/>
              <a:t>,</a:t>
            </a:r>
            <a:r>
              <a:rPr lang="ja-JP" altLang="en-US" sz="3000" dirty="0" smtClean="0"/>
              <a:t>午前１時３０分～２時３０分</a:t>
            </a:r>
          </a:p>
          <a:p>
            <a:pPr marL="0" indent="0">
              <a:buNone/>
            </a:pPr>
            <a:endParaRPr lang="ja-JP" altLang="en-US" sz="3000" dirty="0" smtClean="0"/>
          </a:p>
          <a:p>
            <a:pPr marL="0" indent="0">
              <a:buNone/>
            </a:pPr>
            <a:r>
              <a:rPr lang="ja-JP" altLang="en-US" sz="3000" dirty="0" smtClean="0"/>
              <a:t>表１　熱源に太陽光を用いた場合</a:t>
            </a:r>
          </a:p>
          <a:p>
            <a:pPr marL="0" indent="0">
              <a:buNone/>
            </a:pPr>
            <a:endParaRPr lang="ja-JP" altLang="en-US" sz="2800" dirty="0"/>
          </a:p>
          <a:p>
            <a:pPr marL="0" indent="0">
              <a:buNone/>
            </a:pPr>
            <a:endParaRPr lang="ja-JP" altLang="en-US" sz="2800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　　　　　　　　　　　　　　　　　　　　　　　</a:t>
            </a:r>
          </a:p>
          <a:p>
            <a:pPr marL="0" indent="0">
              <a:buNone/>
            </a:pPr>
            <a:endParaRPr lang="ja-JP" altLang="en-US" sz="3200" dirty="0"/>
          </a:p>
          <a:p>
            <a:pPr marL="0" indent="0">
              <a:buNone/>
            </a:pPr>
            <a:endParaRPr lang="ja-JP" altLang="en-US" sz="3200" dirty="0" smtClean="0"/>
          </a:p>
          <a:p>
            <a:pPr marL="0" indent="0">
              <a:buNone/>
            </a:pPr>
            <a:r>
              <a:rPr lang="ja-JP" altLang="en-US" sz="3200" dirty="0"/>
              <a:t>　</a:t>
            </a:r>
            <a:r>
              <a:rPr lang="ja-JP" altLang="en-US" sz="3200" dirty="0" smtClean="0"/>
              <a:t>　　　　　　　　　　　　　　　　　　　</a:t>
            </a:r>
          </a:p>
          <a:p>
            <a:pPr marL="0" indent="0">
              <a:buNone/>
            </a:pPr>
            <a:r>
              <a:rPr lang="ja-JP" altLang="en-US" sz="3200" dirty="0"/>
              <a:t>　</a:t>
            </a:r>
            <a:r>
              <a:rPr lang="ja-JP" altLang="en-US" sz="3200" dirty="0" smtClean="0"/>
              <a:t>　　　太陽光を熱</a:t>
            </a:r>
            <a:endParaRPr lang="ja-JP" altLang="en-US" sz="3200" dirty="0"/>
          </a:p>
          <a:p>
            <a:pPr marL="0" indent="0">
              <a:buNone/>
            </a:pPr>
            <a:endParaRPr lang="ja-JP" altLang="en-US" sz="3200" dirty="0" smtClean="0"/>
          </a:p>
          <a:p>
            <a:pPr marL="0" indent="0">
              <a:buNone/>
            </a:pPr>
            <a:r>
              <a:rPr lang="ja-JP" altLang="en-US" sz="3200" dirty="0"/>
              <a:t>　</a:t>
            </a:r>
            <a:r>
              <a:rPr lang="ja-JP" altLang="en-US" sz="3200" dirty="0" smtClean="0"/>
              <a:t>　　　　　</a:t>
            </a:r>
            <a:endParaRPr lang="ja-JP" altLang="en-US" sz="28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36912"/>
            <a:ext cx="4392488" cy="32682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" name="グループ化 4"/>
          <p:cNvGrpSpPr/>
          <p:nvPr/>
        </p:nvGrpSpPr>
        <p:grpSpPr>
          <a:xfrm>
            <a:off x="4695087" y="2852936"/>
            <a:ext cx="4824536" cy="2421563"/>
            <a:chOff x="4695087" y="2852936"/>
            <a:chExt cx="4824536" cy="2421563"/>
          </a:xfrm>
        </p:grpSpPr>
        <p:sp>
          <p:nvSpPr>
            <p:cNvPr id="7" name="正方形/長方形 6"/>
            <p:cNvSpPr/>
            <p:nvPr/>
          </p:nvSpPr>
          <p:spPr>
            <a:xfrm>
              <a:off x="4695087" y="2996952"/>
              <a:ext cx="4824536" cy="2277547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flat" dir="t">
                  <a:rot lat="0" lon="0" rev="18900000"/>
                </a:lightRig>
              </a:scene3d>
              <a:sp3d extrusionH="31750" contourW="6350" prstMaterial="powder">
                <a:bevelT w="19050" h="19050" prst="angle"/>
                <a:contourClr>
                  <a:schemeClr val="accent3">
                    <a:tint val="100000"/>
                    <a:shade val="100000"/>
                    <a:satMod val="100000"/>
                    <a:hueMod val="100000"/>
                  </a:schemeClr>
                </a:contourClr>
              </a:sp3d>
            </a:bodyPr>
            <a:lstStyle/>
            <a:p>
              <a:r>
                <a:rPr lang="ja-JP" altLang="en-US" sz="5400" b="1" dirty="0"/>
                <a:t>　　　　　　　　　　　</a:t>
              </a:r>
              <a:r>
                <a:rPr lang="ja-JP" altLang="en-US" sz="4400" b="1" dirty="0" smtClean="0"/>
                <a:t>二酸化炭素の方が</a:t>
              </a:r>
              <a:br>
                <a:rPr lang="ja-JP" altLang="en-US" sz="4400" b="1" dirty="0" smtClean="0"/>
              </a:br>
              <a:r>
                <a:rPr lang="ja-JP" altLang="en-US" sz="4400" b="1" dirty="0" smtClean="0"/>
                <a:t>温室効果は際立つ</a:t>
              </a:r>
              <a:endParaRPr lang="ja-JP" altLang="en-US" sz="4400" b="1" dirty="0"/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4860032" y="2852936"/>
              <a:ext cx="3729442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3600" dirty="0" smtClean="0"/>
                <a:t>熱源：太陽光</a:t>
              </a:r>
            </a:p>
            <a:p>
              <a:pPr algn="ctr"/>
              <a:r>
                <a:rPr lang="ja-JP" altLang="en-US" sz="3600" dirty="0"/>
                <a:t>↓</a:t>
              </a:r>
              <a:endParaRPr kumimoji="1" lang="ja-JP" altLang="en-US" sz="3600" dirty="0"/>
            </a:p>
          </p:txBody>
        </p:sp>
      </p:grpSp>
    </p:spTree>
    <p:extLst>
      <p:ext uri="{BB962C8B-B14F-4D97-AF65-F5344CB8AC3E}">
        <p14:creationId xmlns:p14="http://schemas.microsoft.com/office/powerpoint/2010/main" val="1639040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9011344" cy="634082"/>
          </a:xfrm>
        </p:spPr>
        <p:txBody>
          <a:bodyPr>
            <a:noAutofit/>
          </a:bodyPr>
          <a:lstStyle/>
          <a:p>
            <a:r>
              <a:rPr lang="ja-JP" altLang="en-US" sz="4400" dirty="0" smtClean="0"/>
              <a:t>３</a:t>
            </a:r>
            <a:r>
              <a:rPr kumimoji="1" lang="en-US" altLang="ja-JP" sz="4400" dirty="0" smtClean="0"/>
              <a:t>.</a:t>
            </a:r>
            <a:r>
              <a:rPr kumimoji="1" lang="ja-JP" altLang="en-US" sz="4400" dirty="0" smtClean="0"/>
              <a:t>熱源に白熱電球を用いた場合</a:t>
            </a:r>
            <a:endParaRPr kumimoji="1" lang="ja-JP" altLang="en-US" sz="44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xfrm>
            <a:off x="179512" y="980728"/>
            <a:ext cx="8712968" cy="58772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2800" u="sng" dirty="0"/>
              <a:t>実験</a:t>
            </a:r>
            <a:r>
              <a:rPr lang="ja-JP" altLang="en-US" sz="2800" u="sng" dirty="0" smtClean="0"/>
              <a:t>室内でも行える実験方法の開発</a:t>
            </a:r>
          </a:p>
          <a:p>
            <a:pPr marL="0" indent="0">
              <a:buNone/>
            </a:pPr>
            <a:endParaRPr lang="ja-JP" altLang="en-US" sz="2800" dirty="0" smtClean="0"/>
          </a:p>
          <a:p>
            <a:r>
              <a:rPr lang="ja-JP" altLang="en-US" sz="2800" dirty="0" smtClean="0"/>
              <a:t>２個の電球を用いて外からの照射</a:t>
            </a:r>
            <a:br>
              <a:rPr lang="ja-JP" altLang="en-US" sz="2800" dirty="0" smtClean="0"/>
            </a:br>
            <a:r>
              <a:rPr lang="ja-JP" altLang="en-US" sz="2800" dirty="0" smtClean="0"/>
              <a:t>→電球のばらつきが大きかった</a:t>
            </a:r>
          </a:p>
          <a:p>
            <a:r>
              <a:rPr lang="ja-JP" altLang="en-US" sz="2800" dirty="0"/>
              <a:t>大型</a:t>
            </a:r>
            <a:r>
              <a:rPr lang="ja-JP" altLang="en-US" sz="2800" dirty="0" smtClean="0"/>
              <a:t>の光源１個を熱源とし同時に暖める</a:t>
            </a:r>
          </a:p>
          <a:p>
            <a:r>
              <a:rPr lang="ja-JP" altLang="en-US" sz="2800" dirty="0" smtClean="0"/>
              <a:t>ＯＨＰの光源</a:t>
            </a:r>
            <a:endParaRPr lang="ja-JP" altLang="en-US" sz="2800" dirty="0"/>
          </a:p>
          <a:p>
            <a:pPr marL="0" indent="0" algn="ctr">
              <a:buNone/>
            </a:pPr>
            <a:r>
              <a:rPr lang="ja-JP" altLang="en-US" sz="2800" dirty="0" smtClean="0"/>
              <a:t>↓</a:t>
            </a:r>
            <a:br>
              <a:rPr lang="ja-JP" altLang="en-US" sz="2800" dirty="0" smtClean="0"/>
            </a:br>
            <a:r>
              <a:rPr lang="ja-JP" altLang="en-US" sz="2800" dirty="0" smtClean="0"/>
              <a:t>望んでいる結果が得られない</a:t>
            </a:r>
            <a:br>
              <a:rPr lang="ja-JP" altLang="en-US" sz="2800" dirty="0" smtClean="0"/>
            </a:br>
            <a:endParaRPr lang="ja-JP" alt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385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スパイス">
  <a:themeElements>
    <a:clrScheme name="スパイス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スパイス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スパイス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420</TotalTime>
  <Words>378</Words>
  <Application>Microsoft Office PowerPoint</Application>
  <PresentationFormat>画面に合わせる (4:3)</PresentationFormat>
  <Paragraphs>121</Paragraphs>
  <Slides>16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17" baseType="lpstr">
      <vt:lpstr>スパイス</vt:lpstr>
      <vt:lpstr>ペットボトルを利用した 簡単な温室効果実験</vt:lpstr>
      <vt:lpstr>はじめに</vt:lpstr>
      <vt:lpstr>PowerPoint プレゼンテーション</vt:lpstr>
      <vt:lpstr>1.実験の準備</vt:lpstr>
      <vt:lpstr>PowerPoint プレゼンテーション</vt:lpstr>
      <vt:lpstr>PowerPoint プレゼンテーション</vt:lpstr>
      <vt:lpstr>PowerPoint プレゼンテーション</vt:lpstr>
      <vt:lpstr>２.熱源に太陽光を用いた場合</vt:lpstr>
      <vt:lpstr>３.熱源に白熱電球を用いた場合</vt:lpstr>
      <vt:lpstr>PowerPoint プレゼンテーション</vt:lpstr>
      <vt:lpstr>PowerPoint プレゼンテーション</vt:lpstr>
      <vt:lpstr>PowerPoint プレゼンテーション</vt:lpstr>
      <vt:lpstr>おわりに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ペットボトルを利用した 簡単な温室効果実験</dc:title>
  <dc:creator>j1509060</dc:creator>
  <cp:lastModifiedBy>yoshika</cp:lastModifiedBy>
  <cp:revision>40</cp:revision>
  <dcterms:created xsi:type="dcterms:W3CDTF">2012-05-10T08:35:36Z</dcterms:created>
  <dcterms:modified xsi:type="dcterms:W3CDTF">2012-05-15T08:00:05Z</dcterms:modified>
</cp:coreProperties>
</file>