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2" r:id="rId2"/>
    <p:sldId id="256" r:id="rId3"/>
    <p:sldId id="257" r:id="rId4"/>
    <p:sldId id="258" r:id="rId5"/>
    <p:sldId id="259" r:id="rId6"/>
    <p:sldId id="260" r:id="rId7"/>
    <p:sldId id="265" r:id="rId8"/>
    <p:sldId id="272" r:id="rId9"/>
    <p:sldId id="266" r:id="rId10"/>
    <p:sldId id="268" r:id="rId11"/>
    <p:sldId id="269" r:id="rId12"/>
    <p:sldId id="270" r:id="rId13"/>
    <p:sldId id="271" r:id="rId14"/>
    <p:sldId id="261" r:id="rId15"/>
    <p:sldId id="263" r:id="rId16"/>
    <p:sldId id="264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78" autoAdjust="0"/>
    <p:restoredTop sz="94660"/>
  </p:normalViewPr>
  <p:slideViewPr>
    <p:cSldViewPr>
      <p:cViewPr varScale="1">
        <p:scale>
          <a:sx n="78" d="100"/>
          <a:sy n="78" d="100"/>
        </p:scale>
        <p:origin x="-13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82B0C-6450-40F2-8250-740E007C37A8}" type="datetimeFigureOut">
              <a:rPr kumimoji="1" lang="ja-JP" altLang="en-US" smtClean="0"/>
              <a:t>12/05/16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ADB40-B25B-4452-8CD1-8681E08C2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706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ADB40-B25B-4452-8CD1-8681E08C2B42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48651-E1C9-468C-92D5-88D91A8C8540}" type="datetimeFigureOut">
              <a:rPr kumimoji="1" lang="ja-JP" altLang="en-US" smtClean="0"/>
              <a:pPr/>
              <a:t>12/05/16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918B6-200D-42A7-BA61-C1B3B4C287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48651-E1C9-468C-92D5-88D91A8C8540}" type="datetimeFigureOut">
              <a:rPr kumimoji="1" lang="ja-JP" altLang="en-US" smtClean="0"/>
              <a:pPr/>
              <a:t>12/05/16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918B6-200D-42A7-BA61-C1B3B4C287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48651-E1C9-468C-92D5-88D91A8C8540}" type="datetimeFigureOut">
              <a:rPr kumimoji="1" lang="ja-JP" altLang="en-US" smtClean="0"/>
              <a:pPr/>
              <a:t>12/05/16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918B6-200D-42A7-BA61-C1B3B4C287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48651-E1C9-468C-92D5-88D91A8C8540}" type="datetimeFigureOut">
              <a:rPr kumimoji="1" lang="ja-JP" altLang="en-US" smtClean="0"/>
              <a:pPr/>
              <a:t>12/05/16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918B6-200D-42A7-BA61-C1B3B4C287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48651-E1C9-468C-92D5-88D91A8C8540}" type="datetimeFigureOut">
              <a:rPr kumimoji="1" lang="ja-JP" altLang="en-US" smtClean="0"/>
              <a:pPr/>
              <a:t>12/05/16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918B6-200D-42A7-BA61-C1B3B4C287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48651-E1C9-468C-92D5-88D91A8C8540}" type="datetimeFigureOut">
              <a:rPr kumimoji="1" lang="ja-JP" altLang="en-US" smtClean="0"/>
              <a:pPr/>
              <a:t>12/05/16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918B6-200D-42A7-BA61-C1B3B4C287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48651-E1C9-468C-92D5-88D91A8C8540}" type="datetimeFigureOut">
              <a:rPr kumimoji="1" lang="ja-JP" altLang="en-US" smtClean="0"/>
              <a:pPr/>
              <a:t>12/05/16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918B6-200D-42A7-BA61-C1B3B4C287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48651-E1C9-468C-92D5-88D91A8C8540}" type="datetimeFigureOut">
              <a:rPr kumimoji="1" lang="ja-JP" altLang="en-US" smtClean="0"/>
              <a:pPr/>
              <a:t>12/05/16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918B6-200D-42A7-BA61-C1B3B4C287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48651-E1C9-468C-92D5-88D91A8C8540}" type="datetimeFigureOut">
              <a:rPr kumimoji="1" lang="ja-JP" altLang="en-US" smtClean="0"/>
              <a:pPr/>
              <a:t>12/05/16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918B6-200D-42A7-BA61-C1B3B4C287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48651-E1C9-468C-92D5-88D91A8C8540}" type="datetimeFigureOut">
              <a:rPr kumimoji="1" lang="ja-JP" altLang="en-US" smtClean="0"/>
              <a:pPr/>
              <a:t>12/05/16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918B6-200D-42A7-BA61-C1B3B4C287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48651-E1C9-468C-92D5-88D91A8C8540}" type="datetimeFigureOut">
              <a:rPr kumimoji="1" lang="ja-JP" altLang="en-US" smtClean="0"/>
              <a:pPr/>
              <a:t>12/05/16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918B6-200D-42A7-BA61-C1B3B4C287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48651-E1C9-468C-92D5-88D91A8C8540}" type="datetimeFigureOut">
              <a:rPr kumimoji="1" lang="ja-JP" altLang="en-US" smtClean="0"/>
              <a:pPr/>
              <a:t>12/05/16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918B6-200D-42A7-BA61-C1B3B4C287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教科「科学技術」の実践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ーエネルギー・環境とものづくりー</a:t>
            </a:r>
            <a:endParaRPr kumimoji="1" lang="ja-JP" altLang="en-US" dirty="0"/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711152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川村康文</a:t>
            </a:r>
            <a:endParaRPr kumimoji="1" lang="en-US" altLang="ja-JP" dirty="0" smtClean="0">
              <a:solidFill>
                <a:srgbClr val="000000"/>
              </a:solidFill>
            </a:endParaRPr>
          </a:p>
          <a:p>
            <a:r>
              <a:rPr kumimoji="1" lang="ja-JP" altLang="en-US" dirty="0" smtClean="0">
                <a:solidFill>
                  <a:srgbClr val="000000"/>
                </a:solidFill>
              </a:rPr>
              <a:t>物理教育　第</a:t>
            </a:r>
            <a:r>
              <a:rPr kumimoji="1" lang="en-US" altLang="ja-JP" dirty="0" smtClean="0">
                <a:solidFill>
                  <a:srgbClr val="000000"/>
                </a:solidFill>
              </a:rPr>
              <a:t>51</a:t>
            </a:r>
            <a:r>
              <a:rPr kumimoji="1" lang="ja-JP" altLang="en-US" dirty="0" smtClean="0">
                <a:solidFill>
                  <a:srgbClr val="000000"/>
                </a:solidFill>
              </a:rPr>
              <a:t>巻　第</a:t>
            </a:r>
            <a:r>
              <a:rPr kumimoji="1" lang="en-US" altLang="ja-JP" dirty="0" smtClean="0">
                <a:solidFill>
                  <a:srgbClr val="000000"/>
                </a:solidFill>
              </a:rPr>
              <a:t>4</a:t>
            </a:r>
            <a:r>
              <a:rPr kumimoji="1" lang="ja-JP" altLang="en-US" dirty="0" smtClean="0">
                <a:solidFill>
                  <a:srgbClr val="000000"/>
                </a:solidFill>
              </a:rPr>
              <a:t>号</a:t>
            </a:r>
            <a:r>
              <a:rPr kumimoji="1" lang="en-US" altLang="ja-JP" dirty="0" smtClean="0">
                <a:solidFill>
                  <a:srgbClr val="000000"/>
                </a:solidFill>
              </a:rPr>
              <a:t>(2009)</a:t>
            </a:r>
          </a:p>
          <a:p>
            <a:endParaRPr lang="en-US" altLang="ja-JP" dirty="0">
              <a:solidFill>
                <a:srgbClr val="000000"/>
              </a:solidFill>
            </a:endParaRPr>
          </a:p>
          <a:p>
            <a:r>
              <a:rPr kumimoji="1" lang="ja-JP" altLang="en-US" dirty="0" smtClean="0">
                <a:solidFill>
                  <a:srgbClr val="000000"/>
                </a:solidFill>
              </a:rPr>
              <a:t>論文紹介　本多賢一郎</a:t>
            </a:r>
            <a:endParaRPr kumimoji="1" lang="en-US" altLang="ja-JP" dirty="0" smtClean="0">
              <a:solidFill>
                <a:srgbClr val="000000"/>
              </a:solidFill>
            </a:endParaRPr>
          </a:p>
          <a:p>
            <a:endParaRPr lang="en-US" altLang="ja-JP" dirty="0">
              <a:solidFill>
                <a:srgbClr val="000000"/>
              </a:solidFill>
            </a:endParaRPr>
          </a:p>
          <a:p>
            <a:endParaRPr kumimoji="1" lang="en-US" altLang="ja-JP" dirty="0" smtClean="0">
              <a:solidFill>
                <a:srgbClr val="000000"/>
              </a:solidFill>
            </a:endParaRPr>
          </a:p>
          <a:p>
            <a:endParaRPr lang="en-US" altLang="ja-JP" dirty="0">
              <a:solidFill>
                <a:srgbClr val="000000"/>
              </a:solidFill>
            </a:endParaRPr>
          </a:p>
          <a:p>
            <a:endParaRPr kumimoji="1" lang="en-US" altLang="ja-JP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-11385"/>
            <a:ext cx="74863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u="sng" dirty="0" smtClean="0"/>
              <a:t>2002</a:t>
            </a:r>
            <a:r>
              <a:rPr lang="ja-JP" altLang="en-US" sz="3200" b="1" u="sng" dirty="0" smtClean="0"/>
              <a:t>年度における「科学技術」の授業実践</a:t>
            </a:r>
            <a:endParaRPr lang="en-US" altLang="ja-JP" sz="3200" b="1" u="sng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82116" y="908720"/>
            <a:ext cx="6979768" cy="9541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u="sng" dirty="0" smtClean="0">
                <a:solidFill>
                  <a:srgbClr val="4F81BD"/>
                </a:solidFill>
              </a:rPr>
              <a:t>③ものづくりと発電に関する一連の実験</a:t>
            </a:r>
            <a:endParaRPr lang="en-US" altLang="ja-JP" sz="2800" u="sng" dirty="0" smtClean="0">
              <a:solidFill>
                <a:srgbClr val="4F81BD"/>
              </a:solidFill>
            </a:endParaRPr>
          </a:p>
          <a:p>
            <a:pPr algn="ctr"/>
            <a:r>
              <a:rPr lang="ja-JP" altLang="en-US" sz="2800" u="sng" dirty="0" smtClean="0">
                <a:solidFill>
                  <a:srgbClr val="4F81BD"/>
                </a:solidFill>
              </a:rPr>
              <a:t>～燃料電池の製作と発電実験～</a:t>
            </a:r>
            <a:endParaRPr lang="en-US" altLang="ja-JP" sz="2800" u="sng" dirty="0" smtClean="0">
              <a:solidFill>
                <a:srgbClr val="4F81BD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35804" y="2548061"/>
            <a:ext cx="687239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dirty="0" smtClean="0"/>
              <a:t>手回し発電機の実験工作を行なってから</a:t>
            </a:r>
            <a:endParaRPr lang="en-US" altLang="ja-JP" sz="2800" dirty="0" smtClean="0"/>
          </a:p>
          <a:p>
            <a:pPr algn="ctr"/>
            <a:r>
              <a:rPr lang="ja-JP" altLang="en-US" sz="2800" dirty="0" smtClean="0"/>
              <a:t>燃料電池の製作を行なった。</a:t>
            </a:r>
            <a:endParaRPr lang="en-US" altLang="ja-JP" sz="2800" dirty="0" smtClean="0"/>
          </a:p>
          <a:p>
            <a:pPr algn="ctr"/>
            <a:r>
              <a:rPr lang="ja-JP" altLang="en-US" sz="2800" dirty="0" smtClean="0"/>
              <a:t>燃料電池は一人一台製作し、電子メロディが</a:t>
            </a:r>
            <a:endParaRPr lang="en-US" altLang="ja-JP" sz="2800" dirty="0" smtClean="0"/>
          </a:p>
          <a:p>
            <a:pPr algn="ctr"/>
            <a:r>
              <a:rPr lang="ja-JP" altLang="en-US" sz="2800" dirty="0" smtClean="0"/>
              <a:t>鳴るのを確認した</a:t>
            </a:r>
            <a:endParaRPr lang="en-US" altLang="ja-JP" sz="2800" dirty="0" smtClean="0"/>
          </a:p>
        </p:txBody>
      </p:sp>
      <p:sp>
        <p:nvSpPr>
          <p:cNvPr id="5" name="角丸四角形 4"/>
          <p:cNvSpPr/>
          <p:nvPr/>
        </p:nvSpPr>
        <p:spPr>
          <a:xfrm>
            <a:off x="971600" y="2348880"/>
            <a:ext cx="7128792" cy="223224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6598" y="5048016"/>
            <a:ext cx="8170827" cy="14773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3000" u="sng" dirty="0" smtClean="0">
                <a:solidFill>
                  <a:srgbClr val="FF0000"/>
                </a:solidFill>
              </a:rPr>
              <a:t>水酸化ナトリウムなど薬品を使わず、身近な材料</a:t>
            </a:r>
            <a:endParaRPr lang="en-US" altLang="ja-JP" sz="3000" u="sng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3000" u="sng" dirty="0" smtClean="0">
                <a:solidFill>
                  <a:srgbClr val="FF0000"/>
                </a:solidFill>
              </a:rPr>
              <a:t>（紅茶・コーヒー）を用いて、燃料電池をより身近に</a:t>
            </a:r>
            <a:endParaRPr lang="en-US" altLang="ja-JP" sz="3000" u="sng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3000" u="sng" dirty="0" smtClean="0">
                <a:solidFill>
                  <a:srgbClr val="FF0000"/>
                </a:solidFill>
              </a:rPr>
              <a:t>感じてもらった。材料的に女子から人気であった。</a:t>
            </a:r>
            <a:endParaRPr lang="en-US" altLang="ja-JP" sz="3000" u="sng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5536" y="476672"/>
            <a:ext cx="74863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u="sng" dirty="0" smtClean="0"/>
              <a:t>2002</a:t>
            </a:r>
            <a:r>
              <a:rPr lang="ja-JP" altLang="en-US" sz="3200" b="1" u="sng" dirty="0" smtClean="0"/>
              <a:t>年度における「科学技術」の授業実践</a:t>
            </a:r>
            <a:endParaRPr lang="en-US" altLang="ja-JP" sz="3200" b="1" u="sng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8578" y="1268760"/>
            <a:ext cx="8820472" cy="9541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u="sng" dirty="0" smtClean="0">
                <a:solidFill>
                  <a:srgbClr val="4F81BD"/>
                </a:solidFill>
              </a:rPr>
              <a:t>③ものづくりと発電に関する一連の実験</a:t>
            </a:r>
            <a:endParaRPr lang="en-US" altLang="ja-JP" sz="2800" u="sng" dirty="0" smtClean="0">
              <a:solidFill>
                <a:srgbClr val="4F81BD"/>
              </a:solidFill>
            </a:endParaRPr>
          </a:p>
          <a:p>
            <a:r>
              <a:rPr lang="ja-JP" altLang="en-US" sz="2800" u="sng" dirty="0" smtClean="0">
                <a:solidFill>
                  <a:srgbClr val="4F81BD"/>
                </a:solidFill>
              </a:rPr>
              <a:t>～サボニウス型風車風力発電機の製作と発電実験～</a:t>
            </a:r>
            <a:endParaRPr lang="en-US" altLang="ja-JP" sz="2800" u="sng" dirty="0" smtClean="0">
              <a:solidFill>
                <a:srgbClr val="4F81BD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971600" y="2564904"/>
            <a:ext cx="7128792" cy="187220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2827" y="2852936"/>
            <a:ext cx="663835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dirty="0" smtClean="0"/>
              <a:t>微風でも回転を始める原理を簡単に説明し</a:t>
            </a:r>
            <a:endParaRPr lang="en-US" altLang="ja-JP" sz="2800" dirty="0" smtClean="0"/>
          </a:p>
          <a:p>
            <a:pPr algn="ctr"/>
            <a:r>
              <a:rPr lang="ja-JP" altLang="en-US" sz="2800" dirty="0" smtClean="0"/>
              <a:t>その後製作させ、自然に吹く風による発電</a:t>
            </a:r>
            <a:endParaRPr lang="en-US" altLang="ja-JP" sz="2800" dirty="0" smtClean="0"/>
          </a:p>
          <a:p>
            <a:pPr algn="ctr"/>
            <a:r>
              <a:rPr lang="ja-JP" altLang="en-US" sz="2800" dirty="0" smtClean="0"/>
              <a:t>実験を体験させた</a:t>
            </a:r>
            <a:endParaRPr lang="en-US" altLang="ja-JP" sz="28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9552" y="4941168"/>
            <a:ext cx="8069838" cy="14773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3000" u="sng" dirty="0" smtClean="0">
                <a:solidFill>
                  <a:srgbClr val="FF0000"/>
                </a:solidFill>
              </a:rPr>
              <a:t>自然に吹いてきた風によって、風車が回りだし、</a:t>
            </a:r>
            <a:endParaRPr lang="en-US" altLang="ja-JP" sz="3000" u="sng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3000" u="sng" dirty="0" smtClean="0">
                <a:solidFill>
                  <a:srgbClr val="FF0000"/>
                </a:solidFill>
              </a:rPr>
              <a:t>発電機が駆動しラジオから音楽が流れてきたとき</a:t>
            </a:r>
            <a:endParaRPr lang="en-US" altLang="ja-JP" sz="3000" u="sng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3000" u="sng" dirty="0" smtClean="0">
                <a:solidFill>
                  <a:srgbClr val="FF0000"/>
                </a:solidFill>
              </a:rPr>
              <a:t>には、感動の渦が巻き起こった。</a:t>
            </a:r>
            <a:endParaRPr lang="en-US" altLang="ja-JP" sz="3000" u="sng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67544" y="476672"/>
            <a:ext cx="74863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u="sng" dirty="0" smtClean="0"/>
              <a:t>2002</a:t>
            </a:r>
            <a:r>
              <a:rPr lang="ja-JP" altLang="en-US" sz="3200" b="1" u="sng" dirty="0" smtClean="0"/>
              <a:t>年度における「科学技術」の授業実践</a:t>
            </a:r>
            <a:endParaRPr lang="en-US" altLang="ja-JP" sz="3200" b="1" u="sng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7584" y="1196752"/>
            <a:ext cx="7522332" cy="9541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u="sng" dirty="0" smtClean="0">
                <a:solidFill>
                  <a:srgbClr val="4F81BD"/>
                </a:solidFill>
              </a:rPr>
              <a:t>③ものづくりと発電に関する一連の実験</a:t>
            </a:r>
            <a:endParaRPr lang="en-US" altLang="ja-JP" sz="2800" u="sng" dirty="0" smtClean="0">
              <a:solidFill>
                <a:srgbClr val="4F81BD"/>
              </a:solidFill>
            </a:endParaRPr>
          </a:p>
          <a:p>
            <a:pPr algn="ctr"/>
            <a:r>
              <a:rPr lang="ja-JP" altLang="en-US" sz="2800" u="sng" dirty="0" smtClean="0">
                <a:solidFill>
                  <a:srgbClr val="4F81BD"/>
                </a:solidFill>
              </a:rPr>
              <a:t>～色素増感太陽電池の製作と発電実験～</a:t>
            </a:r>
            <a:endParaRPr lang="en-US" altLang="ja-JP" sz="2800" u="sng" dirty="0" smtClean="0">
              <a:solidFill>
                <a:srgbClr val="4F81BD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2492896"/>
            <a:ext cx="8502649" cy="52322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ja-JP" altLang="en-US" sz="2800" dirty="0" smtClean="0"/>
              <a:t>外部講師：大阪大学大学院工学研究科　柳田祥三教授</a:t>
            </a:r>
            <a:endParaRPr lang="en-US" altLang="ja-JP" sz="2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85879" y="3771037"/>
            <a:ext cx="63722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dirty="0" smtClean="0"/>
              <a:t>柳田教授の講義を聴講後、実際に工作し</a:t>
            </a:r>
            <a:endParaRPr lang="en-US" altLang="ja-JP" sz="2800" dirty="0" smtClean="0"/>
          </a:p>
          <a:p>
            <a:pPr algn="ctr"/>
            <a:r>
              <a:rPr lang="ja-JP" altLang="en-US" sz="2800" dirty="0" smtClean="0"/>
              <a:t>発電実験を行った。</a:t>
            </a:r>
            <a:endParaRPr lang="en-US" altLang="ja-JP" sz="2800" dirty="0" smtClean="0"/>
          </a:p>
        </p:txBody>
      </p:sp>
      <p:sp>
        <p:nvSpPr>
          <p:cNvPr id="6" name="角丸四角形 5"/>
          <p:cNvSpPr/>
          <p:nvPr/>
        </p:nvSpPr>
        <p:spPr>
          <a:xfrm>
            <a:off x="971600" y="3645024"/>
            <a:ext cx="7128792" cy="122413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7006" y="5293657"/>
            <a:ext cx="7310014" cy="10156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3000" u="sng" dirty="0" smtClean="0">
                <a:solidFill>
                  <a:srgbClr val="FF0000"/>
                </a:solidFill>
              </a:rPr>
              <a:t>自然エネルギーの素晴らしさから</a:t>
            </a:r>
            <a:endParaRPr lang="en-US" altLang="ja-JP" sz="3000" u="sng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3000" u="sng" dirty="0" smtClean="0">
                <a:solidFill>
                  <a:srgbClr val="FF0000"/>
                </a:solidFill>
              </a:rPr>
              <a:t>科学技術の進歩の必要性を感じてもらった。</a:t>
            </a:r>
            <a:endParaRPr lang="en-US" altLang="ja-JP" sz="3000" u="sng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23528" y="476672"/>
            <a:ext cx="74863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u="sng" dirty="0" smtClean="0"/>
              <a:t>2002</a:t>
            </a:r>
            <a:r>
              <a:rPr lang="ja-JP" altLang="en-US" sz="3200" b="1" u="sng" dirty="0" smtClean="0"/>
              <a:t>年度における「科学技術」の授業実践</a:t>
            </a:r>
            <a:endParaRPr lang="en-US" altLang="ja-JP" sz="3200" b="1" u="sng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483768" y="1268760"/>
            <a:ext cx="3816424" cy="584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4F81BD"/>
                </a:solidFill>
              </a:rPr>
              <a:t>④研究発表会</a:t>
            </a:r>
            <a:endParaRPr lang="en-US" altLang="ja-JP" sz="3200" dirty="0" smtClean="0">
              <a:solidFill>
                <a:srgbClr val="4F81BD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18459" y="2090172"/>
            <a:ext cx="8307082" cy="17312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</a:rPr>
              <a:t>位置づけ</a:t>
            </a:r>
            <a:r>
              <a:rPr lang="ja-JP" altLang="en-US" sz="2400" dirty="0" smtClean="0"/>
              <a:t>：授業で製作した物以外で自ら製作した作品の発表会</a:t>
            </a:r>
            <a:endParaRPr lang="en-US" altLang="ja-JP" sz="2400" dirty="0" smtClean="0"/>
          </a:p>
          <a:p>
            <a:endParaRPr lang="en-US" altLang="ja-JP" sz="1050" dirty="0" smtClean="0"/>
          </a:p>
          <a:p>
            <a:r>
              <a:rPr lang="ja-JP" altLang="en-US" sz="2400" dirty="0" smtClean="0">
                <a:solidFill>
                  <a:srgbClr val="FF0000"/>
                </a:solidFill>
              </a:rPr>
              <a:t>　　目標　</a:t>
            </a:r>
            <a:r>
              <a:rPr lang="ja-JP" altLang="en-US" sz="2400" dirty="0" smtClean="0"/>
              <a:t>：①発表生徒のプレゼン能力の向上</a:t>
            </a:r>
            <a:endParaRPr lang="en-US" altLang="ja-JP" sz="2400" dirty="0" smtClean="0"/>
          </a:p>
          <a:p>
            <a:r>
              <a:rPr lang="ja-JP" altLang="en-US" sz="2400" dirty="0" smtClean="0"/>
              <a:t>　　　　　　  ②作品発表による、聴講側生徒の創造性向上</a:t>
            </a:r>
            <a:endParaRPr lang="en-US" altLang="ja-JP" sz="2400" dirty="0" smtClean="0"/>
          </a:p>
          <a:p>
            <a:r>
              <a:rPr lang="ja-JP" altLang="en-US" sz="2400" dirty="0" smtClean="0"/>
              <a:t>　　　　　　  ③評価する能力向上</a:t>
            </a:r>
            <a:endParaRPr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8978" y="3847688"/>
            <a:ext cx="919354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【</a:t>
            </a:r>
            <a:r>
              <a:rPr lang="ja-JP" altLang="en-US" sz="2800" dirty="0" smtClean="0"/>
              <a:t>発表内容抜粋</a:t>
            </a:r>
            <a:r>
              <a:rPr lang="en-US" altLang="ja-JP" sz="2800" dirty="0" smtClean="0"/>
              <a:t>】</a:t>
            </a:r>
          </a:p>
          <a:p>
            <a:r>
              <a:rPr lang="ja-JP" altLang="en-US" sz="2800" dirty="0" smtClean="0"/>
              <a:t>・湿度計　　　・かみなり</a:t>
            </a:r>
            <a:endParaRPr lang="en-US" altLang="ja-JP" sz="2800" dirty="0" smtClean="0"/>
          </a:p>
          <a:p>
            <a:r>
              <a:rPr lang="ja-JP" altLang="en-US" sz="2800" dirty="0" smtClean="0"/>
              <a:t>・スンプ法による葉の気孔の観察（ポテトチップスの筒カメラ）</a:t>
            </a:r>
            <a:endParaRPr lang="en-US" altLang="ja-JP" sz="2800" dirty="0" smtClean="0"/>
          </a:p>
          <a:p>
            <a:r>
              <a:rPr lang="ja-JP" altLang="en-US" sz="2800" dirty="0" smtClean="0"/>
              <a:t>⇒</a:t>
            </a:r>
            <a:r>
              <a:rPr lang="ja-JP" altLang="en-US" sz="2800" dirty="0" smtClean="0">
                <a:solidFill>
                  <a:srgbClr val="FF0000"/>
                </a:solidFill>
              </a:rPr>
              <a:t>生徒の中で、物理と生物の分野がクロスした見事な研究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r>
              <a:rPr lang="ja-JP" altLang="en-US" sz="2800" dirty="0" smtClean="0"/>
              <a:t>・黄砂は温暖化に影響するか</a:t>
            </a:r>
            <a:endParaRPr lang="en-US" altLang="ja-JP" sz="2800" dirty="0" smtClean="0"/>
          </a:p>
          <a:p>
            <a:r>
              <a:rPr lang="ja-JP" altLang="en-US" sz="2800" dirty="0" smtClean="0"/>
              <a:t>⇒</a:t>
            </a:r>
            <a:r>
              <a:rPr lang="ja-JP" altLang="en-US" sz="2800" dirty="0" smtClean="0">
                <a:solidFill>
                  <a:srgbClr val="FF0000"/>
                </a:solidFill>
              </a:rPr>
              <a:t>身近な出来事と授業で習った事の組み合わせ</a:t>
            </a:r>
            <a:endParaRPr lang="en-US" altLang="ja-JP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23528" y="476672"/>
            <a:ext cx="47179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u="sng" dirty="0" smtClean="0"/>
              <a:t>「科学技術」の授業の評価</a:t>
            </a:r>
            <a:endParaRPr lang="en-US" altLang="ja-JP" sz="3200" b="1" u="sng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1340768"/>
            <a:ext cx="7980070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生徒の声</a:t>
            </a:r>
            <a:endParaRPr lang="en-US" altLang="ja-JP" sz="2800" dirty="0" smtClean="0"/>
          </a:p>
          <a:p>
            <a:r>
              <a:rPr lang="ja-JP" altLang="en-US" sz="2800" dirty="0" smtClean="0"/>
              <a:t>・一般に体験できない特別な授業をたくさんできた</a:t>
            </a:r>
            <a:endParaRPr lang="en-US" altLang="ja-JP" sz="2800" dirty="0" smtClean="0"/>
          </a:p>
          <a:p>
            <a:r>
              <a:rPr lang="ja-JP" altLang="en-US" sz="2800" dirty="0" smtClean="0"/>
              <a:t>・理論だけの授業でなく、ものづくりなど自分で確認</a:t>
            </a:r>
            <a:endParaRPr lang="en-US" altLang="ja-JP" sz="2800" dirty="0" smtClean="0"/>
          </a:p>
          <a:p>
            <a:r>
              <a:rPr lang="ja-JP" altLang="en-US" sz="2800" dirty="0" smtClean="0"/>
              <a:t>　しながらできた</a:t>
            </a:r>
            <a:endParaRPr lang="en-US" altLang="ja-JP" sz="2800" dirty="0" smtClean="0"/>
          </a:p>
          <a:p>
            <a:r>
              <a:rPr lang="ja-JP" altLang="en-US" sz="2800" dirty="0" smtClean="0"/>
              <a:t>・大学に入ってから学ぶことを、いま、実感しながら</a:t>
            </a:r>
            <a:endParaRPr lang="en-US" altLang="ja-JP" sz="2800" dirty="0" smtClean="0"/>
          </a:p>
          <a:p>
            <a:r>
              <a:rPr lang="ja-JP" altLang="en-US" sz="2800" dirty="0" smtClean="0"/>
              <a:t>　学べた</a:t>
            </a:r>
            <a:endParaRPr lang="en-US" altLang="ja-JP" sz="2800" dirty="0" smtClean="0"/>
          </a:p>
          <a:p>
            <a:r>
              <a:rPr lang="ja-JP" altLang="en-US" sz="2800" dirty="0" smtClean="0"/>
              <a:t>・地球環境問題の学習ができた</a:t>
            </a:r>
            <a:endParaRPr lang="en-US" altLang="ja-JP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9" y="4797152"/>
            <a:ext cx="8964488" cy="167019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39552" y="332656"/>
            <a:ext cx="16818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u="sng" dirty="0" smtClean="0"/>
              <a:t>おわりに</a:t>
            </a:r>
            <a:endParaRPr lang="en-US" altLang="ja-JP" sz="3200" b="1" u="sng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1520" y="1268760"/>
            <a:ext cx="8855709" cy="5139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このような授業は</a:t>
            </a:r>
            <a:endParaRPr lang="en-US" altLang="ja-JP" sz="2800" dirty="0" smtClean="0"/>
          </a:p>
          <a:p>
            <a:endParaRPr lang="en-US" altLang="ja-JP" sz="1000" dirty="0" smtClean="0"/>
          </a:p>
          <a:p>
            <a:pPr algn="ctr"/>
            <a:r>
              <a:rPr lang="ja-JP" altLang="en-US" sz="2800" dirty="0" smtClean="0"/>
              <a:t>　　　　　　　　　　　　教師一人の思い</a:t>
            </a:r>
            <a:endParaRPr lang="en-US" altLang="ja-JP" sz="2800" dirty="0" smtClean="0"/>
          </a:p>
          <a:p>
            <a:pPr algn="ctr"/>
            <a:endParaRPr lang="en-US" altLang="ja-JP" sz="1000" dirty="0" smtClean="0"/>
          </a:p>
          <a:p>
            <a:r>
              <a:rPr lang="ja-JP" altLang="en-US" sz="2800" dirty="0" smtClean="0"/>
              <a:t>だけでは行うことは出来ない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⇒</a:t>
            </a:r>
            <a:r>
              <a:rPr lang="ja-JP" altLang="en-US" sz="2800" dirty="0" smtClean="0">
                <a:solidFill>
                  <a:srgbClr val="FF0000"/>
                </a:solidFill>
              </a:rPr>
              <a:t>ではどのようにしてそのような状況を実現するか。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①スーパーサイエンスハイスクール（ＳＳＨ）の利用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②サイエンス・パートナーシップ・プログラム（ＳＰＰ）の利用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　などを活用することにより実現可能であると考えられる。</a:t>
            </a:r>
            <a:endParaRPr lang="en-US" altLang="ja-JP" sz="2800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2987824" y="1844824"/>
            <a:ext cx="2808312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11560" y="611976"/>
            <a:ext cx="294183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u="sng" dirty="0"/>
              <a:t>本論文</a:t>
            </a:r>
            <a:r>
              <a:rPr lang="ja-JP" altLang="en-US" sz="3200" b="1" u="sng" dirty="0" smtClean="0"/>
              <a:t>を読んで</a:t>
            </a:r>
            <a:endParaRPr lang="en-US" altLang="ja-JP" sz="3200" b="1" u="sng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9512" y="1616600"/>
            <a:ext cx="878497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・サボニウス型風車を学校で設置するような場合も</a:t>
            </a:r>
            <a:endParaRPr lang="en-US" altLang="ja-JP" sz="2800" dirty="0" smtClean="0"/>
          </a:p>
          <a:p>
            <a:r>
              <a:rPr lang="ja-JP" altLang="en-US" sz="2800" dirty="0" smtClean="0"/>
              <a:t>　１教科の先生だけでは難しい　</a:t>
            </a:r>
            <a:endParaRPr lang="en-US" altLang="ja-JP" sz="2800" dirty="0" smtClean="0"/>
          </a:p>
          <a:p>
            <a:endParaRPr lang="en-US" altLang="ja-JP" sz="1200" dirty="0" smtClean="0"/>
          </a:p>
          <a:p>
            <a:r>
              <a:rPr lang="ja-JP" altLang="en-US" sz="2800" dirty="0" smtClean="0"/>
              <a:t>・実践を行なう上でも他教科との連携が必要な場合が　</a:t>
            </a:r>
            <a:endParaRPr lang="en-US" altLang="ja-JP" sz="2800" dirty="0" smtClean="0"/>
          </a:p>
          <a:p>
            <a:r>
              <a:rPr lang="ja-JP" altLang="ja-JP" sz="2800" dirty="0"/>
              <a:t>　</a:t>
            </a:r>
            <a:r>
              <a:rPr lang="ja-JP" altLang="en-US" sz="2800" dirty="0" smtClean="0"/>
              <a:t>ある</a:t>
            </a:r>
            <a:endParaRPr lang="en-US" altLang="ja-JP" sz="2800" dirty="0" smtClean="0"/>
          </a:p>
          <a:p>
            <a:endParaRPr lang="en-US" altLang="ja-JP" sz="1200" dirty="0" smtClean="0"/>
          </a:p>
          <a:p>
            <a:r>
              <a:rPr lang="ja-JP" altLang="en-US" sz="2800" dirty="0" smtClean="0"/>
              <a:t>・多角的な見方をすることによって教科横断的な教材　</a:t>
            </a:r>
            <a:endParaRPr lang="en-US" altLang="ja-JP" sz="2800" dirty="0" smtClean="0"/>
          </a:p>
          <a:p>
            <a:r>
              <a:rPr lang="ja-JP" altLang="ja-JP" sz="2800" dirty="0"/>
              <a:t>　</a:t>
            </a:r>
            <a:r>
              <a:rPr lang="ja-JP" altLang="en-US" sz="2800" dirty="0" smtClean="0"/>
              <a:t>としてみることが出来ないか？（経済、公害、アートなど</a:t>
            </a:r>
            <a:r>
              <a:rPr lang="ja-JP" altLang="en-US" sz="2800" dirty="0" smtClean="0"/>
              <a:t>）</a:t>
            </a:r>
            <a:endParaRPr lang="en-US" altLang="ja-JP" sz="2800" dirty="0" smtClean="0"/>
          </a:p>
          <a:p>
            <a:endParaRPr lang="en-US" altLang="ja-JP" sz="1200" dirty="0" smtClean="0"/>
          </a:p>
          <a:p>
            <a:r>
              <a:rPr lang="ja-JP" altLang="en-US" sz="2800" dirty="0" smtClean="0"/>
              <a:t>・エネルギー・環境とものづくりという枠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83568" y="404664"/>
            <a:ext cx="194421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 smtClean="0"/>
              <a:t>はじめに</a:t>
            </a:r>
            <a:endParaRPr kumimoji="1" lang="ja-JP" altLang="en-US" sz="3200" b="1" u="sng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5536" y="5517232"/>
            <a:ext cx="8494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dirty="0" smtClean="0"/>
              <a:t>物理学習の導入的な科目として、「</a:t>
            </a:r>
            <a:r>
              <a:rPr lang="ja-JP" altLang="en-US" sz="3600" dirty="0" smtClean="0">
                <a:solidFill>
                  <a:srgbClr val="FF0000"/>
                </a:solidFill>
              </a:rPr>
              <a:t>科学技術</a:t>
            </a:r>
            <a:r>
              <a:rPr lang="ja-JP" altLang="en-US" sz="2800" dirty="0" smtClean="0"/>
              <a:t>」の開講</a:t>
            </a:r>
            <a:endParaRPr lang="en-US" altLang="ja-JP" sz="2800" dirty="0" smtClean="0"/>
          </a:p>
        </p:txBody>
      </p:sp>
      <p:sp>
        <p:nvSpPr>
          <p:cNvPr id="3" name="角丸四角形 2"/>
          <p:cNvSpPr/>
          <p:nvPr/>
        </p:nvSpPr>
        <p:spPr>
          <a:xfrm>
            <a:off x="2091166" y="1412776"/>
            <a:ext cx="5112568" cy="1152128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800" dirty="0">
                <a:solidFill>
                  <a:prstClr val="black"/>
                </a:solidFill>
              </a:rPr>
              <a:t>物理嫌いの進行</a:t>
            </a:r>
            <a:endParaRPr lang="en-US" altLang="ja-JP" sz="2800" dirty="0">
              <a:solidFill>
                <a:prstClr val="black"/>
              </a:solidFill>
            </a:endParaRPr>
          </a:p>
          <a:p>
            <a:pPr lvl="0" algn="ctr"/>
            <a:r>
              <a:rPr lang="ja-JP" altLang="en-US" sz="2800" dirty="0">
                <a:solidFill>
                  <a:prstClr val="black"/>
                </a:solidFill>
              </a:rPr>
              <a:t>（高校物理の選択者の減少</a:t>
            </a:r>
            <a:r>
              <a:rPr lang="ja-JP" altLang="en-US" sz="2800" dirty="0" smtClean="0">
                <a:solidFill>
                  <a:prstClr val="black"/>
                </a:solidFill>
              </a:rPr>
              <a:t>）</a:t>
            </a:r>
            <a:endParaRPr lang="en-US" altLang="ja-JP" sz="2800" dirty="0">
              <a:solidFill>
                <a:prstClr val="black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171343" y="3645024"/>
            <a:ext cx="6948264" cy="1152128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800" dirty="0">
                <a:solidFill>
                  <a:prstClr val="black"/>
                </a:solidFill>
              </a:rPr>
              <a:t>科学の祭典などでは、生徒役（小学生）・</a:t>
            </a:r>
            <a:endParaRPr lang="en-US" altLang="ja-JP" sz="2800" dirty="0">
              <a:solidFill>
                <a:prstClr val="black"/>
              </a:solidFill>
            </a:endParaRPr>
          </a:p>
          <a:p>
            <a:pPr lvl="0" algn="ctr"/>
            <a:r>
              <a:rPr lang="ja-JP" altLang="en-US" sz="2800" dirty="0">
                <a:solidFill>
                  <a:prstClr val="black"/>
                </a:solidFill>
              </a:rPr>
              <a:t>先生役（中高生）が凄く楽しそうにして</a:t>
            </a:r>
            <a:r>
              <a:rPr lang="ja-JP" altLang="en-US" sz="2800" dirty="0" smtClean="0">
                <a:solidFill>
                  <a:prstClr val="black"/>
                </a:solidFill>
              </a:rPr>
              <a:t>いる</a:t>
            </a:r>
            <a:endParaRPr lang="en-US" altLang="ja-JP" sz="2800" dirty="0">
              <a:solidFill>
                <a:prstClr val="black"/>
              </a:solidFill>
            </a:endParaRPr>
          </a:p>
        </p:txBody>
      </p:sp>
      <p:sp>
        <p:nvSpPr>
          <p:cNvPr id="17" name="上下矢印 16"/>
          <p:cNvSpPr/>
          <p:nvPr/>
        </p:nvSpPr>
        <p:spPr>
          <a:xfrm>
            <a:off x="4427984" y="2708920"/>
            <a:ext cx="432048" cy="792088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23528" y="692696"/>
            <a:ext cx="64107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u="sng" dirty="0" smtClean="0"/>
              <a:t>「科学技術」授業の構成のコンセプト</a:t>
            </a:r>
            <a:endParaRPr kumimoji="1" lang="ja-JP" altLang="en-US" sz="3200" b="1" u="sng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59632" y="1916832"/>
            <a:ext cx="7539243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ja-JP" altLang="en-US" sz="2800" dirty="0" smtClean="0"/>
              <a:t>実施：京都教育大学附属高校</a:t>
            </a:r>
            <a:endParaRPr lang="en-US" altLang="ja-JP" sz="2800" dirty="0" smtClean="0"/>
          </a:p>
          <a:p>
            <a:pPr>
              <a:buFont typeface="Arial" pitchFamily="34" charset="0"/>
              <a:buChar char="•"/>
            </a:pPr>
            <a:endParaRPr lang="en-US" altLang="ja-JP" sz="1600" dirty="0" smtClean="0"/>
          </a:p>
          <a:p>
            <a:pPr>
              <a:buFont typeface="Arial" pitchFamily="34" charset="0"/>
              <a:buChar char="•"/>
            </a:pPr>
            <a:r>
              <a:rPr lang="ja-JP" altLang="en-US" sz="2800" dirty="0" smtClean="0"/>
              <a:t>対象：高校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年次・自然科学コース</a:t>
            </a:r>
            <a:endParaRPr lang="en-US" altLang="ja-JP" sz="2800" dirty="0" smtClean="0"/>
          </a:p>
          <a:p>
            <a:pPr>
              <a:buFont typeface="Arial" pitchFamily="34" charset="0"/>
              <a:buChar char="•"/>
            </a:pPr>
            <a:endParaRPr lang="en-US" altLang="ja-JP" sz="1600" dirty="0" smtClean="0"/>
          </a:p>
          <a:p>
            <a:pPr>
              <a:buFont typeface="Arial" pitchFamily="34" charset="0"/>
              <a:buChar char="•"/>
            </a:pPr>
            <a:r>
              <a:rPr lang="ja-JP" altLang="en-US" sz="2800" dirty="0"/>
              <a:t>開講</a:t>
            </a:r>
            <a:r>
              <a:rPr lang="ja-JP" altLang="en-US" sz="2800" dirty="0" smtClean="0"/>
              <a:t>科目：独自科目として「科学技術」</a:t>
            </a:r>
            <a:endParaRPr lang="en-US" altLang="ja-JP" sz="2800" dirty="0" smtClean="0"/>
          </a:p>
          <a:p>
            <a:pPr>
              <a:buFont typeface="Arial" pitchFamily="34" charset="0"/>
              <a:buChar char="•"/>
            </a:pPr>
            <a:endParaRPr lang="en-US" altLang="ja-JP" sz="1600" dirty="0" smtClean="0"/>
          </a:p>
          <a:p>
            <a:pPr>
              <a:buFont typeface="Arial" pitchFamily="34" charset="0"/>
              <a:buChar char="•"/>
            </a:pPr>
            <a:r>
              <a:rPr lang="ja-JP" altLang="en-US" sz="2800" dirty="0"/>
              <a:t>学習</a:t>
            </a:r>
            <a:r>
              <a:rPr lang="ja-JP" altLang="en-US" sz="2800" dirty="0" smtClean="0"/>
              <a:t>内容：物化生地と関連のある学習内容</a:t>
            </a:r>
            <a:endParaRPr lang="en-US" altLang="ja-JP" sz="2800" dirty="0" smtClean="0"/>
          </a:p>
          <a:p>
            <a:pPr>
              <a:buFont typeface="Arial" pitchFamily="34" charset="0"/>
              <a:buChar char="•"/>
            </a:pPr>
            <a:endParaRPr lang="en-US" altLang="ja-JP" sz="1600" dirty="0" smtClean="0"/>
          </a:p>
          <a:p>
            <a:pPr>
              <a:buFont typeface="Arial" pitchFamily="34" charset="0"/>
              <a:buChar char="•"/>
            </a:pPr>
            <a:r>
              <a:rPr lang="ja-JP" altLang="en-US" sz="2800" dirty="0" smtClean="0"/>
              <a:t>キーワード：「</a:t>
            </a:r>
            <a:r>
              <a:rPr lang="ja-JP" altLang="en-US" sz="2800" dirty="0" smtClean="0">
                <a:solidFill>
                  <a:srgbClr val="FF0000"/>
                </a:solidFill>
              </a:rPr>
              <a:t>エネルギー・環境学習とものづくり</a:t>
            </a:r>
            <a:r>
              <a:rPr lang="ja-JP" altLang="en-US" sz="2800" dirty="0" smtClean="0"/>
              <a:t>」</a:t>
            </a:r>
            <a:endParaRPr lang="en-US" altLang="ja-JP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39552" y="404664"/>
            <a:ext cx="253947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3600" dirty="0" smtClean="0"/>
              <a:t>【</a:t>
            </a:r>
            <a:r>
              <a:rPr lang="ja-JP" altLang="en-US" sz="3600" dirty="0" smtClean="0"/>
              <a:t>ものづくり</a:t>
            </a:r>
            <a:r>
              <a:rPr lang="en-US" altLang="ja-JP" sz="3600" dirty="0" smtClean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5754" y="4222829"/>
            <a:ext cx="4918334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3600" dirty="0" smtClean="0"/>
              <a:t>【</a:t>
            </a:r>
            <a:r>
              <a:rPr lang="ja-JP" altLang="en-US" sz="3600" dirty="0" smtClean="0"/>
              <a:t>エネルギー・環境学習</a:t>
            </a:r>
            <a:r>
              <a:rPr lang="en-US" altLang="ja-JP" sz="3600" dirty="0" smtClean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0212" y="980728"/>
            <a:ext cx="8143576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ja-JP" altLang="en-US" sz="2800" dirty="0" smtClean="0"/>
              <a:t>科学の祭典と学校教育現場との気持ちの接続</a:t>
            </a:r>
            <a:endParaRPr lang="en-US" altLang="ja-JP" sz="2800" dirty="0" smtClean="0"/>
          </a:p>
          <a:p>
            <a:r>
              <a:rPr lang="ja-JP" altLang="en-US" sz="2800" dirty="0" smtClean="0"/>
              <a:t>（ものとしては、中間的な立ち位置）</a:t>
            </a:r>
            <a:endParaRPr lang="en-US" altLang="ja-JP" sz="2800" dirty="0" smtClean="0"/>
          </a:p>
          <a:p>
            <a:endParaRPr lang="en-US" altLang="ja-JP" sz="1600" dirty="0"/>
          </a:p>
          <a:p>
            <a:r>
              <a:rPr lang="ja-JP" altLang="en-US" sz="2800" dirty="0" smtClean="0"/>
              <a:t>・技術の習得</a:t>
            </a:r>
            <a:endParaRPr lang="en-US" altLang="ja-JP" sz="2800" dirty="0" smtClean="0"/>
          </a:p>
          <a:p>
            <a:r>
              <a:rPr lang="ja-JP" altLang="en-US" sz="2800" dirty="0" smtClean="0"/>
              <a:t>①基本的道具の使用技術　②創造性・独創性の育成</a:t>
            </a:r>
            <a:endParaRPr lang="en-US" altLang="ja-JP" sz="2800" dirty="0" smtClean="0"/>
          </a:p>
          <a:p>
            <a:endParaRPr lang="en-US" altLang="ja-JP" sz="1600" dirty="0"/>
          </a:p>
          <a:p>
            <a:r>
              <a:rPr lang="ja-JP" altLang="en-US" sz="2800" dirty="0" smtClean="0"/>
              <a:t>・機会獲得の狙い</a:t>
            </a:r>
            <a:endParaRPr lang="en-US" altLang="ja-JP" sz="28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4840" y="4797152"/>
            <a:ext cx="650210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ja-JP" altLang="en-US" sz="2800" dirty="0" smtClean="0"/>
              <a:t>環境教育の実践（能動的）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→実験・ものづくりを通して学ぶプログラム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5536" y="836712"/>
            <a:ext cx="75055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u="sng" dirty="0" smtClean="0"/>
              <a:t>「科学技術」の授業の形態と設置の時間帯</a:t>
            </a:r>
            <a:endParaRPr kumimoji="1" lang="ja-JP" altLang="en-US" sz="3200" b="1" u="sng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75656" y="2276872"/>
            <a:ext cx="628005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ja-JP" altLang="en-US" sz="2800" dirty="0" smtClean="0"/>
              <a:t>授業形態：実験・実習中心の構成</a:t>
            </a:r>
            <a:endParaRPr lang="en-US" altLang="ja-JP" sz="2800" dirty="0" smtClean="0"/>
          </a:p>
          <a:p>
            <a:pPr>
              <a:buFont typeface="Arial" pitchFamily="34" charset="0"/>
              <a:buChar char="•"/>
            </a:pPr>
            <a:endParaRPr lang="en-US" altLang="ja-JP" sz="2800" dirty="0"/>
          </a:p>
          <a:p>
            <a:pPr>
              <a:buFont typeface="Arial" pitchFamily="34" charset="0"/>
              <a:buChar char="•"/>
            </a:pPr>
            <a:r>
              <a:rPr lang="ja-JP" altLang="en-US" sz="2800" dirty="0" smtClean="0"/>
              <a:t>授業体制：外部講師、</a:t>
            </a:r>
            <a:r>
              <a:rPr lang="en-US" altLang="ja-JP" sz="2800" dirty="0" smtClean="0"/>
              <a:t>TA</a:t>
            </a:r>
            <a:r>
              <a:rPr lang="ja-JP" altLang="en-US" sz="2800" dirty="0" smtClean="0"/>
              <a:t>などの依頼あり</a:t>
            </a:r>
            <a:endParaRPr lang="en-US" altLang="ja-JP" sz="2800" dirty="0" smtClean="0"/>
          </a:p>
          <a:p>
            <a:pPr>
              <a:buFont typeface="Arial" pitchFamily="34" charset="0"/>
              <a:buChar char="•"/>
            </a:pPr>
            <a:endParaRPr lang="en-US" altLang="ja-JP" sz="2800" dirty="0"/>
          </a:p>
          <a:p>
            <a:pPr>
              <a:buFont typeface="Arial" pitchFamily="34" charset="0"/>
              <a:buChar char="•"/>
            </a:pPr>
            <a:r>
              <a:rPr lang="ja-JP" altLang="en-US" sz="2800" dirty="0" smtClean="0"/>
              <a:t>授業時間：基本的には</a:t>
            </a:r>
            <a:r>
              <a:rPr lang="en-US" altLang="ja-JP" sz="2800" dirty="0" smtClean="0"/>
              <a:t>50</a:t>
            </a:r>
            <a:r>
              <a:rPr lang="ja-JP" altLang="en-US" sz="2800" dirty="0" smtClean="0"/>
              <a:t>分</a:t>
            </a:r>
            <a:endParaRPr lang="en-US" altLang="ja-JP" sz="2800" dirty="0" smtClean="0"/>
          </a:p>
          <a:p>
            <a:r>
              <a:rPr lang="ja-JP" altLang="en-US" sz="2800" dirty="0" smtClean="0"/>
              <a:t>　　　　　　　（最大</a:t>
            </a:r>
            <a:r>
              <a:rPr lang="en-US" altLang="ja-JP" sz="2800" dirty="0" smtClean="0"/>
              <a:t>70</a:t>
            </a:r>
            <a:r>
              <a:rPr lang="ja-JP" altLang="en-US" sz="2800" dirty="0" smtClean="0"/>
              <a:t>分までの延長可能）</a:t>
            </a:r>
            <a:endParaRPr lang="en-US" altLang="ja-JP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下矢印 3"/>
          <p:cNvSpPr/>
          <p:nvPr/>
        </p:nvSpPr>
        <p:spPr>
          <a:xfrm>
            <a:off x="4211960" y="3356992"/>
            <a:ext cx="648072" cy="18722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9512" y="476672"/>
            <a:ext cx="78983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u="sng" dirty="0" smtClean="0"/>
              <a:t>2002</a:t>
            </a:r>
            <a:r>
              <a:rPr lang="ja-JP" altLang="en-US" sz="3200" b="1" u="sng" dirty="0" smtClean="0"/>
              <a:t>年度における「科学技術」の授業実践例</a:t>
            </a:r>
            <a:endParaRPr lang="en-US" altLang="ja-JP" sz="3200" b="1" u="sng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7544" y="1196752"/>
            <a:ext cx="8198896" cy="9541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chemeClr val="accent1"/>
                </a:solidFill>
              </a:rPr>
              <a:t>①ペットボトル顕微鏡とペットボトル偏光顕微鏡</a:t>
            </a:r>
            <a:endParaRPr lang="en-US" altLang="ja-JP" sz="2800" dirty="0" smtClean="0">
              <a:solidFill>
                <a:schemeClr val="accent1"/>
              </a:solidFill>
            </a:endParaRPr>
          </a:p>
          <a:p>
            <a:pPr algn="ctr"/>
            <a:r>
              <a:rPr lang="ja-JP" altLang="en-US" sz="2800" dirty="0" smtClean="0">
                <a:solidFill>
                  <a:schemeClr val="accent1"/>
                </a:solidFill>
              </a:rPr>
              <a:t>（創意・工夫を高める教育）</a:t>
            </a:r>
            <a:endParaRPr lang="en-US" altLang="ja-JP" sz="2800" dirty="0" smtClean="0">
              <a:solidFill>
                <a:schemeClr val="accent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0116" y="2695560"/>
            <a:ext cx="7743776" cy="3108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dirty="0" smtClean="0"/>
              <a:t>ペットボトル顕微鏡（ベース・プロトタイプ）</a:t>
            </a:r>
            <a:endParaRPr lang="en-US" altLang="ja-JP" sz="2800" dirty="0" smtClean="0"/>
          </a:p>
          <a:p>
            <a:pPr algn="ctr"/>
            <a:endParaRPr lang="en-US" altLang="ja-JP" sz="2800" dirty="0" smtClean="0"/>
          </a:p>
          <a:p>
            <a:pPr algn="ctr"/>
            <a:endParaRPr lang="en-US" altLang="ja-JP" sz="2800" dirty="0"/>
          </a:p>
          <a:p>
            <a:pPr algn="ctr"/>
            <a:r>
              <a:rPr lang="ja-JP" altLang="en-US" sz="2800" dirty="0" smtClean="0">
                <a:solidFill>
                  <a:srgbClr val="FF0000"/>
                </a:solidFill>
              </a:rPr>
              <a:t>　　　　　　　　　　　　　　　　　</a:t>
            </a:r>
            <a:r>
              <a:rPr lang="en-US" altLang="ja-JP" sz="2800" dirty="0" smtClean="0">
                <a:solidFill>
                  <a:srgbClr val="FF0000"/>
                </a:solidFill>
              </a:rPr>
              <a:t>Brush </a:t>
            </a:r>
            <a:r>
              <a:rPr lang="en-US" altLang="ja-JP" sz="2800" dirty="0">
                <a:solidFill>
                  <a:srgbClr val="FF0000"/>
                </a:solidFill>
              </a:rPr>
              <a:t>up!!</a:t>
            </a:r>
            <a:r>
              <a:rPr lang="ja-JP" altLang="en-US" sz="2800" dirty="0">
                <a:solidFill>
                  <a:srgbClr val="FF0000"/>
                </a:solidFill>
              </a:rPr>
              <a:t>・発想の転換</a:t>
            </a:r>
            <a:endParaRPr lang="en-US" altLang="ja-JP" sz="2800" dirty="0" smtClean="0"/>
          </a:p>
          <a:p>
            <a:pPr algn="ctr"/>
            <a:endParaRPr lang="en-US" altLang="ja-JP" sz="2800" dirty="0"/>
          </a:p>
          <a:p>
            <a:pPr algn="ctr"/>
            <a:endParaRPr lang="en-US" altLang="ja-JP" sz="2800" dirty="0" smtClean="0"/>
          </a:p>
          <a:p>
            <a:pPr algn="ctr"/>
            <a:r>
              <a:rPr lang="ja-JP" altLang="en-US" sz="2800" dirty="0" smtClean="0"/>
              <a:t>ペットボトル偏光顕微鏡（バージョンアップ）</a:t>
            </a:r>
            <a:endParaRPr lang="en-US" altLang="ja-JP" sz="2800" dirty="0" smtClean="0"/>
          </a:p>
        </p:txBody>
      </p:sp>
      <p:sp>
        <p:nvSpPr>
          <p:cNvPr id="8" name="角丸四角形 7"/>
          <p:cNvSpPr/>
          <p:nvPr/>
        </p:nvSpPr>
        <p:spPr>
          <a:xfrm>
            <a:off x="899592" y="2348880"/>
            <a:ext cx="7488832" cy="381642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23528" y="476672"/>
            <a:ext cx="78983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u="sng" dirty="0" smtClean="0"/>
              <a:t>2002</a:t>
            </a:r>
            <a:r>
              <a:rPr lang="ja-JP" altLang="en-US" sz="3200" b="1" u="sng" dirty="0" smtClean="0"/>
              <a:t>年度における「科学技術」の授業実践例</a:t>
            </a:r>
            <a:endParaRPr lang="en-US" altLang="ja-JP" sz="3200" b="1" u="sng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2709920" y="2060848"/>
            <a:ext cx="9144000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u="sng" dirty="0" smtClean="0">
                <a:solidFill>
                  <a:srgbClr val="00B050"/>
                </a:solidFill>
              </a:rPr>
              <a:t>②環境負荷を数値でとらえる学習</a:t>
            </a:r>
            <a:endParaRPr lang="en-US" altLang="ja-JP" sz="2800" u="sng" dirty="0" smtClean="0">
              <a:solidFill>
                <a:srgbClr val="00B050"/>
              </a:solidFill>
            </a:endParaRPr>
          </a:p>
          <a:p>
            <a:pPr algn="ctr"/>
            <a:r>
              <a:rPr lang="ja-JP" altLang="en-US" sz="2800" u="sng" dirty="0" smtClean="0"/>
              <a:t>･･･製品の環境負荷を、生産の段階から廃棄の段階までを追跡調査し、科学的、客観的に評価する</a:t>
            </a:r>
            <a:r>
              <a:rPr lang="en-US" altLang="ja-JP" sz="2800" u="sng" dirty="0" smtClean="0">
                <a:solidFill>
                  <a:srgbClr val="FF0000"/>
                </a:solidFill>
              </a:rPr>
              <a:t>LCA</a:t>
            </a:r>
            <a:r>
              <a:rPr lang="ja-JP" altLang="en-US" sz="2800" u="sng" dirty="0" smtClean="0"/>
              <a:t>を学ぶ</a:t>
            </a:r>
            <a:endParaRPr lang="en-US" altLang="ja-JP" sz="2800" u="sng" dirty="0" smtClean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75656" y="2420888"/>
            <a:ext cx="6226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800" dirty="0" smtClean="0"/>
              <a:t>Ex</a:t>
            </a:r>
            <a:r>
              <a:rPr lang="ja-JP" altLang="en-US" sz="2800" dirty="0" smtClean="0"/>
              <a:t>：二酸化炭素排出量（単位</a:t>
            </a:r>
            <a:r>
              <a:rPr lang="ja-JP" altLang="en-US" sz="2800" dirty="0" smtClean="0">
                <a:sym typeface="Wingdings" pitchFamily="2" charset="2"/>
              </a:rPr>
              <a:t>：（</a:t>
            </a:r>
            <a:r>
              <a:rPr lang="en-US" altLang="ja-JP" sz="2800" dirty="0" smtClean="0">
                <a:sym typeface="Wingdings" pitchFamily="2" charset="2"/>
              </a:rPr>
              <a:t>kg/1</a:t>
            </a:r>
            <a:r>
              <a:rPr lang="ja-JP" altLang="en-US" sz="2800" dirty="0" smtClean="0">
                <a:sym typeface="Wingdings" pitchFamily="2" charset="2"/>
              </a:rPr>
              <a:t>本））</a:t>
            </a:r>
            <a:endParaRPr lang="en-US" altLang="ja-JP" sz="2800" dirty="0" smtClean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1727685" y="3249930"/>
          <a:ext cx="5688631" cy="1779529"/>
        </p:xfrm>
        <a:graphic>
          <a:graphicData uri="http://schemas.openxmlformats.org/drawingml/2006/table">
            <a:tbl>
              <a:tblPr/>
              <a:tblGrid>
                <a:gridCol w="1911379"/>
                <a:gridCol w="1615572"/>
                <a:gridCol w="2161680"/>
              </a:tblGrid>
              <a:tr h="75513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ガラスビン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アルミ缶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ペットボトル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0243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0.192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0.134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95536" y="5264040"/>
            <a:ext cx="8496944" cy="55399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000" dirty="0" smtClean="0">
                <a:solidFill>
                  <a:srgbClr val="FF0000"/>
                </a:solidFill>
              </a:rPr>
              <a:t>客観的に数値化して捉える体験</a:t>
            </a:r>
            <a:endParaRPr lang="en-US" altLang="ja-JP" sz="3000" dirty="0" smtClean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18741" y="1420481"/>
            <a:ext cx="4964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LCA:</a:t>
            </a:r>
            <a:r>
              <a:rPr kumimoji="1" lang="ja-JP" altLang="en-US" sz="2800" dirty="0" smtClean="0"/>
              <a:t>ライフサイクル・アセスメント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95736"/>
            <a:ext cx="6307658" cy="6762264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5148064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dirty="0"/>
              <a:t>http://</a:t>
            </a:r>
            <a:r>
              <a:rPr lang="en-US" altLang="ja-JP" dirty="0" err="1"/>
              <a:t>www.enecho.meti.go.jp</a:t>
            </a:r>
            <a:r>
              <a:rPr lang="en-US" altLang="ja-JP" dirty="0"/>
              <a:t>/topics/</a:t>
            </a:r>
            <a:r>
              <a:rPr lang="en-US" altLang="ja-JP" dirty="0" err="1"/>
              <a:t>hakusho</a:t>
            </a:r>
            <a:r>
              <a:rPr lang="en-US" altLang="ja-JP" dirty="0"/>
              <a:t>/2005/html/17012210.html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7430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1520" y="332656"/>
            <a:ext cx="74863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u="sng" dirty="0" smtClean="0"/>
              <a:t>2002</a:t>
            </a:r>
            <a:r>
              <a:rPr lang="ja-JP" altLang="en-US" sz="3200" b="1" u="sng" dirty="0" smtClean="0"/>
              <a:t>年度における「科学技術」の授業実践</a:t>
            </a:r>
            <a:endParaRPr lang="en-US" altLang="ja-JP" sz="3200" b="1" u="sng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15616" y="1124744"/>
            <a:ext cx="6979768" cy="9541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u="sng" dirty="0" smtClean="0">
                <a:solidFill>
                  <a:srgbClr val="4F81BD"/>
                </a:solidFill>
              </a:rPr>
              <a:t>③ものづくりと発電に関する一連の実験</a:t>
            </a:r>
            <a:endParaRPr lang="en-US" altLang="ja-JP" sz="2800" u="sng" dirty="0" smtClean="0">
              <a:solidFill>
                <a:srgbClr val="4F81BD"/>
              </a:solidFill>
            </a:endParaRPr>
          </a:p>
          <a:p>
            <a:pPr algn="ctr"/>
            <a:r>
              <a:rPr lang="ja-JP" altLang="en-US" sz="2800" u="sng" dirty="0" smtClean="0">
                <a:solidFill>
                  <a:srgbClr val="4F81BD"/>
                </a:solidFill>
              </a:rPr>
              <a:t>～手回し発電機の製作と発電実験～</a:t>
            </a:r>
            <a:endParaRPr lang="en-US" altLang="ja-JP" sz="2800" u="sng" dirty="0" smtClean="0">
              <a:solidFill>
                <a:srgbClr val="4F81BD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35696" y="2708920"/>
            <a:ext cx="554190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dirty="0" smtClean="0"/>
              <a:t>手回し発電機を班で制作し、</a:t>
            </a:r>
            <a:endParaRPr lang="en-US" altLang="ja-JP" sz="2800" dirty="0" smtClean="0"/>
          </a:p>
          <a:p>
            <a:r>
              <a:rPr lang="ja-JP" altLang="en-US" sz="2800" dirty="0" smtClean="0"/>
              <a:t>完成したものでトランジスタラジオや</a:t>
            </a:r>
            <a:endParaRPr lang="en-US" altLang="ja-JP" sz="2800" dirty="0" smtClean="0"/>
          </a:p>
          <a:p>
            <a:pPr algn="ctr"/>
            <a:r>
              <a:rPr lang="ja-JP" altLang="en-US" sz="2800" dirty="0" smtClean="0"/>
              <a:t>電子メロディを鳴らした</a:t>
            </a:r>
            <a:endParaRPr lang="en-US" altLang="ja-JP" sz="2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4869160"/>
            <a:ext cx="8704627" cy="10156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3000" u="sng" dirty="0" smtClean="0">
                <a:solidFill>
                  <a:srgbClr val="FF0000"/>
                </a:solidFill>
              </a:rPr>
              <a:t>電気はもともと何もしないで存在しているのではなく</a:t>
            </a:r>
            <a:endParaRPr lang="en-US" altLang="ja-JP" sz="3000" u="sng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3000" u="sng" dirty="0" smtClean="0">
                <a:solidFill>
                  <a:srgbClr val="FF0000"/>
                </a:solidFill>
              </a:rPr>
              <a:t>人間が工夫して発電しなければならないことを学んだ</a:t>
            </a:r>
            <a:endParaRPr lang="en-US" altLang="ja-JP" sz="3000" u="sng" dirty="0" smtClean="0">
              <a:solidFill>
                <a:srgbClr val="FF0000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259632" y="2564904"/>
            <a:ext cx="6552728" cy="172819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都市.thmx</Template>
  <TotalTime>1001</TotalTime>
  <Words>769</Words>
  <Application>Microsoft Macintosh PowerPoint</Application>
  <PresentationFormat>画面に合わせる (4:3)</PresentationFormat>
  <Paragraphs>147</Paragraphs>
  <Slides>16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Office テーマ</vt:lpstr>
      <vt:lpstr>教科「科学技術」の実践 ーエネルギー・環境とものづくりー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watanabe</dc:creator>
  <cp:lastModifiedBy>本多 賢一郎</cp:lastModifiedBy>
  <cp:revision>55</cp:revision>
  <dcterms:created xsi:type="dcterms:W3CDTF">2011-10-10T17:30:31Z</dcterms:created>
  <dcterms:modified xsi:type="dcterms:W3CDTF">2012-05-16T07:08:56Z</dcterms:modified>
</cp:coreProperties>
</file>