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58" r:id="rId4"/>
    <p:sldId id="260" r:id="rId5"/>
    <p:sldId id="269" r:id="rId6"/>
    <p:sldId id="270" r:id="rId7"/>
    <p:sldId id="271" r:id="rId8"/>
    <p:sldId id="259" r:id="rId9"/>
    <p:sldId id="261" r:id="rId10"/>
    <p:sldId id="262" r:id="rId11"/>
    <p:sldId id="263" r:id="rId12"/>
    <p:sldId id="264" r:id="rId13"/>
    <p:sldId id="265" r:id="rId14"/>
    <p:sldId id="266" r:id="rId15"/>
    <p:sldId id="267" r:id="rId16"/>
    <p:sldId id="268" r:id="rId17"/>
    <p:sldId id="272" r:id="rId18"/>
    <p:sldId id="273" r:id="rId19"/>
    <p:sldId id="274" r:id="rId20"/>
    <p:sldId id="276" r:id="rId21"/>
    <p:sldId id="278" r:id="rId22"/>
    <p:sldId id="279" r:id="rId23"/>
    <p:sldId id="275" r:id="rId24"/>
    <p:sldId id="281" r:id="rId25"/>
    <p:sldId id="282" r:id="rId2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28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4" Type="http://schemas.openxmlformats.org/officeDocument/2006/relationships/image" Target="../media/image1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77C47C-123C-4D9B-A3FA-C7B814FC7656}" type="datetimeFigureOut">
              <a:rPr kumimoji="1" lang="ja-JP" altLang="en-US" smtClean="0"/>
              <a:pPr/>
              <a:t>2012/5/23</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4E0A20-6C5C-49E3-A612-2174EE830403}"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理科の授業では、科学の体系にそって十分に計画された学習指導を行えば理科学習が成立すると考えられてきた。</a:t>
            </a:r>
            <a:endParaRPr kumimoji="1" lang="ja-JP" altLang="en-US" dirty="0"/>
          </a:p>
        </p:txBody>
      </p:sp>
      <p:sp>
        <p:nvSpPr>
          <p:cNvPr id="4" name="スライド番号プレースホルダ 3"/>
          <p:cNvSpPr>
            <a:spLocks noGrp="1"/>
          </p:cNvSpPr>
          <p:nvPr>
            <p:ph type="sldNum" sz="quarter" idx="10"/>
          </p:nvPr>
        </p:nvSpPr>
        <p:spPr/>
        <p:txBody>
          <a:bodyPr/>
          <a:lstStyle/>
          <a:p>
            <a:fld id="{6D4E0A20-6C5C-49E3-A612-2174EE830403}" type="slidenum">
              <a:rPr kumimoji="1" lang="ja-JP" altLang="en-US" smtClean="0"/>
              <a:pPr/>
              <a:t>2</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慣性力実験器を考案し製作</a:t>
            </a:r>
            <a:endParaRPr kumimoji="1" lang="en-US" altLang="ja-JP" dirty="0" smtClean="0"/>
          </a:p>
          <a:p>
            <a:r>
              <a:rPr kumimoji="1" lang="ja-JP" altLang="en-US" dirty="0" smtClean="0"/>
              <a:t>製作にあたり静止座標や運動座標を学習者にイメージさせやすいように「枠」をとりつけた</a:t>
            </a:r>
            <a:endParaRPr kumimoji="1" lang="en-US" altLang="ja-JP" dirty="0" smtClean="0"/>
          </a:p>
          <a:p>
            <a:r>
              <a:rPr kumimoji="1" lang="ja-JP" altLang="en-US" dirty="0" smtClean="0"/>
              <a:t>視覚的にも、聴覚的にも心的にも働きかけるよう留意</a:t>
            </a:r>
            <a:endParaRPr kumimoji="1" lang="ja-JP" altLang="en-US" dirty="0"/>
          </a:p>
        </p:txBody>
      </p:sp>
      <p:sp>
        <p:nvSpPr>
          <p:cNvPr id="4" name="スライド番号プレースホルダ 3"/>
          <p:cNvSpPr>
            <a:spLocks noGrp="1"/>
          </p:cNvSpPr>
          <p:nvPr>
            <p:ph type="sldNum" sz="quarter" idx="10"/>
          </p:nvPr>
        </p:nvSpPr>
        <p:spPr/>
        <p:txBody>
          <a:bodyPr/>
          <a:lstStyle/>
          <a:p>
            <a:fld id="{6D4E0A20-6C5C-49E3-A612-2174EE830403}" type="slidenum">
              <a:rPr kumimoji="1" lang="ja-JP" altLang="en-US" smtClean="0"/>
              <a:pPr/>
              <a:t>3</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A=</a:t>
            </a:r>
            <a:r>
              <a:rPr kumimoji="1" lang="en-US" altLang="ja-JP" dirty="0" err="1" smtClean="0"/>
              <a:t>gtanθ</a:t>
            </a:r>
            <a:endParaRPr kumimoji="1" lang="en-US" altLang="ja-JP" dirty="0" smtClean="0"/>
          </a:p>
          <a:p>
            <a:r>
              <a:rPr kumimoji="1" lang="en-US" altLang="ja-JP" dirty="0" err="1" smtClean="0"/>
              <a:t>Tanθ</a:t>
            </a:r>
            <a:r>
              <a:rPr kumimoji="1" lang="ja-JP" altLang="en-US" dirty="0" smtClean="0"/>
              <a:t>＝</a:t>
            </a:r>
            <a:r>
              <a:rPr kumimoji="1" lang="en-US" altLang="ja-JP" dirty="0" err="1" smtClean="0"/>
              <a:t>a/g</a:t>
            </a:r>
            <a:endParaRPr kumimoji="1" lang="ja-JP" altLang="en-US" dirty="0"/>
          </a:p>
        </p:txBody>
      </p:sp>
      <p:sp>
        <p:nvSpPr>
          <p:cNvPr id="4" name="スライド番号プレースホルダ 3"/>
          <p:cNvSpPr>
            <a:spLocks noGrp="1"/>
          </p:cNvSpPr>
          <p:nvPr>
            <p:ph type="sldNum" sz="quarter" idx="10"/>
          </p:nvPr>
        </p:nvSpPr>
        <p:spPr/>
        <p:txBody>
          <a:bodyPr/>
          <a:lstStyle/>
          <a:p>
            <a:fld id="{6D4E0A20-6C5C-49E3-A612-2174EE830403}" type="slidenum">
              <a:rPr kumimoji="1" lang="ja-JP" altLang="en-US" smtClean="0"/>
              <a:pPr/>
              <a:t>9</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代わりにペットボトルを利用して「おきあがりこぶし」を利用しても良い</a:t>
            </a:r>
            <a:endParaRPr kumimoji="1" lang="ja-JP" altLang="en-US" dirty="0"/>
          </a:p>
        </p:txBody>
      </p:sp>
      <p:sp>
        <p:nvSpPr>
          <p:cNvPr id="4" name="スライド番号プレースホルダ 3"/>
          <p:cNvSpPr>
            <a:spLocks noGrp="1"/>
          </p:cNvSpPr>
          <p:nvPr>
            <p:ph type="sldNum" sz="quarter" idx="10"/>
          </p:nvPr>
        </p:nvSpPr>
        <p:spPr/>
        <p:txBody>
          <a:bodyPr/>
          <a:lstStyle/>
          <a:p>
            <a:fld id="{6D4E0A20-6C5C-49E3-A612-2174EE830403}" type="slidenum">
              <a:rPr kumimoji="1" lang="ja-JP" altLang="en-US" smtClean="0"/>
              <a:pPr/>
              <a:t>13</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これらが、連携して理解されることを目指す。</a:t>
            </a:r>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6D4E0A20-6C5C-49E3-A612-2174EE830403}" type="slidenum">
              <a:rPr kumimoji="1" lang="ja-JP" altLang="en-US" smtClean="0"/>
              <a:pPr/>
              <a:t>14</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学習内容の反復</a:t>
            </a:r>
            <a:endParaRPr kumimoji="1" lang="en-US" altLang="ja-JP" dirty="0" smtClean="0"/>
          </a:p>
          <a:p>
            <a:r>
              <a:rPr kumimoji="1" lang="ja-JP" altLang="en-US" dirty="0" smtClean="0"/>
              <a:t>みかけの重力からの加速度測定</a:t>
            </a:r>
            <a:endParaRPr kumimoji="1" lang="ja-JP" altLang="en-US" dirty="0"/>
          </a:p>
        </p:txBody>
      </p:sp>
      <p:sp>
        <p:nvSpPr>
          <p:cNvPr id="4" name="スライド番号プレースホルダ 3"/>
          <p:cNvSpPr>
            <a:spLocks noGrp="1"/>
          </p:cNvSpPr>
          <p:nvPr>
            <p:ph type="sldNum" sz="quarter" idx="10"/>
          </p:nvPr>
        </p:nvSpPr>
        <p:spPr/>
        <p:txBody>
          <a:bodyPr/>
          <a:lstStyle/>
          <a:p>
            <a:fld id="{6D4E0A20-6C5C-49E3-A612-2174EE830403}" type="slidenum">
              <a:rPr kumimoji="1" lang="ja-JP" altLang="en-US" smtClean="0"/>
              <a:pPr/>
              <a:t>16</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作用する力で加速する認識なし</a:t>
            </a:r>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6D4E0A20-6C5C-49E3-A612-2174EE830403}" type="slidenum">
              <a:rPr kumimoji="1" lang="ja-JP" altLang="en-US" smtClean="0"/>
              <a:pPr/>
              <a:t>23</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5D9600B6-8FC2-4879-836F-0147C288AD17}" type="datetimeFigureOut">
              <a:rPr kumimoji="1" lang="ja-JP" altLang="en-US" smtClean="0"/>
              <a:pPr/>
              <a:t>2012/5/23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C48A5C0-9EC3-4ED4-A7D0-47BABB5CED9B}"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5D9600B6-8FC2-4879-836F-0147C288AD17}" type="datetimeFigureOut">
              <a:rPr kumimoji="1" lang="ja-JP" altLang="en-US" smtClean="0"/>
              <a:pPr/>
              <a:t>2012/5/23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C48A5C0-9EC3-4ED4-A7D0-47BABB5CED9B}"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5D9600B6-8FC2-4879-836F-0147C288AD17}" type="datetimeFigureOut">
              <a:rPr kumimoji="1" lang="ja-JP" altLang="en-US" smtClean="0"/>
              <a:pPr/>
              <a:t>2012/5/23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C48A5C0-9EC3-4ED4-A7D0-47BABB5CED9B}"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5D9600B6-8FC2-4879-836F-0147C288AD17}" type="datetimeFigureOut">
              <a:rPr kumimoji="1" lang="ja-JP" altLang="en-US" smtClean="0"/>
              <a:pPr/>
              <a:t>2012/5/23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C48A5C0-9EC3-4ED4-A7D0-47BABB5CED9B}"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5D9600B6-8FC2-4879-836F-0147C288AD17}" type="datetimeFigureOut">
              <a:rPr kumimoji="1" lang="ja-JP" altLang="en-US" smtClean="0"/>
              <a:pPr/>
              <a:t>2012/5/23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C48A5C0-9EC3-4ED4-A7D0-47BABB5CED9B}"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5D9600B6-8FC2-4879-836F-0147C288AD17}" type="datetimeFigureOut">
              <a:rPr kumimoji="1" lang="ja-JP" altLang="en-US" smtClean="0"/>
              <a:pPr/>
              <a:t>2012/5/23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C48A5C0-9EC3-4ED4-A7D0-47BABB5CED9B}"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5D9600B6-8FC2-4879-836F-0147C288AD17}" type="datetimeFigureOut">
              <a:rPr kumimoji="1" lang="ja-JP" altLang="en-US" smtClean="0"/>
              <a:pPr/>
              <a:t>2012/5/23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9C48A5C0-9EC3-4ED4-A7D0-47BABB5CED9B}"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5D9600B6-8FC2-4879-836F-0147C288AD17}" type="datetimeFigureOut">
              <a:rPr kumimoji="1" lang="ja-JP" altLang="en-US" smtClean="0"/>
              <a:pPr/>
              <a:t>2012/5/23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9C48A5C0-9EC3-4ED4-A7D0-47BABB5CED9B}"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5D9600B6-8FC2-4879-836F-0147C288AD17}" type="datetimeFigureOut">
              <a:rPr kumimoji="1" lang="ja-JP" altLang="en-US" smtClean="0"/>
              <a:pPr/>
              <a:t>2012/5/23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9C48A5C0-9EC3-4ED4-A7D0-47BABB5CED9B}"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5D9600B6-8FC2-4879-836F-0147C288AD17}" type="datetimeFigureOut">
              <a:rPr kumimoji="1" lang="ja-JP" altLang="en-US" smtClean="0"/>
              <a:pPr/>
              <a:t>2012/5/23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C48A5C0-9EC3-4ED4-A7D0-47BABB5CED9B}"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5D9600B6-8FC2-4879-836F-0147C288AD17}" type="datetimeFigureOut">
              <a:rPr kumimoji="1" lang="ja-JP" altLang="en-US" smtClean="0"/>
              <a:pPr/>
              <a:t>2012/5/23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C48A5C0-9EC3-4ED4-A7D0-47BABB5CED9B}"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9600B6-8FC2-4879-836F-0147C288AD17}" type="datetimeFigureOut">
              <a:rPr kumimoji="1" lang="ja-JP" altLang="en-US" smtClean="0"/>
              <a:pPr/>
              <a:t>2012/5/23</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48A5C0-9EC3-4ED4-A7D0-47BABB5CED9B}"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7.bin"/><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lang="ja-JP" altLang="en-US" dirty="0" smtClean="0"/>
              <a:t>「慣性力実験器」の製作およびそれを用いての学習効果の測定</a:t>
            </a:r>
            <a:r>
              <a:rPr lang="en-US" altLang="ja-JP" dirty="0" smtClean="0"/>
              <a:t/>
            </a:r>
            <a:br>
              <a:rPr lang="en-US" altLang="ja-JP" dirty="0" smtClean="0"/>
            </a:br>
            <a:r>
              <a:rPr lang="ja-JP" altLang="en-US" dirty="0" smtClean="0"/>
              <a:t>１９９５年　川村先生</a:t>
            </a:r>
            <a:endParaRPr kumimoji="1" lang="ja-JP" altLang="en-US" dirty="0"/>
          </a:p>
        </p:txBody>
      </p:sp>
      <p:sp>
        <p:nvSpPr>
          <p:cNvPr id="3" name="サブタイトル 2"/>
          <p:cNvSpPr>
            <a:spLocks noGrp="1"/>
          </p:cNvSpPr>
          <p:nvPr>
            <p:ph type="subTitle" idx="1"/>
          </p:nvPr>
        </p:nvSpPr>
        <p:spPr/>
        <p:txBody>
          <a:bodyPr/>
          <a:lstStyle/>
          <a:p>
            <a:r>
              <a:rPr kumimoji="1" lang="en-US" altLang="ja-JP" dirty="0" smtClean="0"/>
              <a:t>2012</a:t>
            </a:r>
            <a:r>
              <a:rPr kumimoji="1" lang="ja-JP" altLang="en-US" dirty="0" smtClean="0"/>
              <a:t>年５月　</a:t>
            </a:r>
            <a:r>
              <a:rPr kumimoji="1" lang="en-US" altLang="ja-JP" dirty="0" smtClean="0"/>
              <a:t>23</a:t>
            </a:r>
            <a:r>
              <a:rPr kumimoji="1" lang="ja-JP" altLang="en-US" dirty="0" smtClean="0"/>
              <a:t>日</a:t>
            </a:r>
            <a:r>
              <a:rPr kumimoji="1" lang="ja-JP" altLang="en-US" dirty="0" smtClean="0"/>
              <a:t>　</a:t>
            </a:r>
            <a:endParaRPr kumimoji="1" lang="en-US" altLang="ja-JP" dirty="0" smtClean="0"/>
          </a:p>
          <a:p>
            <a:r>
              <a:rPr lang="ja-JP" altLang="en-US" dirty="0" smtClean="0"/>
              <a:t>横山昇平</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実験器</a:t>
            </a:r>
            <a:r>
              <a:rPr lang="ja-JP" altLang="en-US" dirty="0" smtClean="0"/>
              <a:t>を用いた授業</a:t>
            </a:r>
            <a:endParaRPr kumimoji="1" lang="ja-JP" altLang="en-US" dirty="0"/>
          </a:p>
        </p:txBody>
      </p:sp>
      <p:sp>
        <p:nvSpPr>
          <p:cNvPr id="3" name="コンテンツ プレースホルダ 2"/>
          <p:cNvSpPr>
            <a:spLocks noGrp="1"/>
          </p:cNvSpPr>
          <p:nvPr>
            <p:ph idx="1"/>
          </p:nvPr>
        </p:nvSpPr>
        <p:spPr>
          <a:xfrm>
            <a:off x="457200" y="2348880"/>
            <a:ext cx="8229600" cy="3777283"/>
          </a:xfrm>
        </p:spPr>
        <p:txBody>
          <a:bodyPr/>
          <a:lstStyle/>
          <a:p>
            <a:pPr>
              <a:buNone/>
            </a:pPr>
            <a:r>
              <a:rPr kumimoji="1" lang="ja-JP" altLang="en-US" dirty="0" smtClean="0"/>
              <a:t>①　レールに沿った飛行機によって落下物の軌　道を観測</a:t>
            </a:r>
            <a:endParaRPr kumimoji="1" lang="en-US" altLang="ja-JP" dirty="0" smtClean="0"/>
          </a:p>
          <a:p>
            <a:pPr>
              <a:buNone/>
            </a:pPr>
            <a:endParaRPr kumimoji="1" lang="ja-JP" altLang="en-US" dirty="0"/>
          </a:p>
        </p:txBody>
      </p:sp>
      <p:sp>
        <p:nvSpPr>
          <p:cNvPr id="4" name="テキスト ボックス 3"/>
          <p:cNvSpPr txBox="1"/>
          <p:nvPr/>
        </p:nvSpPr>
        <p:spPr>
          <a:xfrm>
            <a:off x="1331640" y="1340768"/>
            <a:ext cx="6423553" cy="954107"/>
          </a:xfrm>
          <a:prstGeom prst="rect">
            <a:avLst/>
          </a:prstGeom>
          <a:noFill/>
        </p:spPr>
        <p:txBody>
          <a:bodyPr wrap="none" rtlCol="0">
            <a:spAutoFit/>
          </a:bodyPr>
          <a:lstStyle/>
          <a:p>
            <a:r>
              <a:rPr kumimoji="1" lang="ja-JP" altLang="en-US" sz="2800" dirty="0" smtClean="0"/>
              <a:t>等速直線運動をする座標系内部における</a:t>
            </a:r>
            <a:endParaRPr kumimoji="1" lang="en-US" altLang="ja-JP" sz="2800" dirty="0" smtClean="0"/>
          </a:p>
          <a:p>
            <a:r>
              <a:rPr kumimoji="1" lang="ja-JP" altLang="en-US" sz="2800" dirty="0" smtClean="0"/>
              <a:t>運動方程式は静止系と同じ</a:t>
            </a:r>
            <a:endParaRPr kumimoji="1" lang="ja-JP" altLang="en-US" sz="2800" dirty="0"/>
          </a:p>
        </p:txBody>
      </p:sp>
      <p:sp>
        <p:nvSpPr>
          <p:cNvPr id="5" name="テキスト ボックス 4"/>
          <p:cNvSpPr txBox="1"/>
          <p:nvPr/>
        </p:nvSpPr>
        <p:spPr>
          <a:xfrm>
            <a:off x="5219425" y="4581128"/>
            <a:ext cx="3817071" cy="954107"/>
          </a:xfrm>
          <a:prstGeom prst="rect">
            <a:avLst/>
          </a:prstGeom>
          <a:noFill/>
        </p:spPr>
        <p:txBody>
          <a:bodyPr wrap="none" rtlCol="0">
            <a:spAutoFit/>
          </a:bodyPr>
          <a:lstStyle/>
          <a:p>
            <a:pPr algn="ctr"/>
            <a:r>
              <a:rPr kumimoji="1" lang="ja-JP" altLang="en-US" sz="2800" dirty="0" smtClean="0">
                <a:solidFill>
                  <a:srgbClr val="FF0000"/>
                </a:solidFill>
              </a:rPr>
              <a:t>部屋を暗くし蛍光物質で</a:t>
            </a:r>
            <a:endParaRPr kumimoji="1" lang="en-US" altLang="ja-JP" sz="2800" dirty="0" smtClean="0">
              <a:solidFill>
                <a:srgbClr val="FF0000"/>
              </a:solidFill>
            </a:endParaRPr>
          </a:p>
          <a:p>
            <a:r>
              <a:rPr kumimoji="1" lang="ja-JP" altLang="en-US" sz="2800" dirty="0" smtClean="0">
                <a:solidFill>
                  <a:srgbClr val="FF0000"/>
                </a:solidFill>
              </a:rPr>
              <a:t>再現するとより鮮明</a:t>
            </a:r>
            <a:endParaRPr kumimoji="1" lang="ja-JP" altLang="en-US" sz="2800" dirty="0">
              <a:solidFill>
                <a:srgbClr val="FF0000"/>
              </a:solidFill>
            </a:endParaRPr>
          </a:p>
        </p:txBody>
      </p:sp>
      <p:pic>
        <p:nvPicPr>
          <p:cNvPr id="23553" name="Picture 1"/>
          <p:cNvPicPr>
            <a:picLocks noChangeAspect="1" noChangeArrowheads="1"/>
          </p:cNvPicPr>
          <p:nvPr/>
        </p:nvPicPr>
        <p:blipFill>
          <a:blip r:embed="rId2" cstate="print"/>
          <a:srcRect/>
          <a:stretch>
            <a:fillRect/>
          </a:stretch>
        </p:blipFill>
        <p:spPr bwMode="auto">
          <a:xfrm>
            <a:off x="606921" y="3302473"/>
            <a:ext cx="4181103" cy="343889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376064"/>
            <a:ext cx="8229600" cy="1972816"/>
          </a:xfrm>
        </p:spPr>
        <p:txBody>
          <a:bodyPr>
            <a:normAutofit/>
          </a:bodyPr>
          <a:lstStyle/>
          <a:p>
            <a:pPr algn="ctr">
              <a:buNone/>
            </a:pPr>
            <a:r>
              <a:rPr kumimoji="1" lang="ja-JP" altLang="en-US" dirty="0" smtClean="0"/>
              <a:t>②つり革による実験</a:t>
            </a:r>
            <a:endParaRPr kumimoji="1" lang="en-US" altLang="ja-JP" dirty="0" smtClean="0"/>
          </a:p>
          <a:p>
            <a:pPr algn="ctr">
              <a:buNone/>
            </a:pPr>
            <a:r>
              <a:rPr lang="ja-JP" altLang="en-US" dirty="0" smtClean="0"/>
              <a:t>③水槽による実験</a:t>
            </a:r>
            <a:endParaRPr kumimoji="1" lang="en-US" altLang="ja-JP" dirty="0" smtClean="0"/>
          </a:p>
        </p:txBody>
      </p:sp>
      <p:sp>
        <p:nvSpPr>
          <p:cNvPr id="4" name="テキスト ボックス 3"/>
          <p:cNvSpPr txBox="1"/>
          <p:nvPr/>
        </p:nvSpPr>
        <p:spPr>
          <a:xfrm>
            <a:off x="1907704" y="5211197"/>
            <a:ext cx="5160387" cy="954107"/>
          </a:xfrm>
          <a:prstGeom prst="rect">
            <a:avLst/>
          </a:prstGeom>
          <a:noFill/>
        </p:spPr>
        <p:txBody>
          <a:bodyPr wrap="none" rtlCol="0">
            <a:spAutoFit/>
          </a:bodyPr>
          <a:lstStyle/>
          <a:p>
            <a:r>
              <a:rPr kumimoji="1" lang="ja-JP" altLang="en-US" sz="2800" dirty="0" smtClean="0"/>
              <a:t>等速運動：鉛直下向きの場合</a:t>
            </a:r>
            <a:endParaRPr kumimoji="1" lang="en-US" altLang="ja-JP" sz="2800" dirty="0" smtClean="0"/>
          </a:p>
          <a:p>
            <a:r>
              <a:rPr lang="ja-JP" altLang="en-US" sz="2800" dirty="0"/>
              <a:t>等加速度直線</a:t>
            </a:r>
            <a:r>
              <a:rPr lang="ja-JP" altLang="en-US" sz="2800" dirty="0" smtClean="0"/>
              <a:t>運動：後方へと傾く</a:t>
            </a:r>
            <a:endParaRPr kumimoji="1" lang="en-US" altLang="ja-JP" sz="2800" dirty="0" smtClean="0"/>
          </a:p>
        </p:txBody>
      </p:sp>
      <p:pic>
        <p:nvPicPr>
          <p:cNvPr id="22529" name="Picture 1"/>
          <p:cNvPicPr>
            <a:picLocks noChangeAspect="1" noChangeArrowheads="1"/>
          </p:cNvPicPr>
          <p:nvPr/>
        </p:nvPicPr>
        <p:blipFill>
          <a:blip r:embed="rId2" cstate="print"/>
          <a:srcRect/>
          <a:stretch>
            <a:fillRect/>
          </a:stretch>
        </p:blipFill>
        <p:spPr bwMode="auto">
          <a:xfrm>
            <a:off x="0" y="1556792"/>
            <a:ext cx="4342882" cy="3312368"/>
          </a:xfrm>
          <a:prstGeom prst="rect">
            <a:avLst/>
          </a:prstGeom>
          <a:noFill/>
          <a:ln w="9525">
            <a:noFill/>
            <a:miter lim="800000"/>
            <a:headEnd/>
            <a:tailEnd/>
          </a:ln>
        </p:spPr>
      </p:pic>
      <p:pic>
        <p:nvPicPr>
          <p:cNvPr id="22530" name="Picture 2"/>
          <p:cNvPicPr>
            <a:picLocks noChangeAspect="1" noChangeArrowheads="1"/>
          </p:cNvPicPr>
          <p:nvPr/>
        </p:nvPicPr>
        <p:blipFill>
          <a:blip r:embed="rId3" cstate="print"/>
          <a:srcRect/>
          <a:stretch>
            <a:fillRect/>
          </a:stretch>
        </p:blipFill>
        <p:spPr bwMode="auto">
          <a:xfrm>
            <a:off x="4599722" y="1412776"/>
            <a:ext cx="4292758" cy="34495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260648"/>
            <a:ext cx="8229600" cy="820688"/>
          </a:xfrm>
        </p:spPr>
        <p:txBody>
          <a:bodyPr/>
          <a:lstStyle/>
          <a:p>
            <a:pPr algn="ctr">
              <a:buNone/>
            </a:pPr>
            <a:r>
              <a:rPr kumimoji="1" lang="ja-JP" altLang="en-US" dirty="0" smtClean="0"/>
              <a:t>③水槽の水面の傾き補足</a:t>
            </a:r>
            <a:endParaRPr kumimoji="1" lang="ja-JP" altLang="en-US" dirty="0"/>
          </a:p>
        </p:txBody>
      </p:sp>
      <p:sp>
        <p:nvSpPr>
          <p:cNvPr id="7" name="テキスト ボックス 6"/>
          <p:cNvSpPr txBox="1"/>
          <p:nvPr/>
        </p:nvSpPr>
        <p:spPr>
          <a:xfrm>
            <a:off x="467544" y="980728"/>
            <a:ext cx="3640740" cy="1815882"/>
          </a:xfrm>
          <a:prstGeom prst="rect">
            <a:avLst/>
          </a:prstGeom>
          <a:noFill/>
        </p:spPr>
        <p:txBody>
          <a:bodyPr wrap="none" rtlCol="0">
            <a:spAutoFit/>
          </a:bodyPr>
          <a:lstStyle/>
          <a:p>
            <a:r>
              <a:rPr kumimoji="1" lang="ja-JP" altLang="en-US" sz="2800" dirty="0" smtClean="0"/>
              <a:t>一部の生徒には</a:t>
            </a:r>
            <a:endParaRPr kumimoji="1" lang="en-US" altLang="ja-JP" sz="2800" dirty="0" smtClean="0"/>
          </a:p>
          <a:p>
            <a:r>
              <a:rPr kumimoji="1" lang="ja-JP" altLang="en-US" sz="2800" dirty="0" smtClean="0">
                <a:solidFill>
                  <a:srgbClr val="FF0000"/>
                </a:solidFill>
              </a:rPr>
              <a:t>フロッピーディスク</a:t>
            </a:r>
            <a:r>
              <a:rPr kumimoji="1" lang="ja-JP" altLang="en-US" sz="2800" dirty="0" smtClean="0"/>
              <a:t>で</a:t>
            </a:r>
            <a:endParaRPr kumimoji="1" lang="en-US" altLang="ja-JP" sz="2800" dirty="0" smtClean="0"/>
          </a:p>
          <a:p>
            <a:r>
              <a:rPr lang="ja-JP" altLang="en-US" sz="2800" dirty="0" smtClean="0"/>
              <a:t>簡易実験器を作製させ</a:t>
            </a:r>
            <a:endParaRPr lang="en-US" altLang="ja-JP" sz="2800" dirty="0" smtClean="0"/>
          </a:p>
          <a:p>
            <a:r>
              <a:rPr kumimoji="1" lang="ja-JP" altLang="en-US" sz="2800" dirty="0" smtClean="0"/>
              <a:t>加速度測定</a:t>
            </a:r>
            <a:endParaRPr kumimoji="1" lang="ja-JP" altLang="en-US" sz="2800" dirty="0"/>
          </a:p>
        </p:txBody>
      </p:sp>
      <p:pic>
        <p:nvPicPr>
          <p:cNvPr id="21507" name="Picture 3"/>
          <p:cNvPicPr>
            <a:picLocks noChangeAspect="1" noChangeArrowheads="1"/>
          </p:cNvPicPr>
          <p:nvPr/>
        </p:nvPicPr>
        <p:blipFill>
          <a:blip r:embed="rId2" cstate="print"/>
          <a:srcRect/>
          <a:stretch>
            <a:fillRect/>
          </a:stretch>
        </p:blipFill>
        <p:spPr bwMode="auto">
          <a:xfrm>
            <a:off x="4211960" y="1961728"/>
            <a:ext cx="4505325" cy="4419600"/>
          </a:xfrm>
          <a:prstGeom prst="rect">
            <a:avLst/>
          </a:prstGeom>
          <a:noFill/>
          <a:ln w="9525">
            <a:noFill/>
            <a:miter lim="800000"/>
            <a:headEnd/>
            <a:tailEnd/>
          </a:ln>
        </p:spPr>
      </p:pic>
      <p:sp>
        <p:nvSpPr>
          <p:cNvPr id="9" name="下矢印 8"/>
          <p:cNvSpPr/>
          <p:nvPr/>
        </p:nvSpPr>
        <p:spPr>
          <a:xfrm>
            <a:off x="1115616" y="2996952"/>
            <a:ext cx="2016224"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827584" y="4500409"/>
            <a:ext cx="2606804" cy="584775"/>
          </a:xfrm>
          <a:prstGeom prst="rect">
            <a:avLst/>
          </a:prstGeom>
          <a:noFill/>
        </p:spPr>
        <p:txBody>
          <a:bodyPr wrap="none" rtlCol="0">
            <a:spAutoFit/>
          </a:bodyPr>
          <a:lstStyle/>
          <a:p>
            <a:r>
              <a:rPr lang="ja-JP" altLang="en-US" sz="3200" dirty="0" smtClean="0"/>
              <a:t>電車</a:t>
            </a:r>
            <a:r>
              <a:rPr lang="ja-JP" altLang="en-US" sz="3200" dirty="0"/>
              <a:t>内</a:t>
            </a:r>
            <a:r>
              <a:rPr lang="ja-JP" altLang="en-US" sz="3200" dirty="0" smtClean="0"/>
              <a:t>で測定</a:t>
            </a:r>
            <a:endParaRPr kumimoji="1" lang="ja-JP" altLang="en-US" sz="3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332657"/>
            <a:ext cx="8229600" cy="864096"/>
          </a:xfrm>
        </p:spPr>
        <p:txBody>
          <a:bodyPr/>
          <a:lstStyle/>
          <a:p>
            <a:pPr>
              <a:buNone/>
            </a:pPr>
            <a:r>
              <a:rPr kumimoji="1" lang="ja-JP" altLang="en-US" dirty="0" smtClean="0"/>
              <a:t>④風船の傾きを比較</a:t>
            </a:r>
            <a:endParaRPr kumimoji="1" lang="en-US" altLang="ja-JP" dirty="0" smtClean="0"/>
          </a:p>
          <a:p>
            <a:pPr>
              <a:buNone/>
            </a:pPr>
            <a:endParaRPr kumimoji="1" lang="ja-JP" altLang="en-US" dirty="0"/>
          </a:p>
        </p:txBody>
      </p:sp>
      <p:sp>
        <p:nvSpPr>
          <p:cNvPr id="4" name="テキスト ボックス 3"/>
          <p:cNvSpPr txBox="1"/>
          <p:nvPr/>
        </p:nvSpPr>
        <p:spPr>
          <a:xfrm>
            <a:off x="4409782" y="1556792"/>
            <a:ext cx="4698722" cy="2246769"/>
          </a:xfrm>
          <a:prstGeom prst="rect">
            <a:avLst/>
          </a:prstGeom>
          <a:noFill/>
        </p:spPr>
        <p:txBody>
          <a:bodyPr wrap="none" rtlCol="0">
            <a:spAutoFit/>
          </a:bodyPr>
          <a:lstStyle/>
          <a:p>
            <a:r>
              <a:rPr lang="ja-JP" altLang="en-US" sz="2800" dirty="0" smtClean="0"/>
              <a:t>「み</a:t>
            </a:r>
            <a:r>
              <a:rPr kumimoji="1" lang="ja-JP" altLang="en-US" sz="2800" dirty="0" smtClean="0"/>
              <a:t>かけの重力」</a:t>
            </a:r>
            <a:endParaRPr kumimoji="1" lang="en-US" altLang="ja-JP" sz="2800" dirty="0" smtClean="0"/>
          </a:p>
          <a:p>
            <a:r>
              <a:rPr lang="ja-JP" altLang="en-US" sz="2800" dirty="0"/>
              <a:t>自由</a:t>
            </a:r>
            <a:r>
              <a:rPr lang="ja-JP" altLang="en-US" sz="2800" dirty="0" smtClean="0"/>
              <a:t>落下する</a:t>
            </a:r>
            <a:r>
              <a:rPr lang="ja-JP" altLang="en-US" sz="2800" dirty="0"/>
              <a:t>物体</a:t>
            </a:r>
            <a:r>
              <a:rPr lang="ja-JP" altLang="en-US" sz="2800" dirty="0" smtClean="0"/>
              <a:t>は</a:t>
            </a:r>
            <a:endParaRPr lang="en-US" altLang="ja-JP" sz="2800" dirty="0" smtClean="0"/>
          </a:p>
          <a:p>
            <a:r>
              <a:rPr kumimoji="1" lang="ja-JP" altLang="en-US" sz="2800" dirty="0"/>
              <a:t>見かけ</a:t>
            </a:r>
            <a:r>
              <a:rPr kumimoji="1" lang="ja-JP" altLang="en-US" sz="2800" dirty="0" smtClean="0"/>
              <a:t>の重力の向きに落下</a:t>
            </a:r>
            <a:endParaRPr kumimoji="1" lang="en-US" altLang="ja-JP" sz="2800" dirty="0" smtClean="0"/>
          </a:p>
          <a:p>
            <a:r>
              <a:rPr lang="ja-JP" altLang="en-US" sz="2800" dirty="0" smtClean="0"/>
              <a:t>上昇するものはみかけの重力</a:t>
            </a:r>
            <a:endParaRPr lang="en-US" altLang="ja-JP" sz="2800" dirty="0" smtClean="0"/>
          </a:p>
          <a:p>
            <a:r>
              <a:rPr lang="ja-JP" altLang="en-US" sz="2800" dirty="0" smtClean="0"/>
              <a:t>と逆向きに上昇する</a:t>
            </a:r>
            <a:endParaRPr lang="en-US" altLang="ja-JP" sz="2800" dirty="0"/>
          </a:p>
        </p:txBody>
      </p:sp>
      <p:sp>
        <p:nvSpPr>
          <p:cNvPr id="5" name="テキスト ボックス 4"/>
          <p:cNvSpPr txBox="1"/>
          <p:nvPr/>
        </p:nvSpPr>
        <p:spPr>
          <a:xfrm>
            <a:off x="385277" y="5571237"/>
            <a:ext cx="8363187" cy="954107"/>
          </a:xfrm>
          <a:prstGeom prst="rect">
            <a:avLst/>
          </a:prstGeom>
          <a:noFill/>
        </p:spPr>
        <p:txBody>
          <a:bodyPr wrap="none" rtlCol="0">
            <a:spAutoFit/>
          </a:bodyPr>
          <a:lstStyle/>
          <a:p>
            <a:r>
              <a:rPr kumimoji="1" lang="ja-JP" altLang="en-US" sz="2800" dirty="0" smtClean="0"/>
              <a:t>風船を付けただけで行うと：後方へ倒れる</a:t>
            </a:r>
            <a:endParaRPr kumimoji="1" lang="en-US" altLang="ja-JP" sz="2800" dirty="0" smtClean="0"/>
          </a:p>
          <a:p>
            <a:r>
              <a:rPr lang="ja-JP" altLang="en-US" sz="2800" dirty="0"/>
              <a:t>ラップ</a:t>
            </a:r>
            <a:r>
              <a:rPr lang="ja-JP" altLang="en-US" sz="2800" dirty="0" smtClean="0"/>
              <a:t>で覆うと：等加速度直線運動のとき前方へ倒れる</a:t>
            </a:r>
            <a:endParaRPr kumimoji="1" lang="ja-JP" altLang="en-US" sz="2800" dirty="0"/>
          </a:p>
        </p:txBody>
      </p:sp>
      <p:pic>
        <p:nvPicPr>
          <p:cNvPr id="20482" name="Picture 2"/>
          <p:cNvPicPr>
            <a:picLocks noChangeAspect="1" noChangeArrowheads="1"/>
          </p:cNvPicPr>
          <p:nvPr/>
        </p:nvPicPr>
        <p:blipFill>
          <a:blip r:embed="rId3" cstate="print"/>
          <a:srcRect/>
          <a:stretch>
            <a:fillRect/>
          </a:stretch>
        </p:blipFill>
        <p:spPr bwMode="auto">
          <a:xfrm>
            <a:off x="113184" y="981075"/>
            <a:ext cx="3882752" cy="4270491"/>
          </a:xfrm>
          <a:prstGeom prst="rect">
            <a:avLst/>
          </a:prstGeom>
          <a:noFill/>
          <a:ln w="9525">
            <a:noFill/>
            <a:miter lim="800000"/>
            <a:headEnd/>
            <a:tailEnd/>
          </a:ln>
        </p:spPr>
      </p:pic>
      <p:sp>
        <p:nvSpPr>
          <p:cNvPr id="9" name="右矢印 8"/>
          <p:cNvSpPr/>
          <p:nvPr/>
        </p:nvSpPr>
        <p:spPr>
          <a:xfrm>
            <a:off x="2441464" y="2348880"/>
            <a:ext cx="978408" cy="15841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1763688" y="1844824"/>
            <a:ext cx="1826141" cy="584775"/>
          </a:xfrm>
          <a:prstGeom prst="rect">
            <a:avLst/>
          </a:prstGeom>
          <a:noFill/>
        </p:spPr>
        <p:txBody>
          <a:bodyPr wrap="none" rtlCol="0">
            <a:spAutoFit/>
          </a:bodyPr>
          <a:lstStyle/>
          <a:p>
            <a:r>
              <a:rPr kumimoji="1" lang="ja-JP" altLang="en-US" sz="3200" dirty="0" smtClean="0"/>
              <a:t>進行方向</a:t>
            </a:r>
            <a:endParaRPr kumimoji="1" lang="ja-JP" altLang="en-US" sz="3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学習効果の調査</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lnSpcReduction="10000"/>
          </a:bodyPr>
          <a:lstStyle/>
          <a:p>
            <a:pPr>
              <a:buNone/>
            </a:pPr>
            <a:r>
              <a:rPr lang="ja-JP" altLang="en-US" dirty="0" smtClean="0"/>
              <a:t>実験機が科学概念へと効果的に変容されるか</a:t>
            </a:r>
            <a:endParaRPr lang="en-US" altLang="ja-JP" dirty="0" smtClean="0"/>
          </a:p>
          <a:p>
            <a:pPr>
              <a:buNone/>
            </a:pPr>
            <a:r>
              <a:rPr kumimoji="1" lang="ja-JP" altLang="en-US" dirty="0" smtClean="0"/>
              <a:t>①　加速度概念の構成</a:t>
            </a:r>
            <a:endParaRPr kumimoji="1" lang="en-US" altLang="ja-JP" dirty="0" smtClean="0"/>
          </a:p>
          <a:p>
            <a:pPr>
              <a:buNone/>
            </a:pPr>
            <a:r>
              <a:rPr lang="en-US" altLang="ja-JP" dirty="0" smtClean="0"/>
              <a:t>	</a:t>
            </a:r>
            <a:r>
              <a:rPr lang="ja-JP" altLang="en-US" dirty="0" smtClean="0"/>
              <a:t>　等加速度直線運動での座標系のイメージ</a:t>
            </a:r>
            <a:endParaRPr kumimoji="1" lang="en-US" altLang="ja-JP" dirty="0" smtClean="0"/>
          </a:p>
          <a:p>
            <a:pPr>
              <a:buNone/>
            </a:pPr>
            <a:r>
              <a:rPr lang="ja-JP" altLang="en-US" dirty="0" smtClean="0"/>
              <a:t>②　慣性の法則についての理解</a:t>
            </a:r>
            <a:endParaRPr lang="en-US" altLang="ja-JP" dirty="0" smtClean="0"/>
          </a:p>
          <a:p>
            <a:pPr>
              <a:buNone/>
            </a:pPr>
            <a:r>
              <a:rPr kumimoji="1" lang="en-US" altLang="ja-JP" dirty="0"/>
              <a:t>	</a:t>
            </a:r>
            <a:r>
              <a:rPr lang="ja-JP" altLang="en-US" dirty="0"/>
              <a:t>　</a:t>
            </a:r>
            <a:r>
              <a:rPr lang="ja-JP" altLang="en-US" dirty="0" smtClean="0"/>
              <a:t>慣性系内部では等速直線運動</a:t>
            </a:r>
            <a:endParaRPr lang="en-US" altLang="ja-JP" dirty="0" smtClean="0"/>
          </a:p>
          <a:p>
            <a:pPr>
              <a:buNone/>
            </a:pPr>
            <a:r>
              <a:rPr kumimoji="1" lang="ja-JP" altLang="en-US" dirty="0" smtClean="0"/>
              <a:t>③　「力のつりあい」「運動方程式」等の理解</a:t>
            </a:r>
            <a:endParaRPr kumimoji="1" lang="en-US" altLang="ja-JP" dirty="0" smtClean="0"/>
          </a:p>
          <a:p>
            <a:pPr>
              <a:buNone/>
            </a:pPr>
            <a:r>
              <a:rPr lang="en-US" altLang="ja-JP" dirty="0" smtClean="0"/>
              <a:t>	</a:t>
            </a:r>
            <a:r>
              <a:rPr lang="ja-JP" altLang="en-US" dirty="0" smtClean="0"/>
              <a:t>　観測地点によって数式を立てる</a:t>
            </a:r>
            <a:endParaRPr lang="en-US" altLang="ja-JP" dirty="0" smtClean="0"/>
          </a:p>
          <a:p>
            <a:pPr>
              <a:buNone/>
            </a:pPr>
            <a:r>
              <a:rPr kumimoji="1" lang="ja-JP" altLang="en-US" dirty="0" smtClean="0"/>
              <a:t>④　複数の座標系の空間概念</a:t>
            </a:r>
            <a:endParaRPr kumimoji="1" lang="en-US" altLang="ja-JP" dirty="0" smtClean="0"/>
          </a:p>
          <a:p>
            <a:pPr>
              <a:buNone/>
            </a:pPr>
            <a:r>
              <a:rPr lang="ja-JP" altLang="en-US" dirty="0"/>
              <a:t>　</a:t>
            </a:r>
            <a:r>
              <a:rPr lang="ja-JP" altLang="en-US" dirty="0" smtClean="0"/>
              <a:t>　座標系の内外問わず分析</a:t>
            </a:r>
            <a:endParaRPr kumimoji="1" lang="ja-JP"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授業に関して</a:t>
            </a:r>
            <a:endParaRPr kumimoji="1" lang="ja-JP" altLang="en-US" dirty="0"/>
          </a:p>
        </p:txBody>
      </p:sp>
      <p:sp>
        <p:nvSpPr>
          <p:cNvPr id="3" name="コンテンツ プレースホルダ 2"/>
          <p:cNvSpPr>
            <a:spLocks noGrp="1"/>
          </p:cNvSpPr>
          <p:nvPr>
            <p:ph idx="1"/>
          </p:nvPr>
        </p:nvSpPr>
        <p:spPr/>
        <p:txBody>
          <a:bodyPr/>
          <a:lstStyle/>
          <a:p>
            <a:pPr>
              <a:buNone/>
            </a:pPr>
            <a:r>
              <a:rPr kumimoji="1" lang="ja-JP" altLang="en-US" dirty="0" smtClean="0"/>
              <a:t>京都教育大学付属高校</a:t>
            </a:r>
            <a:endParaRPr lang="en-US" altLang="ja-JP" dirty="0"/>
          </a:p>
          <a:p>
            <a:pPr>
              <a:buNone/>
            </a:pPr>
            <a:r>
              <a:rPr kumimoji="1" lang="en-US" altLang="ja-JP" dirty="0" smtClean="0"/>
              <a:t>2</a:t>
            </a:r>
            <a:r>
              <a:rPr kumimoji="1" lang="ja-JP" altLang="en-US" dirty="0" smtClean="0"/>
              <a:t>年生物理選択者</a:t>
            </a:r>
            <a:r>
              <a:rPr kumimoji="1" lang="en-US" altLang="ja-JP" dirty="0" smtClean="0"/>
              <a:t>86</a:t>
            </a:r>
            <a:r>
              <a:rPr kumimoji="1" lang="ja-JP" altLang="en-US" dirty="0" smtClean="0"/>
              <a:t>名</a:t>
            </a:r>
            <a:endParaRPr kumimoji="1" lang="en-US" altLang="ja-JP" dirty="0" smtClean="0"/>
          </a:p>
          <a:p>
            <a:pPr>
              <a:buNone/>
            </a:pPr>
            <a:endParaRPr lang="en-US" altLang="ja-JP" dirty="0"/>
          </a:p>
          <a:p>
            <a:pPr>
              <a:buNone/>
            </a:pPr>
            <a:r>
              <a:rPr lang="ja-JP" altLang="en-US" dirty="0" smtClean="0"/>
              <a:t>実験群</a:t>
            </a:r>
            <a:endParaRPr lang="en-US" altLang="ja-JP" dirty="0" smtClean="0"/>
          </a:p>
          <a:p>
            <a:pPr>
              <a:buNone/>
            </a:pPr>
            <a:r>
              <a:rPr kumimoji="1" lang="ja-JP" altLang="en-US" dirty="0" smtClean="0"/>
              <a:t>統制群</a:t>
            </a:r>
            <a:endParaRPr kumimoji="1" lang="en-US" altLang="ja-JP" dirty="0" smtClean="0"/>
          </a:p>
          <a:p>
            <a:pPr>
              <a:buNone/>
            </a:pPr>
            <a:endParaRPr lang="en-US" altLang="ja-JP" dirty="0"/>
          </a:p>
          <a:p>
            <a:pPr>
              <a:buNone/>
            </a:pPr>
            <a:r>
              <a:rPr kumimoji="1" lang="ja-JP" altLang="en-US" dirty="0" smtClean="0"/>
              <a:t>双方　全</a:t>
            </a:r>
            <a:r>
              <a:rPr kumimoji="1" lang="en-US" altLang="ja-JP" dirty="0" smtClean="0"/>
              <a:t>8</a:t>
            </a:r>
            <a:r>
              <a:rPr kumimoji="1" lang="ja-JP" altLang="en-US" dirty="0" smtClean="0"/>
              <a:t>時間</a:t>
            </a:r>
            <a:endParaRPr kumimoji="1" lang="ja-JP" altLang="en-US" dirty="0"/>
          </a:p>
        </p:txBody>
      </p:sp>
      <p:sp>
        <p:nvSpPr>
          <p:cNvPr id="4" name="テキスト ボックス 3"/>
          <p:cNvSpPr txBox="1"/>
          <p:nvPr/>
        </p:nvSpPr>
        <p:spPr>
          <a:xfrm>
            <a:off x="2411760" y="3645024"/>
            <a:ext cx="5328703" cy="523220"/>
          </a:xfrm>
          <a:prstGeom prst="rect">
            <a:avLst/>
          </a:prstGeom>
          <a:noFill/>
        </p:spPr>
        <p:txBody>
          <a:bodyPr wrap="none" rtlCol="0">
            <a:spAutoFit/>
          </a:bodyPr>
          <a:lstStyle/>
          <a:p>
            <a:r>
              <a:rPr kumimoji="1" lang="ja-JP" altLang="en-US" sz="2800" dirty="0" smtClean="0"/>
              <a:t>共に男子</a:t>
            </a:r>
            <a:r>
              <a:rPr kumimoji="1" lang="en-US" altLang="ja-JP" sz="2800" dirty="0" smtClean="0"/>
              <a:t>31</a:t>
            </a:r>
            <a:r>
              <a:rPr kumimoji="1" lang="ja-JP" altLang="en-US" sz="2800" dirty="0" smtClean="0"/>
              <a:t>名　女子</a:t>
            </a:r>
            <a:r>
              <a:rPr kumimoji="1" lang="en-US" altLang="ja-JP" sz="2800" dirty="0" smtClean="0"/>
              <a:t>12</a:t>
            </a:r>
            <a:r>
              <a:rPr kumimoji="1" lang="ja-JP" altLang="en-US" sz="2800" dirty="0" smtClean="0"/>
              <a:t>名　計</a:t>
            </a:r>
            <a:r>
              <a:rPr kumimoji="1" lang="en-US" altLang="ja-JP" sz="2800" dirty="0" smtClean="0"/>
              <a:t>43</a:t>
            </a:r>
            <a:r>
              <a:rPr kumimoji="1" lang="ja-JP" altLang="en-US" sz="2800" dirty="0" smtClean="0"/>
              <a:t>名</a:t>
            </a:r>
            <a:endParaRPr kumimoji="1" lang="ja-JP" altLang="en-US" sz="2800" dirty="0"/>
          </a:p>
        </p:txBody>
      </p:sp>
      <p:sp>
        <p:nvSpPr>
          <p:cNvPr id="5" name="テキスト ボックス 4"/>
          <p:cNvSpPr txBox="1"/>
          <p:nvPr/>
        </p:nvSpPr>
        <p:spPr>
          <a:xfrm>
            <a:off x="3851920" y="4636293"/>
            <a:ext cx="4031873" cy="1384995"/>
          </a:xfrm>
          <a:prstGeom prst="rect">
            <a:avLst/>
          </a:prstGeom>
          <a:noFill/>
        </p:spPr>
        <p:txBody>
          <a:bodyPr wrap="none" rtlCol="0">
            <a:spAutoFit/>
          </a:bodyPr>
          <a:lstStyle/>
          <a:p>
            <a:r>
              <a:rPr kumimoji="1" lang="ja-JP" altLang="en-US" sz="2800" dirty="0" smtClean="0"/>
              <a:t>プレテスト</a:t>
            </a:r>
            <a:r>
              <a:rPr kumimoji="1" lang="en-US" altLang="ja-JP" sz="2800" dirty="0" smtClean="0"/>
              <a:t>		</a:t>
            </a:r>
            <a:r>
              <a:rPr kumimoji="1" lang="ja-JP" altLang="en-US" sz="2800" dirty="0" smtClean="0"/>
              <a:t>前段階</a:t>
            </a:r>
            <a:endParaRPr kumimoji="1" lang="en-US" altLang="ja-JP" sz="2800" dirty="0" smtClean="0"/>
          </a:p>
          <a:p>
            <a:r>
              <a:rPr lang="ja-JP" altLang="en-US" sz="2800" dirty="0" smtClean="0"/>
              <a:t>ポストテスト</a:t>
            </a:r>
            <a:r>
              <a:rPr lang="en-US" altLang="ja-JP" sz="2800" dirty="0" smtClean="0"/>
              <a:t>		</a:t>
            </a:r>
            <a:r>
              <a:rPr lang="ja-JP" altLang="en-US" sz="2800" dirty="0" smtClean="0"/>
              <a:t>授業後</a:t>
            </a:r>
            <a:endParaRPr lang="en-US" altLang="ja-JP" sz="2800" dirty="0" smtClean="0"/>
          </a:p>
          <a:p>
            <a:r>
              <a:rPr kumimoji="1" lang="ja-JP" altLang="en-US" sz="2800" dirty="0" smtClean="0"/>
              <a:t>ポストポストテスト</a:t>
            </a:r>
            <a:r>
              <a:rPr kumimoji="1" lang="en-US" altLang="ja-JP" sz="2800" dirty="0" smtClean="0"/>
              <a:t>	</a:t>
            </a:r>
            <a:r>
              <a:rPr kumimoji="1" lang="ja-JP" altLang="en-US" sz="2800" dirty="0" smtClean="0"/>
              <a:t>定着度</a:t>
            </a:r>
            <a:endParaRPr kumimoji="1" lang="ja-JP" altLang="en-US" sz="2800" dirty="0"/>
          </a:p>
        </p:txBody>
      </p:sp>
      <p:sp>
        <p:nvSpPr>
          <p:cNvPr id="6" name="左中かっこ 5"/>
          <p:cNvSpPr/>
          <p:nvPr/>
        </p:nvSpPr>
        <p:spPr>
          <a:xfrm>
            <a:off x="3131840" y="4653136"/>
            <a:ext cx="648072" cy="136815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授業</a:t>
            </a:r>
            <a:r>
              <a:rPr lang="ja-JP" altLang="en-US" dirty="0" smtClean="0"/>
              <a:t>形態</a:t>
            </a:r>
            <a:r>
              <a:rPr lang="ja-JP" altLang="en-US" dirty="0"/>
              <a:t>比較</a:t>
            </a:r>
            <a:endParaRPr kumimoji="1" lang="ja-JP" altLang="en-US" dirty="0"/>
          </a:p>
        </p:txBody>
      </p:sp>
      <p:sp>
        <p:nvSpPr>
          <p:cNvPr id="4" name="コンテンツ プレースホルダ 3"/>
          <p:cNvSpPr>
            <a:spLocks noGrp="1"/>
          </p:cNvSpPr>
          <p:nvPr>
            <p:ph idx="1"/>
          </p:nvPr>
        </p:nvSpPr>
        <p:spPr>
          <a:xfrm>
            <a:off x="457200" y="1600200"/>
            <a:ext cx="3682752" cy="4525963"/>
          </a:xfrm>
        </p:spPr>
        <p:txBody>
          <a:bodyPr>
            <a:noAutofit/>
          </a:bodyPr>
          <a:lstStyle/>
          <a:p>
            <a:pPr>
              <a:buNone/>
            </a:pPr>
            <a:r>
              <a:rPr kumimoji="1" lang="ja-JP" altLang="en-US" sz="2000" b="1" dirty="0" smtClean="0"/>
              <a:t>実験群</a:t>
            </a:r>
            <a:endParaRPr lang="en-US" altLang="ja-JP" sz="2000" b="1" dirty="0" smtClean="0"/>
          </a:p>
          <a:p>
            <a:pPr>
              <a:buNone/>
            </a:pPr>
            <a:r>
              <a:rPr lang="ja-JP" altLang="en-US" sz="2000" b="1" dirty="0" smtClean="0"/>
              <a:t>・　発問</a:t>
            </a:r>
            <a:endParaRPr lang="en-US" altLang="ja-JP" sz="2000" b="1" dirty="0" smtClean="0"/>
          </a:p>
          <a:p>
            <a:pPr>
              <a:buNone/>
            </a:pPr>
            <a:r>
              <a:rPr kumimoji="1" lang="ja-JP" altLang="en-US" sz="2000" b="1" dirty="0" smtClean="0"/>
              <a:t>・　みかけの</a:t>
            </a:r>
            <a:r>
              <a:rPr kumimoji="1" lang="ja-JP" altLang="en-US" sz="2000" b="1" dirty="0"/>
              <a:t>力</a:t>
            </a:r>
            <a:r>
              <a:rPr kumimoji="1" lang="ja-JP" altLang="en-US" sz="2000" b="1" dirty="0" smtClean="0"/>
              <a:t>の確認</a:t>
            </a:r>
            <a:endParaRPr kumimoji="1" lang="en-US" altLang="ja-JP" sz="2000" b="1" dirty="0" smtClean="0"/>
          </a:p>
          <a:p>
            <a:pPr>
              <a:buNone/>
            </a:pPr>
            <a:r>
              <a:rPr lang="ja-JP" altLang="en-US" sz="2000" b="1" dirty="0" smtClean="0"/>
              <a:t>・　予測・討論</a:t>
            </a:r>
            <a:endParaRPr lang="en-US" altLang="ja-JP" sz="2000" b="1" dirty="0" smtClean="0"/>
          </a:p>
          <a:p>
            <a:pPr>
              <a:buNone/>
            </a:pPr>
            <a:r>
              <a:rPr lang="ja-JP" altLang="en-US" sz="2000" b="1" dirty="0" smtClean="0"/>
              <a:t>・　実験①　・チェック</a:t>
            </a:r>
            <a:endParaRPr lang="en-US" altLang="ja-JP" sz="2000" b="1" dirty="0" smtClean="0"/>
          </a:p>
          <a:p>
            <a:pPr>
              <a:buNone/>
            </a:pPr>
            <a:r>
              <a:rPr lang="ja-JP" altLang="en-US" sz="2000" b="1" dirty="0" smtClean="0"/>
              <a:t>・　実験②　・チェック</a:t>
            </a:r>
            <a:endParaRPr lang="en-US" altLang="ja-JP" sz="2000" b="1" dirty="0" smtClean="0"/>
          </a:p>
          <a:p>
            <a:pPr>
              <a:buNone/>
            </a:pPr>
            <a:r>
              <a:rPr lang="ja-JP" altLang="en-US" sz="2000" b="1" dirty="0" smtClean="0"/>
              <a:t>・　実験③④</a:t>
            </a:r>
            <a:endParaRPr lang="en-US" altLang="ja-JP" sz="2000" b="1" dirty="0" smtClean="0"/>
          </a:p>
          <a:p>
            <a:pPr>
              <a:buNone/>
            </a:pPr>
            <a:r>
              <a:rPr lang="ja-JP" altLang="en-US" sz="2000" b="1" dirty="0" smtClean="0"/>
              <a:t>・　発展的な発問</a:t>
            </a:r>
            <a:endParaRPr lang="en-US" altLang="ja-JP" sz="2000" b="1" dirty="0" smtClean="0"/>
          </a:p>
          <a:p>
            <a:pPr>
              <a:buNone/>
            </a:pPr>
            <a:r>
              <a:rPr lang="ja-JP" altLang="en-US" sz="2000" b="1" dirty="0" smtClean="0"/>
              <a:t>・　みかけの重力の確認</a:t>
            </a:r>
            <a:endParaRPr lang="en-US" altLang="ja-JP" sz="2000" b="1" dirty="0" smtClean="0"/>
          </a:p>
          <a:p>
            <a:pPr>
              <a:buNone/>
            </a:pPr>
            <a:r>
              <a:rPr lang="ja-JP" altLang="en-US" sz="2000" b="1" dirty="0" smtClean="0"/>
              <a:t>・　加速度測定</a:t>
            </a:r>
            <a:endParaRPr lang="en-US" altLang="ja-JP" sz="2000" b="1" dirty="0" smtClean="0"/>
          </a:p>
          <a:p>
            <a:pPr>
              <a:buNone/>
            </a:pPr>
            <a:r>
              <a:rPr lang="ja-JP" altLang="en-US" sz="2000" b="1" dirty="0" smtClean="0"/>
              <a:t>・　エレベーターの加速度</a:t>
            </a:r>
            <a:endParaRPr lang="en-US" altLang="ja-JP" sz="2000" b="1" dirty="0" smtClean="0"/>
          </a:p>
          <a:p>
            <a:pPr>
              <a:buNone/>
            </a:pPr>
            <a:r>
              <a:rPr lang="ja-JP" altLang="en-US" sz="2000" b="1" dirty="0" smtClean="0"/>
              <a:t>・　重力と慣性力の区別がない</a:t>
            </a:r>
            <a:endParaRPr lang="en-US" altLang="ja-JP" sz="2000" b="1" dirty="0" smtClean="0"/>
          </a:p>
        </p:txBody>
      </p:sp>
      <p:sp>
        <p:nvSpPr>
          <p:cNvPr id="5" name="テキスト ボックス 4"/>
          <p:cNvSpPr txBox="1"/>
          <p:nvPr/>
        </p:nvSpPr>
        <p:spPr>
          <a:xfrm>
            <a:off x="4754809" y="1559689"/>
            <a:ext cx="4137671" cy="4893647"/>
          </a:xfrm>
          <a:prstGeom prst="rect">
            <a:avLst/>
          </a:prstGeom>
          <a:noFill/>
        </p:spPr>
        <p:txBody>
          <a:bodyPr wrap="none" rtlCol="0">
            <a:spAutoFit/>
          </a:bodyPr>
          <a:lstStyle/>
          <a:p>
            <a:r>
              <a:rPr kumimoji="1" lang="ja-JP" altLang="en-US" sz="2800" dirty="0" smtClean="0"/>
              <a:t>統制群</a:t>
            </a:r>
            <a:endParaRPr kumimoji="1" lang="en-US" altLang="ja-JP" sz="2800" dirty="0" smtClean="0"/>
          </a:p>
          <a:p>
            <a:r>
              <a:rPr lang="ja-JP" altLang="en-US" sz="2800" dirty="0" smtClean="0"/>
              <a:t>・　発問</a:t>
            </a:r>
            <a:endParaRPr lang="en-US" altLang="ja-JP" sz="2800" dirty="0" smtClean="0"/>
          </a:p>
          <a:p>
            <a:r>
              <a:rPr kumimoji="1" lang="ja-JP" altLang="en-US" sz="2800" dirty="0" smtClean="0"/>
              <a:t>・　式による確認</a:t>
            </a:r>
            <a:endParaRPr kumimoji="1" lang="en-US" altLang="ja-JP" sz="2800" dirty="0" smtClean="0"/>
          </a:p>
          <a:p>
            <a:r>
              <a:rPr lang="ja-JP" altLang="en-US" sz="2800" dirty="0" smtClean="0"/>
              <a:t>・　慣性系</a:t>
            </a:r>
            <a:r>
              <a:rPr lang="ja-JP" altLang="en-US" sz="2800" dirty="0"/>
              <a:t>に</a:t>
            </a:r>
            <a:r>
              <a:rPr lang="ja-JP" altLang="en-US" sz="2800" dirty="0" smtClean="0"/>
              <a:t>ついて</a:t>
            </a:r>
            <a:endParaRPr lang="en-US" altLang="ja-JP" sz="2800" dirty="0" smtClean="0"/>
          </a:p>
          <a:p>
            <a:r>
              <a:rPr kumimoji="1" lang="ja-JP" altLang="en-US" sz="2800" dirty="0" smtClean="0"/>
              <a:t>・　座標系によって立式</a:t>
            </a:r>
            <a:endParaRPr kumimoji="1" lang="en-US" altLang="ja-JP" sz="2800" dirty="0" smtClean="0"/>
          </a:p>
          <a:p>
            <a:r>
              <a:rPr lang="ja-JP" altLang="en-US" sz="2800" dirty="0" smtClean="0"/>
              <a:t>・　非慣性系で慣性力</a:t>
            </a:r>
            <a:endParaRPr lang="en-US" altLang="ja-JP" sz="2800" dirty="0"/>
          </a:p>
          <a:p>
            <a:r>
              <a:rPr lang="ja-JP" altLang="en-US" sz="2800" dirty="0" smtClean="0"/>
              <a:t>　　を考慮すること</a:t>
            </a:r>
            <a:endParaRPr lang="en-US" altLang="ja-JP" sz="2800" dirty="0" smtClean="0"/>
          </a:p>
          <a:p>
            <a:r>
              <a:rPr kumimoji="1" lang="ja-JP" altLang="en-US" sz="2800" dirty="0" smtClean="0"/>
              <a:t>・　演習問題①吊革の傾き</a:t>
            </a:r>
            <a:endParaRPr kumimoji="1" lang="en-US" altLang="ja-JP" sz="2800" dirty="0" smtClean="0"/>
          </a:p>
          <a:p>
            <a:r>
              <a:rPr lang="ja-JP" altLang="en-US" sz="2800" dirty="0" smtClean="0"/>
              <a:t>・　</a:t>
            </a:r>
            <a:r>
              <a:rPr kumimoji="1" lang="ja-JP" altLang="en-US" sz="2800" dirty="0" smtClean="0"/>
              <a:t>演習問題②エレベータ</a:t>
            </a:r>
            <a:endParaRPr kumimoji="1" lang="en-US" altLang="ja-JP" sz="2800" dirty="0" smtClean="0"/>
          </a:p>
          <a:p>
            <a:r>
              <a:rPr lang="ja-JP" altLang="en-US" sz="2800" dirty="0"/>
              <a:t>　</a:t>
            </a:r>
            <a:r>
              <a:rPr lang="ja-JP" altLang="en-US" sz="2800" dirty="0" smtClean="0"/>
              <a:t>　</a:t>
            </a:r>
            <a:r>
              <a:rPr kumimoji="1" lang="ja-JP" altLang="en-US" sz="2800" dirty="0" err="1" smtClean="0"/>
              <a:t>での</a:t>
            </a:r>
            <a:r>
              <a:rPr kumimoji="1" lang="ja-JP" altLang="en-US" sz="2800" dirty="0" smtClean="0"/>
              <a:t>体重計</a:t>
            </a:r>
            <a:endParaRPr kumimoji="1" lang="en-US" altLang="ja-JP" sz="2800" dirty="0" smtClean="0"/>
          </a:p>
          <a:p>
            <a:endParaRPr kumimoji="1" lang="ja-JP" altLang="en-US" sz="3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授業効果の測定</a:t>
            </a:r>
            <a:endParaRPr kumimoji="1" lang="ja-JP" altLang="en-US" dirty="0"/>
          </a:p>
        </p:txBody>
      </p:sp>
      <p:sp>
        <p:nvSpPr>
          <p:cNvPr id="3" name="コンテンツ プレースホルダ 2"/>
          <p:cNvSpPr>
            <a:spLocks noGrp="1"/>
          </p:cNvSpPr>
          <p:nvPr>
            <p:ph idx="1"/>
          </p:nvPr>
        </p:nvSpPr>
        <p:spPr>
          <a:xfrm>
            <a:off x="457200" y="5301208"/>
            <a:ext cx="8229600" cy="1396752"/>
          </a:xfrm>
        </p:spPr>
        <p:txBody>
          <a:bodyPr>
            <a:normAutofit fontScale="85000" lnSpcReduction="10000"/>
          </a:bodyPr>
          <a:lstStyle/>
          <a:p>
            <a:pPr>
              <a:buNone/>
            </a:pPr>
            <a:r>
              <a:rPr lang="ja-JP" altLang="en-US" dirty="0" smtClean="0"/>
              <a:t>オルタナティブ・フレームワークが正しい自然認識に変容しているかどうか</a:t>
            </a:r>
            <a:endParaRPr lang="en-US" altLang="ja-JP" dirty="0" smtClean="0"/>
          </a:p>
          <a:p>
            <a:pPr algn="ctr">
              <a:buNone/>
            </a:pPr>
            <a:r>
              <a:rPr kumimoji="1" lang="ja-JP" altLang="en-US" dirty="0" smtClean="0">
                <a:solidFill>
                  <a:srgbClr val="FF0000"/>
                </a:solidFill>
              </a:rPr>
              <a:t>構成された概念が長期にわたって保持されているか</a:t>
            </a:r>
            <a:endParaRPr kumimoji="1" lang="ja-JP" altLang="en-US" dirty="0">
              <a:solidFill>
                <a:srgbClr val="FF0000"/>
              </a:solidFill>
            </a:endParaRPr>
          </a:p>
        </p:txBody>
      </p:sp>
      <p:sp>
        <p:nvSpPr>
          <p:cNvPr id="4" name="テキスト ボックス 3"/>
          <p:cNvSpPr txBox="1"/>
          <p:nvPr/>
        </p:nvSpPr>
        <p:spPr>
          <a:xfrm>
            <a:off x="2627784" y="1556792"/>
            <a:ext cx="3467616" cy="1077218"/>
          </a:xfrm>
          <a:prstGeom prst="rect">
            <a:avLst/>
          </a:prstGeom>
          <a:noFill/>
        </p:spPr>
        <p:txBody>
          <a:bodyPr wrap="none" rtlCol="0">
            <a:spAutoFit/>
          </a:bodyPr>
          <a:lstStyle/>
          <a:p>
            <a:r>
              <a:rPr kumimoji="1" lang="ja-JP" altLang="en-US" sz="3200" dirty="0" smtClean="0"/>
              <a:t>実験群</a:t>
            </a:r>
            <a:r>
              <a:rPr lang="ja-JP" altLang="en-US" sz="3200" dirty="0" smtClean="0"/>
              <a:t>－統制群</a:t>
            </a:r>
            <a:endParaRPr lang="en-US" altLang="ja-JP" sz="3200" dirty="0" smtClean="0"/>
          </a:p>
          <a:p>
            <a:r>
              <a:rPr kumimoji="1" lang="ja-JP" altLang="en-US" sz="3200" dirty="0" smtClean="0"/>
              <a:t>の学習効果の比較</a:t>
            </a:r>
            <a:endParaRPr kumimoji="1" lang="ja-JP" altLang="en-US" sz="3200" dirty="0"/>
          </a:p>
        </p:txBody>
      </p:sp>
      <p:grpSp>
        <p:nvGrpSpPr>
          <p:cNvPr id="8" name="グループ化 7"/>
          <p:cNvGrpSpPr/>
          <p:nvPr/>
        </p:nvGrpSpPr>
        <p:grpSpPr>
          <a:xfrm>
            <a:off x="467544" y="2711822"/>
            <a:ext cx="7404995" cy="1569660"/>
            <a:chOff x="827584" y="2711822"/>
            <a:chExt cx="5003028" cy="1569660"/>
          </a:xfrm>
        </p:grpSpPr>
        <p:sp>
          <p:nvSpPr>
            <p:cNvPr id="5" name="テキスト ボックス 4"/>
            <p:cNvSpPr txBox="1"/>
            <p:nvPr/>
          </p:nvSpPr>
          <p:spPr>
            <a:xfrm>
              <a:off x="827584" y="2711822"/>
              <a:ext cx="3794755" cy="1569660"/>
            </a:xfrm>
            <a:prstGeom prst="rect">
              <a:avLst/>
            </a:prstGeom>
            <a:noFill/>
          </p:spPr>
          <p:txBody>
            <a:bodyPr wrap="square" rtlCol="0">
              <a:spAutoFit/>
            </a:bodyPr>
            <a:lstStyle/>
            <a:p>
              <a:r>
                <a:rPr kumimoji="1" lang="ja-JP" altLang="en-US" sz="3200" dirty="0" smtClean="0"/>
                <a:t>プレテスト</a:t>
              </a:r>
              <a:endParaRPr kumimoji="1" lang="en-US" altLang="ja-JP" sz="3200" dirty="0" smtClean="0"/>
            </a:p>
            <a:p>
              <a:r>
                <a:rPr lang="ja-JP" altLang="en-US" sz="3200" dirty="0" smtClean="0"/>
                <a:t>ポストテスト</a:t>
              </a:r>
              <a:endParaRPr lang="en-US" altLang="ja-JP" sz="3200" dirty="0" smtClean="0"/>
            </a:p>
            <a:p>
              <a:r>
                <a:rPr kumimoji="1" lang="ja-JP" altLang="en-US" sz="3200" dirty="0" smtClean="0"/>
                <a:t>ポストポストテスト</a:t>
              </a:r>
              <a:endParaRPr kumimoji="1" lang="en-US" altLang="ja-JP" sz="3200" dirty="0" smtClean="0"/>
            </a:p>
          </p:txBody>
        </p:sp>
        <p:sp>
          <p:nvSpPr>
            <p:cNvPr id="6" name="右中かっこ 5"/>
            <p:cNvSpPr/>
            <p:nvPr/>
          </p:nvSpPr>
          <p:spPr>
            <a:xfrm>
              <a:off x="2822262" y="2780928"/>
              <a:ext cx="389206" cy="93610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 name="テキスト ボックス 6"/>
            <p:cNvSpPr txBox="1"/>
            <p:nvPr/>
          </p:nvSpPr>
          <p:spPr>
            <a:xfrm>
              <a:off x="3308769" y="2711822"/>
              <a:ext cx="2521843" cy="1077218"/>
            </a:xfrm>
            <a:prstGeom prst="rect">
              <a:avLst/>
            </a:prstGeom>
            <a:noFill/>
          </p:spPr>
          <p:txBody>
            <a:bodyPr wrap="none" rtlCol="0">
              <a:spAutoFit/>
            </a:bodyPr>
            <a:lstStyle/>
            <a:p>
              <a:r>
                <a:rPr lang="ja-JP" altLang="en-US" sz="3200" dirty="0"/>
                <a:t>授業</a:t>
              </a:r>
              <a:r>
                <a:rPr lang="ja-JP" altLang="en-US" sz="3200" dirty="0" smtClean="0"/>
                <a:t>における</a:t>
              </a:r>
              <a:endParaRPr lang="en-US" altLang="ja-JP" sz="3200" dirty="0" smtClean="0"/>
            </a:p>
            <a:p>
              <a:r>
                <a:rPr lang="ja-JP" altLang="en-US" sz="3200" dirty="0" smtClean="0"/>
                <a:t>学習効果</a:t>
              </a:r>
              <a:endParaRPr kumimoji="1" lang="ja-JP" altLang="en-US" sz="3200" dirty="0"/>
            </a:p>
          </p:txBody>
        </p:sp>
      </p:grpSp>
      <p:sp>
        <p:nvSpPr>
          <p:cNvPr id="9" name="テキスト ボックス 8"/>
          <p:cNvSpPr txBox="1"/>
          <p:nvPr/>
        </p:nvSpPr>
        <p:spPr>
          <a:xfrm>
            <a:off x="7282363" y="3212976"/>
            <a:ext cx="1826141" cy="584775"/>
          </a:xfrm>
          <a:prstGeom prst="rect">
            <a:avLst/>
          </a:prstGeom>
          <a:noFill/>
        </p:spPr>
        <p:txBody>
          <a:bodyPr wrap="none" rtlCol="0">
            <a:spAutoFit/>
          </a:bodyPr>
          <a:lstStyle/>
          <a:p>
            <a:r>
              <a:rPr kumimoji="1" lang="ja-JP" altLang="en-US" sz="3200" dirty="0" smtClean="0"/>
              <a:t>概念構成</a:t>
            </a:r>
            <a:endParaRPr kumimoji="1" lang="ja-JP" altLang="en-US" sz="3200" dirty="0"/>
          </a:p>
        </p:txBody>
      </p:sp>
      <p:sp>
        <p:nvSpPr>
          <p:cNvPr id="10" name="右中かっこ 9"/>
          <p:cNvSpPr/>
          <p:nvPr/>
        </p:nvSpPr>
        <p:spPr>
          <a:xfrm>
            <a:off x="6588224" y="2708920"/>
            <a:ext cx="720080" cy="158417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 name="下矢印 10"/>
          <p:cNvSpPr/>
          <p:nvPr/>
        </p:nvSpPr>
        <p:spPr>
          <a:xfrm>
            <a:off x="2843808" y="4365104"/>
            <a:ext cx="3096344"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normAutofit lnSpcReduction="10000"/>
          </a:bodyPr>
          <a:lstStyle/>
          <a:p>
            <a:pPr>
              <a:buNone/>
            </a:pPr>
            <a:r>
              <a:rPr kumimoji="1" lang="ja-JP" altLang="en-US" dirty="0" smtClean="0"/>
              <a:t>プレテスト</a:t>
            </a:r>
            <a:r>
              <a:rPr lang="en-US" altLang="ja-JP" dirty="0"/>
              <a:t>	</a:t>
            </a:r>
            <a:r>
              <a:rPr lang="en-US" altLang="ja-JP" dirty="0" smtClean="0"/>
              <a:t>	</a:t>
            </a:r>
            <a:r>
              <a:rPr kumimoji="1" lang="en-US" altLang="ja-JP" dirty="0" smtClean="0"/>
              <a:t>1994</a:t>
            </a:r>
            <a:r>
              <a:rPr kumimoji="1" lang="ja-JP" altLang="en-US" dirty="0" smtClean="0"/>
              <a:t>年</a:t>
            </a:r>
            <a:r>
              <a:rPr kumimoji="1" lang="en-US" altLang="ja-JP" dirty="0" smtClean="0"/>
              <a:t>4</a:t>
            </a:r>
            <a:r>
              <a:rPr kumimoji="1" lang="ja-JP" altLang="en-US" dirty="0" smtClean="0"/>
              <a:t>月</a:t>
            </a:r>
            <a:r>
              <a:rPr kumimoji="1" lang="en-US" altLang="ja-JP" dirty="0" smtClean="0"/>
              <a:t>28</a:t>
            </a:r>
            <a:r>
              <a:rPr kumimoji="1" lang="ja-JP" altLang="en-US" dirty="0" smtClean="0"/>
              <a:t>日</a:t>
            </a:r>
            <a:r>
              <a:rPr kumimoji="1" lang="en-US" altLang="ja-JP" dirty="0" smtClean="0"/>
              <a:t>		4</a:t>
            </a:r>
            <a:r>
              <a:rPr kumimoji="1" lang="ja-JP" altLang="en-US" dirty="0" smtClean="0"/>
              <a:t>月</a:t>
            </a:r>
            <a:r>
              <a:rPr kumimoji="1" lang="en-US" altLang="ja-JP" dirty="0" smtClean="0"/>
              <a:t>30</a:t>
            </a:r>
            <a:r>
              <a:rPr kumimoji="1" lang="ja-JP" altLang="en-US" dirty="0" smtClean="0"/>
              <a:t>日</a:t>
            </a:r>
            <a:endParaRPr kumimoji="1" lang="en-US" altLang="ja-JP" dirty="0" smtClean="0"/>
          </a:p>
          <a:p>
            <a:pPr>
              <a:buNone/>
            </a:pPr>
            <a:r>
              <a:rPr lang="ja-JP" altLang="en-US" dirty="0" smtClean="0"/>
              <a:t>ポストテスト</a:t>
            </a:r>
            <a:r>
              <a:rPr lang="en-US" altLang="ja-JP" dirty="0" smtClean="0"/>
              <a:t>	</a:t>
            </a:r>
            <a:r>
              <a:rPr lang="ja-JP" altLang="en-US" dirty="0" smtClean="0"/>
              <a:t>同</a:t>
            </a:r>
            <a:r>
              <a:rPr lang="en-US" altLang="ja-JP" dirty="0" smtClean="0"/>
              <a:t>	</a:t>
            </a:r>
            <a:r>
              <a:rPr lang="ja-JP" altLang="en-US" dirty="0" smtClean="0"/>
              <a:t>　</a:t>
            </a:r>
            <a:r>
              <a:rPr lang="en-US" altLang="ja-JP" dirty="0" smtClean="0"/>
              <a:t>6</a:t>
            </a:r>
            <a:r>
              <a:rPr lang="ja-JP" altLang="en-US" dirty="0" smtClean="0"/>
              <a:t>月</a:t>
            </a:r>
            <a:r>
              <a:rPr lang="en-US" altLang="ja-JP" dirty="0" smtClean="0"/>
              <a:t>13</a:t>
            </a:r>
            <a:r>
              <a:rPr lang="ja-JP" altLang="en-US" dirty="0" smtClean="0"/>
              <a:t>日</a:t>
            </a:r>
            <a:r>
              <a:rPr lang="en-US" altLang="ja-JP" dirty="0" smtClean="0"/>
              <a:t>		6</a:t>
            </a:r>
            <a:r>
              <a:rPr lang="ja-JP" altLang="en-US" dirty="0" smtClean="0"/>
              <a:t>月</a:t>
            </a:r>
            <a:r>
              <a:rPr lang="en-US" altLang="ja-JP" dirty="0" smtClean="0"/>
              <a:t>14</a:t>
            </a:r>
            <a:r>
              <a:rPr lang="ja-JP" altLang="en-US" dirty="0" smtClean="0"/>
              <a:t>日</a:t>
            </a:r>
            <a:endParaRPr lang="en-US" altLang="ja-JP" dirty="0" smtClean="0"/>
          </a:p>
          <a:p>
            <a:pPr>
              <a:buNone/>
            </a:pPr>
            <a:r>
              <a:rPr kumimoji="1" lang="ja-JP" altLang="en-US" dirty="0" smtClean="0"/>
              <a:t>　（正解と結果は知らせていない）</a:t>
            </a:r>
            <a:endParaRPr kumimoji="1" lang="en-US" altLang="ja-JP" dirty="0" smtClean="0"/>
          </a:p>
          <a:p>
            <a:pPr>
              <a:buNone/>
            </a:pPr>
            <a:r>
              <a:rPr kumimoji="1" lang="ja-JP" altLang="en-US" dirty="0" smtClean="0"/>
              <a:t>ポストポストテスト</a:t>
            </a:r>
            <a:r>
              <a:rPr kumimoji="1" lang="en-US" altLang="ja-JP" dirty="0" smtClean="0"/>
              <a:t>	</a:t>
            </a:r>
            <a:r>
              <a:rPr kumimoji="1" lang="ja-JP" altLang="en-US" dirty="0" smtClean="0"/>
              <a:t>　</a:t>
            </a:r>
            <a:r>
              <a:rPr kumimoji="1" lang="en-US" altLang="ja-JP" dirty="0" smtClean="0"/>
              <a:t>9</a:t>
            </a:r>
            <a:r>
              <a:rPr kumimoji="1" lang="ja-JP" altLang="en-US" dirty="0" smtClean="0"/>
              <a:t>月</a:t>
            </a:r>
            <a:r>
              <a:rPr kumimoji="1" lang="en-US" altLang="ja-JP" dirty="0" smtClean="0"/>
              <a:t>12</a:t>
            </a:r>
            <a:r>
              <a:rPr kumimoji="1" lang="ja-JP" altLang="en-US" dirty="0" smtClean="0"/>
              <a:t>日</a:t>
            </a:r>
            <a:r>
              <a:rPr kumimoji="1" lang="en-US" altLang="ja-JP" dirty="0" smtClean="0"/>
              <a:t>		9</a:t>
            </a:r>
            <a:r>
              <a:rPr kumimoji="1" lang="ja-JP" altLang="en-US" dirty="0" smtClean="0"/>
              <a:t>月</a:t>
            </a:r>
            <a:r>
              <a:rPr kumimoji="1" lang="en-US" altLang="ja-JP" dirty="0" smtClean="0"/>
              <a:t>10</a:t>
            </a:r>
            <a:r>
              <a:rPr kumimoji="1" lang="ja-JP" altLang="en-US" dirty="0" smtClean="0"/>
              <a:t>日</a:t>
            </a:r>
            <a:endParaRPr kumimoji="1" lang="en-US" altLang="ja-JP" dirty="0" smtClean="0"/>
          </a:p>
          <a:p>
            <a:pPr>
              <a:buNone/>
            </a:pPr>
            <a:r>
              <a:rPr lang="ja-JP" altLang="en-US" dirty="0"/>
              <a:t>　</a:t>
            </a:r>
            <a:r>
              <a:rPr lang="ja-JP" altLang="en-US" dirty="0" smtClean="0"/>
              <a:t>（新たに応用問題を</a:t>
            </a:r>
            <a:r>
              <a:rPr lang="en-US" altLang="ja-JP" dirty="0" smtClean="0"/>
              <a:t>2</a:t>
            </a:r>
            <a:r>
              <a:rPr lang="ja-JP" altLang="en-US" dirty="0" smtClean="0"/>
              <a:t>問加えた）</a:t>
            </a:r>
            <a:endParaRPr lang="en-US" altLang="ja-JP" dirty="0" smtClean="0"/>
          </a:p>
          <a:p>
            <a:pPr>
              <a:buNone/>
            </a:pPr>
            <a:endParaRPr kumimoji="1" lang="en-US" altLang="ja-JP" dirty="0"/>
          </a:p>
          <a:p>
            <a:pPr>
              <a:buNone/>
            </a:pPr>
            <a:r>
              <a:rPr kumimoji="1" lang="ja-JP" altLang="en-US" dirty="0" smtClean="0"/>
              <a:t>約</a:t>
            </a:r>
            <a:r>
              <a:rPr kumimoji="1" lang="en-US" altLang="ja-JP" dirty="0" smtClean="0"/>
              <a:t>3</a:t>
            </a:r>
            <a:r>
              <a:rPr kumimoji="1" lang="ja-JP" altLang="en-US" dirty="0" smtClean="0"/>
              <a:t>カ月の期間</a:t>
            </a:r>
            <a:endParaRPr kumimoji="1" lang="en-US" altLang="ja-JP" dirty="0" smtClean="0"/>
          </a:p>
          <a:p>
            <a:pPr>
              <a:buNone/>
            </a:pPr>
            <a:r>
              <a:rPr lang="ja-JP" altLang="en-US" dirty="0" smtClean="0"/>
              <a:t>若干統制群のほうが期間が</a:t>
            </a:r>
            <a:r>
              <a:rPr lang="ja-JP" altLang="en-US" dirty="0" smtClean="0">
                <a:solidFill>
                  <a:srgbClr val="FF0000"/>
                </a:solidFill>
              </a:rPr>
              <a:t>短い</a:t>
            </a:r>
            <a:endParaRPr kumimoji="1" lang="en-US" altLang="ja-JP" dirty="0" smtClean="0">
              <a:solidFill>
                <a:srgbClr val="FF0000"/>
              </a:solidFill>
            </a:endParaRPr>
          </a:p>
          <a:p>
            <a:pPr>
              <a:buNone/>
            </a:pPr>
            <a:endParaRPr kumimoji="1" lang="en-US" altLang="ja-JP" dirty="0" smtClean="0"/>
          </a:p>
        </p:txBody>
      </p:sp>
      <p:sp>
        <p:nvSpPr>
          <p:cNvPr id="4" name="テキスト ボックス 3"/>
          <p:cNvSpPr txBox="1"/>
          <p:nvPr/>
        </p:nvSpPr>
        <p:spPr>
          <a:xfrm>
            <a:off x="3923928" y="1177588"/>
            <a:ext cx="4249881" cy="523220"/>
          </a:xfrm>
          <a:prstGeom prst="rect">
            <a:avLst/>
          </a:prstGeom>
          <a:noFill/>
        </p:spPr>
        <p:txBody>
          <a:bodyPr wrap="none" rtlCol="0">
            <a:spAutoFit/>
          </a:bodyPr>
          <a:lstStyle/>
          <a:p>
            <a:r>
              <a:rPr kumimoji="1" lang="ja-JP" altLang="en-US" sz="2800" dirty="0" smtClean="0"/>
              <a:t>実験群　　　　　　　　統制群</a:t>
            </a:r>
            <a:endParaRPr kumimoji="1" lang="ja-JP" altLang="en-US" sz="2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232048"/>
            <a:ext cx="8229600" cy="1324744"/>
          </a:xfrm>
        </p:spPr>
        <p:txBody>
          <a:bodyPr/>
          <a:lstStyle/>
          <a:p>
            <a:pPr>
              <a:buNone/>
            </a:pPr>
            <a:r>
              <a:rPr kumimoji="1" lang="ja-JP" altLang="en-US" dirty="0" smtClean="0"/>
              <a:t>群問の差</a:t>
            </a:r>
            <a:r>
              <a:rPr lang="ja-JP" altLang="en-US" dirty="0" smtClean="0"/>
              <a:t>・</a:t>
            </a:r>
            <a:r>
              <a:rPr lang="ja-JP" altLang="en-US" dirty="0"/>
              <a:t>・</a:t>
            </a:r>
            <a:r>
              <a:rPr lang="ja-JP" altLang="en-US" dirty="0" smtClean="0"/>
              <a:t>・カイ自乗検定</a:t>
            </a:r>
            <a:endParaRPr lang="en-US" altLang="ja-JP" dirty="0" smtClean="0"/>
          </a:p>
          <a:p>
            <a:pPr>
              <a:buNone/>
            </a:pPr>
            <a:r>
              <a:rPr kumimoji="1" lang="ja-JP" altLang="en-US" dirty="0" smtClean="0"/>
              <a:t>群内の変化・・・サイン検定</a:t>
            </a:r>
            <a:endParaRPr kumimoji="1" lang="ja-JP" altLang="en-US" dirty="0"/>
          </a:p>
        </p:txBody>
      </p:sp>
      <p:graphicFrame>
        <p:nvGraphicFramePr>
          <p:cNvPr id="4" name="表 3"/>
          <p:cNvGraphicFramePr>
            <a:graphicFrameLocks noGrp="1"/>
          </p:cNvGraphicFramePr>
          <p:nvPr/>
        </p:nvGraphicFramePr>
        <p:xfrm>
          <a:off x="467544" y="1777526"/>
          <a:ext cx="8280920" cy="2299546"/>
        </p:xfrm>
        <a:graphic>
          <a:graphicData uri="http://schemas.openxmlformats.org/drawingml/2006/table">
            <a:tbl>
              <a:tblPr firstRow="1" bandRow="1">
                <a:tableStyleId>{5C22544A-7EE6-4342-B048-85BDC9FD1C3A}</a:tableStyleId>
              </a:tblPr>
              <a:tblGrid>
                <a:gridCol w="2070230"/>
                <a:gridCol w="2070230"/>
                <a:gridCol w="2070230"/>
                <a:gridCol w="2070230"/>
              </a:tblGrid>
              <a:tr h="677333">
                <a:tc>
                  <a:txBody>
                    <a:bodyPr/>
                    <a:lstStyle/>
                    <a:p>
                      <a:pPr algn="ctr"/>
                      <a:r>
                        <a:rPr kumimoji="1" lang="ja-JP" altLang="en-US" sz="2800" dirty="0" smtClean="0"/>
                        <a:t>正答率</a:t>
                      </a:r>
                      <a:endParaRPr kumimoji="1" lang="ja-JP" altLang="en-US" sz="2800" dirty="0"/>
                    </a:p>
                  </a:txBody>
                  <a:tcPr/>
                </a:tc>
                <a:tc>
                  <a:txBody>
                    <a:bodyPr/>
                    <a:lstStyle/>
                    <a:p>
                      <a:pPr algn="ctr"/>
                      <a:r>
                        <a:rPr kumimoji="1" lang="ja-JP" altLang="en-US" sz="2800" dirty="0" smtClean="0"/>
                        <a:t>プレテスト</a:t>
                      </a:r>
                      <a:endParaRPr kumimoji="1" lang="ja-JP" altLang="en-US" sz="2800" dirty="0"/>
                    </a:p>
                  </a:txBody>
                  <a:tcPr/>
                </a:tc>
                <a:tc>
                  <a:txBody>
                    <a:bodyPr/>
                    <a:lstStyle/>
                    <a:p>
                      <a:pPr algn="ctr"/>
                      <a:r>
                        <a:rPr kumimoji="1" lang="ja-JP" altLang="en-US" sz="2800" dirty="0" smtClean="0"/>
                        <a:t>ポストテスト</a:t>
                      </a:r>
                      <a:endParaRPr kumimoji="1" lang="ja-JP" altLang="en-US" sz="2800" dirty="0"/>
                    </a:p>
                  </a:txBody>
                  <a:tcPr/>
                </a:tc>
                <a:tc>
                  <a:txBody>
                    <a:bodyPr/>
                    <a:lstStyle/>
                    <a:p>
                      <a:pPr algn="ctr"/>
                      <a:r>
                        <a:rPr kumimoji="1" lang="ja-JP" altLang="en-US" sz="2800" dirty="0" smtClean="0"/>
                        <a:t>ポストポストテスト</a:t>
                      </a:r>
                      <a:endParaRPr kumimoji="1" lang="ja-JP" altLang="en-US" sz="2800" dirty="0"/>
                    </a:p>
                  </a:txBody>
                  <a:tcPr/>
                </a:tc>
              </a:tr>
              <a:tr h="677333">
                <a:tc>
                  <a:txBody>
                    <a:bodyPr/>
                    <a:lstStyle/>
                    <a:p>
                      <a:pPr algn="ctr"/>
                      <a:r>
                        <a:rPr kumimoji="1" lang="ja-JP" altLang="en-US" sz="2800" dirty="0" smtClean="0"/>
                        <a:t>実験群</a:t>
                      </a:r>
                      <a:endParaRPr kumimoji="1" lang="en-US" altLang="ja-JP" sz="2800" dirty="0" smtClean="0"/>
                    </a:p>
                  </a:txBody>
                  <a:tcPr/>
                </a:tc>
                <a:tc>
                  <a:txBody>
                    <a:bodyPr/>
                    <a:lstStyle/>
                    <a:p>
                      <a:pPr algn="ctr"/>
                      <a:r>
                        <a:rPr kumimoji="1" lang="en-US" altLang="ja-JP" sz="2800" dirty="0" smtClean="0"/>
                        <a:t>43.0%</a:t>
                      </a:r>
                      <a:endParaRPr kumimoji="1" lang="ja-JP" altLang="en-US" sz="2800" dirty="0"/>
                    </a:p>
                  </a:txBody>
                  <a:tcPr/>
                </a:tc>
                <a:tc>
                  <a:txBody>
                    <a:bodyPr/>
                    <a:lstStyle/>
                    <a:p>
                      <a:pPr algn="ctr"/>
                      <a:r>
                        <a:rPr kumimoji="1" lang="en-US" altLang="ja-JP" sz="2800" dirty="0" smtClean="0"/>
                        <a:t>67.4%</a:t>
                      </a:r>
                      <a:endParaRPr kumimoji="1" lang="ja-JP" altLang="en-US" sz="2800" dirty="0"/>
                    </a:p>
                  </a:txBody>
                  <a:tcPr/>
                </a:tc>
                <a:tc>
                  <a:txBody>
                    <a:bodyPr/>
                    <a:lstStyle/>
                    <a:p>
                      <a:pPr algn="ctr"/>
                      <a:r>
                        <a:rPr kumimoji="1" lang="en-US" altLang="ja-JP" sz="2800" dirty="0" smtClean="0"/>
                        <a:t>71.8%</a:t>
                      </a:r>
                      <a:endParaRPr kumimoji="1" lang="ja-JP" altLang="en-US" sz="2800" dirty="0"/>
                    </a:p>
                  </a:txBody>
                  <a:tcPr/>
                </a:tc>
              </a:tr>
              <a:tr h="677333">
                <a:tc>
                  <a:txBody>
                    <a:bodyPr/>
                    <a:lstStyle/>
                    <a:p>
                      <a:pPr algn="ctr"/>
                      <a:r>
                        <a:rPr kumimoji="1" lang="ja-JP" altLang="en-US" sz="2800" dirty="0" smtClean="0"/>
                        <a:t>統制群</a:t>
                      </a:r>
                      <a:endParaRPr kumimoji="1" lang="ja-JP" altLang="en-US" sz="2800" dirty="0"/>
                    </a:p>
                  </a:txBody>
                  <a:tcPr/>
                </a:tc>
                <a:tc>
                  <a:txBody>
                    <a:bodyPr/>
                    <a:lstStyle/>
                    <a:p>
                      <a:pPr algn="ctr"/>
                      <a:r>
                        <a:rPr kumimoji="1" lang="en-US" altLang="ja-JP" sz="2800" dirty="0" smtClean="0"/>
                        <a:t>38.0%</a:t>
                      </a:r>
                      <a:endParaRPr kumimoji="1" lang="ja-JP" altLang="en-US" sz="2800" dirty="0"/>
                    </a:p>
                  </a:txBody>
                  <a:tcPr/>
                </a:tc>
                <a:tc>
                  <a:txBody>
                    <a:bodyPr/>
                    <a:lstStyle/>
                    <a:p>
                      <a:pPr algn="ctr"/>
                      <a:r>
                        <a:rPr kumimoji="1" lang="en-US" altLang="ja-JP" sz="2800" dirty="0" smtClean="0"/>
                        <a:t>56.6%</a:t>
                      </a:r>
                      <a:endParaRPr kumimoji="1" lang="ja-JP" altLang="en-US" sz="2800" dirty="0"/>
                    </a:p>
                  </a:txBody>
                  <a:tcPr/>
                </a:tc>
                <a:tc>
                  <a:txBody>
                    <a:bodyPr/>
                    <a:lstStyle/>
                    <a:p>
                      <a:pPr algn="ctr"/>
                      <a:r>
                        <a:rPr kumimoji="1" lang="en-US" altLang="ja-JP" sz="2800" dirty="0" smtClean="0"/>
                        <a:t>62.5%</a:t>
                      </a:r>
                      <a:endParaRPr kumimoji="1" lang="ja-JP" altLang="en-US" sz="2800" dirty="0"/>
                    </a:p>
                  </a:txBody>
                  <a:tcPr/>
                </a:tc>
              </a:tr>
            </a:tbl>
          </a:graphicData>
        </a:graphic>
      </p:graphicFrame>
      <p:grpSp>
        <p:nvGrpSpPr>
          <p:cNvPr id="12" name="グループ化 11"/>
          <p:cNvGrpSpPr/>
          <p:nvPr/>
        </p:nvGrpSpPr>
        <p:grpSpPr>
          <a:xfrm>
            <a:off x="1939725" y="4519573"/>
            <a:ext cx="5080547" cy="1573723"/>
            <a:chOff x="467544" y="5013176"/>
            <a:chExt cx="5080547" cy="1573723"/>
          </a:xfrm>
        </p:grpSpPr>
        <p:sp>
          <p:nvSpPr>
            <p:cNvPr id="5" name="テキスト ボックス 4"/>
            <p:cNvSpPr txBox="1"/>
            <p:nvPr/>
          </p:nvSpPr>
          <p:spPr>
            <a:xfrm>
              <a:off x="467544" y="5013176"/>
              <a:ext cx="3239990" cy="1569660"/>
            </a:xfrm>
            <a:prstGeom prst="rect">
              <a:avLst/>
            </a:prstGeom>
            <a:noFill/>
          </p:spPr>
          <p:txBody>
            <a:bodyPr wrap="none" rtlCol="0">
              <a:spAutoFit/>
            </a:bodyPr>
            <a:lstStyle/>
            <a:p>
              <a:r>
                <a:rPr lang="ja-JP" altLang="en-US" sz="3200" dirty="0" smtClean="0"/>
                <a:t>プレテスト</a:t>
              </a:r>
              <a:endParaRPr lang="en-US" altLang="ja-JP" sz="3200" dirty="0" smtClean="0"/>
            </a:p>
            <a:p>
              <a:r>
                <a:rPr kumimoji="1" lang="ja-JP" altLang="en-US" sz="3200" dirty="0" smtClean="0"/>
                <a:t>ポストテスト</a:t>
              </a:r>
              <a:endParaRPr kumimoji="1" lang="en-US" altLang="ja-JP" sz="3200" dirty="0" smtClean="0"/>
            </a:p>
            <a:p>
              <a:r>
                <a:rPr lang="ja-JP" altLang="en-US" sz="3200" dirty="0" smtClean="0"/>
                <a:t>ポストポストテスト</a:t>
              </a:r>
              <a:endParaRPr kumimoji="1" lang="ja-JP" altLang="en-US" sz="3200" dirty="0"/>
            </a:p>
          </p:txBody>
        </p:sp>
        <p:sp>
          <p:nvSpPr>
            <p:cNvPr id="6" name="右中かっこ 5"/>
            <p:cNvSpPr/>
            <p:nvPr/>
          </p:nvSpPr>
          <p:spPr>
            <a:xfrm>
              <a:off x="3203848" y="5034880"/>
              <a:ext cx="587496" cy="9144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 name="テキスト ボックス 7"/>
            <p:cNvSpPr txBox="1"/>
            <p:nvPr/>
          </p:nvSpPr>
          <p:spPr>
            <a:xfrm>
              <a:off x="3923928" y="5220489"/>
              <a:ext cx="1624163" cy="584775"/>
            </a:xfrm>
            <a:prstGeom prst="rect">
              <a:avLst/>
            </a:prstGeom>
            <a:noFill/>
          </p:spPr>
          <p:txBody>
            <a:bodyPr wrap="none" rtlCol="0">
              <a:spAutoFit/>
            </a:bodyPr>
            <a:lstStyle/>
            <a:p>
              <a:r>
                <a:rPr kumimoji="1" lang="en-US" altLang="ja-JP" sz="3200" dirty="0" smtClean="0"/>
                <a:t>6</a:t>
              </a:r>
              <a:r>
                <a:rPr kumimoji="1" lang="ja-JP" altLang="en-US" sz="3200" dirty="0" smtClean="0"/>
                <a:t>点満点</a:t>
              </a:r>
              <a:endParaRPr kumimoji="1" lang="ja-JP" altLang="en-US" sz="3200" dirty="0"/>
            </a:p>
          </p:txBody>
        </p:sp>
        <p:sp>
          <p:nvSpPr>
            <p:cNvPr id="9" name="テキスト ボックス 8"/>
            <p:cNvSpPr txBox="1"/>
            <p:nvPr/>
          </p:nvSpPr>
          <p:spPr>
            <a:xfrm>
              <a:off x="3923928" y="6002124"/>
              <a:ext cx="1624163" cy="584775"/>
            </a:xfrm>
            <a:prstGeom prst="rect">
              <a:avLst/>
            </a:prstGeom>
            <a:noFill/>
          </p:spPr>
          <p:txBody>
            <a:bodyPr wrap="none" rtlCol="0">
              <a:spAutoFit/>
            </a:bodyPr>
            <a:lstStyle/>
            <a:p>
              <a:r>
                <a:rPr kumimoji="1" lang="en-US" altLang="ja-JP" sz="3200" dirty="0" smtClean="0"/>
                <a:t>8</a:t>
              </a:r>
              <a:r>
                <a:rPr kumimoji="1" lang="ja-JP" altLang="en-US" sz="3200" dirty="0" smtClean="0"/>
                <a:t>点満点</a:t>
              </a:r>
              <a:endParaRPr kumimoji="1" lang="ja-JP" altLang="en-US" sz="3200" dirty="0"/>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趣旨</a:t>
            </a:r>
            <a:endParaRPr kumimoji="1" lang="ja-JP" altLang="en-US" dirty="0"/>
          </a:p>
        </p:txBody>
      </p:sp>
      <p:sp>
        <p:nvSpPr>
          <p:cNvPr id="3" name="コンテンツ プレースホルダ 2"/>
          <p:cNvSpPr>
            <a:spLocks noGrp="1"/>
          </p:cNvSpPr>
          <p:nvPr>
            <p:ph idx="1"/>
          </p:nvPr>
        </p:nvSpPr>
        <p:spPr>
          <a:xfrm>
            <a:off x="457200" y="1600200"/>
            <a:ext cx="8229600" cy="3412976"/>
          </a:xfrm>
        </p:spPr>
        <p:txBody>
          <a:bodyPr>
            <a:normAutofit/>
          </a:bodyPr>
          <a:lstStyle/>
          <a:p>
            <a:pPr algn="ctr"/>
            <a:r>
              <a:rPr kumimoji="1" lang="ja-JP" altLang="en-US" dirty="0" smtClean="0"/>
              <a:t>物理離れについての調査報告</a:t>
            </a:r>
            <a:endParaRPr lang="en-US" altLang="ja-JP" dirty="0" smtClean="0"/>
          </a:p>
          <a:p>
            <a:pPr algn="ctr">
              <a:buNone/>
            </a:pPr>
            <a:r>
              <a:rPr kumimoji="1" lang="ja-JP" altLang="en-US" dirty="0" smtClean="0"/>
              <a:t>従来通りの科学の体系的な学習や実験</a:t>
            </a:r>
            <a:endParaRPr kumimoji="1" lang="en-US" altLang="ja-JP" dirty="0" smtClean="0"/>
          </a:p>
          <a:p>
            <a:pPr>
              <a:buNone/>
            </a:pPr>
            <a:endParaRPr kumimoji="1" lang="en-US" altLang="ja-JP" dirty="0" smtClean="0"/>
          </a:p>
          <a:p>
            <a:pPr algn="ctr">
              <a:buNone/>
            </a:pPr>
            <a:r>
              <a:rPr kumimoji="1" lang="ja-JP" altLang="en-US" dirty="0" smtClean="0">
                <a:solidFill>
                  <a:srgbClr val="FF0000"/>
                </a:solidFill>
              </a:rPr>
              <a:t>オルタナティブ・フレームワークが根強く残り、学習阻害につながる</a:t>
            </a:r>
            <a:endParaRPr lang="en-US" altLang="ja-JP" dirty="0" smtClean="0">
              <a:solidFill>
                <a:srgbClr val="FF0000"/>
              </a:solidFill>
            </a:endParaRPr>
          </a:p>
        </p:txBody>
      </p:sp>
      <p:sp>
        <p:nvSpPr>
          <p:cNvPr id="5" name="テキスト ボックス 4"/>
          <p:cNvSpPr txBox="1"/>
          <p:nvPr/>
        </p:nvSpPr>
        <p:spPr>
          <a:xfrm>
            <a:off x="899592" y="5129897"/>
            <a:ext cx="7386959" cy="1323439"/>
          </a:xfrm>
          <a:prstGeom prst="rect">
            <a:avLst/>
          </a:prstGeom>
          <a:noFill/>
        </p:spPr>
        <p:txBody>
          <a:bodyPr wrap="none" rtlCol="0">
            <a:spAutoFit/>
          </a:bodyPr>
          <a:lstStyle/>
          <a:p>
            <a:r>
              <a:rPr kumimoji="1" lang="ja-JP" altLang="en-US" sz="4000" dirty="0" smtClean="0"/>
              <a:t>学習者自身によって</a:t>
            </a:r>
            <a:endParaRPr kumimoji="1" lang="en-US" altLang="ja-JP" sz="4000" dirty="0" smtClean="0"/>
          </a:p>
          <a:p>
            <a:r>
              <a:rPr kumimoji="1" lang="ja-JP" altLang="en-US" sz="4000" dirty="0" smtClean="0"/>
              <a:t>科学概念に構成されるような授業</a:t>
            </a:r>
            <a:endParaRPr kumimoji="1" lang="ja-JP" altLang="en-US" sz="4000" dirty="0"/>
          </a:p>
        </p:txBody>
      </p:sp>
      <p:sp>
        <p:nvSpPr>
          <p:cNvPr id="6" name="下矢印 5"/>
          <p:cNvSpPr/>
          <p:nvPr/>
        </p:nvSpPr>
        <p:spPr>
          <a:xfrm>
            <a:off x="3059832" y="4509120"/>
            <a:ext cx="2880320" cy="6903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プレテストにおける群問比較</a:t>
            </a:r>
            <a:endParaRPr kumimoji="1" lang="ja-JP" altLang="en-US" dirty="0"/>
          </a:p>
        </p:txBody>
      </p:sp>
      <p:graphicFrame>
        <p:nvGraphicFramePr>
          <p:cNvPr id="4" name="コンテンツ プレースホルダ 3"/>
          <p:cNvGraphicFramePr>
            <a:graphicFrameLocks noGrp="1"/>
          </p:cNvGraphicFramePr>
          <p:nvPr>
            <p:ph idx="1"/>
          </p:nvPr>
        </p:nvGraphicFramePr>
        <p:xfrm>
          <a:off x="457200" y="1600200"/>
          <a:ext cx="8229600" cy="3124944"/>
        </p:xfrm>
        <a:graphic>
          <a:graphicData uri="http://schemas.openxmlformats.org/drawingml/2006/table">
            <a:tbl>
              <a:tblPr firstRow="1" bandRow="1">
                <a:tableStyleId>{5C22544A-7EE6-4342-B048-85BDC9FD1C3A}</a:tableStyleId>
              </a:tblPr>
              <a:tblGrid>
                <a:gridCol w="2057400"/>
                <a:gridCol w="2057400"/>
                <a:gridCol w="2057400"/>
                <a:gridCol w="2057400"/>
              </a:tblGrid>
              <a:tr h="781236">
                <a:tc>
                  <a:txBody>
                    <a:bodyPr/>
                    <a:lstStyle/>
                    <a:p>
                      <a:pPr algn="ctr"/>
                      <a:endParaRPr kumimoji="1" lang="ja-JP" altLang="en-US" sz="3200" dirty="0"/>
                    </a:p>
                  </a:txBody>
                  <a:tcPr/>
                </a:tc>
                <a:tc>
                  <a:txBody>
                    <a:bodyPr/>
                    <a:lstStyle/>
                    <a:p>
                      <a:pPr algn="ctr"/>
                      <a:r>
                        <a:rPr kumimoji="1" lang="ja-JP" altLang="en-US" sz="3200" dirty="0" smtClean="0"/>
                        <a:t>下位集団</a:t>
                      </a:r>
                      <a:endParaRPr kumimoji="1" lang="ja-JP" altLang="en-US" sz="3200" dirty="0"/>
                    </a:p>
                  </a:txBody>
                  <a:tcPr/>
                </a:tc>
                <a:tc>
                  <a:txBody>
                    <a:bodyPr/>
                    <a:lstStyle/>
                    <a:p>
                      <a:pPr algn="ctr"/>
                      <a:r>
                        <a:rPr kumimoji="1" lang="ja-JP" altLang="en-US" sz="3200" dirty="0" smtClean="0"/>
                        <a:t>上位集団</a:t>
                      </a:r>
                      <a:endParaRPr kumimoji="1" lang="ja-JP" altLang="en-US" sz="3200" dirty="0"/>
                    </a:p>
                  </a:txBody>
                  <a:tcPr/>
                </a:tc>
                <a:tc>
                  <a:txBody>
                    <a:bodyPr/>
                    <a:lstStyle/>
                    <a:p>
                      <a:pPr algn="ctr"/>
                      <a:r>
                        <a:rPr kumimoji="1" lang="ja-JP" altLang="en-US" sz="3200" dirty="0" smtClean="0"/>
                        <a:t>合計</a:t>
                      </a:r>
                      <a:endParaRPr kumimoji="1" lang="ja-JP" altLang="en-US" sz="3200" dirty="0"/>
                    </a:p>
                  </a:txBody>
                  <a:tcPr/>
                </a:tc>
              </a:tr>
              <a:tr h="781236">
                <a:tc>
                  <a:txBody>
                    <a:bodyPr/>
                    <a:lstStyle/>
                    <a:p>
                      <a:pPr algn="ctr"/>
                      <a:r>
                        <a:rPr kumimoji="1" lang="ja-JP" altLang="en-US" sz="3200" dirty="0" smtClean="0"/>
                        <a:t>実験群</a:t>
                      </a:r>
                      <a:endParaRPr kumimoji="1" lang="ja-JP" altLang="en-US" sz="3200" dirty="0"/>
                    </a:p>
                  </a:txBody>
                  <a:tcPr/>
                </a:tc>
                <a:tc>
                  <a:txBody>
                    <a:bodyPr/>
                    <a:lstStyle/>
                    <a:p>
                      <a:pPr algn="ctr"/>
                      <a:r>
                        <a:rPr kumimoji="1" lang="en-US" altLang="ja-JP" sz="3200" dirty="0" smtClean="0"/>
                        <a:t>27</a:t>
                      </a:r>
                      <a:endParaRPr kumimoji="1" lang="ja-JP" altLang="en-US" sz="3200" dirty="0"/>
                    </a:p>
                  </a:txBody>
                  <a:tcPr/>
                </a:tc>
                <a:tc>
                  <a:txBody>
                    <a:bodyPr/>
                    <a:lstStyle/>
                    <a:p>
                      <a:pPr algn="ctr"/>
                      <a:r>
                        <a:rPr kumimoji="1" lang="en-US" altLang="ja-JP" sz="3200" dirty="0" smtClean="0"/>
                        <a:t>16</a:t>
                      </a:r>
                      <a:endParaRPr kumimoji="1" lang="ja-JP" altLang="en-US" sz="3200" dirty="0"/>
                    </a:p>
                  </a:txBody>
                  <a:tcPr/>
                </a:tc>
                <a:tc>
                  <a:txBody>
                    <a:bodyPr/>
                    <a:lstStyle/>
                    <a:p>
                      <a:pPr algn="ctr"/>
                      <a:r>
                        <a:rPr kumimoji="1" lang="en-US" altLang="ja-JP" sz="3200" dirty="0" smtClean="0"/>
                        <a:t>43</a:t>
                      </a:r>
                      <a:endParaRPr kumimoji="1" lang="ja-JP" altLang="en-US" sz="3200" dirty="0"/>
                    </a:p>
                  </a:txBody>
                  <a:tcPr/>
                </a:tc>
              </a:tr>
              <a:tr h="781236">
                <a:tc>
                  <a:txBody>
                    <a:bodyPr/>
                    <a:lstStyle/>
                    <a:p>
                      <a:pPr algn="ctr"/>
                      <a:r>
                        <a:rPr kumimoji="1" lang="ja-JP" altLang="en-US" sz="3200" dirty="0" smtClean="0"/>
                        <a:t>統制群</a:t>
                      </a:r>
                      <a:endParaRPr kumimoji="1" lang="ja-JP" altLang="en-US" sz="3200" dirty="0"/>
                    </a:p>
                  </a:txBody>
                  <a:tcPr/>
                </a:tc>
                <a:tc>
                  <a:txBody>
                    <a:bodyPr/>
                    <a:lstStyle/>
                    <a:p>
                      <a:pPr algn="ctr"/>
                      <a:r>
                        <a:rPr kumimoji="1" lang="en-US" altLang="ja-JP" sz="3200" dirty="0" smtClean="0"/>
                        <a:t>31</a:t>
                      </a:r>
                      <a:endParaRPr kumimoji="1" lang="ja-JP" altLang="en-US" sz="3200" dirty="0"/>
                    </a:p>
                  </a:txBody>
                  <a:tcPr/>
                </a:tc>
                <a:tc>
                  <a:txBody>
                    <a:bodyPr/>
                    <a:lstStyle/>
                    <a:p>
                      <a:pPr algn="ctr"/>
                      <a:r>
                        <a:rPr kumimoji="1" lang="en-US" altLang="ja-JP" sz="3200" dirty="0" smtClean="0"/>
                        <a:t>12</a:t>
                      </a:r>
                      <a:endParaRPr kumimoji="1" lang="ja-JP" altLang="en-US" sz="3200" dirty="0"/>
                    </a:p>
                  </a:txBody>
                  <a:tcPr/>
                </a:tc>
                <a:tc>
                  <a:txBody>
                    <a:bodyPr/>
                    <a:lstStyle/>
                    <a:p>
                      <a:pPr algn="ctr"/>
                      <a:r>
                        <a:rPr kumimoji="1" lang="en-US" altLang="ja-JP" sz="3200" dirty="0" smtClean="0"/>
                        <a:t>43</a:t>
                      </a:r>
                      <a:endParaRPr kumimoji="1" lang="ja-JP" altLang="en-US" sz="3200" dirty="0"/>
                    </a:p>
                  </a:txBody>
                  <a:tcPr/>
                </a:tc>
              </a:tr>
              <a:tr h="781236">
                <a:tc>
                  <a:txBody>
                    <a:bodyPr/>
                    <a:lstStyle/>
                    <a:p>
                      <a:pPr algn="ctr"/>
                      <a:r>
                        <a:rPr kumimoji="1" lang="ja-JP" altLang="en-US" sz="3200" dirty="0" smtClean="0"/>
                        <a:t>合計</a:t>
                      </a:r>
                      <a:endParaRPr kumimoji="1" lang="ja-JP" altLang="en-US" sz="3200" dirty="0"/>
                    </a:p>
                  </a:txBody>
                  <a:tcPr/>
                </a:tc>
                <a:tc>
                  <a:txBody>
                    <a:bodyPr/>
                    <a:lstStyle/>
                    <a:p>
                      <a:pPr algn="ctr"/>
                      <a:r>
                        <a:rPr kumimoji="1" lang="en-US" altLang="ja-JP" sz="3200" dirty="0" smtClean="0"/>
                        <a:t>58</a:t>
                      </a:r>
                      <a:endParaRPr kumimoji="1" lang="ja-JP" altLang="en-US" sz="3200" dirty="0"/>
                    </a:p>
                  </a:txBody>
                  <a:tcPr/>
                </a:tc>
                <a:tc>
                  <a:txBody>
                    <a:bodyPr/>
                    <a:lstStyle/>
                    <a:p>
                      <a:pPr algn="ctr"/>
                      <a:r>
                        <a:rPr kumimoji="1" lang="en-US" altLang="ja-JP" sz="3200" dirty="0" smtClean="0"/>
                        <a:t>28</a:t>
                      </a:r>
                      <a:endParaRPr kumimoji="1" lang="ja-JP" altLang="en-US" sz="3200" dirty="0"/>
                    </a:p>
                  </a:txBody>
                  <a:tcPr/>
                </a:tc>
                <a:tc>
                  <a:txBody>
                    <a:bodyPr/>
                    <a:lstStyle/>
                    <a:p>
                      <a:pPr algn="ctr"/>
                      <a:r>
                        <a:rPr kumimoji="1" lang="en-US" altLang="ja-JP" sz="3200" dirty="0" smtClean="0"/>
                        <a:t>86</a:t>
                      </a:r>
                      <a:endParaRPr kumimoji="1" lang="ja-JP" altLang="en-US" sz="3200" dirty="0"/>
                    </a:p>
                  </a:txBody>
                  <a:tcPr/>
                </a:tc>
              </a:tr>
            </a:tbl>
          </a:graphicData>
        </a:graphic>
      </p:graphicFrame>
      <p:graphicFrame>
        <p:nvGraphicFramePr>
          <p:cNvPr id="6" name="オブジェクト 5"/>
          <p:cNvGraphicFramePr>
            <a:graphicFrameLocks noChangeAspect="1"/>
          </p:cNvGraphicFramePr>
          <p:nvPr/>
        </p:nvGraphicFramePr>
        <p:xfrm>
          <a:off x="899592" y="4869160"/>
          <a:ext cx="6048672" cy="648072"/>
        </p:xfrm>
        <a:graphic>
          <a:graphicData uri="http://schemas.openxmlformats.org/presentationml/2006/ole">
            <p:oleObj spid="_x0000_s1026" name="数式" r:id="rId3" imgW="2476440" imgH="215640" progId="Equation.3">
              <p:embed/>
            </p:oleObj>
          </a:graphicData>
        </a:graphic>
      </p:graphicFrame>
      <p:sp>
        <p:nvSpPr>
          <p:cNvPr id="7" name="テキスト ボックス 6"/>
          <p:cNvSpPr txBox="1"/>
          <p:nvPr/>
        </p:nvSpPr>
        <p:spPr>
          <a:xfrm>
            <a:off x="3275856" y="5724545"/>
            <a:ext cx="2920992" cy="584775"/>
          </a:xfrm>
          <a:prstGeom prst="rect">
            <a:avLst/>
          </a:prstGeom>
          <a:noFill/>
        </p:spPr>
        <p:txBody>
          <a:bodyPr wrap="none" rtlCol="0">
            <a:spAutoFit/>
          </a:bodyPr>
          <a:lstStyle/>
          <a:p>
            <a:r>
              <a:rPr lang="ja-JP" altLang="en-US" sz="3200" dirty="0"/>
              <a:t>有意</a:t>
            </a:r>
            <a:r>
              <a:rPr lang="ja-JP" altLang="en-US" sz="3200" dirty="0" smtClean="0"/>
              <a:t>な差は</a:t>
            </a:r>
            <a:r>
              <a:rPr lang="ja-JP" altLang="en-US" sz="3200" dirty="0" err="1" smtClean="0">
                <a:solidFill>
                  <a:srgbClr val="FF0000"/>
                </a:solidFill>
              </a:rPr>
              <a:t>無し</a:t>
            </a:r>
            <a:endParaRPr kumimoji="1" lang="ja-JP" altLang="en-US" sz="3200" dirty="0">
              <a:solidFill>
                <a:srgbClr val="FF00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ポストテスト</a:t>
            </a:r>
            <a:r>
              <a:rPr kumimoji="1" lang="ja-JP" altLang="en-US" dirty="0" smtClean="0"/>
              <a:t>における群問比較</a:t>
            </a:r>
            <a:endParaRPr kumimoji="1" lang="ja-JP" altLang="en-US" dirty="0"/>
          </a:p>
        </p:txBody>
      </p:sp>
      <p:graphicFrame>
        <p:nvGraphicFramePr>
          <p:cNvPr id="4" name="コンテンツ プレースホルダ 3"/>
          <p:cNvGraphicFramePr>
            <a:graphicFrameLocks noGrp="1"/>
          </p:cNvGraphicFramePr>
          <p:nvPr>
            <p:ph idx="1"/>
          </p:nvPr>
        </p:nvGraphicFramePr>
        <p:xfrm>
          <a:off x="457200" y="1600200"/>
          <a:ext cx="8229600" cy="3124944"/>
        </p:xfrm>
        <a:graphic>
          <a:graphicData uri="http://schemas.openxmlformats.org/drawingml/2006/table">
            <a:tbl>
              <a:tblPr firstRow="1" bandRow="1">
                <a:tableStyleId>{5C22544A-7EE6-4342-B048-85BDC9FD1C3A}</a:tableStyleId>
              </a:tblPr>
              <a:tblGrid>
                <a:gridCol w="2057400"/>
                <a:gridCol w="2057400"/>
                <a:gridCol w="2057400"/>
                <a:gridCol w="2057400"/>
              </a:tblGrid>
              <a:tr h="781236">
                <a:tc>
                  <a:txBody>
                    <a:bodyPr/>
                    <a:lstStyle/>
                    <a:p>
                      <a:pPr algn="ctr"/>
                      <a:endParaRPr kumimoji="1" lang="ja-JP" altLang="en-US" sz="3200" dirty="0"/>
                    </a:p>
                  </a:txBody>
                  <a:tcPr/>
                </a:tc>
                <a:tc>
                  <a:txBody>
                    <a:bodyPr/>
                    <a:lstStyle/>
                    <a:p>
                      <a:pPr algn="ctr"/>
                      <a:r>
                        <a:rPr kumimoji="1" lang="ja-JP" altLang="en-US" sz="3200" dirty="0" smtClean="0"/>
                        <a:t>下位集団</a:t>
                      </a:r>
                      <a:endParaRPr kumimoji="1" lang="ja-JP" altLang="en-US" sz="3200" dirty="0"/>
                    </a:p>
                  </a:txBody>
                  <a:tcPr/>
                </a:tc>
                <a:tc>
                  <a:txBody>
                    <a:bodyPr/>
                    <a:lstStyle/>
                    <a:p>
                      <a:pPr algn="ctr"/>
                      <a:r>
                        <a:rPr kumimoji="1" lang="ja-JP" altLang="en-US" sz="3200" dirty="0" smtClean="0"/>
                        <a:t>上位集団</a:t>
                      </a:r>
                      <a:endParaRPr kumimoji="1" lang="ja-JP" altLang="en-US" sz="3200" dirty="0"/>
                    </a:p>
                  </a:txBody>
                  <a:tcPr/>
                </a:tc>
                <a:tc>
                  <a:txBody>
                    <a:bodyPr/>
                    <a:lstStyle/>
                    <a:p>
                      <a:pPr algn="ctr"/>
                      <a:r>
                        <a:rPr kumimoji="1" lang="ja-JP" altLang="en-US" sz="3200" dirty="0" smtClean="0"/>
                        <a:t>合計</a:t>
                      </a:r>
                      <a:endParaRPr kumimoji="1" lang="ja-JP" altLang="en-US" sz="3200" dirty="0"/>
                    </a:p>
                  </a:txBody>
                  <a:tcPr/>
                </a:tc>
              </a:tr>
              <a:tr h="781236">
                <a:tc>
                  <a:txBody>
                    <a:bodyPr/>
                    <a:lstStyle/>
                    <a:p>
                      <a:pPr algn="ctr"/>
                      <a:r>
                        <a:rPr kumimoji="1" lang="ja-JP" altLang="en-US" sz="3200" dirty="0" smtClean="0"/>
                        <a:t>実験群</a:t>
                      </a:r>
                      <a:endParaRPr kumimoji="1" lang="ja-JP" altLang="en-US" sz="3200" dirty="0"/>
                    </a:p>
                  </a:txBody>
                  <a:tcPr/>
                </a:tc>
                <a:tc>
                  <a:txBody>
                    <a:bodyPr/>
                    <a:lstStyle/>
                    <a:p>
                      <a:pPr algn="ctr"/>
                      <a:r>
                        <a:rPr kumimoji="1" lang="en-US" altLang="ja-JP" sz="3200" dirty="0" smtClean="0"/>
                        <a:t>13</a:t>
                      </a:r>
                      <a:endParaRPr kumimoji="1" lang="ja-JP" altLang="en-US" sz="3200" dirty="0"/>
                    </a:p>
                  </a:txBody>
                  <a:tcPr/>
                </a:tc>
                <a:tc>
                  <a:txBody>
                    <a:bodyPr/>
                    <a:lstStyle/>
                    <a:p>
                      <a:pPr algn="ctr"/>
                      <a:r>
                        <a:rPr kumimoji="1" lang="en-US" altLang="ja-JP" sz="3200" dirty="0" smtClean="0"/>
                        <a:t>30</a:t>
                      </a:r>
                      <a:endParaRPr kumimoji="1" lang="ja-JP" altLang="en-US" sz="3200" dirty="0"/>
                    </a:p>
                  </a:txBody>
                  <a:tcPr/>
                </a:tc>
                <a:tc>
                  <a:txBody>
                    <a:bodyPr/>
                    <a:lstStyle/>
                    <a:p>
                      <a:pPr algn="ctr"/>
                      <a:r>
                        <a:rPr kumimoji="1" lang="en-US" altLang="ja-JP" sz="3200" dirty="0" smtClean="0"/>
                        <a:t>43</a:t>
                      </a:r>
                      <a:endParaRPr kumimoji="1" lang="ja-JP" altLang="en-US" sz="3200" dirty="0"/>
                    </a:p>
                  </a:txBody>
                  <a:tcPr/>
                </a:tc>
              </a:tr>
              <a:tr h="781236">
                <a:tc>
                  <a:txBody>
                    <a:bodyPr/>
                    <a:lstStyle/>
                    <a:p>
                      <a:pPr algn="ctr"/>
                      <a:r>
                        <a:rPr kumimoji="1" lang="ja-JP" altLang="en-US" sz="3200" dirty="0" smtClean="0"/>
                        <a:t>統制群</a:t>
                      </a:r>
                      <a:endParaRPr kumimoji="1" lang="ja-JP" altLang="en-US" sz="3200" dirty="0"/>
                    </a:p>
                  </a:txBody>
                  <a:tcPr/>
                </a:tc>
                <a:tc>
                  <a:txBody>
                    <a:bodyPr/>
                    <a:lstStyle/>
                    <a:p>
                      <a:pPr algn="ctr"/>
                      <a:r>
                        <a:rPr kumimoji="1" lang="en-US" altLang="ja-JP" sz="3200" dirty="0" smtClean="0"/>
                        <a:t>22</a:t>
                      </a:r>
                      <a:endParaRPr kumimoji="1" lang="ja-JP" altLang="en-US" sz="3200" dirty="0"/>
                    </a:p>
                  </a:txBody>
                  <a:tcPr/>
                </a:tc>
                <a:tc>
                  <a:txBody>
                    <a:bodyPr/>
                    <a:lstStyle/>
                    <a:p>
                      <a:pPr algn="ctr"/>
                      <a:r>
                        <a:rPr kumimoji="1" lang="en-US" altLang="ja-JP" sz="3200" dirty="0" smtClean="0"/>
                        <a:t>21</a:t>
                      </a:r>
                      <a:endParaRPr kumimoji="1" lang="ja-JP" altLang="en-US" sz="3200" dirty="0"/>
                    </a:p>
                  </a:txBody>
                  <a:tcPr/>
                </a:tc>
                <a:tc>
                  <a:txBody>
                    <a:bodyPr/>
                    <a:lstStyle/>
                    <a:p>
                      <a:pPr algn="ctr"/>
                      <a:r>
                        <a:rPr kumimoji="1" lang="en-US" altLang="ja-JP" sz="3200" dirty="0" smtClean="0"/>
                        <a:t>43</a:t>
                      </a:r>
                      <a:endParaRPr kumimoji="1" lang="ja-JP" altLang="en-US" sz="3200" dirty="0"/>
                    </a:p>
                  </a:txBody>
                  <a:tcPr/>
                </a:tc>
              </a:tr>
              <a:tr h="781236">
                <a:tc>
                  <a:txBody>
                    <a:bodyPr/>
                    <a:lstStyle/>
                    <a:p>
                      <a:pPr algn="ctr"/>
                      <a:r>
                        <a:rPr kumimoji="1" lang="ja-JP" altLang="en-US" sz="3200" dirty="0" smtClean="0"/>
                        <a:t>合計</a:t>
                      </a:r>
                      <a:endParaRPr kumimoji="1" lang="ja-JP" altLang="en-US" sz="3200" dirty="0"/>
                    </a:p>
                  </a:txBody>
                  <a:tcPr/>
                </a:tc>
                <a:tc>
                  <a:txBody>
                    <a:bodyPr/>
                    <a:lstStyle/>
                    <a:p>
                      <a:pPr algn="ctr"/>
                      <a:r>
                        <a:rPr kumimoji="1" lang="en-US" altLang="ja-JP" sz="3200" dirty="0" smtClean="0"/>
                        <a:t>35</a:t>
                      </a:r>
                      <a:endParaRPr kumimoji="1" lang="ja-JP" altLang="en-US" sz="3200" dirty="0"/>
                    </a:p>
                  </a:txBody>
                  <a:tcPr/>
                </a:tc>
                <a:tc>
                  <a:txBody>
                    <a:bodyPr/>
                    <a:lstStyle/>
                    <a:p>
                      <a:pPr algn="ctr"/>
                      <a:r>
                        <a:rPr kumimoji="1" lang="en-US" altLang="ja-JP" sz="3200" dirty="0" smtClean="0"/>
                        <a:t>51</a:t>
                      </a:r>
                      <a:endParaRPr kumimoji="1" lang="ja-JP" altLang="en-US" sz="3200" dirty="0"/>
                    </a:p>
                  </a:txBody>
                  <a:tcPr/>
                </a:tc>
                <a:tc>
                  <a:txBody>
                    <a:bodyPr/>
                    <a:lstStyle/>
                    <a:p>
                      <a:pPr algn="ctr"/>
                      <a:r>
                        <a:rPr kumimoji="1" lang="en-US" altLang="ja-JP" sz="3200" dirty="0" smtClean="0"/>
                        <a:t>86</a:t>
                      </a:r>
                      <a:endParaRPr kumimoji="1" lang="ja-JP" altLang="en-US" sz="3200" dirty="0"/>
                    </a:p>
                  </a:txBody>
                  <a:tcPr/>
                </a:tc>
              </a:tr>
            </a:tbl>
          </a:graphicData>
        </a:graphic>
      </p:graphicFrame>
      <p:graphicFrame>
        <p:nvGraphicFramePr>
          <p:cNvPr id="6" name="オブジェクト 5"/>
          <p:cNvGraphicFramePr>
            <a:graphicFrameLocks noChangeAspect="1"/>
          </p:cNvGraphicFramePr>
          <p:nvPr/>
        </p:nvGraphicFramePr>
        <p:xfrm>
          <a:off x="1043608" y="4725144"/>
          <a:ext cx="3567113" cy="647700"/>
        </p:xfrm>
        <a:graphic>
          <a:graphicData uri="http://schemas.openxmlformats.org/presentationml/2006/ole">
            <p:oleObj spid="_x0000_s2050" name="数式" r:id="rId3" imgW="1460160" imgH="215640" progId="Equation.3">
              <p:embed/>
            </p:oleObj>
          </a:graphicData>
        </a:graphic>
      </p:graphicFrame>
      <p:sp>
        <p:nvSpPr>
          <p:cNvPr id="7" name="テキスト ボックス 6"/>
          <p:cNvSpPr txBox="1"/>
          <p:nvPr/>
        </p:nvSpPr>
        <p:spPr>
          <a:xfrm>
            <a:off x="3275856" y="5157192"/>
            <a:ext cx="2912977" cy="584775"/>
          </a:xfrm>
          <a:prstGeom prst="rect">
            <a:avLst/>
          </a:prstGeom>
          <a:noFill/>
        </p:spPr>
        <p:txBody>
          <a:bodyPr wrap="none" rtlCol="0">
            <a:spAutoFit/>
          </a:bodyPr>
          <a:lstStyle/>
          <a:p>
            <a:r>
              <a:rPr lang="ja-JP" altLang="en-US" sz="3200" dirty="0"/>
              <a:t>有意</a:t>
            </a:r>
            <a:r>
              <a:rPr lang="ja-JP" altLang="en-US" sz="3200" dirty="0" smtClean="0"/>
              <a:t>な差が</a:t>
            </a:r>
            <a:r>
              <a:rPr lang="ja-JP" altLang="en-US" sz="3200" dirty="0" smtClean="0">
                <a:solidFill>
                  <a:srgbClr val="FF0000"/>
                </a:solidFill>
              </a:rPr>
              <a:t>有り</a:t>
            </a:r>
            <a:endParaRPr kumimoji="1" lang="ja-JP" altLang="en-US" sz="3200" dirty="0">
              <a:solidFill>
                <a:srgbClr val="FF0000"/>
              </a:solidFill>
            </a:endParaRPr>
          </a:p>
        </p:txBody>
      </p:sp>
      <p:sp>
        <p:nvSpPr>
          <p:cNvPr id="8" name="下矢印 7"/>
          <p:cNvSpPr/>
          <p:nvPr/>
        </p:nvSpPr>
        <p:spPr>
          <a:xfrm>
            <a:off x="2143152" y="5661248"/>
            <a:ext cx="5021136" cy="5463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1907704" y="6228601"/>
            <a:ext cx="5769528" cy="584775"/>
          </a:xfrm>
          <a:prstGeom prst="rect">
            <a:avLst/>
          </a:prstGeom>
          <a:noFill/>
        </p:spPr>
        <p:txBody>
          <a:bodyPr wrap="none" rtlCol="0">
            <a:spAutoFit/>
          </a:bodyPr>
          <a:lstStyle/>
          <a:p>
            <a:r>
              <a:rPr kumimoji="1" lang="ja-JP" altLang="en-US" sz="3200" dirty="0" smtClean="0"/>
              <a:t>実験群の授業の方がより効果的</a:t>
            </a:r>
            <a:endParaRPr kumimoji="1" lang="ja-JP" altLang="en-US" sz="32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ポストポストテスト</a:t>
            </a:r>
            <a:r>
              <a:rPr kumimoji="1" lang="ja-JP" altLang="en-US" dirty="0" smtClean="0"/>
              <a:t>における群問比較</a:t>
            </a:r>
            <a:endParaRPr kumimoji="1" lang="ja-JP" altLang="en-US" dirty="0"/>
          </a:p>
        </p:txBody>
      </p:sp>
      <p:graphicFrame>
        <p:nvGraphicFramePr>
          <p:cNvPr id="4" name="コンテンツ プレースホルダ 3"/>
          <p:cNvGraphicFramePr>
            <a:graphicFrameLocks noGrp="1"/>
          </p:cNvGraphicFramePr>
          <p:nvPr>
            <p:ph idx="1"/>
          </p:nvPr>
        </p:nvGraphicFramePr>
        <p:xfrm>
          <a:off x="457200" y="1600200"/>
          <a:ext cx="8229600" cy="3124944"/>
        </p:xfrm>
        <a:graphic>
          <a:graphicData uri="http://schemas.openxmlformats.org/drawingml/2006/table">
            <a:tbl>
              <a:tblPr firstRow="1" bandRow="1">
                <a:tableStyleId>{5C22544A-7EE6-4342-B048-85BDC9FD1C3A}</a:tableStyleId>
              </a:tblPr>
              <a:tblGrid>
                <a:gridCol w="2057400"/>
                <a:gridCol w="2057400"/>
                <a:gridCol w="2057400"/>
                <a:gridCol w="2057400"/>
              </a:tblGrid>
              <a:tr h="781236">
                <a:tc>
                  <a:txBody>
                    <a:bodyPr/>
                    <a:lstStyle/>
                    <a:p>
                      <a:pPr algn="ctr"/>
                      <a:endParaRPr kumimoji="1" lang="ja-JP" altLang="en-US" sz="3200" dirty="0"/>
                    </a:p>
                  </a:txBody>
                  <a:tcPr/>
                </a:tc>
                <a:tc>
                  <a:txBody>
                    <a:bodyPr/>
                    <a:lstStyle/>
                    <a:p>
                      <a:pPr algn="ctr"/>
                      <a:r>
                        <a:rPr kumimoji="1" lang="ja-JP" altLang="en-US" sz="3200" dirty="0" smtClean="0"/>
                        <a:t>下位集団</a:t>
                      </a:r>
                      <a:endParaRPr kumimoji="1" lang="ja-JP" altLang="en-US" sz="3200" dirty="0"/>
                    </a:p>
                  </a:txBody>
                  <a:tcPr/>
                </a:tc>
                <a:tc>
                  <a:txBody>
                    <a:bodyPr/>
                    <a:lstStyle/>
                    <a:p>
                      <a:pPr algn="ctr"/>
                      <a:r>
                        <a:rPr kumimoji="1" lang="ja-JP" altLang="en-US" sz="3200" dirty="0" smtClean="0"/>
                        <a:t>上位集団</a:t>
                      </a:r>
                      <a:endParaRPr kumimoji="1" lang="ja-JP" altLang="en-US" sz="3200" dirty="0"/>
                    </a:p>
                  </a:txBody>
                  <a:tcPr/>
                </a:tc>
                <a:tc>
                  <a:txBody>
                    <a:bodyPr/>
                    <a:lstStyle/>
                    <a:p>
                      <a:pPr algn="ctr"/>
                      <a:r>
                        <a:rPr kumimoji="1" lang="ja-JP" altLang="en-US" sz="3200" dirty="0" smtClean="0"/>
                        <a:t>合計</a:t>
                      </a:r>
                      <a:endParaRPr kumimoji="1" lang="ja-JP" altLang="en-US" sz="3200" dirty="0"/>
                    </a:p>
                  </a:txBody>
                  <a:tcPr/>
                </a:tc>
              </a:tr>
              <a:tr h="781236">
                <a:tc>
                  <a:txBody>
                    <a:bodyPr/>
                    <a:lstStyle/>
                    <a:p>
                      <a:pPr algn="ctr"/>
                      <a:r>
                        <a:rPr kumimoji="1" lang="ja-JP" altLang="en-US" sz="3200" dirty="0" smtClean="0"/>
                        <a:t>実験群</a:t>
                      </a:r>
                      <a:endParaRPr kumimoji="1" lang="ja-JP" altLang="en-US" sz="3200" dirty="0"/>
                    </a:p>
                  </a:txBody>
                  <a:tcPr/>
                </a:tc>
                <a:tc>
                  <a:txBody>
                    <a:bodyPr/>
                    <a:lstStyle/>
                    <a:p>
                      <a:pPr algn="ctr"/>
                      <a:r>
                        <a:rPr kumimoji="1" lang="en-US" altLang="ja-JP" sz="3200" dirty="0" smtClean="0">
                          <a:solidFill>
                            <a:srgbClr val="FF0000"/>
                          </a:solidFill>
                        </a:rPr>
                        <a:t>9</a:t>
                      </a:r>
                      <a:endParaRPr kumimoji="1" lang="ja-JP" altLang="en-US" sz="3200" dirty="0">
                        <a:solidFill>
                          <a:srgbClr val="FF0000"/>
                        </a:solidFill>
                      </a:endParaRPr>
                    </a:p>
                  </a:txBody>
                  <a:tcPr/>
                </a:tc>
                <a:tc>
                  <a:txBody>
                    <a:bodyPr/>
                    <a:lstStyle/>
                    <a:p>
                      <a:pPr algn="ctr"/>
                      <a:r>
                        <a:rPr kumimoji="1" lang="en-US" altLang="ja-JP" sz="3200" dirty="0" smtClean="0">
                          <a:solidFill>
                            <a:srgbClr val="FF0000"/>
                          </a:solidFill>
                        </a:rPr>
                        <a:t>34</a:t>
                      </a:r>
                      <a:endParaRPr kumimoji="1" lang="ja-JP" altLang="en-US" sz="3200" dirty="0">
                        <a:solidFill>
                          <a:srgbClr val="FF0000"/>
                        </a:solidFill>
                      </a:endParaRPr>
                    </a:p>
                  </a:txBody>
                  <a:tcPr/>
                </a:tc>
                <a:tc>
                  <a:txBody>
                    <a:bodyPr/>
                    <a:lstStyle/>
                    <a:p>
                      <a:pPr algn="ctr"/>
                      <a:r>
                        <a:rPr kumimoji="1" lang="en-US" altLang="ja-JP" sz="3200" dirty="0" smtClean="0"/>
                        <a:t>43</a:t>
                      </a:r>
                      <a:endParaRPr kumimoji="1" lang="ja-JP" altLang="en-US" sz="3200" dirty="0"/>
                    </a:p>
                  </a:txBody>
                  <a:tcPr/>
                </a:tc>
              </a:tr>
              <a:tr h="781236">
                <a:tc>
                  <a:txBody>
                    <a:bodyPr/>
                    <a:lstStyle/>
                    <a:p>
                      <a:pPr algn="ctr"/>
                      <a:r>
                        <a:rPr kumimoji="1" lang="ja-JP" altLang="en-US" sz="3200" dirty="0" smtClean="0"/>
                        <a:t>統制群</a:t>
                      </a:r>
                      <a:endParaRPr kumimoji="1" lang="ja-JP" altLang="en-US" sz="3200" dirty="0"/>
                    </a:p>
                  </a:txBody>
                  <a:tcPr/>
                </a:tc>
                <a:tc>
                  <a:txBody>
                    <a:bodyPr/>
                    <a:lstStyle/>
                    <a:p>
                      <a:pPr algn="ctr"/>
                      <a:r>
                        <a:rPr kumimoji="1" lang="en-US" altLang="ja-JP" sz="3200" dirty="0" smtClean="0">
                          <a:solidFill>
                            <a:srgbClr val="FF0000"/>
                          </a:solidFill>
                        </a:rPr>
                        <a:t>18</a:t>
                      </a:r>
                      <a:endParaRPr kumimoji="1" lang="ja-JP" altLang="en-US" sz="3200" dirty="0">
                        <a:solidFill>
                          <a:srgbClr val="FF0000"/>
                        </a:solidFill>
                      </a:endParaRPr>
                    </a:p>
                  </a:txBody>
                  <a:tcPr/>
                </a:tc>
                <a:tc>
                  <a:txBody>
                    <a:bodyPr/>
                    <a:lstStyle/>
                    <a:p>
                      <a:pPr algn="ctr"/>
                      <a:r>
                        <a:rPr kumimoji="1" lang="en-US" altLang="ja-JP" sz="3200" dirty="0" smtClean="0">
                          <a:solidFill>
                            <a:srgbClr val="FF0000"/>
                          </a:solidFill>
                        </a:rPr>
                        <a:t>25</a:t>
                      </a:r>
                      <a:endParaRPr kumimoji="1" lang="ja-JP" altLang="en-US" sz="3200" dirty="0">
                        <a:solidFill>
                          <a:srgbClr val="FF0000"/>
                        </a:solidFill>
                      </a:endParaRPr>
                    </a:p>
                  </a:txBody>
                  <a:tcPr/>
                </a:tc>
                <a:tc>
                  <a:txBody>
                    <a:bodyPr/>
                    <a:lstStyle/>
                    <a:p>
                      <a:pPr algn="ctr"/>
                      <a:r>
                        <a:rPr kumimoji="1" lang="en-US" altLang="ja-JP" sz="3200" dirty="0" smtClean="0"/>
                        <a:t>43</a:t>
                      </a:r>
                      <a:endParaRPr kumimoji="1" lang="ja-JP" altLang="en-US" sz="3200" dirty="0"/>
                    </a:p>
                  </a:txBody>
                  <a:tcPr/>
                </a:tc>
              </a:tr>
              <a:tr h="781236">
                <a:tc>
                  <a:txBody>
                    <a:bodyPr/>
                    <a:lstStyle/>
                    <a:p>
                      <a:pPr algn="ctr"/>
                      <a:r>
                        <a:rPr kumimoji="1" lang="ja-JP" altLang="en-US" sz="3200" dirty="0" smtClean="0"/>
                        <a:t>合計</a:t>
                      </a:r>
                      <a:endParaRPr kumimoji="1" lang="ja-JP" altLang="en-US" sz="3200" dirty="0"/>
                    </a:p>
                  </a:txBody>
                  <a:tcPr/>
                </a:tc>
                <a:tc>
                  <a:txBody>
                    <a:bodyPr/>
                    <a:lstStyle/>
                    <a:p>
                      <a:pPr algn="ctr"/>
                      <a:r>
                        <a:rPr kumimoji="1" lang="en-US" altLang="ja-JP" sz="3200" dirty="0" smtClean="0">
                          <a:solidFill>
                            <a:srgbClr val="FF0000"/>
                          </a:solidFill>
                        </a:rPr>
                        <a:t>27</a:t>
                      </a:r>
                      <a:endParaRPr kumimoji="1" lang="ja-JP" altLang="en-US" sz="3200" dirty="0">
                        <a:solidFill>
                          <a:srgbClr val="FF0000"/>
                        </a:solidFill>
                      </a:endParaRPr>
                    </a:p>
                  </a:txBody>
                  <a:tcPr/>
                </a:tc>
                <a:tc>
                  <a:txBody>
                    <a:bodyPr/>
                    <a:lstStyle/>
                    <a:p>
                      <a:pPr algn="ctr"/>
                      <a:r>
                        <a:rPr kumimoji="1" lang="en-US" altLang="ja-JP" sz="3200" dirty="0" smtClean="0">
                          <a:solidFill>
                            <a:srgbClr val="FF0000"/>
                          </a:solidFill>
                        </a:rPr>
                        <a:t>59</a:t>
                      </a:r>
                      <a:endParaRPr kumimoji="1" lang="ja-JP" altLang="en-US" sz="3200" dirty="0">
                        <a:solidFill>
                          <a:srgbClr val="FF0000"/>
                        </a:solidFill>
                      </a:endParaRPr>
                    </a:p>
                  </a:txBody>
                  <a:tcPr/>
                </a:tc>
                <a:tc>
                  <a:txBody>
                    <a:bodyPr/>
                    <a:lstStyle/>
                    <a:p>
                      <a:pPr algn="ctr"/>
                      <a:r>
                        <a:rPr kumimoji="1" lang="en-US" altLang="ja-JP" sz="3200" dirty="0" smtClean="0"/>
                        <a:t>86</a:t>
                      </a:r>
                      <a:endParaRPr kumimoji="1" lang="ja-JP" altLang="en-US" sz="3200" dirty="0"/>
                    </a:p>
                  </a:txBody>
                  <a:tcPr/>
                </a:tc>
              </a:tr>
            </a:tbl>
          </a:graphicData>
        </a:graphic>
      </p:graphicFrame>
      <p:graphicFrame>
        <p:nvGraphicFramePr>
          <p:cNvPr id="6" name="オブジェクト 5"/>
          <p:cNvGraphicFramePr>
            <a:graphicFrameLocks noChangeAspect="1"/>
          </p:cNvGraphicFramePr>
          <p:nvPr/>
        </p:nvGraphicFramePr>
        <p:xfrm>
          <a:off x="1028700" y="4724400"/>
          <a:ext cx="3597275" cy="647700"/>
        </p:xfrm>
        <a:graphic>
          <a:graphicData uri="http://schemas.openxmlformats.org/presentationml/2006/ole">
            <p:oleObj spid="_x0000_s3074" name="数式" r:id="rId3" imgW="1473120" imgH="215640" progId="Equation.3">
              <p:embed/>
            </p:oleObj>
          </a:graphicData>
        </a:graphic>
      </p:graphicFrame>
      <p:sp>
        <p:nvSpPr>
          <p:cNvPr id="7" name="テキスト ボックス 6"/>
          <p:cNvSpPr txBox="1"/>
          <p:nvPr/>
        </p:nvSpPr>
        <p:spPr>
          <a:xfrm>
            <a:off x="3275856" y="5157192"/>
            <a:ext cx="2912977" cy="584775"/>
          </a:xfrm>
          <a:prstGeom prst="rect">
            <a:avLst/>
          </a:prstGeom>
          <a:noFill/>
        </p:spPr>
        <p:txBody>
          <a:bodyPr wrap="none" rtlCol="0">
            <a:spAutoFit/>
          </a:bodyPr>
          <a:lstStyle/>
          <a:p>
            <a:r>
              <a:rPr lang="ja-JP" altLang="en-US" sz="3200" dirty="0"/>
              <a:t>有意</a:t>
            </a:r>
            <a:r>
              <a:rPr lang="ja-JP" altLang="en-US" sz="3200" dirty="0" smtClean="0"/>
              <a:t>な差が</a:t>
            </a:r>
            <a:r>
              <a:rPr lang="ja-JP" altLang="en-US" sz="3200" dirty="0" smtClean="0">
                <a:solidFill>
                  <a:srgbClr val="FF0000"/>
                </a:solidFill>
              </a:rPr>
              <a:t>有り</a:t>
            </a:r>
            <a:endParaRPr kumimoji="1" lang="ja-JP" altLang="en-US" sz="3200" dirty="0">
              <a:solidFill>
                <a:srgbClr val="FF0000"/>
              </a:solidFill>
            </a:endParaRPr>
          </a:p>
        </p:txBody>
      </p:sp>
      <p:sp>
        <p:nvSpPr>
          <p:cNvPr id="8" name="下矢印 7"/>
          <p:cNvSpPr/>
          <p:nvPr/>
        </p:nvSpPr>
        <p:spPr>
          <a:xfrm>
            <a:off x="2143152" y="5661248"/>
            <a:ext cx="5021136" cy="5463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611560" y="6165304"/>
            <a:ext cx="7983276" cy="584775"/>
          </a:xfrm>
          <a:prstGeom prst="rect">
            <a:avLst/>
          </a:prstGeom>
          <a:noFill/>
        </p:spPr>
        <p:txBody>
          <a:bodyPr wrap="none" rtlCol="0">
            <a:spAutoFit/>
          </a:bodyPr>
          <a:lstStyle/>
          <a:p>
            <a:r>
              <a:rPr lang="ja-JP" altLang="en-US" sz="3200" dirty="0" smtClean="0"/>
              <a:t>長時間かつ応用問題をつけ加えても効果あり</a:t>
            </a:r>
            <a:endParaRPr kumimoji="1" lang="ja-JP" altLang="en-US" sz="32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結果から</a:t>
            </a:r>
            <a:endParaRPr kumimoji="1" lang="ja-JP" altLang="en-US" dirty="0"/>
          </a:p>
        </p:txBody>
      </p:sp>
      <p:sp>
        <p:nvSpPr>
          <p:cNvPr id="3" name="コンテンツ プレースホルダ 2"/>
          <p:cNvSpPr>
            <a:spLocks noGrp="1"/>
          </p:cNvSpPr>
          <p:nvPr>
            <p:ph idx="1"/>
          </p:nvPr>
        </p:nvSpPr>
        <p:spPr>
          <a:xfrm>
            <a:off x="457200" y="1600201"/>
            <a:ext cx="8229600" cy="3412976"/>
          </a:xfrm>
        </p:spPr>
        <p:txBody>
          <a:bodyPr>
            <a:normAutofit fontScale="92500" lnSpcReduction="20000"/>
          </a:bodyPr>
          <a:lstStyle/>
          <a:p>
            <a:pPr>
              <a:buNone/>
            </a:pPr>
            <a:r>
              <a:rPr kumimoji="1" lang="ja-JP" altLang="en-US" dirty="0" smtClean="0"/>
              <a:t>プレテストより　（オルタナティブ・フレームワーク）</a:t>
            </a:r>
            <a:endParaRPr kumimoji="1" lang="en-US" altLang="ja-JP" dirty="0" smtClean="0"/>
          </a:p>
          <a:p>
            <a:pPr>
              <a:buNone/>
            </a:pPr>
            <a:endParaRPr kumimoji="1" lang="en-US" altLang="ja-JP" dirty="0" smtClean="0"/>
          </a:p>
          <a:p>
            <a:pPr>
              <a:buNone/>
            </a:pPr>
            <a:r>
              <a:rPr lang="ja-JP" altLang="en-US" dirty="0" smtClean="0"/>
              <a:t>・段差の境界へボールを転がすと「直落する」</a:t>
            </a:r>
            <a:endParaRPr lang="en-US" altLang="ja-JP" dirty="0" smtClean="0"/>
          </a:p>
          <a:p>
            <a:pPr>
              <a:buNone/>
            </a:pPr>
            <a:r>
              <a:rPr lang="ja-JP" altLang="en-US" dirty="0" smtClean="0"/>
              <a:t>・「水平投射軌道で進行方向の力が作用する」</a:t>
            </a:r>
            <a:endParaRPr lang="en-US" altLang="ja-JP" dirty="0" smtClean="0"/>
          </a:p>
          <a:p>
            <a:pPr>
              <a:buNone/>
            </a:pPr>
            <a:r>
              <a:rPr kumimoji="1" lang="ja-JP" altLang="en-US" dirty="0" smtClean="0"/>
              <a:t>・等速運動での自由落下で　落下地点が動く</a:t>
            </a:r>
            <a:endParaRPr kumimoji="1" lang="en-US" altLang="ja-JP" dirty="0" smtClean="0"/>
          </a:p>
          <a:p>
            <a:pPr>
              <a:buNone/>
            </a:pPr>
            <a:r>
              <a:rPr kumimoji="1" lang="ja-JP" altLang="en-US" dirty="0" smtClean="0"/>
              <a:t>・加速</a:t>
            </a:r>
            <a:r>
              <a:rPr lang="ja-JP" altLang="en-US" dirty="0" smtClean="0"/>
              <a:t>度</a:t>
            </a:r>
            <a:r>
              <a:rPr lang="ja-JP" altLang="en-US" dirty="0"/>
              <a:t>運動</a:t>
            </a:r>
            <a:r>
              <a:rPr lang="ja-JP" altLang="en-US" dirty="0" smtClean="0"/>
              <a:t>によって放たれた物体に力が働き続ける</a:t>
            </a:r>
            <a:endParaRPr lang="en-US" altLang="ja-JP" dirty="0" smtClean="0"/>
          </a:p>
          <a:p>
            <a:pPr>
              <a:buNone/>
            </a:pPr>
            <a:endParaRPr kumimoji="1" lang="ja-JP" altLang="en-US" dirty="0"/>
          </a:p>
        </p:txBody>
      </p:sp>
      <p:sp>
        <p:nvSpPr>
          <p:cNvPr id="4" name="テキスト ボックス 3"/>
          <p:cNvSpPr txBox="1"/>
          <p:nvPr/>
        </p:nvSpPr>
        <p:spPr>
          <a:xfrm>
            <a:off x="1979712" y="5661248"/>
            <a:ext cx="5367175" cy="646331"/>
          </a:xfrm>
          <a:prstGeom prst="rect">
            <a:avLst/>
          </a:prstGeom>
          <a:noFill/>
        </p:spPr>
        <p:txBody>
          <a:bodyPr wrap="none" rtlCol="0">
            <a:spAutoFit/>
          </a:bodyPr>
          <a:lstStyle/>
          <a:p>
            <a:r>
              <a:rPr lang="ja-JP" altLang="en-US" sz="3600" dirty="0" smtClean="0">
                <a:solidFill>
                  <a:srgbClr val="FF0000"/>
                </a:solidFill>
              </a:rPr>
              <a:t>正しい</a:t>
            </a:r>
            <a:r>
              <a:rPr lang="ja-JP" altLang="en-US" sz="3600" dirty="0">
                <a:solidFill>
                  <a:srgbClr val="FF0000"/>
                </a:solidFill>
              </a:rPr>
              <a:t>知識</a:t>
            </a:r>
            <a:r>
              <a:rPr lang="ja-JP" altLang="en-US" sz="3600" dirty="0" smtClean="0">
                <a:solidFill>
                  <a:srgbClr val="FF0000"/>
                </a:solidFill>
              </a:rPr>
              <a:t>に</a:t>
            </a:r>
            <a:r>
              <a:rPr lang="ja-JP" altLang="en-US" sz="3600" dirty="0">
                <a:solidFill>
                  <a:srgbClr val="FF0000"/>
                </a:solidFill>
              </a:rPr>
              <a:t>置き換わった</a:t>
            </a:r>
            <a:endParaRPr kumimoji="1" lang="ja-JP" altLang="en-US" sz="3600" dirty="0">
              <a:solidFill>
                <a:srgbClr val="FF0000"/>
              </a:solidFill>
            </a:endParaRPr>
          </a:p>
        </p:txBody>
      </p:sp>
      <p:sp>
        <p:nvSpPr>
          <p:cNvPr id="5" name="下矢印 4"/>
          <p:cNvSpPr/>
          <p:nvPr/>
        </p:nvSpPr>
        <p:spPr>
          <a:xfrm>
            <a:off x="2503192" y="4941168"/>
            <a:ext cx="3580976"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まとめ</a:t>
            </a:r>
            <a:endParaRPr kumimoji="1" lang="ja-JP" altLang="en-US" dirty="0"/>
          </a:p>
        </p:txBody>
      </p:sp>
      <p:sp>
        <p:nvSpPr>
          <p:cNvPr id="3" name="コンテンツ プレースホルダ 2"/>
          <p:cNvSpPr>
            <a:spLocks noGrp="1"/>
          </p:cNvSpPr>
          <p:nvPr>
            <p:ph idx="1"/>
          </p:nvPr>
        </p:nvSpPr>
        <p:spPr>
          <a:xfrm>
            <a:off x="457200" y="1340768"/>
            <a:ext cx="8229600" cy="3096345"/>
          </a:xfrm>
        </p:spPr>
        <p:txBody>
          <a:bodyPr/>
          <a:lstStyle/>
          <a:p>
            <a:pPr>
              <a:buNone/>
            </a:pPr>
            <a:r>
              <a:rPr lang="ja-JP" altLang="en-US" dirty="0" smtClean="0"/>
              <a:t>・慣性系と非慣性系を対比することで、特に説明の仕方に関して異なることを発見させる</a:t>
            </a:r>
            <a:endParaRPr lang="en-US" altLang="ja-JP" dirty="0" smtClean="0"/>
          </a:p>
          <a:p>
            <a:pPr>
              <a:buNone/>
            </a:pPr>
            <a:endParaRPr lang="en-US" altLang="ja-JP" dirty="0"/>
          </a:p>
          <a:p>
            <a:pPr algn="ctr">
              <a:buNone/>
            </a:pPr>
            <a:r>
              <a:rPr lang="ja-JP" altLang="en-US" dirty="0" smtClean="0"/>
              <a:t>観測者の立場に関係なく加速度運動をする車内では慣性力が作用する</a:t>
            </a:r>
            <a:endParaRPr lang="en-US" altLang="ja-JP" dirty="0" smtClean="0"/>
          </a:p>
        </p:txBody>
      </p:sp>
      <p:sp>
        <p:nvSpPr>
          <p:cNvPr id="5" name="テキスト ボックス 4"/>
          <p:cNvSpPr txBox="1"/>
          <p:nvPr/>
        </p:nvSpPr>
        <p:spPr>
          <a:xfrm>
            <a:off x="395536" y="4365104"/>
            <a:ext cx="7762061" cy="1077218"/>
          </a:xfrm>
          <a:prstGeom prst="rect">
            <a:avLst/>
          </a:prstGeom>
          <a:noFill/>
        </p:spPr>
        <p:txBody>
          <a:bodyPr wrap="none" rtlCol="0">
            <a:spAutoFit/>
          </a:bodyPr>
          <a:lstStyle/>
          <a:p>
            <a:r>
              <a:rPr lang="ja-JP" altLang="en-US" sz="3200" dirty="0" smtClean="0"/>
              <a:t>①座標系の外から見ると加速度</a:t>
            </a:r>
            <a:r>
              <a:rPr lang="ja-JP" altLang="en-US" sz="3200" dirty="0"/>
              <a:t>　</a:t>
            </a:r>
            <a:r>
              <a:rPr lang="ja-JP" altLang="en-US" sz="3200" dirty="0" smtClean="0"/>
              <a:t>　を用いて</a:t>
            </a:r>
            <a:endParaRPr lang="en-US" altLang="ja-JP" sz="3200" dirty="0" smtClean="0"/>
          </a:p>
          <a:p>
            <a:r>
              <a:rPr lang="ja-JP" altLang="en-US" sz="3200" dirty="0"/>
              <a:t>　</a:t>
            </a:r>
            <a:r>
              <a:rPr lang="ja-JP" altLang="en-US" sz="3200" dirty="0" smtClean="0"/>
              <a:t>　</a:t>
            </a:r>
            <a:r>
              <a:rPr lang="ja-JP" altLang="en-US" sz="3200" dirty="0"/>
              <a:t>　</a:t>
            </a:r>
            <a:r>
              <a:rPr lang="ja-JP" altLang="en-US" sz="3200" dirty="0" smtClean="0"/>
              <a:t>　　　　　　　</a:t>
            </a:r>
            <a:r>
              <a:rPr lang="ja-JP" altLang="en-US" sz="3200" dirty="0" err="1" smtClean="0"/>
              <a:t>だけ</a:t>
            </a:r>
            <a:r>
              <a:rPr lang="ja-JP" altLang="en-US" sz="3200" dirty="0" smtClean="0"/>
              <a:t>遅れる</a:t>
            </a:r>
            <a:endParaRPr kumimoji="1" lang="ja-JP" altLang="en-US" sz="3200" dirty="0"/>
          </a:p>
        </p:txBody>
      </p:sp>
      <p:sp>
        <p:nvSpPr>
          <p:cNvPr id="6" name="テキスト ボックス 5"/>
          <p:cNvSpPr txBox="1"/>
          <p:nvPr/>
        </p:nvSpPr>
        <p:spPr>
          <a:xfrm>
            <a:off x="399449" y="5445224"/>
            <a:ext cx="8493031" cy="1077218"/>
          </a:xfrm>
          <a:prstGeom prst="rect">
            <a:avLst/>
          </a:prstGeom>
          <a:noFill/>
        </p:spPr>
        <p:txBody>
          <a:bodyPr wrap="none" rtlCol="0">
            <a:spAutoFit/>
          </a:bodyPr>
          <a:lstStyle/>
          <a:p>
            <a:r>
              <a:rPr kumimoji="1" lang="ja-JP" altLang="en-US" sz="3200" dirty="0" smtClean="0"/>
              <a:t>②座標系の中からは</a:t>
            </a:r>
            <a:r>
              <a:rPr lang="ja-JP" altLang="en-US" sz="3200" dirty="0"/>
              <a:t>　</a:t>
            </a:r>
            <a:r>
              <a:rPr lang="ja-JP" altLang="en-US" sz="3200" dirty="0" smtClean="0"/>
              <a:t>　　　という加速度をもって</a:t>
            </a:r>
            <a:endParaRPr lang="en-US" altLang="ja-JP" sz="3200" dirty="0" smtClean="0"/>
          </a:p>
          <a:p>
            <a:r>
              <a:rPr lang="en-US" altLang="ja-JP" sz="3200" dirty="0" smtClean="0"/>
              <a:t>    </a:t>
            </a:r>
            <a:r>
              <a:rPr lang="ja-JP" altLang="en-US" sz="3200" dirty="0" smtClean="0"/>
              <a:t>　　　　　という力（慣性力）を受ける</a:t>
            </a:r>
            <a:endParaRPr kumimoji="1" lang="ja-JP" altLang="en-US" sz="3200" dirty="0"/>
          </a:p>
        </p:txBody>
      </p:sp>
      <p:sp>
        <p:nvSpPr>
          <p:cNvPr id="7" name="下矢印 6"/>
          <p:cNvSpPr/>
          <p:nvPr/>
        </p:nvSpPr>
        <p:spPr>
          <a:xfrm>
            <a:off x="2771800" y="3933056"/>
            <a:ext cx="3384376"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8" name="オブジェクト 7"/>
          <p:cNvGraphicFramePr>
            <a:graphicFrameLocks noChangeAspect="1"/>
          </p:cNvGraphicFramePr>
          <p:nvPr/>
        </p:nvGraphicFramePr>
        <p:xfrm>
          <a:off x="5796136" y="4293096"/>
          <a:ext cx="936104" cy="647259"/>
        </p:xfrm>
        <a:graphic>
          <a:graphicData uri="http://schemas.openxmlformats.org/presentationml/2006/ole">
            <p:oleObj spid="_x0000_s45058" name="数式" r:id="rId3" imgW="126720" imgH="139680" progId="Equation.3">
              <p:embed/>
            </p:oleObj>
          </a:graphicData>
        </a:graphic>
      </p:graphicFrame>
      <p:graphicFrame>
        <p:nvGraphicFramePr>
          <p:cNvPr id="9" name="オブジェクト 8"/>
          <p:cNvGraphicFramePr>
            <a:graphicFrameLocks noChangeAspect="1"/>
          </p:cNvGraphicFramePr>
          <p:nvPr/>
        </p:nvGraphicFramePr>
        <p:xfrm>
          <a:off x="1187624" y="4747164"/>
          <a:ext cx="1840384" cy="770068"/>
        </p:xfrm>
        <a:graphic>
          <a:graphicData uri="http://schemas.openxmlformats.org/presentationml/2006/ole">
            <p:oleObj spid="_x0000_s45059" name="数式" r:id="rId4" imgW="545760" imgH="228600" progId="Equation.3">
              <p:embed/>
            </p:oleObj>
          </a:graphicData>
        </a:graphic>
      </p:graphicFrame>
      <p:graphicFrame>
        <p:nvGraphicFramePr>
          <p:cNvPr id="45060" name="Object 4"/>
          <p:cNvGraphicFramePr>
            <a:graphicFrameLocks noChangeAspect="1"/>
          </p:cNvGraphicFramePr>
          <p:nvPr/>
        </p:nvGraphicFramePr>
        <p:xfrm>
          <a:off x="3851920" y="5373216"/>
          <a:ext cx="1419548" cy="647700"/>
        </p:xfrm>
        <a:graphic>
          <a:graphicData uri="http://schemas.openxmlformats.org/presentationml/2006/ole">
            <p:oleObj spid="_x0000_s45060" name="数式" r:id="rId5" imgW="241200" imgH="139680" progId="Equation.3">
              <p:embed/>
            </p:oleObj>
          </a:graphicData>
        </a:graphic>
      </p:graphicFrame>
      <p:graphicFrame>
        <p:nvGraphicFramePr>
          <p:cNvPr id="45061" name="Object 5"/>
          <p:cNvGraphicFramePr>
            <a:graphicFrameLocks noChangeAspect="1"/>
          </p:cNvGraphicFramePr>
          <p:nvPr/>
        </p:nvGraphicFramePr>
        <p:xfrm>
          <a:off x="467544" y="5877272"/>
          <a:ext cx="1733129" cy="647700"/>
        </p:xfrm>
        <a:graphic>
          <a:graphicData uri="http://schemas.openxmlformats.org/presentationml/2006/ole">
            <p:oleObj spid="_x0000_s45061" name="数式" r:id="rId6" imgW="342720" imgH="139680" progId="Equation.3">
              <p:embed/>
            </p:oleObj>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展望</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「枠</a:t>
            </a:r>
            <a:r>
              <a:rPr lang="ja-JP" altLang="en-US" dirty="0"/>
              <a:t>」</a:t>
            </a:r>
            <a:r>
              <a:rPr kumimoji="1" lang="ja-JP" altLang="en-US" dirty="0" smtClean="0"/>
              <a:t>内の実験をより納得できるように、映像等で切り取る</a:t>
            </a:r>
            <a:endParaRPr kumimoji="1" lang="en-US" altLang="ja-JP" dirty="0" smtClean="0"/>
          </a:p>
          <a:p>
            <a:endParaRPr lang="en-US" altLang="ja-JP" dirty="0"/>
          </a:p>
          <a:p>
            <a:r>
              <a:rPr kumimoji="1" lang="ja-JP" altLang="en-US" dirty="0" smtClean="0"/>
              <a:t>丈夫な実験器によってモーメント等他分野への使用、インパクトがあり、準備が楽な実験器としての応用</a:t>
            </a:r>
            <a:endParaRPr kumimoji="1" lang="en-US" altLang="ja-JP" dirty="0" smtClean="0"/>
          </a:p>
          <a:p>
            <a:r>
              <a:rPr kumimoji="1" lang="ja-JP" altLang="en-US" dirty="0" smtClean="0"/>
              <a:t>前段階としての認識を把握し、長期間持続する授業の組み立て</a:t>
            </a:r>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学習者に関して</a:t>
            </a:r>
            <a:endParaRPr kumimoji="1" lang="ja-JP" altLang="en-US" dirty="0"/>
          </a:p>
        </p:txBody>
      </p:sp>
      <p:sp>
        <p:nvSpPr>
          <p:cNvPr id="3" name="コンテンツ プレースホルダ 2"/>
          <p:cNvSpPr>
            <a:spLocks noGrp="1"/>
          </p:cNvSpPr>
          <p:nvPr>
            <p:ph idx="1"/>
          </p:nvPr>
        </p:nvSpPr>
        <p:spPr/>
        <p:txBody>
          <a:bodyPr/>
          <a:lstStyle/>
          <a:p>
            <a:pPr>
              <a:buNone/>
            </a:pPr>
            <a:r>
              <a:rPr kumimoji="1" lang="ja-JP" altLang="en-US" dirty="0" smtClean="0">
                <a:solidFill>
                  <a:srgbClr val="FF0000"/>
                </a:solidFill>
              </a:rPr>
              <a:t>方物運動の学習を行っている</a:t>
            </a:r>
            <a:r>
              <a:rPr kumimoji="1" lang="ja-JP" altLang="en-US" dirty="0" smtClean="0"/>
              <a:t>にも関わらず</a:t>
            </a:r>
            <a:endParaRPr kumimoji="1" lang="en-US" altLang="ja-JP" dirty="0" smtClean="0"/>
          </a:p>
          <a:p>
            <a:endParaRPr lang="en-US" altLang="ja-JP" dirty="0"/>
          </a:p>
          <a:p>
            <a:r>
              <a:rPr kumimoji="1" lang="ja-JP" altLang="en-US" dirty="0" smtClean="0"/>
              <a:t>飛行中の物体は進行方向に作用する力を内包する</a:t>
            </a:r>
            <a:endParaRPr kumimoji="1" lang="en-US" altLang="ja-JP" dirty="0" smtClean="0"/>
          </a:p>
          <a:p>
            <a:r>
              <a:rPr lang="ja-JP" altLang="en-US" dirty="0" smtClean="0"/>
              <a:t>観測者の立場に関係なく加速度運動をする車内では慣性力が作用する</a:t>
            </a:r>
            <a:endParaRPr lang="en-US" altLang="ja-JP" dirty="0" smtClean="0"/>
          </a:p>
          <a:p>
            <a:endParaRPr kumimoji="1" lang="en-US" altLang="ja-JP" dirty="0"/>
          </a:p>
          <a:p>
            <a:pPr>
              <a:buNone/>
            </a:pPr>
            <a:r>
              <a:rPr lang="ja-JP" altLang="en-US" dirty="0" smtClean="0"/>
              <a:t>というオルタナティブ・フレームワークを構成</a:t>
            </a:r>
            <a:endParaRPr kumimoji="1" lang="en-US" altLang="ja-JP"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先行研究</a:t>
            </a:r>
            <a:endParaRPr kumimoji="1" lang="ja-JP" altLang="en-US" dirty="0"/>
          </a:p>
        </p:txBody>
      </p:sp>
      <p:sp>
        <p:nvSpPr>
          <p:cNvPr id="3" name="コンテンツ プレースホルダ 2"/>
          <p:cNvSpPr>
            <a:spLocks noGrp="1"/>
          </p:cNvSpPr>
          <p:nvPr>
            <p:ph idx="1"/>
          </p:nvPr>
        </p:nvSpPr>
        <p:spPr>
          <a:xfrm>
            <a:off x="457200" y="1600201"/>
            <a:ext cx="8229600" cy="1612776"/>
          </a:xfrm>
        </p:spPr>
        <p:txBody>
          <a:bodyPr/>
          <a:lstStyle/>
          <a:p>
            <a:pPr>
              <a:buNone/>
            </a:pPr>
            <a:r>
              <a:rPr kumimoji="1" lang="ja-JP" altLang="en-US" dirty="0" smtClean="0"/>
              <a:t>二つの実験器を用いた実験授業</a:t>
            </a:r>
            <a:endParaRPr kumimoji="1" lang="en-US" altLang="ja-JP" dirty="0" smtClean="0"/>
          </a:p>
          <a:p>
            <a:pPr>
              <a:buNone/>
            </a:pPr>
            <a:r>
              <a:rPr lang="ja-JP" altLang="en-US" dirty="0" smtClean="0"/>
              <a:t>①「水平投射実験」</a:t>
            </a:r>
            <a:endParaRPr lang="en-US" altLang="ja-JP" dirty="0" smtClean="0"/>
          </a:p>
          <a:p>
            <a:pPr>
              <a:buNone/>
            </a:pPr>
            <a:endParaRPr kumimoji="1" lang="ja-JP" altLang="en-US" dirty="0"/>
          </a:p>
        </p:txBody>
      </p:sp>
      <p:sp>
        <p:nvSpPr>
          <p:cNvPr id="5" name="テキスト ボックス 4"/>
          <p:cNvSpPr txBox="1"/>
          <p:nvPr/>
        </p:nvSpPr>
        <p:spPr>
          <a:xfrm>
            <a:off x="4365024" y="3573016"/>
            <a:ext cx="4671472" cy="954107"/>
          </a:xfrm>
          <a:prstGeom prst="rect">
            <a:avLst/>
          </a:prstGeom>
          <a:noFill/>
        </p:spPr>
        <p:txBody>
          <a:bodyPr wrap="none" rtlCol="0">
            <a:spAutoFit/>
          </a:bodyPr>
          <a:lstStyle/>
          <a:p>
            <a:r>
              <a:rPr kumimoji="1" lang="ja-JP" altLang="en-US" sz="2800" dirty="0" smtClean="0"/>
              <a:t>飛行機から落下させた物体は</a:t>
            </a:r>
            <a:endParaRPr kumimoji="1" lang="en-US" altLang="ja-JP" sz="2800" dirty="0" smtClean="0"/>
          </a:p>
          <a:p>
            <a:r>
              <a:rPr lang="ja-JP" altLang="en-US" sz="2800" dirty="0"/>
              <a:t>下</a:t>
            </a:r>
            <a:r>
              <a:rPr lang="ja-JP" altLang="en-US" sz="2800" dirty="0" smtClean="0"/>
              <a:t>の受け皿に入る</a:t>
            </a:r>
            <a:endParaRPr kumimoji="1" lang="ja-JP" altLang="en-US" sz="2800" dirty="0"/>
          </a:p>
        </p:txBody>
      </p:sp>
      <p:sp>
        <p:nvSpPr>
          <p:cNvPr id="6" name="テキスト ボックス 5"/>
          <p:cNvSpPr txBox="1"/>
          <p:nvPr/>
        </p:nvSpPr>
        <p:spPr>
          <a:xfrm>
            <a:off x="1835696" y="5930116"/>
            <a:ext cx="5703806" cy="523220"/>
          </a:xfrm>
          <a:prstGeom prst="rect">
            <a:avLst/>
          </a:prstGeom>
          <a:noFill/>
        </p:spPr>
        <p:txBody>
          <a:bodyPr wrap="none" rtlCol="0">
            <a:spAutoFit/>
          </a:bodyPr>
          <a:lstStyle/>
          <a:p>
            <a:r>
              <a:rPr kumimoji="1" lang="ja-JP" altLang="en-US" sz="2800" dirty="0" smtClean="0">
                <a:solidFill>
                  <a:srgbClr val="FF0000"/>
                </a:solidFill>
              </a:rPr>
              <a:t>解体、組み立てに準備時間がかかる</a:t>
            </a:r>
            <a:endParaRPr kumimoji="1" lang="en-US" altLang="ja-JP" sz="2800" dirty="0" smtClean="0">
              <a:solidFill>
                <a:srgbClr val="FF0000"/>
              </a:solidFill>
            </a:endParaRPr>
          </a:p>
        </p:txBody>
      </p:sp>
      <p:sp>
        <p:nvSpPr>
          <p:cNvPr id="7" name="テキスト ボックス 6"/>
          <p:cNvSpPr txBox="1"/>
          <p:nvPr/>
        </p:nvSpPr>
        <p:spPr>
          <a:xfrm>
            <a:off x="4499992" y="4869160"/>
            <a:ext cx="4277133" cy="954107"/>
          </a:xfrm>
          <a:prstGeom prst="rect">
            <a:avLst/>
          </a:prstGeom>
          <a:noFill/>
        </p:spPr>
        <p:txBody>
          <a:bodyPr wrap="none" rtlCol="0">
            <a:spAutoFit/>
          </a:bodyPr>
          <a:lstStyle/>
          <a:p>
            <a:r>
              <a:rPr kumimoji="1" lang="ja-JP" altLang="en-US" sz="2800" dirty="0" smtClean="0"/>
              <a:t>運動系から観測すれば</a:t>
            </a:r>
            <a:endParaRPr kumimoji="1" lang="en-US" altLang="ja-JP" sz="2800" dirty="0" smtClean="0"/>
          </a:p>
          <a:p>
            <a:r>
              <a:rPr lang="ja-JP" altLang="en-US" sz="2800" dirty="0"/>
              <a:t>自由</a:t>
            </a:r>
            <a:r>
              <a:rPr lang="ja-JP" altLang="en-US" sz="2800" dirty="0" smtClean="0"/>
              <a:t>落下運動と観測される</a:t>
            </a:r>
            <a:endParaRPr kumimoji="1" lang="ja-JP" altLang="en-US" sz="2800" dirty="0"/>
          </a:p>
        </p:txBody>
      </p:sp>
      <p:pic>
        <p:nvPicPr>
          <p:cNvPr id="25601" name="Picture 1"/>
          <p:cNvPicPr>
            <a:picLocks noChangeAspect="1" noChangeArrowheads="1"/>
          </p:cNvPicPr>
          <p:nvPr/>
        </p:nvPicPr>
        <p:blipFill>
          <a:blip r:embed="rId2" cstate="print"/>
          <a:srcRect/>
          <a:stretch>
            <a:fillRect/>
          </a:stretch>
        </p:blipFill>
        <p:spPr bwMode="auto">
          <a:xfrm>
            <a:off x="233787" y="3394298"/>
            <a:ext cx="4050181" cy="1906910"/>
          </a:xfrm>
          <a:prstGeom prst="rect">
            <a:avLst/>
          </a:prstGeom>
          <a:noFill/>
          <a:ln w="9525">
            <a:noFill/>
            <a:miter lim="800000"/>
            <a:headEnd/>
            <a:tailEnd/>
          </a:ln>
        </p:spPr>
      </p:pic>
      <p:cxnSp>
        <p:nvCxnSpPr>
          <p:cNvPr id="10" name="直線矢印コネクタ 9"/>
          <p:cNvCxnSpPr/>
          <p:nvPr/>
        </p:nvCxnSpPr>
        <p:spPr>
          <a:xfrm>
            <a:off x="1475656" y="3717032"/>
            <a:ext cx="194421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1619672" y="3140968"/>
            <a:ext cx="1620957" cy="523220"/>
          </a:xfrm>
          <a:prstGeom prst="rect">
            <a:avLst/>
          </a:prstGeom>
          <a:noFill/>
        </p:spPr>
        <p:txBody>
          <a:bodyPr wrap="none" rtlCol="0">
            <a:spAutoFit/>
          </a:bodyPr>
          <a:lstStyle/>
          <a:p>
            <a:r>
              <a:rPr kumimoji="1" lang="ja-JP" altLang="en-US" sz="2800" dirty="0" smtClean="0"/>
              <a:t>進行方向</a:t>
            </a:r>
            <a:endParaRPr kumimoji="1" lang="ja-JP" altLang="en-US"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260648"/>
            <a:ext cx="8229600" cy="820688"/>
          </a:xfrm>
        </p:spPr>
        <p:txBody>
          <a:bodyPr/>
          <a:lstStyle/>
          <a:p>
            <a:pPr algn="ctr">
              <a:buNone/>
            </a:pPr>
            <a:r>
              <a:rPr kumimoji="1" lang="ja-JP" altLang="en-US" dirty="0" smtClean="0"/>
              <a:t>②　「斜方投射実験」「慣性力実験」</a:t>
            </a:r>
            <a:endParaRPr kumimoji="1" lang="en-US" altLang="ja-JP" dirty="0" smtClean="0"/>
          </a:p>
          <a:p>
            <a:pPr>
              <a:buNone/>
            </a:pPr>
            <a:endParaRPr kumimoji="1" lang="ja-JP" altLang="en-US" dirty="0"/>
          </a:p>
        </p:txBody>
      </p:sp>
      <p:sp>
        <p:nvSpPr>
          <p:cNvPr id="4" name="テキスト ボックス 3"/>
          <p:cNvSpPr txBox="1"/>
          <p:nvPr/>
        </p:nvSpPr>
        <p:spPr>
          <a:xfrm>
            <a:off x="4860032" y="1902311"/>
            <a:ext cx="4493538" cy="2246769"/>
          </a:xfrm>
          <a:prstGeom prst="rect">
            <a:avLst/>
          </a:prstGeom>
          <a:noFill/>
        </p:spPr>
        <p:txBody>
          <a:bodyPr wrap="none" rtlCol="0">
            <a:spAutoFit/>
          </a:bodyPr>
          <a:lstStyle/>
          <a:p>
            <a:r>
              <a:rPr lang="ja-JP" altLang="en-US" sz="2800" dirty="0" smtClean="0">
                <a:solidFill>
                  <a:srgbClr val="FF0000"/>
                </a:solidFill>
              </a:rPr>
              <a:t>静止時</a:t>
            </a:r>
            <a:endParaRPr lang="en-US" altLang="ja-JP" sz="2800" dirty="0" smtClean="0">
              <a:solidFill>
                <a:srgbClr val="FF0000"/>
              </a:solidFill>
            </a:endParaRPr>
          </a:p>
          <a:p>
            <a:r>
              <a:rPr lang="ja-JP" altLang="en-US" sz="2800" dirty="0" smtClean="0"/>
              <a:t>上方投射運動</a:t>
            </a:r>
            <a:endParaRPr lang="en-US" altLang="ja-JP" sz="2800" dirty="0" smtClean="0"/>
          </a:p>
          <a:p>
            <a:r>
              <a:rPr lang="ja-JP" altLang="en-US" sz="2800" dirty="0">
                <a:solidFill>
                  <a:srgbClr val="FF0000"/>
                </a:solidFill>
              </a:rPr>
              <a:t>等速直線</a:t>
            </a:r>
            <a:r>
              <a:rPr lang="ja-JP" altLang="en-US" sz="2800" dirty="0" smtClean="0">
                <a:solidFill>
                  <a:srgbClr val="FF0000"/>
                </a:solidFill>
              </a:rPr>
              <a:t>運動時</a:t>
            </a:r>
            <a:endParaRPr kumimoji="1" lang="en-US" altLang="ja-JP" sz="2800" dirty="0" smtClean="0">
              <a:solidFill>
                <a:srgbClr val="FF0000"/>
              </a:solidFill>
            </a:endParaRPr>
          </a:p>
          <a:p>
            <a:r>
              <a:rPr kumimoji="1" lang="ja-JP" altLang="en-US" sz="2800" dirty="0" smtClean="0"/>
              <a:t>斜方投射運動（静止座標系）</a:t>
            </a:r>
            <a:endParaRPr kumimoji="1" lang="en-US" altLang="ja-JP" sz="2800" dirty="0" smtClean="0"/>
          </a:p>
          <a:p>
            <a:r>
              <a:rPr lang="ja-JP" altLang="en-US" sz="2800" dirty="0"/>
              <a:t>上方</a:t>
            </a:r>
            <a:r>
              <a:rPr lang="ja-JP" altLang="en-US" sz="2800" dirty="0" smtClean="0"/>
              <a:t>投射運動（運動系）</a:t>
            </a:r>
            <a:endParaRPr kumimoji="1" lang="en-US" altLang="ja-JP" sz="2800" dirty="0" smtClean="0"/>
          </a:p>
        </p:txBody>
      </p:sp>
      <p:pic>
        <p:nvPicPr>
          <p:cNvPr id="15361" name="Picture 1"/>
          <p:cNvPicPr>
            <a:picLocks noChangeAspect="1" noChangeArrowheads="1"/>
          </p:cNvPicPr>
          <p:nvPr/>
        </p:nvPicPr>
        <p:blipFill>
          <a:blip r:embed="rId2" cstate="print"/>
          <a:srcRect/>
          <a:stretch>
            <a:fillRect/>
          </a:stretch>
        </p:blipFill>
        <p:spPr bwMode="auto">
          <a:xfrm>
            <a:off x="539552" y="1484785"/>
            <a:ext cx="4273518" cy="50405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188640"/>
            <a:ext cx="8229600" cy="892696"/>
          </a:xfrm>
        </p:spPr>
        <p:txBody>
          <a:bodyPr/>
          <a:lstStyle/>
          <a:p>
            <a:pPr>
              <a:buNone/>
            </a:pPr>
            <a:r>
              <a:rPr lang="ja-JP" altLang="en-US" dirty="0" smtClean="0"/>
              <a:t>②を改良して</a:t>
            </a:r>
            <a:endParaRPr lang="en-US" altLang="ja-JP" dirty="0" smtClean="0"/>
          </a:p>
        </p:txBody>
      </p:sp>
      <p:sp>
        <p:nvSpPr>
          <p:cNvPr id="4" name="テキスト ボックス 3"/>
          <p:cNvSpPr txBox="1"/>
          <p:nvPr/>
        </p:nvSpPr>
        <p:spPr>
          <a:xfrm>
            <a:off x="4973071" y="980728"/>
            <a:ext cx="3775393" cy="954107"/>
          </a:xfrm>
          <a:prstGeom prst="rect">
            <a:avLst/>
          </a:prstGeom>
          <a:noFill/>
        </p:spPr>
        <p:txBody>
          <a:bodyPr wrap="none" rtlCol="0">
            <a:spAutoFit/>
          </a:bodyPr>
          <a:lstStyle/>
          <a:p>
            <a:r>
              <a:rPr kumimoji="1" lang="ja-JP" altLang="en-US" sz="2800" dirty="0" smtClean="0"/>
              <a:t>等加速度直線運動</a:t>
            </a:r>
            <a:endParaRPr kumimoji="1" lang="en-US" altLang="ja-JP" sz="2800" dirty="0" smtClean="0"/>
          </a:p>
          <a:p>
            <a:r>
              <a:rPr kumimoji="1" lang="ja-JP" altLang="en-US" sz="2800" dirty="0" smtClean="0"/>
              <a:t>投射物体は後方へ落下</a:t>
            </a:r>
            <a:endParaRPr kumimoji="1" lang="en-US" altLang="ja-JP" sz="2800" dirty="0" smtClean="0"/>
          </a:p>
        </p:txBody>
      </p:sp>
      <p:sp>
        <p:nvSpPr>
          <p:cNvPr id="5" name="テキスト ボックス 4"/>
          <p:cNvSpPr txBox="1"/>
          <p:nvPr/>
        </p:nvSpPr>
        <p:spPr>
          <a:xfrm>
            <a:off x="539552" y="5661248"/>
            <a:ext cx="3057247" cy="954107"/>
          </a:xfrm>
          <a:prstGeom prst="rect">
            <a:avLst/>
          </a:prstGeom>
          <a:noFill/>
          <a:ln>
            <a:solidFill>
              <a:schemeClr val="accent1"/>
            </a:solidFill>
          </a:ln>
        </p:spPr>
        <p:txBody>
          <a:bodyPr wrap="none" rtlCol="0">
            <a:spAutoFit/>
          </a:bodyPr>
          <a:lstStyle/>
          <a:p>
            <a:pPr algn="ctr"/>
            <a:r>
              <a:rPr kumimoji="1" lang="ja-JP" altLang="en-US" sz="2800" dirty="0" smtClean="0"/>
              <a:t>重りによる</a:t>
            </a:r>
            <a:endParaRPr kumimoji="1" lang="en-US" altLang="ja-JP" sz="2800" dirty="0" smtClean="0"/>
          </a:p>
          <a:p>
            <a:r>
              <a:rPr kumimoji="1" lang="ja-JP" altLang="en-US" sz="2800" dirty="0" smtClean="0"/>
              <a:t>等加速度直線運動</a:t>
            </a:r>
            <a:endParaRPr kumimoji="1" lang="ja-JP" altLang="en-US" sz="2800" dirty="0"/>
          </a:p>
        </p:txBody>
      </p:sp>
      <p:sp>
        <p:nvSpPr>
          <p:cNvPr id="6" name="テキスト ボックス 5"/>
          <p:cNvSpPr txBox="1"/>
          <p:nvPr/>
        </p:nvSpPr>
        <p:spPr>
          <a:xfrm>
            <a:off x="4644008" y="3429000"/>
            <a:ext cx="4049507" cy="1384995"/>
          </a:xfrm>
          <a:prstGeom prst="rect">
            <a:avLst/>
          </a:prstGeom>
          <a:noFill/>
        </p:spPr>
        <p:txBody>
          <a:bodyPr wrap="none" rtlCol="0">
            <a:spAutoFit/>
          </a:bodyPr>
          <a:lstStyle/>
          <a:p>
            <a:r>
              <a:rPr kumimoji="1" lang="ja-JP" altLang="en-US" sz="2800" dirty="0" smtClean="0">
                <a:solidFill>
                  <a:srgbClr val="FF0000"/>
                </a:solidFill>
              </a:rPr>
              <a:t>観測者の立場に関係なく</a:t>
            </a:r>
            <a:endParaRPr kumimoji="1" lang="en-US" altLang="ja-JP" sz="2800" dirty="0" smtClean="0">
              <a:solidFill>
                <a:srgbClr val="FF0000"/>
              </a:solidFill>
            </a:endParaRPr>
          </a:p>
          <a:p>
            <a:r>
              <a:rPr kumimoji="1" lang="ja-JP" altLang="en-US" sz="2800" dirty="0" smtClean="0"/>
              <a:t>加速度運動する場合には</a:t>
            </a:r>
            <a:endParaRPr kumimoji="1" lang="en-US" altLang="ja-JP" sz="2800" dirty="0" smtClean="0"/>
          </a:p>
          <a:p>
            <a:r>
              <a:rPr lang="ja-JP" altLang="en-US" sz="2800" dirty="0" smtClean="0"/>
              <a:t>慣性力が作用</a:t>
            </a:r>
            <a:endParaRPr kumimoji="1" lang="ja-JP" altLang="en-US" sz="2800" dirty="0"/>
          </a:p>
        </p:txBody>
      </p:sp>
      <p:sp>
        <p:nvSpPr>
          <p:cNvPr id="7" name="テキスト ボックス 6"/>
          <p:cNvSpPr txBox="1"/>
          <p:nvPr/>
        </p:nvSpPr>
        <p:spPr>
          <a:xfrm>
            <a:off x="4437541" y="6012577"/>
            <a:ext cx="4382931" cy="584775"/>
          </a:xfrm>
          <a:prstGeom prst="rect">
            <a:avLst/>
          </a:prstGeom>
          <a:noFill/>
        </p:spPr>
        <p:txBody>
          <a:bodyPr wrap="none" rtlCol="0">
            <a:spAutoFit/>
          </a:bodyPr>
          <a:lstStyle/>
          <a:p>
            <a:r>
              <a:rPr kumimoji="1" lang="ja-JP" altLang="en-US" sz="3200" dirty="0" smtClean="0"/>
              <a:t>この考え方が問題となる</a:t>
            </a:r>
            <a:endParaRPr kumimoji="1" lang="ja-JP" altLang="en-US" sz="3200" dirty="0"/>
          </a:p>
        </p:txBody>
      </p:sp>
      <p:pic>
        <p:nvPicPr>
          <p:cNvPr id="8" name="Picture 2"/>
          <p:cNvPicPr>
            <a:picLocks noChangeAspect="1" noChangeArrowheads="1"/>
          </p:cNvPicPr>
          <p:nvPr/>
        </p:nvPicPr>
        <p:blipFill>
          <a:blip r:embed="rId2" cstate="print"/>
          <a:srcRect/>
          <a:stretch>
            <a:fillRect/>
          </a:stretch>
        </p:blipFill>
        <p:spPr bwMode="auto">
          <a:xfrm>
            <a:off x="251520" y="908720"/>
            <a:ext cx="3756357" cy="3744416"/>
          </a:xfrm>
          <a:prstGeom prst="rect">
            <a:avLst/>
          </a:prstGeom>
          <a:noFill/>
          <a:ln w="9525">
            <a:noFill/>
            <a:miter lim="800000"/>
            <a:headEnd/>
            <a:tailEnd/>
          </a:ln>
        </p:spPr>
      </p:pic>
      <p:sp>
        <p:nvSpPr>
          <p:cNvPr id="9" name="下矢印 8"/>
          <p:cNvSpPr/>
          <p:nvPr/>
        </p:nvSpPr>
        <p:spPr>
          <a:xfrm>
            <a:off x="5436096" y="2132856"/>
            <a:ext cx="2304256"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先行研究における改善点</a:t>
            </a:r>
            <a:endParaRPr kumimoji="1" lang="ja-JP" altLang="en-US" dirty="0"/>
          </a:p>
        </p:txBody>
      </p:sp>
      <p:sp>
        <p:nvSpPr>
          <p:cNvPr id="3" name="コンテンツ プレースホルダ 2"/>
          <p:cNvSpPr>
            <a:spLocks noGrp="1"/>
          </p:cNvSpPr>
          <p:nvPr>
            <p:ph idx="1"/>
          </p:nvPr>
        </p:nvSpPr>
        <p:spPr/>
        <p:txBody>
          <a:bodyPr/>
          <a:lstStyle/>
          <a:p>
            <a:pPr>
              <a:buNone/>
            </a:pPr>
            <a:r>
              <a:rPr kumimoji="1" lang="ja-JP" altLang="en-US" dirty="0" smtClean="0"/>
              <a:t>座標空間</a:t>
            </a:r>
            <a:r>
              <a:rPr lang="ja-JP" altLang="en-US" dirty="0"/>
              <a:t>を</a:t>
            </a:r>
            <a:r>
              <a:rPr kumimoji="1" lang="ja-JP" altLang="en-US" dirty="0" smtClean="0"/>
              <a:t>イメージしにくい</a:t>
            </a:r>
            <a:endParaRPr kumimoji="1" lang="en-US" altLang="ja-JP" dirty="0" smtClean="0"/>
          </a:p>
          <a:p>
            <a:endParaRPr lang="en-US" altLang="ja-JP" dirty="0"/>
          </a:p>
          <a:p>
            <a:pPr>
              <a:buNone/>
            </a:pPr>
            <a:r>
              <a:rPr lang="ja-JP" altLang="en-US" dirty="0" smtClean="0"/>
              <a:t>静止座標系、運動座標系を視覚的にイメージ</a:t>
            </a:r>
            <a:endParaRPr lang="en-US" altLang="ja-JP" dirty="0" smtClean="0"/>
          </a:p>
          <a:p>
            <a:pPr>
              <a:buNone/>
            </a:pPr>
            <a:endParaRPr lang="en-US" altLang="ja-JP" dirty="0"/>
          </a:p>
          <a:p>
            <a:pPr>
              <a:buNone/>
            </a:pPr>
            <a:endParaRPr lang="en-US" altLang="ja-JP" dirty="0" smtClean="0"/>
          </a:p>
          <a:p>
            <a:pPr>
              <a:buNone/>
            </a:pPr>
            <a:r>
              <a:rPr lang="ja-JP" altLang="en-US" dirty="0" smtClean="0"/>
              <a:t>座標空間のイメージ「枠」が付いた台車</a:t>
            </a:r>
            <a:endParaRPr lang="en-US" altLang="ja-JP" dirty="0"/>
          </a:p>
        </p:txBody>
      </p:sp>
      <p:sp>
        <p:nvSpPr>
          <p:cNvPr id="4" name="テキスト ボックス 3"/>
          <p:cNvSpPr txBox="1"/>
          <p:nvPr/>
        </p:nvSpPr>
        <p:spPr>
          <a:xfrm>
            <a:off x="2555776" y="5354052"/>
            <a:ext cx="5104282" cy="1077218"/>
          </a:xfrm>
          <a:prstGeom prst="rect">
            <a:avLst/>
          </a:prstGeom>
          <a:noFill/>
        </p:spPr>
        <p:txBody>
          <a:bodyPr wrap="none" rtlCol="0">
            <a:spAutoFit/>
          </a:bodyPr>
          <a:lstStyle/>
          <a:p>
            <a:r>
              <a:rPr kumimoji="1" lang="ja-JP" altLang="en-US" sz="3200" dirty="0" smtClean="0"/>
              <a:t>スケールとインパクトを大きく</a:t>
            </a:r>
            <a:endParaRPr kumimoji="1" lang="en-US" altLang="ja-JP" sz="3200" dirty="0" smtClean="0"/>
          </a:p>
          <a:p>
            <a:r>
              <a:rPr lang="ja-JP" altLang="en-US" sz="3200" dirty="0" smtClean="0"/>
              <a:t>実験①②を複合し、効率化</a:t>
            </a:r>
            <a:endParaRPr kumimoji="1" lang="ja-JP" altLang="en-US" sz="3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実験器概要</a:t>
            </a:r>
            <a:endParaRPr kumimoji="1" lang="ja-JP" altLang="en-US" dirty="0"/>
          </a:p>
        </p:txBody>
      </p:sp>
      <p:sp>
        <p:nvSpPr>
          <p:cNvPr id="3" name="コンテンツ プレースホルダ 2"/>
          <p:cNvSpPr>
            <a:spLocks noGrp="1"/>
          </p:cNvSpPr>
          <p:nvPr>
            <p:ph idx="1"/>
          </p:nvPr>
        </p:nvSpPr>
        <p:spPr>
          <a:xfrm>
            <a:off x="457200" y="1783357"/>
            <a:ext cx="8229600" cy="4525963"/>
          </a:xfrm>
        </p:spPr>
        <p:txBody>
          <a:bodyPr>
            <a:normAutofit fontScale="92500" lnSpcReduction="20000"/>
          </a:bodyPr>
          <a:lstStyle/>
          <a:p>
            <a:pPr>
              <a:buNone/>
            </a:pPr>
            <a:r>
              <a:rPr kumimoji="1" lang="ja-JP" altLang="en-US" dirty="0" smtClean="0"/>
              <a:t>横</a:t>
            </a:r>
            <a:r>
              <a:rPr kumimoji="1" lang="en-US" altLang="ja-JP" dirty="0" smtClean="0"/>
              <a:t>1200mm,</a:t>
            </a:r>
            <a:r>
              <a:rPr kumimoji="1" lang="ja-JP" altLang="en-US" dirty="0" smtClean="0"/>
              <a:t>奥行き</a:t>
            </a:r>
            <a:r>
              <a:rPr kumimoji="1" lang="en-US" altLang="ja-JP" dirty="0" smtClean="0"/>
              <a:t>300mm,</a:t>
            </a:r>
            <a:r>
              <a:rPr kumimoji="1" lang="ja-JP" altLang="en-US" dirty="0" smtClean="0"/>
              <a:t>高さ</a:t>
            </a:r>
            <a:r>
              <a:rPr kumimoji="1" lang="en-US" altLang="ja-JP" dirty="0" smtClean="0"/>
              <a:t>900mm</a:t>
            </a:r>
          </a:p>
          <a:p>
            <a:pPr>
              <a:buNone/>
            </a:pPr>
            <a:r>
              <a:rPr kumimoji="1" lang="ja-JP" altLang="en-US" dirty="0" smtClean="0"/>
              <a:t>の力学台車（アングルにより作製）</a:t>
            </a:r>
            <a:endParaRPr lang="en-US" altLang="ja-JP" dirty="0" smtClean="0"/>
          </a:p>
          <a:p>
            <a:pPr>
              <a:buNone/>
            </a:pPr>
            <a:endParaRPr kumimoji="1" lang="en-US" altLang="ja-JP" dirty="0" smtClean="0"/>
          </a:p>
          <a:p>
            <a:pPr>
              <a:buNone/>
            </a:pPr>
            <a:r>
              <a:rPr lang="ja-JP" altLang="en-US" dirty="0" smtClean="0"/>
              <a:t>アングルによりレールを引く（机に固定）</a:t>
            </a:r>
            <a:endParaRPr lang="en-US" altLang="ja-JP" dirty="0" smtClean="0"/>
          </a:p>
          <a:p>
            <a:pPr>
              <a:buNone/>
            </a:pPr>
            <a:endParaRPr lang="en-US" altLang="ja-JP" dirty="0"/>
          </a:p>
          <a:p>
            <a:pPr>
              <a:buNone/>
            </a:pPr>
            <a:r>
              <a:rPr lang="ja-JP" altLang="en-US" dirty="0" smtClean="0"/>
              <a:t>おもりの落下によって全体を駆動する</a:t>
            </a:r>
            <a:endParaRPr lang="en-US" altLang="ja-JP" dirty="0" smtClean="0"/>
          </a:p>
          <a:p>
            <a:pPr>
              <a:buNone/>
            </a:pPr>
            <a:r>
              <a:rPr kumimoji="1" lang="en-US" altLang="ja-JP" dirty="0"/>
              <a:t>	</a:t>
            </a:r>
            <a:r>
              <a:rPr kumimoji="1" lang="ja-JP" altLang="en-US" dirty="0" smtClean="0"/>
              <a:t>（重量と載せるおもりの重さから速度を得る）</a:t>
            </a:r>
            <a:endParaRPr kumimoji="1" lang="en-US" altLang="ja-JP" dirty="0" smtClean="0"/>
          </a:p>
          <a:p>
            <a:pPr>
              <a:buNone/>
            </a:pPr>
            <a:endParaRPr kumimoji="1" lang="en-US" altLang="ja-JP" dirty="0" smtClean="0"/>
          </a:p>
          <a:p>
            <a:pPr>
              <a:buNone/>
            </a:pPr>
            <a:r>
              <a:rPr lang="ja-JP" altLang="en-US" dirty="0"/>
              <a:t>初期に</a:t>
            </a:r>
            <a:r>
              <a:rPr lang="ja-JP" altLang="en-US" dirty="0" smtClean="0"/>
              <a:t>は、</a:t>
            </a:r>
            <a:r>
              <a:rPr lang="en-US" altLang="ja-JP" dirty="0" smtClean="0"/>
              <a:t>18000</a:t>
            </a:r>
            <a:r>
              <a:rPr lang="ja-JP" altLang="en-US" dirty="0" smtClean="0"/>
              <a:t>円の材料費がかかるが次回以降は</a:t>
            </a:r>
            <a:r>
              <a:rPr lang="ja-JP" altLang="en-US" dirty="0" smtClean="0">
                <a:solidFill>
                  <a:srgbClr val="FF0000"/>
                </a:solidFill>
              </a:rPr>
              <a:t>風船とラップの補充のみ</a:t>
            </a:r>
            <a:r>
              <a:rPr lang="ja-JP" altLang="en-US" dirty="0" smtClean="0"/>
              <a:t>でいい</a:t>
            </a:r>
            <a:endParaRPr kumimoji="1" lang="en-US" altLang="ja-JP"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実験機の詳細</a:t>
            </a:r>
            <a:endParaRPr kumimoji="1" lang="ja-JP" altLang="en-US" dirty="0"/>
          </a:p>
        </p:txBody>
      </p:sp>
      <p:graphicFrame>
        <p:nvGraphicFramePr>
          <p:cNvPr id="4" name="コンテンツ プレースホルダ 3"/>
          <p:cNvGraphicFramePr>
            <a:graphicFrameLocks noGrp="1"/>
          </p:cNvGraphicFramePr>
          <p:nvPr>
            <p:ph idx="1"/>
          </p:nvPr>
        </p:nvGraphicFramePr>
        <p:xfrm>
          <a:off x="457200" y="1600200"/>
          <a:ext cx="8229600" cy="3413760"/>
        </p:xfrm>
        <a:graphic>
          <a:graphicData uri="http://schemas.openxmlformats.org/drawingml/2006/table">
            <a:tbl>
              <a:tblPr firstRow="1" bandRow="1">
                <a:tableStyleId>{5C22544A-7EE6-4342-B048-85BDC9FD1C3A}</a:tableStyleId>
              </a:tblPr>
              <a:tblGrid>
                <a:gridCol w="914400"/>
                <a:gridCol w="914400"/>
                <a:gridCol w="914400"/>
                <a:gridCol w="914400"/>
                <a:gridCol w="914400"/>
                <a:gridCol w="914400"/>
                <a:gridCol w="914400"/>
                <a:gridCol w="914400"/>
                <a:gridCol w="914400"/>
              </a:tblGrid>
              <a:tr h="370840">
                <a:tc>
                  <a:txBody>
                    <a:bodyPr/>
                    <a:lstStyle/>
                    <a:p>
                      <a:r>
                        <a:rPr kumimoji="1" lang="ja-JP" altLang="en-US" dirty="0" smtClean="0"/>
                        <a:t>駆動用おもりの質量（</a:t>
                      </a:r>
                      <a:r>
                        <a:rPr kumimoji="1" lang="en-US" altLang="ja-JP" dirty="0" smtClean="0"/>
                        <a:t>kg</a:t>
                      </a:r>
                      <a:r>
                        <a:rPr kumimoji="1" lang="ja-JP" altLang="en-US" dirty="0" smtClean="0"/>
                        <a:t>）</a:t>
                      </a:r>
                      <a:endParaRPr kumimoji="1" lang="ja-JP" altLang="en-US" dirty="0"/>
                    </a:p>
                  </a:txBody>
                  <a:tcPr/>
                </a:tc>
                <a:tc>
                  <a:txBody>
                    <a:bodyPr/>
                    <a:lstStyle/>
                    <a:p>
                      <a:r>
                        <a:rPr kumimoji="1" lang="ja-JP" altLang="en-US" dirty="0" smtClean="0"/>
                        <a:t>一回目</a:t>
                      </a:r>
                      <a:endParaRPr kumimoji="1" lang="ja-JP" altLang="en-US" dirty="0"/>
                    </a:p>
                  </a:txBody>
                  <a:tcPr/>
                </a:tc>
                <a:tc>
                  <a:txBody>
                    <a:bodyPr/>
                    <a:lstStyle/>
                    <a:p>
                      <a:r>
                        <a:rPr kumimoji="1" lang="ja-JP" altLang="en-US" dirty="0" smtClean="0"/>
                        <a:t>二回目</a:t>
                      </a:r>
                      <a:endParaRPr kumimoji="1" lang="ja-JP" altLang="en-US" dirty="0"/>
                    </a:p>
                  </a:txBody>
                  <a:tcPr/>
                </a:tc>
                <a:tc>
                  <a:txBody>
                    <a:bodyPr/>
                    <a:lstStyle/>
                    <a:p>
                      <a:r>
                        <a:rPr kumimoji="1" lang="ja-JP" altLang="en-US" dirty="0" smtClean="0"/>
                        <a:t>三回目</a:t>
                      </a:r>
                      <a:endParaRPr kumimoji="1" lang="ja-JP" altLang="en-US" dirty="0"/>
                    </a:p>
                  </a:txBody>
                  <a:tcPr/>
                </a:tc>
                <a:tc>
                  <a:txBody>
                    <a:bodyPr/>
                    <a:lstStyle/>
                    <a:p>
                      <a:r>
                        <a:rPr kumimoji="1" lang="ja-JP" altLang="en-US" dirty="0" smtClean="0"/>
                        <a:t>四回目</a:t>
                      </a:r>
                      <a:endParaRPr kumimoji="1" lang="ja-JP" altLang="en-US" dirty="0"/>
                    </a:p>
                  </a:txBody>
                  <a:tcPr/>
                </a:tc>
                <a:tc>
                  <a:txBody>
                    <a:bodyPr/>
                    <a:lstStyle/>
                    <a:p>
                      <a:r>
                        <a:rPr kumimoji="1" lang="ja-JP" altLang="en-US" dirty="0" smtClean="0"/>
                        <a:t>五回目</a:t>
                      </a:r>
                      <a:endParaRPr kumimoji="1" lang="ja-JP" altLang="en-US" dirty="0"/>
                    </a:p>
                  </a:txBody>
                  <a:tcPr/>
                </a:tc>
                <a:tc>
                  <a:txBody>
                    <a:bodyPr/>
                    <a:lstStyle/>
                    <a:p>
                      <a:r>
                        <a:rPr kumimoji="1" lang="ja-JP" altLang="en-US" dirty="0" smtClean="0"/>
                        <a:t>平均値</a:t>
                      </a:r>
                      <a:endParaRPr kumimoji="1" lang="ja-JP" altLang="en-US" dirty="0"/>
                    </a:p>
                  </a:txBody>
                  <a:tcPr/>
                </a:tc>
                <a:tc>
                  <a:txBody>
                    <a:bodyPr/>
                    <a:lstStyle/>
                    <a:p>
                      <a:r>
                        <a:rPr kumimoji="1" lang="en-US" altLang="ja-JP" dirty="0" err="1" smtClean="0"/>
                        <a:t>Tanθ</a:t>
                      </a:r>
                      <a:endParaRPr kumimoji="1" lang="ja-JP" altLang="en-US" dirty="0"/>
                    </a:p>
                  </a:txBody>
                  <a:tcPr/>
                </a:tc>
                <a:tc>
                  <a:txBody>
                    <a:bodyPr/>
                    <a:lstStyle/>
                    <a:p>
                      <a:r>
                        <a:rPr kumimoji="1" lang="el-GR" altLang="ja-JP" dirty="0" smtClean="0"/>
                        <a:t>Θ</a:t>
                      </a:r>
                      <a:r>
                        <a:rPr kumimoji="1" lang="en-US" altLang="ja-JP" dirty="0" smtClean="0"/>
                        <a:t>’</a:t>
                      </a:r>
                      <a:endParaRPr kumimoji="1" lang="ja-JP" altLang="en-US" dirty="0"/>
                    </a:p>
                  </a:txBody>
                  <a:tcPr/>
                </a:tc>
              </a:tr>
              <a:tr h="370840">
                <a:tc>
                  <a:txBody>
                    <a:bodyPr/>
                    <a:lstStyle/>
                    <a:p>
                      <a:r>
                        <a:rPr kumimoji="1" lang="en-US" altLang="ja-JP" dirty="0" smtClean="0"/>
                        <a:t>0.20</a:t>
                      </a:r>
                    </a:p>
                  </a:txBody>
                  <a:tcPr/>
                </a:tc>
                <a:tc>
                  <a:txBody>
                    <a:bodyPr/>
                    <a:lstStyle/>
                    <a:p>
                      <a:r>
                        <a:rPr kumimoji="1" lang="en-US" altLang="ja-JP" dirty="0" smtClean="0"/>
                        <a:t>0.01</a:t>
                      </a:r>
                      <a:endParaRPr kumimoji="1" lang="ja-JP" altLang="en-US" dirty="0"/>
                    </a:p>
                  </a:txBody>
                  <a:tcPr/>
                </a:tc>
                <a:tc>
                  <a:txBody>
                    <a:bodyPr/>
                    <a:lstStyle/>
                    <a:p>
                      <a:r>
                        <a:rPr kumimoji="1" lang="en-US" altLang="ja-JP" dirty="0" smtClean="0"/>
                        <a:t>0.01</a:t>
                      </a:r>
                      <a:endParaRPr kumimoji="1" lang="ja-JP" altLang="en-US" dirty="0"/>
                    </a:p>
                  </a:txBody>
                  <a:tcPr/>
                </a:tc>
                <a:tc>
                  <a:txBody>
                    <a:bodyPr/>
                    <a:lstStyle/>
                    <a:p>
                      <a:r>
                        <a:rPr kumimoji="1" lang="en-US" altLang="ja-JP" dirty="0" smtClean="0"/>
                        <a:t>0.00</a:t>
                      </a:r>
                      <a:endParaRPr kumimoji="1" lang="ja-JP" altLang="en-US" dirty="0"/>
                    </a:p>
                  </a:txBody>
                  <a:tcPr/>
                </a:tc>
                <a:tc>
                  <a:txBody>
                    <a:bodyPr/>
                    <a:lstStyle/>
                    <a:p>
                      <a:r>
                        <a:rPr kumimoji="1" lang="en-US" altLang="ja-JP" dirty="0" smtClean="0"/>
                        <a:t>-0.01</a:t>
                      </a:r>
                      <a:endParaRPr kumimoji="1" lang="ja-JP" altLang="en-US" dirty="0"/>
                    </a:p>
                  </a:txBody>
                  <a:tcPr/>
                </a:tc>
                <a:tc>
                  <a:txBody>
                    <a:bodyPr/>
                    <a:lstStyle/>
                    <a:p>
                      <a:r>
                        <a:rPr kumimoji="1" lang="en-US" altLang="ja-JP" dirty="0" smtClean="0"/>
                        <a:t>0.01</a:t>
                      </a:r>
                      <a:endParaRPr kumimoji="1" lang="ja-JP" altLang="en-US" dirty="0"/>
                    </a:p>
                  </a:txBody>
                  <a:tcPr/>
                </a:tc>
                <a:tc>
                  <a:txBody>
                    <a:bodyPr/>
                    <a:lstStyle/>
                    <a:p>
                      <a:r>
                        <a:rPr kumimoji="1" lang="en-US" altLang="ja-JP" dirty="0" smtClean="0"/>
                        <a:t>0.00</a:t>
                      </a:r>
                      <a:endParaRPr kumimoji="1" lang="ja-JP" altLang="en-US" dirty="0"/>
                    </a:p>
                  </a:txBody>
                  <a:tcPr/>
                </a:tc>
                <a:tc>
                  <a:txBody>
                    <a:bodyPr/>
                    <a:lstStyle/>
                    <a:p>
                      <a:r>
                        <a:rPr kumimoji="1" lang="en-US" altLang="ja-JP" dirty="0" smtClean="0"/>
                        <a:t>0.000</a:t>
                      </a:r>
                      <a:endParaRPr kumimoji="1" lang="ja-JP" altLang="en-US" dirty="0"/>
                    </a:p>
                  </a:txBody>
                  <a:tcPr/>
                </a:tc>
                <a:tc>
                  <a:txBody>
                    <a:bodyPr/>
                    <a:lstStyle/>
                    <a:p>
                      <a:r>
                        <a:rPr kumimoji="1" lang="en-US" altLang="ja-JP" dirty="0" smtClean="0"/>
                        <a:t>0.00</a:t>
                      </a:r>
                      <a:endParaRPr kumimoji="1" lang="ja-JP" altLang="en-US" dirty="0"/>
                    </a:p>
                  </a:txBody>
                  <a:tcPr/>
                </a:tc>
              </a:tr>
              <a:tr h="370840">
                <a:tc>
                  <a:txBody>
                    <a:bodyPr/>
                    <a:lstStyle/>
                    <a:p>
                      <a:r>
                        <a:rPr kumimoji="1" lang="en-US" altLang="ja-JP" dirty="0" smtClean="0"/>
                        <a:t>0.30</a:t>
                      </a:r>
                      <a:endParaRPr kumimoji="1" lang="ja-JP" altLang="en-US" dirty="0"/>
                    </a:p>
                  </a:txBody>
                  <a:tcPr/>
                </a:tc>
                <a:tc>
                  <a:txBody>
                    <a:bodyPr/>
                    <a:lstStyle/>
                    <a:p>
                      <a:r>
                        <a:rPr kumimoji="1" lang="en-US" altLang="ja-JP" dirty="0" smtClean="0"/>
                        <a:t>0.05</a:t>
                      </a:r>
                      <a:endParaRPr kumimoji="1" lang="ja-JP" altLang="en-US" dirty="0"/>
                    </a:p>
                  </a:txBody>
                  <a:tcPr/>
                </a:tc>
                <a:tc>
                  <a:txBody>
                    <a:bodyPr/>
                    <a:lstStyle/>
                    <a:p>
                      <a:r>
                        <a:rPr kumimoji="1" lang="en-US" altLang="ja-JP" dirty="0" smtClean="0"/>
                        <a:t>0.06</a:t>
                      </a:r>
                      <a:endParaRPr kumimoji="1" lang="ja-JP" altLang="en-US" dirty="0"/>
                    </a:p>
                  </a:txBody>
                  <a:tcPr/>
                </a:tc>
                <a:tc>
                  <a:txBody>
                    <a:bodyPr/>
                    <a:lstStyle/>
                    <a:p>
                      <a:r>
                        <a:rPr kumimoji="1" lang="en-US" altLang="ja-JP" dirty="0" smtClean="0"/>
                        <a:t>0.06</a:t>
                      </a:r>
                      <a:endParaRPr kumimoji="1" lang="ja-JP" altLang="en-US" dirty="0"/>
                    </a:p>
                  </a:txBody>
                  <a:tcPr/>
                </a:tc>
                <a:tc>
                  <a:txBody>
                    <a:bodyPr/>
                    <a:lstStyle/>
                    <a:p>
                      <a:r>
                        <a:rPr kumimoji="1" lang="en-US" altLang="ja-JP" dirty="0" smtClean="0"/>
                        <a:t>0.05</a:t>
                      </a:r>
                      <a:endParaRPr kumimoji="1" lang="ja-JP" altLang="en-US" dirty="0"/>
                    </a:p>
                  </a:txBody>
                  <a:tcPr/>
                </a:tc>
                <a:tc>
                  <a:txBody>
                    <a:bodyPr/>
                    <a:lstStyle/>
                    <a:p>
                      <a:r>
                        <a:rPr kumimoji="1" lang="en-US" altLang="ja-JP" dirty="0" smtClean="0"/>
                        <a:t>0.05</a:t>
                      </a:r>
                      <a:endParaRPr kumimoji="1" lang="ja-JP" altLang="en-US" dirty="0"/>
                    </a:p>
                  </a:txBody>
                  <a:tcPr/>
                </a:tc>
                <a:tc>
                  <a:txBody>
                    <a:bodyPr/>
                    <a:lstStyle/>
                    <a:p>
                      <a:r>
                        <a:rPr kumimoji="1" lang="en-US" altLang="ja-JP" dirty="0" smtClean="0"/>
                        <a:t>0.05</a:t>
                      </a:r>
                      <a:endParaRPr kumimoji="1" lang="ja-JP" altLang="en-US" dirty="0"/>
                    </a:p>
                  </a:txBody>
                  <a:tcPr/>
                </a:tc>
                <a:tc>
                  <a:txBody>
                    <a:bodyPr/>
                    <a:lstStyle/>
                    <a:p>
                      <a:r>
                        <a:rPr kumimoji="1" lang="en-US" altLang="ja-JP" dirty="0" smtClean="0"/>
                        <a:t>0.005</a:t>
                      </a:r>
                      <a:endParaRPr kumimoji="1" lang="ja-JP" altLang="en-US" dirty="0"/>
                    </a:p>
                  </a:txBody>
                  <a:tcPr/>
                </a:tc>
                <a:tc>
                  <a:txBody>
                    <a:bodyPr/>
                    <a:lstStyle/>
                    <a:p>
                      <a:r>
                        <a:rPr kumimoji="1" lang="en-US" altLang="ja-JP" dirty="0" smtClean="0"/>
                        <a:t>0.29</a:t>
                      </a:r>
                    </a:p>
                  </a:txBody>
                  <a:tcPr/>
                </a:tc>
              </a:tr>
              <a:tr h="370840">
                <a:tc>
                  <a:txBody>
                    <a:bodyPr/>
                    <a:lstStyle/>
                    <a:p>
                      <a:r>
                        <a:rPr kumimoji="1" lang="en-US" altLang="ja-JP" dirty="0" smtClean="0"/>
                        <a:t>0.40</a:t>
                      </a:r>
                      <a:endParaRPr kumimoji="1" lang="ja-JP" altLang="en-US" dirty="0"/>
                    </a:p>
                  </a:txBody>
                  <a:tcPr/>
                </a:tc>
                <a:tc>
                  <a:txBody>
                    <a:bodyPr/>
                    <a:lstStyle/>
                    <a:p>
                      <a:r>
                        <a:rPr kumimoji="1" lang="en-US" altLang="ja-JP" dirty="0" smtClean="0"/>
                        <a:t>0.10</a:t>
                      </a:r>
                      <a:endParaRPr kumimoji="1" lang="ja-JP" altLang="en-US" dirty="0"/>
                    </a:p>
                  </a:txBody>
                  <a:tcPr/>
                </a:tc>
                <a:tc>
                  <a:txBody>
                    <a:bodyPr/>
                    <a:lstStyle/>
                    <a:p>
                      <a:r>
                        <a:rPr kumimoji="1" lang="en-US" altLang="ja-JP" dirty="0" smtClean="0"/>
                        <a:t>0.09</a:t>
                      </a:r>
                      <a:endParaRPr kumimoji="1" lang="ja-JP" altLang="en-US" dirty="0"/>
                    </a:p>
                  </a:txBody>
                  <a:tcPr/>
                </a:tc>
                <a:tc>
                  <a:txBody>
                    <a:bodyPr/>
                    <a:lstStyle/>
                    <a:p>
                      <a:r>
                        <a:rPr kumimoji="1" lang="en-US" altLang="ja-JP" dirty="0" smtClean="0"/>
                        <a:t>0.11</a:t>
                      </a:r>
                      <a:endParaRPr kumimoji="1" lang="ja-JP" altLang="en-US" dirty="0"/>
                    </a:p>
                  </a:txBody>
                  <a:tcPr/>
                </a:tc>
                <a:tc>
                  <a:txBody>
                    <a:bodyPr/>
                    <a:lstStyle/>
                    <a:p>
                      <a:r>
                        <a:rPr kumimoji="1" lang="en-US" altLang="ja-JP" dirty="0" smtClean="0"/>
                        <a:t>0.11</a:t>
                      </a:r>
                      <a:endParaRPr kumimoji="1" lang="ja-JP" altLang="en-US" dirty="0"/>
                    </a:p>
                  </a:txBody>
                  <a:tcPr/>
                </a:tc>
                <a:tc>
                  <a:txBody>
                    <a:bodyPr/>
                    <a:lstStyle/>
                    <a:p>
                      <a:r>
                        <a:rPr kumimoji="1" lang="en-US" altLang="ja-JP" dirty="0" smtClean="0"/>
                        <a:t>0.09</a:t>
                      </a:r>
                      <a:endParaRPr kumimoji="1" lang="ja-JP" altLang="en-US" dirty="0"/>
                    </a:p>
                  </a:txBody>
                  <a:tcPr/>
                </a:tc>
                <a:tc>
                  <a:txBody>
                    <a:bodyPr/>
                    <a:lstStyle/>
                    <a:p>
                      <a:r>
                        <a:rPr kumimoji="1" lang="en-US" altLang="ja-JP" dirty="0" smtClean="0"/>
                        <a:t>0.10</a:t>
                      </a:r>
                      <a:endParaRPr kumimoji="1" lang="ja-JP" altLang="en-US" dirty="0"/>
                    </a:p>
                  </a:txBody>
                  <a:tcPr/>
                </a:tc>
                <a:tc>
                  <a:txBody>
                    <a:bodyPr/>
                    <a:lstStyle/>
                    <a:p>
                      <a:r>
                        <a:rPr kumimoji="1" lang="en-US" altLang="ja-JP" dirty="0" smtClean="0"/>
                        <a:t>0.010</a:t>
                      </a:r>
                      <a:endParaRPr kumimoji="1" lang="ja-JP" altLang="en-US" dirty="0"/>
                    </a:p>
                  </a:txBody>
                  <a:tcPr/>
                </a:tc>
                <a:tc>
                  <a:txBody>
                    <a:bodyPr/>
                    <a:lstStyle/>
                    <a:p>
                      <a:r>
                        <a:rPr kumimoji="1" lang="en-US" altLang="ja-JP" dirty="0" smtClean="0"/>
                        <a:t>0.58</a:t>
                      </a:r>
                      <a:endParaRPr kumimoji="1" lang="ja-JP" altLang="en-US" dirty="0"/>
                    </a:p>
                  </a:txBody>
                  <a:tcPr/>
                </a:tc>
              </a:tr>
              <a:tr h="370840">
                <a:tc>
                  <a:txBody>
                    <a:bodyPr/>
                    <a:lstStyle/>
                    <a:p>
                      <a:r>
                        <a:rPr kumimoji="1" lang="en-US" altLang="ja-JP" dirty="0" smtClean="0"/>
                        <a:t>0.50</a:t>
                      </a:r>
                      <a:endParaRPr kumimoji="1" lang="ja-JP" altLang="en-US" dirty="0"/>
                    </a:p>
                  </a:txBody>
                  <a:tcPr/>
                </a:tc>
                <a:tc>
                  <a:txBody>
                    <a:bodyPr/>
                    <a:lstStyle/>
                    <a:p>
                      <a:r>
                        <a:rPr kumimoji="1" lang="en-US" altLang="ja-JP" dirty="0" smtClean="0"/>
                        <a:t>0.16</a:t>
                      </a:r>
                      <a:endParaRPr kumimoji="1" lang="ja-JP" altLang="en-US" dirty="0"/>
                    </a:p>
                  </a:txBody>
                  <a:tcPr/>
                </a:tc>
                <a:tc>
                  <a:txBody>
                    <a:bodyPr/>
                    <a:lstStyle/>
                    <a:p>
                      <a:r>
                        <a:rPr kumimoji="1" lang="en-US" altLang="ja-JP" dirty="0" smtClean="0"/>
                        <a:t>0.15</a:t>
                      </a:r>
                      <a:endParaRPr kumimoji="1" lang="ja-JP" altLang="en-US" dirty="0"/>
                    </a:p>
                  </a:txBody>
                  <a:tcPr/>
                </a:tc>
                <a:tc>
                  <a:txBody>
                    <a:bodyPr/>
                    <a:lstStyle/>
                    <a:p>
                      <a:r>
                        <a:rPr kumimoji="1" lang="en-US" altLang="ja-JP" dirty="0" smtClean="0"/>
                        <a:t>0.15</a:t>
                      </a:r>
                      <a:endParaRPr kumimoji="1" lang="ja-JP" altLang="en-US" dirty="0"/>
                    </a:p>
                  </a:txBody>
                  <a:tcPr/>
                </a:tc>
                <a:tc>
                  <a:txBody>
                    <a:bodyPr/>
                    <a:lstStyle/>
                    <a:p>
                      <a:r>
                        <a:rPr kumimoji="1" lang="en-US" altLang="ja-JP" dirty="0" smtClean="0"/>
                        <a:t>0.14</a:t>
                      </a:r>
                      <a:endParaRPr kumimoji="1" lang="ja-JP" altLang="en-US" dirty="0"/>
                    </a:p>
                  </a:txBody>
                  <a:tcPr/>
                </a:tc>
                <a:tc>
                  <a:txBody>
                    <a:bodyPr/>
                    <a:lstStyle/>
                    <a:p>
                      <a:r>
                        <a:rPr kumimoji="1" lang="en-US" altLang="ja-JP" dirty="0" smtClean="0"/>
                        <a:t>0.19</a:t>
                      </a:r>
                      <a:endParaRPr kumimoji="1" lang="ja-JP" altLang="en-US" dirty="0"/>
                    </a:p>
                  </a:txBody>
                  <a:tcPr/>
                </a:tc>
                <a:tc>
                  <a:txBody>
                    <a:bodyPr/>
                    <a:lstStyle/>
                    <a:p>
                      <a:r>
                        <a:rPr kumimoji="1" lang="en-US" altLang="ja-JP" dirty="0" smtClean="0"/>
                        <a:t>0.16</a:t>
                      </a:r>
                      <a:endParaRPr kumimoji="1" lang="ja-JP" altLang="en-US" dirty="0"/>
                    </a:p>
                  </a:txBody>
                  <a:tcPr/>
                </a:tc>
                <a:tc>
                  <a:txBody>
                    <a:bodyPr/>
                    <a:lstStyle/>
                    <a:p>
                      <a:r>
                        <a:rPr kumimoji="1" lang="en-US" altLang="ja-JP" dirty="0" smtClean="0"/>
                        <a:t>0.016</a:t>
                      </a:r>
                      <a:endParaRPr kumimoji="1" lang="ja-JP" altLang="en-US" dirty="0"/>
                    </a:p>
                  </a:txBody>
                  <a:tcPr/>
                </a:tc>
                <a:tc>
                  <a:txBody>
                    <a:bodyPr/>
                    <a:lstStyle/>
                    <a:p>
                      <a:r>
                        <a:rPr kumimoji="1" lang="en-US" altLang="ja-JP" dirty="0" smtClean="0"/>
                        <a:t>0.94</a:t>
                      </a:r>
                      <a:endParaRPr kumimoji="1" lang="ja-JP" altLang="en-US" dirty="0"/>
                    </a:p>
                  </a:txBody>
                  <a:tcPr/>
                </a:tc>
              </a:tr>
              <a:tr h="370840">
                <a:tc>
                  <a:txBody>
                    <a:bodyPr/>
                    <a:lstStyle/>
                    <a:p>
                      <a:r>
                        <a:rPr kumimoji="1" lang="en-US" altLang="ja-JP" dirty="0" smtClean="0"/>
                        <a:t>1.00</a:t>
                      </a:r>
                      <a:endParaRPr kumimoji="1" lang="ja-JP" altLang="en-US" dirty="0"/>
                    </a:p>
                  </a:txBody>
                  <a:tcPr/>
                </a:tc>
                <a:tc>
                  <a:txBody>
                    <a:bodyPr/>
                    <a:lstStyle/>
                    <a:p>
                      <a:r>
                        <a:rPr kumimoji="1" lang="en-US" altLang="ja-JP" dirty="0" smtClean="0"/>
                        <a:t>0.39</a:t>
                      </a:r>
                      <a:endParaRPr kumimoji="1" lang="ja-JP" altLang="en-US" dirty="0"/>
                    </a:p>
                  </a:txBody>
                  <a:tcPr/>
                </a:tc>
                <a:tc>
                  <a:txBody>
                    <a:bodyPr/>
                    <a:lstStyle/>
                    <a:p>
                      <a:r>
                        <a:rPr kumimoji="1" lang="en-US" altLang="ja-JP" dirty="0" smtClean="0"/>
                        <a:t>0.38</a:t>
                      </a:r>
                      <a:endParaRPr kumimoji="1" lang="ja-JP" altLang="en-US" dirty="0"/>
                    </a:p>
                  </a:txBody>
                  <a:tcPr/>
                </a:tc>
                <a:tc>
                  <a:txBody>
                    <a:bodyPr/>
                    <a:lstStyle/>
                    <a:p>
                      <a:r>
                        <a:rPr kumimoji="1" lang="en-US" altLang="ja-JP" dirty="0" smtClean="0"/>
                        <a:t>0.37</a:t>
                      </a:r>
                      <a:endParaRPr kumimoji="1" lang="ja-JP" altLang="en-US" dirty="0"/>
                    </a:p>
                  </a:txBody>
                  <a:tcPr/>
                </a:tc>
                <a:tc>
                  <a:txBody>
                    <a:bodyPr/>
                    <a:lstStyle/>
                    <a:p>
                      <a:r>
                        <a:rPr kumimoji="1" lang="en-US" altLang="ja-JP" dirty="0" smtClean="0"/>
                        <a:t>0.38</a:t>
                      </a:r>
                      <a:endParaRPr kumimoji="1" lang="ja-JP" altLang="en-US" dirty="0"/>
                    </a:p>
                  </a:txBody>
                  <a:tcPr/>
                </a:tc>
                <a:tc>
                  <a:txBody>
                    <a:bodyPr/>
                    <a:lstStyle/>
                    <a:p>
                      <a:r>
                        <a:rPr kumimoji="1" lang="en-US" altLang="ja-JP" dirty="0" smtClean="0"/>
                        <a:t>0.39</a:t>
                      </a:r>
                      <a:endParaRPr kumimoji="1" lang="ja-JP" altLang="en-US" dirty="0"/>
                    </a:p>
                  </a:txBody>
                  <a:tcPr/>
                </a:tc>
                <a:tc>
                  <a:txBody>
                    <a:bodyPr/>
                    <a:lstStyle/>
                    <a:p>
                      <a:r>
                        <a:rPr kumimoji="1" lang="en-US" altLang="ja-JP" dirty="0" smtClean="0"/>
                        <a:t>0.38</a:t>
                      </a:r>
                      <a:endParaRPr kumimoji="1" lang="ja-JP" altLang="en-US" dirty="0"/>
                    </a:p>
                  </a:txBody>
                  <a:tcPr/>
                </a:tc>
                <a:tc>
                  <a:txBody>
                    <a:bodyPr/>
                    <a:lstStyle/>
                    <a:p>
                      <a:r>
                        <a:rPr kumimoji="1" lang="en-US" altLang="ja-JP" dirty="0" smtClean="0"/>
                        <a:t>0.039</a:t>
                      </a:r>
                    </a:p>
                  </a:txBody>
                  <a:tcPr/>
                </a:tc>
                <a:tc>
                  <a:txBody>
                    <a:bodyPr/>
                    <a:lstStyle/>
                    <a:p>
                      <a:r>
                        <a:rPr kumimoji="1" lang="en-US" altLang="ja-JP" dirty="0" smtClean="0"/>
                        <a:t>2.22</a:t>
                      </a:r>
                      <a:endParaRPr kumimoji="1" lang="ja-JP" altLang="en-US" dirty="0"/>
                    </a:p>
                  </a:txBody>
                  <a:tcPr/>
                </a:tc>
              </a:tr>
              <a:tr h="370840">
                <a:tc>
                  <a:txBody>
                    <a:bodyPr/>
                    <a:lstStyle/>
                    <a:p>
                      <a:r>
                        <a:rPr kumimoji="1" lang="en-US" altLang="ja-JP" dirty="0" smtClean="0"/>
                        <a:t>2.00</a:t>
                      </a:r>
                      <a:endParaRPr kumimoji="1" lang="ja-JP" altLang="en-US" dirty="0"/>
                    </a:p>
                  </a:txBody>
                  <a:tcPr/>
                </a:tc>
                <a:tc>
                  <a:txBody>
                    <a:bodyPr/>
                    <a:lstStyle/>
                    <a:p>
                      <a:r>
                        <a:rPr kumimoji="1" lang="en-US" altLang="ja-JP" dirty="0" smtClean="0"/>
                        <a:t>0.91</a:t>
                      </a:r>
                      <a:endParaRPr kumimoji="1" lang="ja-JP" altLang="en-US" dirty="0"/>
                    </a:p>
                  </a:txBody>
                  <a:tcPr/>
                </a:tc>
                <a:tc>
                  <a:txBody>
                    <a:bodyPr/>
                    <a:lstStyle/>
                    <a:p>
                      <a:r>
                        <a:rPr kumimoji="1" lang="en-US" altLang="ja-JP" dirty="0" smtClean="0"/>
                        <a:t>0.89</a:t>
                      </a:r>
                      <a:endParaRPr kumimoji="1" lang="ja-JP" altLang="en-US" dirty="0"/>
                    </a:p>
                  </a:txBody>
                  <a:tcPr/>
                </a:tc>
                <a:tc>
                  <a:txBody>
                    <a:bodyPr/>
                    <a:lstStyle/>
                    <a:p>
                      <a:r>
                        <a:rPr kumimoji="1" lang="en-US" altLang="ja-JP" dirty="0" smtClean="0"/>
                        <a:t>0.92</a:t>
                      </a:r>
                      <a:endParaRPr kumimoji="1" lang="ja-JP" altLang="en-US" dirty="0"/>
                    </a:p>
                  </a:txBody>
                  <a:tcPr/>
                </a:tc>
                <a:tc>
                  <a:txBody>
                    <a:bodyPr/>
                    <a:lstStyle/>
                    <a:p>
                      <a:r>
                        <a:rPr kumimoji="1" lang="en-US" altLang="ja-JP" dirty="0" smtClean="0"/>
                        <a:t>0.72</a:t>
                      </a:r>
                      <a:endParaRPr kumimoji="1" lang="ja-JP" altLang="en-US" dirty="0"/>
                    </a:p>
                  </a:txBody>
                  <a:tcPr/>
                </a:tc>
                <a:tc>
                  <a:txBody>
                    <a:bodyPr/>
                    <a:lstStyle/>
                    <a:p>
                      <a:r>
                        <a:rPr kumimoji="1" lang="en-US" altLang="ja-JP" dirty="0" smtClean="0"/>
                        <a:t>0.83</a:t>
                      </a:r>
                      <a:endParaRPr kumimoji="1" lang="ja-JP" altLang="en-US" dirty="0"/>
                    </a:p>
                  </a:txBody>
                  <a:tcPr/>
                </a:tc>
                <a:tc>
                  <a:txBody>
                    <a:bodyPr/>
                    <a:lstStyle/>
                    <a:p>
                      <a:r>
                        <a:rPr kumimoji="1" lang="en-US" altLang="ja-JP" dirty="0" smtClean="0"/>
                        <a:t>0.85</a:t>
                      </a:r>
                      <a:endParaRPr kumimoji="1" lang="ja-JP" altLang="en-US" dirty="0"/>
                    </a:p>
                  </a:txBody>
                  <a:tcPr/>
                </a:tc>
                <a:tc>
                  <a:txBody>
                    <a:bodyPr/>
                    <a:lstStyle/>
                    <a:p>
                      <a:r>
                        <a:rPr kumimoji="1" lang="en-US" altLang="ja-JP" dirty="0" smtClean="0"/>
                        <a:t>0.087</a:t>
                      </a:r>
                      <a:endParaRPr kumimoji="1" lang="ja-JP" altLang="en-US" dirty="0"/>
                    </a:p>
                  </a:txBody>
                  <a:tcPr/>
                </a:tc>
                <a:tc>
                  <a:txBody>
                    <a:bodyPr/>
                    <a:lstStyle/>
                    <a:p>
                      <a:r>
                        <a:rPr kumimoji="1" lang="en-US" altLang="ja-JP" dirty="0" smtClean="0"/>
                        <a:t>4.96</a:t>
                      </a:r>
                      <a:endParaRPr kumimoji="1" lang="ja-JP" altLang="en-US" dirty="0"/>
                    </a:p>
                  </a:txBody>
                  <a:tcPr/>
                </a:tc>
              </a:tr>
            </a:tbl>
          </a:graphicData>
        </a:graphic>
      </p:graphicFrame>
      <p:sp>
        <p:nvSpPr>
          <p:cNvPr id="5" name="テキスト ボックス 4"/>
          <p:cNvSpPr txBox="1"/>
          <p:nvPr/>
        </p:nvSpPr>
        <p:spPr>
          <a:xfrm>
            <a:off x="367138" y="5085184"/>
            <a:ext cx="4844852" cy="1384995"/>
          </a:xfrm>
          <a:prstGeom prst="rect">
            <a:avLst/>
          </a:prstGeom>
          <a:noFill/>
        </p:spPr>
        <p:txBody>
          <a:bodyPr wrap="none" rtlCol="0">
            <a:spAutoFit/>
          </a:bodyPr>
          <a:lstStyle/>
          <a:p>
            <a:r>
              <a:rPr kumimoji="1" lang="en-US" altLang="ja-JP" sz="2800" dirty="0" smtClean="0"/>
              <a:t>0.20kg</a:t>
            </a:r>
            <a:r>
              <a:rPr kumimoji="1" lang="ja-JP" altLang="en-US" sz="2800" dirty="0" smtClean="0"/>
              <a:t>程度で慣性走行</a:t>
            </a:r>
            <a:endParaRPr kumimoji="1" lang="en-US" altLang="ja-JP" sz="2800" dirty="0" smtClean="0"/>
          </a:p>
          <a:p>
            <a:r>
              <a:rPr lang="ja-JP" altLang="en-US" sz="2800" dirty="0"/>
              <a:t>速度</a:t>
            </a:r>
            <a:r>
              <a:rPr lang="ja-JP" altLang="en-US" sz="2800" dirty="0" smtClean="0"/>
              <a:t>は、</a:t>
            </a:r>
            <a:r>
              <a:rPr lang="en-US" altLang="ja-JP" sz="2800" dirty="0" smtClean="0"/>
              <a:t>0.13m/s,0.14m/s,</a:t>
            </a:r>
          </a:p>
          <a:p>
            <a:r>
              <a:rPr kumimoji="1" lang="en-US" altLang="ja-JP" sz="2800" dirty="0" smtClean="0"/>
              <a:t>0.14m/s,0.17m/s,0,14m/</a:t>
            </a:r>
            <a:r>
              <a:rPr lang="en-US" altLang="ja-JP" sz="2800" dirty="0" smtClean="0"/>
              <a:t>s</a:t>
            </a:r>
            <a:r>
              <a:rPr lang="ja-JP" altLang="en-US" sz="2800" dirty="0" smtClean="0"/>
              <a:t>　</a:t>
            </a:r>
            <a:r>
              <a:rPr kumimoji="1" lang="en-US" altLang="ja-JP" sz="2800" dirty="0" smtClean="0"/>
              <a:t>pass</a:t>
            </a:r>
            <a:endParaRPr kumimoji="1" lang="ja-JP" altLang="en-US"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3441</TotalTime>
  <Words>1027</Words>
  <Application>Microsoft Office PowerPoint</Application>
  <PresentationFormat>画面に合わせる (4:3)</PresentationFormat>
  <Paragraphs>328</Paragraphs>
  <Slides>25</Slides>
  <Notes>7</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25</vt:i4>
      </vt:variant>
    </vt:vector>
  </HeadingPairs>
  <TitlesOfParts>
    <vt:vector size="27" baseType="lpstr">
      <vt:lpstr>Office テーマ</vt:lpstr>
      <vt:lpstr>数式</vt:lpstr>
      <vt:lpstr>「慣性力実験器」の製作およびそれを用いての学習効果の測定 １９９５年　川村先生</vt:lpstr>
      <vt:lpstr>趣旨</vt:lpstr>
      <vt:lpstr>学習者に関して</vt:lpstr>
      <vt:lpstr>先行研究</vt:lpstr>
      <vt:lpstr>スライド 5</vt:lpstr>
      <vt:lpstr>スライド 6</vt:lpstr>
      <vt:lpstr>先行研究における改善点</vt:lpstr>
      <vt:lpstr>実験器概要</vt:lpstr>
      <vt:lpstr>実験機の詳細</vt:lpstr>
      <vt:lpstr>実験器を用いた授業</vt:lpstr>
      <vt:lpstr>スライド 11</vt:lpstr>
      <vt:lpstr>スライド 12</vt:lpstr>
      <vt:lpstr>スライド 13</vt:lpstr>
      <vt:lpstr>学習効果の調査</vt:lpstr>
      <vt:lpstr>授業に関して</vt:lpstr>
      <vt:lpstr>授業形態比較</vt:lpstr>
      <vt:lpstr>授業効果の測定</vt:lpstr>
      <vt:lpstr>スライド 18</vt:lpstr>
      <vt:lpstr>スライド 19</vt:lpstr>
      <vt:lpstr>プレテストにおける群問比較</vt:lpstr>
      <vt:lpstr>ポストテストにおける群問比較</vt:lpstr>
      <vt:lpstr>ポストポストテストにおける群問比較</vt:lpstr>
      <vt:lpstr>結果から</vt:lpstr>
      <vt:lpstr>まとめ</vt:lpstr>
      <vt:lpstr>展望</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「慣性力実験器」の製作およびそれを用いての学習効果の測定 １９９５年</dc:title>
  <dc:creator>shohei</dc:creator>
  <cp:lastModifiedBy>shohei</cp:lastModifiedBy>
  <cp:revision>124</cp:revision>
  <dcterms:created xsi:type="dcterms:W3CDTF">2012-05-20T21:22:32Z</dcterms:created>
  <dcterms:modified xsi:type="dcterms:W3CDTF">2012-05-23T08:17:16Z</dcterms:modified>
</cp:coreProperties>
</file>