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5" name="テキスト プレースホル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6" name="テキスト プレースホル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9BD6FF-C594-439A-A79C-CABB12330CAA}" type="datetimeFigureOut">
              <a:rPr kumimoji="1" lang="ja-JP" altLang="en-US" smtClean="0"/>
              <a:pPr/>
              <a:t>2012/6/12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2171C4-914C-4378-9632-CD574F68F7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タイトル プレースホル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8296" y="393305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dirty="0" smtClean="0"/>
              <a:t>平成９年３月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研究者名　川村康文（京都教育大学付属高等学校）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58200" cy="1515616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600" dirty="0" smtClean="0"/>
              <a:t>高校物理の力学学習における素朴概念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の変容に対する認知心理学的研究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5661248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２　五十嵐航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287353" cy="35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4474938"/>
            <a:ext cx="5436096" cy="23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216022" y="5877272"/>
            <a:ext cx="5148065" cy="43204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16023" y="5085184"/>
            <a:ext cx="5148064" cy="720080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8864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問題６</a:t>
            </a:r>
            <a:endParaRPr kumimoji="1" lang="en-US" altLang="ja-JP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241484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加速度運動している電車での風船の動き</a:t>
            </a:r>
            <a:endParaRPr kumimoji="1" lang="en-US" altLang="ja-JP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9992" y="1988840"/>
            <a:ext cx="4644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素朴概念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①つり革も風船も動かない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②後ろ向きに力を受ける</a:t>
            </a:r>
            <a:endParaRPr kumimoji="1" lang="en-US" altLang="ja-JP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5" y="2570"/>
            <a:ext cx="8244409" cy="68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200834"/>
            <a:ext cx="16196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結果</a:t>
            </a:r>
            <a:endParaRPr kumimoji="1" lang="en-US" altLang="ja-JP" sz="3200" b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32763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3" y="1196752"/>
            <a:ext cx="34932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772816"/>
            <a:ext cx="3168352" cy="90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24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61111" y="3687901"/>
            <a:ext cx="844333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下位検定</a:t>
            </a:r>
            <a:r>
              <a:rPr lang="ja-JP" altLang="en-US" sz="2800" dirty="0" smtClean="0"/>
              <a:t>より</a:t>
            </a:r>
            <a:endParaRPr lang="en-US" altLang="ja-JP" sz="2800" dirty="0" smtClean="0"/>
          </a:p>
          <a:p>
            <a:r>
              <a:rPr lang="ja-JP" altLang="en-US" sz="2800" dirty="0" smtClean="0"/>
              <a:t>・事前テストの平均点は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群間で有意差なし</a:t>
            </a:r>
            <a:endParaRPr lang="en-US" altLang="ja-JP" sz="2800" dirty="0" smtClean="0"/>
          </a:p>
          <a:p>
            <a:r>
              <a:rPr lang="ja-JP" altLang="en-US" sz="2800" dirty="0" smtClean="0"/>
              <a:t>・介入郡の事後は実験群、統制群よりも有意に高い</a:t>
            </a:r>
            <a:endParaRPr lang="en-US" altLang="ja-JP" sz="2800" dirty="0" smtClean="0"/>
          </a:p>
          <a:p>
            <a:r>
              <a:rPr lang="ja-JP" altLang="en-US" sz="2800" dirty="0" smtClean="0"/>
              <a:t>・実験群と統制群の事後は有意差なし</a:t>
            </a:r>
            <a:endParaRPr lang="en-US" altLang="ja-JP" sz="2800" dirty="0" smtClean="0"/>
          </a:p>
          <a:p>
            <a:r>
              <a:rPr lang="ja-JP" altLang="en-US" sz="2800" dirty="0" smtClean="0"/>
              <a:t>・統制群は事前事後で有意差なし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32656"/>
            <a:ext cx="38779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２</a:t>
            </a:r>
            <a:r>
              <a:rPr lang="ja-JP" altLang="en-US" sz="3200" dirty="0"/>
              <a:t>要因</a:t>
            </a:r>
            <a:r>
              <a:rPr lang="ja-JP" altLang="en-US" sz="3200" dirty="0" smtClean="0"/>
              <a:t>の分散分析表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836712"/>
            <a:ext cx="89828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考察</a:t>
            </a:r>
            <a:endParaRPr lang="en-US" altLang="ja-JP" sz="4000" dirty="0" smtClean="0"/>
          </a:p>
          <a:p>
            <a:r>
              <a:rPr kumimoji="1" lang="ja-JP" altLang="en-US" sz="3200" dirty="0" smtClean="0"/>
              <a:t>・実験をするだけではダメ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→介入の必要性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　実験の各段階の前後で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kumimoji="1" lang="ja-JP" altLang="en-US" sz="3200" dirty="0" smtClean="0"/>
              <a:t>①被験者に実験結果の予想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kumimoji="1" lang="ja-JP" altLang="en-US" sz="3200" dirty="0" smtClean="0"/>
              <a:t>②わかったことを記述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r>
              <a:rPr lang="ja-JP" altLang="en-US" sz="3200" dirty="0" smtClean="0"/>
              <a:t>・認知カウンセリング</a:t>
            </a:r>
            <a:endParaRPr lang="en-US" altLang="ja-JP" sz="3200" dirty="0" smtClean="0"/>
          </a:p>
          <a:p>
            <a:r>
              <a:rPr lang="ja-JP" altLang="en-US" sz="3200" dirty="0" smtClean="0"/>
              <a:t>（要点を抑えているかのチェック）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332656"/>
            <a:ext cx="83884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論文から</a:t>
            </a:r>
            <a:r>
              <a:rPr lang="ja-JP" altLang="en-US" sz="4000" dirty="0" smtClean="0"/>
              <a:t>の学びと今後について</a:t>
            </a:r>
            <a:endParaRPr lang="en-US" altLang="ja-JP" sz="4000" dirty="0" smtClean="0"/>
          </a:p>
          <a:p>
            <a:endParaRPr lang="en-US" altLang="ja-JP" sz="4000" dirty="0" smtClean="0"/>
          </a:p>
          <a:p>
            <a:r>
              <a:rPr kumimoji="1" lang="ja-JP" altLang="en-US" sz="3200" dirty="0" smtClean="0"/>
              <a:t>・実験をすれば良いわけではない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・実験でも講義でも要点が大切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→ポイントを抑えて、主体的に学べる授業を展開していきたい。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研究室の活動に参加するにあたって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・思考模写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・信念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764704"/>
            <a:ext cx="8032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物理離れ→授業内容を身近な内容へ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　→教師中心から学習者中心へ</a:t>
            </a:r>
            <a:endParaRPr kumimoji="1" lang="ja-JP" altLang="en-US" sz="3600" dirty="0"/>
          </a:p>
        </p:txBody>
      </p:sp>
      <p:sp>
        <p:nvSpPr>
          <p:cNvPr id="3" name="フリーフォーム 2"/>
          <p:cNvSpPr/>
          <p:nvPr/>
        </p:nvSpPr>
        <p:spPr>
          <a:xfrm>
            <a:off x="2771800" y="1916833"/>
            <a:ext cx="5472608" cy="216024"/>
          </a:xfrm>
          <a:custGeom>
            <a:avLst/>
            <a:gdLst>
              <a:gd name="connsiteX0" fmla="*/ 0 w 4515729"/>
              <a:gd name="connsiteY0" fmla="*/ 225083 h 243839"/>
              <a:gd name="connsiteX1" fmla="*/ 196947 w 4515729"/>
              <a:gd name="connsiteY1" fmla="*/ 112541 h 243839"/>
              <a:gd name="connsiteX2" fmla="*/ 393895 w 4515729"/>
              <a:gd name="connsiteY2" fmla="*/ 225083 h 243839"/>
              <a:gd name="connsiteX3" fmla="*/ 745587 w 4515729"/>
              <a:gd name="connsiteY3" fmla="*/ 84406 h 243839"/>
              <a:gd name="connsiteX4" fmla="*/ 1041009 w 4515729"/>
              <a:gd name="connsiteY4" fmla="*/ 225083 h 243839"/>
              <a:gd name="connsiteX5" fmla="*/ 1252024 w 4515729"/>
              <a:gd name="connsiteY5" fmla="*/ 112541 h 243839"/>
              <a:gd name="connsiteX6" fmla="*/ 1575581 w 4515729"/>
              <a:gd name="connsiteY6" fmla="*/ 211015 h 243839"/>
              <a:gd name="connsiteX7" fmla="*/ 1758461 w 4515729"/>
              <a:gd name="connsiteY7" fmla="*/ 0 h 243839"/>
              <a:gd name="connsiteX8" fmla="*/ 2166424 w 4515729"/>
              <a:gd name="connsiteY8" fmla="*/ 211015 h 243839"/>
              <a:gd name="connsiteX9" fmla="*/ 2335236 w 4515729"/>
              <a:gd name="connsiteY9" fmla="*/ 84406 h 243839"/>
              <a:gd name="connsiteX10" fmla="*/ 2813538 w 4515729"/>
              <a:gd name="connsiteY10" fmla="*/ 196947 h 243839"/>
              <a:gd name="connsiteX11" fmla="*/ 3010486 w 4515729"/>
              <a:gd name="connsiteY11" fmla="*/ 28135 h 243839"/>
              <a:gd name="connsiteX12" fmla="*/ 3446584 w 4515729"/>
              <a:gd name="connsiteY12" fmla="*/ 239150 h 243839"/>
              <a:gd name="connsiteX13" fmla="*/ 3812344 w 4515729"/>
              <a:gd name="connsiteY13" fmla="*/ 56270 h 243839"/>
              <a:gd name="connsiteX14" fmla="*/ 4121833 w 4515729"/>
              <a:gd name="connsiteY14" fmla="*/ 168812 h 243839"/>
              <a:gd name="connsiteX15" fmla="*/ 4248443 w 4515729"/>
              <a:gd name="connsiteY15" fmla="*/ 70338 h 243839"/>
              <a:gd name="connsiteX16" fmla="*/ 4515729 w 4515729"/>
              <a:gd name="connsiteY16" fmla="*/ 196947 h 2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5729" h="243839">
                <a:moveTo>
                  <a:pt x="0" y="225083"/>
                </a:moveTo>
                <a:cubicBezTo>
                  <a:pt x="65649" y="168812"/>
                  <a:pt x="131298" y="112541"/>
                  <a:pt x="196947" y="112541"/>
                </a:cubicBezTo>
                <a:cubicBezTo>
                  <a:pt x="262596" y="112541"/>
                  <a:pt x="302455" y="229772"/>
                  <a:pt x="393895" y="225083"/>
                </a:cubicBezTo>
                <a:cubicBezTo>
                  <a:pt x="485335" y="220394"/>
                  <a:pt x="637735" y="84406"/>
                  <a:pt x="745587" y="84406"/>
                </a:cubicBezTo>
                <a:cubicBezTo>
                  <a:pt x="853439" y="84406"/>
                  <a:pt x="956603" y="220394"/>
                  <a:pt x="1041009" y="225083"/>
                </a:cubicBezTo>
                <a:cubicBezTo>
                  <a:pt x="1125415" y="229772"/>
                  <a:pt x="1162929" y="114886"/>
                  <a:pt x="1252024" y="112541"/>
                </a:cubicBezTo>
                <a:cubicBezTo>
                  <a:pt x="1341119" y="110196"/>
                  <a:pt x="1491175" y="229772"/>
                  <a:pt x="1575581" y="211015"/>
                </a:cubicBezTo>
                <a:cubicBezTo>
                  <a:pt x="1659987" y="192258"/>
                  <a:pt x="1659987" y="0"/>
                  <a:pt x="1758461" y="0"/>
                </a:cubicBezTo>
                <a:cubicBezTo>
                  <a:pt x="1856935" y="0"/>
                  <a:pt x="2070295" y="196947"/>
                  <a:pt x="2166424" y="211015"/>
                </a:cubicBezTo>
                <a:cubicBezTo>
                  <a:pt x="2262553" y="225083"/>
                  <a:pt x="2227384" y="86751"/>
                  <a:pt x="2335236" y="84406"/>
                </a:cubicBezTo>
                <a:cubicBezTo>
                  <a:pt x="2443088" y="82061"/>
                  <a:pt x="2700996" y="206326"/>
                  <a:pt x="2813538" y="196947"/>
                </a:cubicBezTo>
                <a:cubicBezTo>
                  <a:pt x="2926080" y="187569"/>
                  <a:pt x="2904978" y="21101"/>
                  <a:pt x="3010486" y="28135"/>
                </a:cubicBezTo>
                <a:cubicBezTo>
                  <a:pt x="3115994" y="35169"/>
                  <a:pt x="3312941" y="234461"/>
                  <a:pt x="3446584" y="239150"/>
                </a:cubicBezTo>
                <a:cubicBezTo>
                  <a:pt x="3580227" y="243839"/>
                  <a:pt x="3699803" y="67993"/>
                  <a:pt x="3812344" y="56270"/>
                </a:cubicBezTo>
                <a:cubicBezTo>
                  <a:pt x="3924885" y="44547"/>
                  <a:pt x="4049150" y="166467"/>
                  <a:pt x="4121833" y="168812"/>
                </a:cubicBezTo>
                <a:cubicBezTo>
                  <a:pt x="4194516" y="171157"/>
                  <a:pt x="4182794" y="65649"/>
                  <a:pt x="4248443" y="70338"/>
                </a:cubicBezTo>
                <a:cubicBezTo>
                  <a:pt x="4314092" y="75027"/>
                  <a:pt x="4414910" y="135987"/>
                  <a:pt x="4515729" y="196947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220486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構成主義（素朴概念）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62" y="3573016"/>
            <a:ext cx="903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500" dirty="0"/>
              <a:t>慣性力実験機</a:t>
            </a:r>
            <a:endParaRPr kumimoji="1" lang="ja-JP" alt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764704"/>
            <a:ext cx="805220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被験者</a:t>
            </a:r>
            <a:endParaRPr kumimoji="1" lang="en-US" altLang="ja-JP" sz="3600" b="1" dirty="0" smtClean="0"/>
          </a:p>
          <a:p>
            <a:r>
              <a:rPr kumimoji="1" lang="ja-JP" altLang="en-US" sz="3200" dirty="0" smtClean="0"/>
              <a:t>高校２年生４０名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＝実験群１７名</a:t>
            </a:r>
            <a:r>
              <a:rPr lang="en-US" altLang="ja-JP" sz="3200" dirty="0" smtClean="0"/>
              <a:t>+</a:t>
            </a:r>
            <a:r>
              <a:rPr lang="ja-JP" altLang="en-US" sz="3200" dirty="0" smtClean="0"/>
              <a:t>統制群１７名</a:t>
            </a:r>
            <a:r>
              <a:rPr lang="en-US" altLang="ja-JP" sz="3200" dirty="0" smtClean="0"/>
              <a:t>+</a:t>
            </a:r>
            <a:r>
              <a:rPr lang="ja-JP" altLang="en-US" sz="3200" dirty="0" smtClean="0"/>
              <a:t>介入群６名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kumimoji="1" lang="ja-JP" altLang="en-US" sz="3200" dirty="0" smtClean="0"/>
              <a:t>手続き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①事前</a:t>
            </a:r>
            <a:r>
              <a:rPr lang="ja-JP" altLang="en-US" sz="3200" dirty="0"/>
              <a:t>テスト</a:t>
            </a:r>
            <a:r>
              <a:rPr lang="ja-JP" altLang="en-US" sz="3200" dirty="0" smtClean="0"/>
              <a:t>で各群を均等に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②実験群→慣性力実験機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統制群→ビデオ</a:t>
            </a:r>
            <a:endParaRPr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介入群→実験</a:t>
            </a:r>
            <a:r>
              <a:rPr kumimoji="1" lang="en-US" altLang="ja-JP" sz="3200" dirty="0" smtClean="0"/>
              <a:t>+</a:t>
            </a:r>
            <a:r>
              <a:rPr kumimoji="1" lang="ja-JP" altLang="en-US" sz="3200" dirty="0" smtClean="0"/>
              <a:t>予想</a:t>
            </a:r>
            <a:r>
              <a:rPr kumimoji="1" lang="en-US" altLang="ja-JP" sz="3200" dirty="0" smtClean="0"/>
              <a:t>&amp;</a:t>
            </a:r>
            <a:r>
              <a:rPr kumimoji="1" lang="ja-JP" altLang="en-US" sz="3200" dirty="0" smtClean="0"/>
              <a:t>確認、結果や考察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③事後テスト（事前と同内容）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692696"/>
            <a:ext cx="85689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/>
              <a:t>実験</a:t>
            </a:r>
            <a:endParaRPr kumimoji="1" lang="en-US" altLang="ja-JP" sz="5400" b="1" dirty="0" smtClean="0"/>
          </a:p>
          <a:p>
            <a:r>
              <a:rPr lang="ja-JP" altLang="en-US" sz="4000" dirty="0" smtClean="0"/>
              <a:t>慣性系・非慣性系での</a:t>
            </a:r>
            <a:endParaRPr lang="en-US" altLang="ja-JP" sz="4000" dirty="0" smtClean="0"/>
          </a:p>
          <a:p>
            <a:r>
              <a:rPr lang="ja-JP" altLang="en-US" sz="4000" dirty="0" smtClean="0"/>
              <a:t>①飛行機に運ばれた落下物体の運動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②つり革の傾き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③</a:t>
            </a:r>
            <a:r>
              <a:rPr lang="ja-JP" altLang="en-US" sz="4000" dirty="0" smtClean="0"/>
              <a:t>水槽の水面の傾き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0713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012160" y="18864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問題１</a:t>
            </a:r>
            <a:endParaRPr kumimoji="1" lang="en-US" altLang="ja-JP" sz="44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0733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9123" y="2366752"/>
            <a:ext cx="4674877" cy="44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012160" y="908720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①軌跡は？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②働く力は？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479715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素朴概念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①直落信念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②</a:t>
            </a:r>
            <a:r>
              <a:rPr lang="en-US" altLang="ja-JP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MIP</a:t>
            </a:r>
            <a:r>
              <a:rPr lang="ja-JP" altLang="en-US" sz="3600" b="1" dirty="0" smtClean="0"/>
              <a:t>　</a:t>
            </a:r>
            <a:endParaRPr kumimoji="1" lang="ja-JP" altLang="en-US" sz="3600" b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683568" y="6021288"/>
            <a:ext cx="1008112" cy="64807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683568" y="6165304"/>
            <a:ext cx="1008112" cy="404664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123728" y="60270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MIF</a:t>
            </a:r>
            <a:endParaRPr kumimoji="1" lang="ja-JP" altLang="en-US" sz="4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44008" y="6021288"/>
            <a:ext cx="4320480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572000" y="3356992"/>
            <a:ext cx="4572000" cy="720080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608512" y="6381328"/>
            <a:ext cx="4355976" cy="360040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39952" y="35730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67944" y="63347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②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64891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05" y="0"/>
            <a:ext cx="30892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問題２</a:t>
            </a:r>
            <a:endParaRPr kumimoji="1" lang="en-US" altLang="ja-JP" sz="44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63688" y="1886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①軌跡は？</a:t>
            </a:r>
            <a:r>
              <a:rPr lang="ja-JP" altLang="en-US" sz="2800" dirty="0" smtClean="0"/>
              <a:t>②働く力は？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301208"/>
            <a:ext cx="6012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素朴概念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①物体は</a:t>
            </a:r>
            <a:r>
              <a:rPr lang="ja-JP" altLang="en-US" sz="2800" dirty="0"/>
              <a:t>力を</a:t>
            </a:r>
            <a:r>
              <a:rPr lang="ja-JP" altLang="en-US" sz="2800" dirty="0" smtClean="0"/>
              <a:t>受け、</a:t>
            </a:r>
            <a:r>
              <a:rPr kumimoji="1" lang="ja-JP" altLang="en-US" sz="2800" dirty="0" smtClean="0"/>
              <a:t>後方へ落ちる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②直落信念③</a:t>
            </a:r>
            <a:r>
              <a:rPr lang="en-US" altLang="ja-JP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MIF</a:t>
            </a:r>
            <a:r>
              <a:rPr lang="ja-JP" altLang="en-US" sz="2800" b="1" dirty="0" smtClean="0"/>
              <a:t>　</a:t>
            </a:r>
            <a:endParaRPr kumimoji="1" lang="ja-JP" altLang="en-US" sz="28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6084168" y="5733256"/>
            <a:ext cx="3059832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84168" y="1052736"/>
            <a:ext cx="3059832" cy="288032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084168" y="6497960"/>
            <a:ext cx="3059832" cy="360040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644008" cy="250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正方形/長方形 20"/>
          <p:cNvSpPr/>
          <p:nvPr/>
        </p:nvSpPr>
        <p:spPr>
          <a:xfrm>
            <a:off x="6084168" y="2420888"/>
            <a:ext cx="3059832" cy="288032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084168" y="3140968"/>
            <a:ext cx="3059832" cy="288032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24128" y="9807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12686" y="2132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24128" y="30689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4128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36" y="980728"/>
            <a:ext cx="51835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4691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0" y="18864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問題３</a:t>
            </a:r>
            <a:endParaRPr kumimoji="1" lang="en-US" altLang="ja-JP" sz="4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5736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ボールに作用する力は？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360039" y="5750315"/>
            <a:ext cx="5004049" cy="41498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5536" y="5301208"/>
            <a:ext cx="4968552" cy="450050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9624" y="4797152"/>
            <a:ext cx="33843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5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MIF</a:t>
            </a:r>
            <a:endParaRPr kumimoji="1" lang="ja-JP" altLang="en-US" sz="115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1972"/>
            <a:ext cx="287438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18864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問題４</a:t>
            </a:r>
            <a:endParaRPr kumimoji="1" lang="en-US" altLang="ja-JP" sz="28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81972"/>
            <a:ext cx="60920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6308"/>
            <a:ext cx="41718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206308"/>
            <a:ext cx="4788024" cy="203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" y="4206309"/>
            <a:ext cx="4139952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355976" y="4566348"/>
            <a:ext cx="4788024" cy="432048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5214420"/>
            <a:ext cx="4139952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170637"/>
            <a:ext cx="759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加速度運動している電車内にいる人から見える①軌跡と、②働いている力</a:t>
            </a:r>
            <a:endParaRPr kumimoji="1" lang="en-US" altLang="ja-JP" sz="28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4283968" y="5733256"/>
            <a:ext cx="4860032" cy="432048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51125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0" y="18864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問題５</a:t>
            </a:r>
            <a:endParaRPr kumimoji="1" lang="en-US" altLang="ja-JP" sz="28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170637"/>
            <a:ext cx="7596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加速度運動している電車外にいる人から見える①軌跡と、②働いている力</a:t>
            </a:r>
            <a:endParaRPr kumimoji="1" lang="en-US" altLang="ja-JP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486225" cy="32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55727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17032"/>
            <a:ext cx="5292080" cy="29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3779912" y="4221088"/>
            <a:ext cx="4896544" cy="432048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707904" y="5085184"/>
            <a:ext cx="5040560" cy="36004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79912" y="6237312"/>
            <a:ext cx="4896544" cy="432048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779912" y="2852936"/>
            <a:ext cx="4896544" cy="432048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653</TotalTime>
  <Words>338</Words>
  <Application>Microsoft Office PowerPoint</Application>
  <PresentationFormat>画面に合わせる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トラベル</vt:lpstr>
      <vt:lpstr>平成９年３月  研究者名　川村康文（京都教育大学付属高等学校）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平成９年３月  研究者名　川村康文（京都教育大学付属高等学校）</dc:title>
  <dc:creator>FMV</dc:creator>
  <cp:lastModifiedBy>FMV</cp:lastModifiedBy>
  <cp:revision>7</cp:revision>
  <dcterms:created xsi:type="dcterms:W3CDTF">2012-05-29T17:52:08Z</dcterms:created>
  <dcterms:modified xsi:type="dcterms:W3CDTF">2012-06-12T07:31:21Z</dcterms:modified>
</cp:coreProperties>
</file>