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221E77-11C7-4837-9854-72106663219B}" type="datetimeFigureOut">
              <a:rPr kumimoji="1" lang="ja-JP" altLang="en-US" smtClean="0"/>
              <a:t>2012/6/12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D8334-5297-4887-9C27-1936F1626271}" type="slidenum">
              <a:rPr kumimoji="1" lang="ja-JP" altLang="en-US" smtClean="0"/>
              <a:t>‹#›</a:t>
            </a:fld>
            <a:endParaRPr kumimoji="1" lang="ja-JP" altLang="en-US"/>
          </a:p>
        </p:txBody>
      </p:sp>
    </p:spTree>
    <p:extLst>
      <p:ext uri="{BB962C8B-B14F-4D97-AF65-F5344CB8AC3E}">
        <p14:creationId xmlns:p14="http://schemas.microsoft.com/office/powerpoint/2010/main" val="3280593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989344B-938A-4D68-8E81-EC7625AA5DC4}" type="slidenum">
              <a:rPr kumimoji="1" lang="ja-JP" altLang="en-US" smtClean="0"/>
              <a:t>12</a:t>
            </a:fld>
            <a:endParaRPr kumimoji="1" lang="ja-JP" altLang="en-US"/>
          </a:p>
        </p:txBody>
      </p:sp>
    </p:spTree>
    <p:extLst>
      <p:ext uri="{BB962C8B-B14F-4D97-AF65-F5344CB8AC3E}">
        <p14:creationId xmlns:p14="http://schemas.microsoft.com/office/powerpoint/2010/main" val="1741606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989344B-938A-4D68-8E81-EC7625AA5DC4}" type="slidenum">
              <a:rPr kumimoji="1" lang="ja-JP" altLang="en-US" smtClean="0"/>
              <a:t>13</a:t>
            </a:fld>
            <a:endParaRPr kumimoji="1" lang="ja-JP" altLang="en-US"/>
          </a:p>
        </p:txBody>
      </p:sp>
    </p:spTree>
    <p:extLst>
      <p:ext uri="{BB962C8B-B14F-4D97-AF65-F5344CB8AC3E}">
        <p14:creationId xmlns:p14="http://schemas.microsoft.com/office/powerpoint/2010/main" val="174160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83664C2-2183-46F1-9B39-D209826E840F}" type="datetimeFigureOut">
              <a:rPr kumimoji="1" lang="ja-JP" altLang="en-US" smtClean="0"/>
              <a:t>2012/6/12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7A8072-ACA4-4702-B23A-7B20AEB879B5}"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83664C2-2183-46F1-9B39-D209826E840F}" type="datetimeFigureOut">
              <a:rPr kumimoji="1" lang="ja-JP" altLang="en-US" smtClean="0"/>
              <a:t>2012/6/12</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D7A8072-ACA4-4702-B23A-7B20AEB879B5}"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556001"/>
            <a:ext cx="6400800" cy="1313159"/>
          </a:xfrm>
        </p:spPr>
        <p:txBody>
          <a:bodyPr/>
          <a:lstStyle/>
          <a:p>
            <a:pPr algn="l"/>
            <a:r>
              <a:rPr lang="ja-JP" altLang="en-US" dirty="0">
                <a:latin typeface="ＭＳ ゴシック" pitchFamily="49" charset="-128"/>
                <a:ea typeface="ＭＳ ゴシック" pitchFamily="49" charset="-128"/>
              </a:rPr>
              <a:t>物理教育　</a:t>
            </a:r>
            <a:r>
              <a:rPr lang="ja-JP" altLang="en-US" dirty="0" smtClean="0">
                <a:latin typeface="ＭＳ ゴシック" pitchFamily="49" charset="-128"/>
                <a:ea typeface="ＭＳ ゴシック" pitchFamily="49" charset="-128"/>
              </a:rPr>
              <a:t>第４７巻</a:t>
            </a:r>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第２号</a:t>
            </a:r>
            <a:r>
              <a:rPr lang="ja-JP" altLang="en-US" dirty="0">
                <a:latin typeface="ＭＳ ゴシック" pitchFamily="49" charset="-128"/>
                <a:ea typeface="ＭＳ ゴシック" pitchFamily="49" charset="-128"/>
              </a:rPr>
              <a:t>　（</a:t>
            </a:r>
            <a:r>
              <a:rPr lang="en-US" altLang="ja-JP" dirty="0" smtClean="0">
                <a:latin typeface="ＭＳ ゴシック" pitchFamily="49" charset="-128"/>
                <a:ea typeface="ＭＳ ゴシック" pitchFamily="49" charset="-128"/>
              </a:rPr>
              <a:t>1999</a:t>
            </a:r>
            <a:r>
              <a:rPr lang="ja-JP" altLang="en-US" dirty="0" smtClean="0">
                <a:latin typeface="ＭＳ ゴシック" pitchFamily="49" charset="-128"/>
                <a:ea typeface="ＭＳ ゴシック" pitchFamily="49" charset="-128"/>
              </a:rPr>
              <a:t>）</a:t>
            </a:r>
            <a:endParaRPr lang="en-US" altLang="ja-JP" dirty="0">
              <a:latin typeface="ＭＳ ゴシック" pitchFamily="49" charset="-128"/>
              <a:ea typeface="ＭＳ ゴシック" pitchFamily="49" charset="-128"/>
            </a:endParaRPr>
          </a:p>
          <a:p>
            <a:pPr algn="l"/>
            <a:r>
              <a:rPr lang="ja-JP" altLang="en-US" dirty="0">
                <a:latin typeface="ＭＳ ゴシック" pitchFamily="49" charset="-128"/>
                <a:ea typeface="ＭＳ ゴシック" pitchFamily="49" charset="-128"/>
              </a:rPr>
              <a:t>研究報告</a:t>
            </a:r>
            <a:endParaRPr lang="en-US" altLang="ja-JP" dirty="0">
              <a:latin typeface="ＭＳ ゴシック" pitchFamily="49" charset="-128"/>
              <a:ea typeface="ＭＳ ゴシック" pitchFamily="49" charset="-128"/>
            </a:endParaRPr>
          </a:p>
          <a:p>
            <a:pPr algn="l"/>
            <a:r>
              <a:rPr lang="ja-JP" altLang="en-US" dirty="0">
                <a:latin typeface="ＭＳ ゴシック" pitchFamily="49" charset="-128"/>
                <a:ea typeface="ＭＳ ゴシック" pitchFamily="49" charset="-128"/>
              </a:rPr>
              <a:t>川村　康文</a:t>
            </a:r>
            <a:endParaRPr lang="en-US" altLang="ja-JP" dirty="0">
              <a:latin typeface="ＭＳ ゴシック" pitchFamily="49" charset="-128"/>
              <a:ea typeface="ＭＳ ゴシック" pitchFamily="49" charset="-128"/>
            </a:endParaRPr>
          </a:p>
          <a:p>
            <a:endParaRPr kumimoji="1" lang="ja-JP" altLang="en-US" dirty="0"/>
          </a:p>
        </p:txBody>
      </p:sp>
      <p:sp>
        <p:nvSpPr>
          <p:cNvPr id="6" name="タイトル 1"/>
          <p:cNvSpPr>
            <a:spLocks noGrp="1"/>
          </p:cNvSpPr>
          <p:nvPr>
            <p:ph type="ctrTitle"/>
          </p:nvPr>
        </p:nvSpPr>
        <p:spPr>
          <a:xfrm>
            <a:off x="395536" y="1600200"/>
            <a:ext cx="8062664" cy="1612776"/>
          </a:xfrm>
        </p:spPr>
        <p:txBody>
          <a:bodyPr>
            <a:normAutofit/>
          </a:bodyPr>
          <a:lstStyle/>
          <a:p>
            <a:r>
              <a:rPr lang="ja-JP" altLang="en-US" dirty="0" smtClean="0">
                <a:latin typeface="ＭＳ ゴシック" pitchFamily="49" charset="-128"/>
                <a:ea typeface="ＭＳ ゴシック" pitchFamily="49" charset="-128"/>
              </a:rPr>
              <a:t>フロッピーケース型加速度計を利用した等速円運動の実験</a:t>
            </a:r>
            <a:endParaRPr kumimoji="1" lang="ja-JP" altLang="en-US" dirty="0">
              <a:latin typeface="ＭＳ ゴシック" pitchFamily="49" charset="-128"/>
              <a:ea typeface="ＭＳ ゴシック" pitchFamily="49" charset="-128"/>
            </a:endParaRPr>
          </a:p>
        </p:txBody>
      </p:sp>
      <p:sp>
        <p:nvSpPr>
          <p:cNvPr id="7" name="テキスト ボックス 6"/>
          <p:cNvSpPr txBox="1"/>
          <p:nvPr/>
        </p:nvSpPr>
        <p:spPr>
          <a:xfrm>
            <a:off x="6300192" y="5229200"/>
            <a:ext cx="2402196" cy="369332"/>
          </a:xfrm>
          <a:prstGeom prst="rect">
            <a:avLst/>
          </a:prstGeom>
          <a:noFill/>
        </p:spPr>
        <p:txBody>
          <a:bodyPr wrap="square" rtlCol="0">
            <a:spAutoFit/>
          </a:bodyPr>
          <a:lstStyle/>
          <a:p>
            <a:r>
              <a:rPr kumimoji="1" lang="en-US" altLang="ja-JP" dirty="0" smtClean="0">
                <a:solidFill>
                  <a:schemeClr val="bg1"/>
                </a:solidFill>
                <a:latin typeface="ＭＳ ゴシック" pitchFamily="49" charset="-128"/>
                <a:ea typeface="ＭＳ ゴシック" pitchFamily="49" charset="-128"/>
              </a:rPr>
              <a:t>1207069</a:t>
            </a:r>
            <a:r>
              <a:rPr kumimoji="1" lang="ja-JP" altLang="en-US" dirty="0" smtClean="0">
                <a:solidFill>
                  <a:schemeClr val="bg1"/>
                </a:solidFill>
                <a:latin typeface="ＭＳ ゴシック" pitchFamily="49" charset="-128"/>
                <a:ea typeface="ＭＳ ゴシック" pitchFamily="49" charset="-128"/>
              </a:rPr>
              <a:t>　柴崎　裕貴</a:t>
            </a:r>
            <a:endParaRPr kumimoji="1" lang="ja-JP" altLang="en-US" dirty="0">
              <a:solidFill>
                <a:schemeClr val="bg1"/>
              </a:solidFill>
              <a:latin typeface="ＭＳ ゴシック" pitchFamily="49" charset="-128"/>
              <a:ea typeface="ＭＳ ゴシック" pitchFamily="49" charset="-128"/>
            </a:endParaRPr>
          </a:p>
        </p:txBody>
      </p:sp>
    </p:spTree>
    <p:extLst>
      <p:ext uri="{BB962C8B-B14F-4D97-AF65-F5344CB8AC3E}">
        <p14:creationId xmlns:p14="http://schemas.microsoft.com/office/powerpoint/2010/main" val="3035637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2947" y="116632"/>
            <a:ext cx="8229600" cy="936104"/>
          </a:xfrm>
        </p:spPr>
        <p:txBody>
          <a:bodyPr/>
          <a:lstStyle/>
          <a:p>
            <a:pPr algn="l"/>
            <a:r>
              <a:rPr kumimoji="1" lang="en-US" altLang="ja-JP" dirty="0" smtClean="0">
                <a:latin typeface="ＭＳ ゴシック" pitchFamily="49" charset="-128"/>
                <a:ea typeface="ＭＳ ゴシック" pitchFamily="49" charset="-128"/>
              </a:rPr>
              <a:t>3</a:t>
            </a:r>
            <a:r>
              <a:rPr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結果</a:t>
            </a:r>
            <a:endParaRPr kumimoji="1" lang="ja-JP" altLang="en-US" dirty="0">
              <a:latin typeface="ＭＳ ゴシック" pitchFamily="49" charset="-128"/>
              <a:ea typeface="ＭＳ ゴシック" pitchFamily="49" charset="-128"/>
            </a:endParaRPr>
          </a:p>
        </p:txBody>
      </p:sp>
      <p:sp>
        <p:nvSpPr>
          <p:cNvPr id="8" name="正方形/長方形 7"/>
          <p:cNvSpPr/>
          <p:nvPr/>
        </p:nvSpPr>
        <p:spPr>
          <a:xfrm>
            <a:off x="3895391" y="4950959"/>
            <a:ext cx="4414063" cy="923330"/>
          </a:xfrm>
          <a:prstGeom prst="rect">
            <a:avLst/>
          </a:prstGeom>
        </p:spPr>
        <p:txBody>
          <a:bodyPr wrap="square">
            <a:spAutoFit/>
          </a:bodyPr>
          <a:lstStyle/>
          <a:p>
            <a:r>
              <a:rPr lang="ja-JP" altLang="en-US" dirty="0" smtClean="0">
                <a:latin typeface="ＭＳ ゴシック" pitchFamily="49" charset="-128"/>
                <a:ea typeface="ＭＳ ゴシック" pitchFamily="49" charset="-128"/>
              </a:rPr>
              <a:t>この</a:t>
            </a:r>
            <a:r>
              <a:rPr lang="ja-JP" altLang="en-US" dirty="0">
                <a:latin typeface="ＭＳ ゴシック" pitchFamily="49" charset="-128"/>
                <a:ea typeface="ＭＳ ゴシック" pitchFamily="49" charset="-128"/>
              </a:rPr>
              <a:t>結果</a:t>
            </a:r>
            <a:r>
              <a:rPr lang="ja-JP" altLang="en-US" dirty="0" smtClean="0">
                <a:latin typeface="ＭＳ ゴシック" pitchFamily="49" charset="-128"/>
                <a:ea typeface="ＭＳ ゴシック" pitchFamily="49" charset="-128"/>
              </a:rPr>
              <a:t>よりさらに、</a:t>
            </a:r>
            <a:r>
              <a:rPr lang="en-US" altLang="ja-JP" i="1" dirty="0" smtClean="0">
                <a:latin typeface="ＭＳ ゴシック" pitchFamily="49" charset="-128"/>
                <a:ea typeface="ＭＳ ゴシック" pitchFamily="49" charset="-128"/>
              </a:rPr>
              <a:t>ω</a:t>
            </a:r>
            <a:r>
              <a:rPr lang="en-US" altLang="ja-JP" dirty="0" smtClean="0">
                <a:latin typeface="ＭＳ ゴシック" pitchFamily="49" charset="-128"/>
                <a:ea typeface="ＭＳ ゴシック" pitchFamily="49" charset="-128"/>
              </a:rPr>
              <a:t> = 2π/</a:t>
            </a:r>
            <a:r>
              <a:rPr lang="en-US" altLang="ja-JP" i="1" dirty="0" smtClean="0">
                <a:latin typeface="ＭＳ ゴシック" pitchFamily="49" charset="-128"/>
                <a:ea typeface="ＭＳ ゴシック" pitchFamily="49" charset="-128"/>
              </a:rPr>
              <a:t>T</a:t>
            </a:r>
            <a:r>
              <a:rPr lang="ja-JP" altLang="en-US" dirty="0" smtClean="0">
                <a:latin typeface="ＭＳ ゴシック" pitchFamily="49" charset="-128"/>
                <a:ea typeface="ＭＳ ゴシック" pitchFamily="49" charset="-128"/>
              </a:rPr>
              <a:t>も利用し整理すると</a:t>
            </a:r>
            <a:r>
              <a:rPr lang="en-US" altLang="ja-JP" dirty="0">
                <a:latin typeface="ＭＳ ゴシック" pitchFamily="49" charset="-128"/>
                <a:ea typeface="ＭＳ ゴシック" pitchFamily="49" charset="-128"/>
              </a:rPr>
              <a:t>…</a:t>
            </a:r>
            <a:endParaRPr lang="en-US" altLang="ja-JP" dirty="0" smtClean="0">
              <a:latin typeface="ＭＳ ゴシック" pitchFamily="49" charset="-128"/>
              <a:ea typeface="ＭＳ ゴシック" pitchFamily="49" charset="-128"/>
            </a:endParaRPr>
          </a:p>
          <a:p>
            <a:endParaRPr lang="en-US" altLang="ja-JP" dirty="0">
              <a:latin typeface="ＭＳ ゴシック" pitchFamily="49" charset="-128"/>
              <a:ea typeface="ＭＳ ゴシック" pitchFamily="49" charset="-128"/>
            </a:endParaRPr>
          </a:p>
        </p:txBody>
      </p:sp>
      <p:pic>
        <p:nvPicPr>
          <p:cNvPr id="10" name="Picture 2"/>
          <p:cNvPicPr>
            <a:picLocks noChangeAspect="1" noChangeArrowheads="1"/>
          </p:cNvPicPr>
          <p:nvPr/>
        </p:nvPicPr>
        <p:blipFill>
          <a:blip r:embed="rId2" cstate="print"/>
          <a:srcRect/>
          <a:stretch>
            <a:fillRect/>
          </a:stretch>
        </p:blipFill>
        <p:spPr bwMode="auto">
          <a:xfrm>
            <a:off x="1211349" y="1628800"/>
            <a:ext cx="6696746" cy="3080019"/>
          </a:xfrm>
          <a:prstGeom prst="rect">
            <a:avLst/>
          </a:prstGeom>
          <a:noFill/>
          <a:ln w="9525">
            <a:solidFill>
              <a:schemeClr val="tx1"/>
            </a:solidFill>
            <a:miter lim="800000"/>
            <a:headEnd/>
            <a:tailEnd/>
          </a:ln>
        </p:spPr>
      </p:pic>
      <p:sp>
        <p:nvSpPr>
          <p:cNvPr id="2" name="正方形/長方形 1"/>
          <p:cNvSpPr/>
          <p:nvPr/>
        </p:nvSpPr>
        <p:spPr>
          <a:xfrm>
            <a:off x="467544" y="982469"/>
            <a:ext cx="8184356" cy="646331"/>
          </a:xfrm>
          <a:prstGeom prst="rect">
            <a:avLst/>
          </a:prstGeom>
        </p:spPr>
        <p:txBody>
          <a:bodyPr wrap="square">
            <a:spAutoFit/>
          </a:bodyPr>
          <a:lstStyle/>
          <a:p>
            <a:r>
              <a:rPr lang="ja-JP" altLang="en-US" dirty="0" smtClean="0">
                <a:latin typeface="ＭＳ ゴシック" pitchFamily="49" charset="-128"/>
                <a:ea typeface="ＭＳ ゴシック" pitchFamily="49" charset="-128"/>
              </a:rPr>
              <a:t>最終的に要所、要所で教師がアドバイスをするものの生徒自身の手によって、</a:t>
            </a:r>
            <a:r>
              <a:rPr lang="en-US" altLang="ja-JP" i="1" dirty="0" smtClean="0">
                <a:latin typeface="ＭＳ ゴシック" pitchFamily="49" charset="-128"/>
                <a:ea typeface="ＭＳ ゴシック" pitchFamily="49" charset="-128"/>
              </a:rPr>
              <a:t>a</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r</a:t>
            </a:r>
            <a:r>
              <a:rPr lang="en-US" altLang="ja-JP" dirty="0" smtClean="0">
                <a:latin typeface="ＭＳ ゴシック" pitchFamily="49" charset="-128"/>
                <a:ea typeface="ＭＳ ゴシック" pitchFamily="49" charset="-128"/>
              </a:rPr>
              <a:t>-1/</a:t>
            </a:r>
            <a:r>
              <a:rPr lang="en-US" altLang="ja-JP" i="1" dirty="0" smtClean="0">
                <a:latin typeface="ＭＳ ゴシック" pitchFamily="49" charset="-128"/>
                <a:ea typeface="ＭＳ ゴシック" pitchFamily="49" charset="-128"/>
              </a:rPr>
              <a:t>T</a:t>
            </a:r>
            <a:r>
              <a:rPr lang="en-US" altLang="ja-JP" i="1" baseline="30000" dirty="0" smtClean="0">
                <a:latin typeface="ＭＳ ゴシック" pitchFamily="49" charset="-128"/>
                <a:ea typeface="ＭＳ ゴシック" pitchFamily="49" charset="-128"/>
              </a:rPr>
              <a:t>2</a:t>
            </a:r>
            <a:r>
              <a:rPr lang="ja-JP" altLang="en-US" dirty="0" smtClean="0">
                <a:latin typeface="ＭＳ ゴシック" pitchFamily="49" charset="-128"/>
                <a:ea typeface="ＭＳ ゴシック" pitchFamily="49" charset="-128"/>
              </a:rPr>
              <a:t>グラフ</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図</a:t>
            </a:r>
            <a:r>
              <a:rPr lang="en-US" altLang="ja-JP" dirty="0" smtClean="0">
                <a:latin typeface="ＭＳ ゴシック" pitchFamily="49" charset="-128"/>
                <a:ea typeface="ＭＳ ゴシック" pitchFamily="49" charset="-128"/>
              </a:rPr>
              <a:t>5)</a:t>
            </a:r>
            <a:r>
              <a:rPr lang="ja-JP" altLang="en-US" dirty="0" smtClean="0">
                <a:latin typeface="ＭＳ ゴシック" pitchFamily="49" charset="-128"/>
                <a:ea typeface="ＭＳ ゴシック" pitchFamily="49" charset="-128"/>
              </a:rPr>
              <a:t>が作製され、</a:t>
            </a:r>
            <a:r>
              <a:rPr lang="en-US" altLang="ja-JP" i="1" dirty="0" smtClean="0">
                <a:latin typeface="ＭＳ ゴシック" pitchFamily="49" charset="-128"/>
                <a:ea typeface="ＭＳ ゴシック" pitchFamily="49" charset="-128"/>
              </a:rPr>
              <a:t>a</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r</a:t>
            </a:r>
            <a:r>
              <a:rPr lang="en-US" altLang="ja-JP" dirty="0" smtClean="0">
                <a:latin typeface="ＭＳ ゴシック" pitchFamily="49" charset="-128"/>
                <a:ea typeface="ＭＳ ゴシック" pitchFamily="49" charset="-128"/>
              </a:rPr>
              <a:t>-1/</a:t>
            </a:r>
            <a:r>
              <a:rPr lang="en-US" altLang="ja-JP" i="1" dirty="0" smtClean="0">
                <a:latin typeface="ＭＳ ゴシック" pitchFamily="49" charset="-128"/>
                <a:ea typeface="ＭＳ ゴシック" pitchFamily="49" charset="-128"/>
              </a:rPr>
              <a:t>T</a:t>
            </a:r>
            <a:r>
              <a:rPr lang="en-US" altLang="ja-JP" i="1" baseline="30000" dirty="0" smtClean="0">
                <a:latin typeface="ＭＳ ゴシック" pitchFamily="49" charset="-128"/>
                <a:ea typeface="ＭＳ ゴシック" pitchFamily="49" charset="-128"/>
              </a:rPr>
              <a:t>2</a:t>
            </a:r>
            <a:r>
              <a:rPr lang="ja-JP" altLang="en-US" dirty="0" smtClean="0">
                <a:latin typeface="ＭＳ ゴシック" pitchFamily="49" charset="-128"/>
                <a:ea typeface="ＭＳ ゴシック" pitchFamily="49" charset="-128"/>
              </a:rPr>
              <a:t>の関係性が明らかとなる。</a:t>
            </a:r>
            <a:endParaRPr lang="en-US" altLang="ja-JP" baseline="30000" dirty="0" smtClean="0">
              <a:latin typeface="ＭＳ ゴシック" pitchFamily="49" charset="-128"/>
              <a:ea typeface="ＭＳ ゴシック" pitchFamily="49" charset="-128"/>
            </a:endParaRPr>
          </a:p>
        </p:txBody>
      </p:sp>
      <p:grpSp>
        <p:nvGrpSpPr>
          <p:cNvPr id="11" name="グループ化 10"/>
          <p:cNvGrpSpPr/>
          <p:nvPr/>
        </p:nvGrpSpPr>
        <p:grpSpPr>
          <a:xfrm>
            <a:off x="782001" y="4840765"/>
            <a:ext cx="2941523" cy="1924656"/>
            <a:chOff x="467544" y="4524280"/>
            <a:chExt cx="3168352" cy="2073072"/>
          </a:xfrm>
        </p:grpSpPr>
        <p:grpSp>
          <p:nvGrpSpPr>
            <p:cNvPr id="6" name="グループ化 5"/>
            <p:cNvGrpSpPr/>
            <p:nvPr/>
          </p:nvGrpSpPr>
          <p:grpSpPr>
            <a:xfrm>
              <a:off x="723716" y="4659035"/>
              <a:ext cx="2685351" cy="1783229"/>
              <a:chOff x="683568" y="4669685"/>
              <a:chExt cx="2685351" cy="1783229"/>
            </a:xfrm>
          </p:grpSpPr>
          <p:sp>
            <p:nvSpPr>
              <p:cNvPr id="4" name="正方形/長方形 3"/>
              <p:cNvSpPr/>
              <p:nvPr/>
            </p:nvSpPr>
            <p:spPr>
              <a:xfrm>
                <a:off x="683568" y="4669685"/>
                <a:ext cx="2685351" cy="830997"/>
              </a:xfrm>
              <a:prstGeom prst="rect">
                <a:avLst/>
              </a:prstGeom>
            </p:spPr>
            <p:txBody>
              <a:bodyPr wrap="none">
                <a:spAutoFit/>
              </a:bodyPr>
              <a:lstStyle/>
              <a:p>
                <a:r>
                  <a:rPr lang="en-US" altLang="ja-JP" i="1" dirty="0" err="1" smtClean="0">
                    <a:latin typeface="ＭＳ ゴシック" pitchFamily="49" charset="-128"/>
                    <a:ea typeface="ＭＳ ゴシック" pitchFamily="49" charset="-128"/>
                  </a:rPr>
                  <a:t>a</a:t>
                </a:r>
                <a:r>
                  <a:rPr lang="en-US" altLang="ja-JP" dirty="0" err="1" smtClean="0">
                    <a:latin typeface="ＭＳ ゴシック" pitchFamily="49" charset="-128"/>
                    <a:ea typeface="ＭＳ ゴシック" pitchFamily="49" charset="-128"/>
                  </a:rPr>
                  <a:t>/</a:t>
                </a:r>
                <a:r>
                  <a:rPr lang="en-US" altLang="ja-JP" i="1" dirty="0" err="1" smtClean="0">
                    <a:latin typeface="ＭＳ ゴシック" pitchFamily="49" charset="-128"/>
                    <a:ea typeface="ＭＳ ゴシック" pitchFamily="49" charset="-128"/>
                  </a:rPr>
                  <a:t>r</a:t>
                </a:r>
                <a:r>
                  <a:rPr lang="en-US" altLang="ja-JP" dirty="0" smtClean="0">
                    <a:latin typeface="ＭＳ ゴシック" pitchFamily="49" charset="-128"/>
                    <a:ea typeface="ＭＳ ゴシック" pitchFamily="49" charset="-128"/>
                  </a:rPr>
                  <a:t> = 39.991 × (1/</a:t>
                </a:r>
                <a:r>
                  <a:rPr lang="en-US" altLang="ja-JP" i="1" dirty="0" smtClean="0">
                    <a:latin typeface="ＭＳ ゴシック" pitchFamily="49" charset="-128"/>
                    <a:ea typeface="ＭＳ ゴシック" pitchFamily="49" charset="-128"/>
                  </a:rPr>
                  <a:t>T</a:t>
                </a:r>
                <a:r>
                  <a:rPr lang="en-US" altLang="ja-JP" i="1" baseline="30000" dirty="0" smtClean="0">
                    <a:latin typeface="ＭＳ ゴシック" pitchFamily="49" charset="-128"/>
                    <a:ea typeface="ＭＳ ゴシック" pitchFamily="49" charset="-128"/>
                  </a:rPr>
                  <a:t>2</a:t>
                </a:r>
                <a:r>
                  <a:rPr lang="en-US" altLang="ja-JP" dirty="0" smtClean="0">
                    <a:latin typeface="ＭＳ ゴシック" pitchFamily="49" charset="-128"/>
                    <a:ea typeface="ＭＳ ゴシック" pitchFamily="49" charset="-128"/>
                  </a:rPr>
                  <a:t>)</a:t>
                </a:r>
              </a:p>
              <a:p>
                <a:r>
                  <a:rPr lang="en-US" altLang="ja-JP" i="1" dirty="0" smtClean="0">
                    <a:latin typeface="ＭＳ ゴシック" pitchFamily="49" charset="-128"/>
                    <a:ea typeface="ＭＳ ゴシック" pitchFamily="49" charset="-128"/>
                  </a:rPr>
                  <a:t>a</a:t>
                </a:r>
                <a:r>
                  <a:rPr lang="en-US" altLang="ja-JP" dirty="0" smtClean="0">
                    <a:latin typeface="ＭＳ ゴシック" pitchFamily="49" charset="-128"/>
                    <a:ea typeface="ＭＳ ゴシック" pitchFamily="49" charset="-128"/>
                  </a:rPr>
                  <a:t> = 1.01 ×</a:t>
                </a:r>
                <a:r>
                  <a:rPr lang="ja-JP" altLang="en-US" dirty="0" smtClean="0">
                    <a:latin typeface="ＭＳ ゴシック" pitchFamily="49" charset="-128"/>
                    <a:ea typeface="ＭＳ ゴシック" pitchFamily="49" charset="-128"/>
                  </a:rPr>
                  <a:t> </a:t>
                </a:r>
                <a:r>
                  <a:rPr lang="en-US" altLang="ja-JP" i="1" dirty="0" smtClean="0">
                    <a:latin typeface="ＭＳ ゴシック" pitchFamily="49" charset="-128"/>
                    <a:ea typeface="ＭＳ ゴシック" pitchFamily="49" charset="-128"/>
                  </a:rPr>
                  <a:t>r</a:t>
                </a:r>
                <a:r>
                  <a:rPr lang="en-US" altLang="ja-JP" dirty="0" smtClean="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 </a:t>
                </a:r>
                <a:r>
                  <a:rPr lang="en-US" altLang="ja-JP" i="1" dirty="0" smtClean="0">
                    <a:latin typeface="ＭＳ ゴシック" pitchFamily="49" charset="-128"/>
                    <a:ea typeface="ＭＳ ゴシック" pitchFamily="49" charset="-128"/>
                  </a:rPr>
                  <a:t>ω</a:t>
                </a:r>
                <a:r>
                  <a:rPr lang="en-US" altLang="ja-JP" i="1" baseline="30000" dirty="0" smtClean="0">
                    <a:latin typeface="ＭＳ ゴシック" pitchFamily="49" charset="-128"/>
                    <a:ea typeface="ＭＳ ゴシック" pitchFamily="49" charset="-128"/>
                  </a:rPr>
                  <a:t>2</a:t>
                </a:r>
                <a:endParaRPr lang="en-US" altLang="ja-JP" baseline="30000" dirty="0" smtClean="0">
                  <a:latin typeface="ＭＳ ゴシック" pitchFamily="49" charset="-128"/>
                  <a:ea typeface="ＭＳ ゴシック" pitchFamily="49" charset="-128"/>
                </a:endParaRPr>
              </a:p>
              <a:p>
                <a:endParaRPr lang="en-US" altLang="ja-JP" baseline="30000" dirty="0" smtClean="0">
                  <a:latin typeface="ＭＳ ゴシック" pitchFamily="49" charset="-128"/>
                  <a:ea typeface="ＭＳ ゴシック" pitchFamily="49" charset="-128"/>
                </a:endParaRPr>
              </a:p>
            </p:txBody>
          </p:sp>
          <p:sp>
            <p:nvSpPr>
              <p:cNvPr id="5" name="正方形/長方形 4"/>
              <p:cNvSpPr/>
              <p:nvPr/>
            </p:nvSpPr>
            <p:spPr>
              <a:xfrm>
                <a:off x="984932" y="5991249"/>
                <a:ext cx="2082621" cy="461665"/>
              </a:xfrm>
              <a:prstGeom prst="rect">
                <a:avLst/>
              </a:prstGeom>
            </p:spPr>
            <p:txBody>
              <a:bodyPr wrap="none">
                <a:spAutoFit/>
              </a:bodyPr>
              <a:lstStyle/>
              <a:p>
                <a:r>
                  <a:rPr lang="ja-JP" altLang="en-US" sz="2400" dirty="0" smtClean="0">
                    <a:solidFill>
                      <a:srgbClr val="FF0000"/>
                    </a:solidFill>
                    <a:latin typeface="ＭＳ ゴシック" pitchFamily="49" charset="-128"/>
                    <a:ea typeface="ＭＳ ゴシック" pitchFamily="49" charset="-128"/>
                  </a:rPr>
                  <a:t>Ｆ</a:t>
                </a:r>
                <a:r>
                  <a:rPr lang="en-US" altLang="ja-JP" sz="2400" dirty="0" smtClean="0">
                    <a:solidFill>
                      <a:srgbClr val="FF0000"/>
                    </a:solidFill>
                    <a:latin typeface="ＭＳ ゴシック" pitchFamily="49" charset="-128"/>
                    <a:ea typeface="ＭＳ ゴシック" pitchFamily="49" charset="-128"/>
                  </a:rPr>
                  <a:t> = </a:t>
                </a:r>
                <a:r>
                  <a:rPr lang="ja-JP" altLang="en-US" sz="2400" dirty="0" smtClean="0">
                    <a:solidFill>
                      <a:srgbClr val="FF0000"/>
                    </a:solidFill>
                    <a:latin typeface="ＭＳ ゴシック" pitchFamily="49" charset="-128"/>
                    <a:ea typeface="ＭＳ ゴシック" pitchFamily="49" charset="-128"/>
                  </a:rPr>
                  <a:t>ｍｒ</a:t>
                </a:r>
                <a:r>
                  <a:rPr lang="en-US" altLang="ja-JP" sz="2400" dirty="0" smtClean="0">
                    <a:solidFill>
                      <a:srgbClr val="FF0000"/>
                    </a:solidFill>
                    <a:latin typeface="ＭＳ ゴシック" pitchFamily="49" charset="-128"/>
                    <a:ea typeface="ＭＳ ゴシック" pitchFamily="49" charset="-128"/>
                  </a:rPr>
                  <a:t>ω</a:t>
                </a:r>
                <a:r>
                  <a:rPr lang="en-US" altLang="ja-JP" sz="2400" baseline="30000" dirty="0" smtClean="0">
                    <a:solidFill>
                      <a:srgbClr val="FF0000"/>
                    </a:solidFill>
                    <a:latin typeface="ＭＳ ゴシック" pitchFamily="49" charset="-128"/>
                    <a:ea typeface="ＭＳ ゴシック" pitchFamily="49" charset="-128"/>
                  </a:rPr>
                  <a:t>2 </a:t>
                </a:r>
                <a:endParaRPr lang="ja-JP" altLang="en-US" sz="2400" dirty="0">
                  <a:latin typeface="ＭＳ ゴシック" pitchFamily="49" charset="-128"/>
                  <a:ea typeface="ＭＳ ゴシック" pitchFamily="49" charset="-128"/>
                </a:endParaRPr>
              </a:p>
            </p:txBody>
          </p:sp>
          <p:sp>
            <p:nvSpPr>
              <p:cNvPr id="15" name="下矢印 14"/>
              <p:cNvSpPr/>
              <p:nvPr/>
            </p:nvSpPr>
            <p:spPr>
              <a:xfrm>
                <a:off x="1702206" y="5430345"/>
                <a:ext cx="648072" cy="5609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角丸四角形 8"/>
            <p:cNvSpPr/>
            <p:nvPr/>
          </p:nvSpPr>
          <p:spPr>
            <a:xfrm>
              <a:off x="467544" y="4524280"/>
              <a:ext cx="3168352" cy="20730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正方形/長方形 12"/>
          <p:cNvSpPr/>
          <p:nvPr/>
        </p:nvSpPr>
        <p:spPr>
          <a:xfrm>
            <a:off x="3895391" y="5929851"/>
            <a:ext cx="4572000" cy="646331"/>
          </a:xfrm>
          <a:prstGeom prst="rect">
            <a:avLst/>
          </a:prstGeom>
        </p:spPr>
        <p:txBody>
          <a:bodyPr>
            <a:spAutoFit/>
          </a:bodyPr>
          <a:lstStyle/>
          <a:p>
            <a:r>
              <a:rPr lang="ja-JP" altLang="en-US" dirty="0" smtClean="0">
                <a:latin typeface="ＭＳ ゴシック" pitchFamily="49" charset="-128"/>
                <a:ea typeface="ＭＳ ゴシック" pitchFamily="49" charset="-128"/>
              </a:rPr>
              <a:t>この結果は</a:t>
            </a:r>
            <a:r>
              <a:rPr lang="en-US" altLang="ja-JP" dirty="0" smtClean="0">
                <a:solidFill>
                  <a:srgbClr val="FF0000"/>
                </a:solidFill>
                <a:latin typeface="ＭＳ ゴシック" pitchFamily="49" charset="-128"/>
                <a:ea typeface="ＭＳ ゴシック" pitchFamily="49" charset="-128"/>
              </a:rPr>
              <a:t>1%</a:t>
            </a:r>
            <a:r>
              <a:rPr lang="ja-JP" altLang="en-US" dirty="0" smtClean="0">
                <a:latin typeface="ＭＳ ゴシック" pitchFamily="49" charset="-128"/>
                <a:ea typeface="ＭＳ ゴシック" pitchFamily="49" charset="-128"/>
              </a:rPr>
              <a:t>の誤差で向心加速度が算出できた事を示す。</a:t>
            </a:r>
            <a:endParaRPr lang="en-US" altLang="ja-JP" dirty="0" smtClean="0">
              <a:latin typeface="ＭＳ ゴシック" pitchFamily="49" charset="-128"/>
              <a:ea typeface="ＭＳ ゴシック" pitchFamily="49" charset="-128"/>
            </a:endParaRPr>
          </a:p>
        </p:txBody>
      </p:sp>
    </p:spTree>
    <p:extLst>
      <p:ext uri="{BB962C8B-B14F-4D97-AF65-F5344CB8AC3E}">
        <p14:creationId xmlns:p14="http://schemas.microsoft.com/office/powerpoint/2010/main" val="2538268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1)">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anim calcmode="lin" valueType="num">
                                      <p:cBhvr>
                                        <p:cTn id="18" dur="2000" fill="hold"/>
                                        <p:tgtEl>
                                          <p:spTgt spid="13"/>
                                        </p:tgtEl>
                                        <p:attrNameLst>
                                          <p:attrName>ppt_w</p:attrName>
                                        </p:attrNameLst>
                                      </p:cBhvr>
                                      <p:tavLst>
                                        <p:tav tm="0" fmla="#ppt_w*sin(2.5*pi*$)">
                                          <p:val>
                                            <p:fltVal val="0"/>
                                          </p:val>
                                        </p:tav>
                                        <p:tav tm="100000">
                                          <p:val>
                                            <p:fltVal val="1"/>
                                          </p:val>
                                        </p:tav>
                                      </p:tavLst>
                                    </p:anim>
                                    <p:anim calcmode="lin" valueType="num">
                                      <p:cBhvr>
                                        <p:cTn id="19" dur="2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2947" y="116632"/>
            <a:ext cx="8229600" cy="936104"/>
          </a:xfrm>
        </p:spPr>
        <p:txBody>
          <a:bodyPr/>
          <a:lstStyle/>
          <a:p>
            <a:pPr algn="l"/>
            <a:r>
              <a:rPr lang="en-US" altLang="ja-JP" dirty="0" smtClean="0">
                <a:latin typeface="ＭＳ ゴシック" pitchFamily="49" charset="-128"/>
                <a:ea typeface="ＭＳ ゴシック" pitchFamily="49" charset="-128"/>
              </a:rPr>
              <a:t>4.</a:t>
            </a:r>
            <a:r>
              <a:rPr lang="ja-JP" altLang="en-US" dirty="0" smtClean="0">
                <a:latin typeface="ＭＳ ゴシック" pitchFamily="49" charset="-128"/>
                <a:ea typeface="ＭＳ ゴシック" pitchFamily="49" charset="-128"/>
              </a:rPr>
              <a:t>考察</a:t>
            </a:r>
            <a:endParaRPr kumimoji="1" lang="ja-JP" altLang="en-US" dirty="0">
              <a:latin typeface="ＭＳ ゴシック" pitchFamily="49" charset="-128"/>
              <a:ea typeface="ＭＳ ゴシック" pitchFamily="49" charset="-128"/>
            </a:endParaRPr>
          </a:p>
        </p:txBody>
      </p:sp>
      <p:sp>
        <p:nvSpPr>
          <p:cNvPr id="17" name="テキスト ボックス 16"/>
          <p:cNvSpPr txBox="1"/>
          <p:nvPr/>
        </p:nvSpPr>
        <p:spPr>
          <a:xfrm>
            <a:off x="388804" y="1412776"/>
            <a:ext cx="8366393" cy="3816429"/>
          </a:xfrm>
          <a:prstGeom prst="rect">
            <a:avLst/>
          </a:prstGeom>
          <a:noFill/>
        </p:spPr>
        <p:txBody>
          <a:bodyPr wrap="none" rtlCol="0">
            <a:spAutoFit/>
          </a:bodyPr>
          <a:lstStyle/>
          <a:p>
            <a:r>
              <a:rPr lang="ja-JP" altLang="en-US" sz="2200" dirty="0" smtClean="0">
                <a:latin typeface="ＭＳ ゴシック" pitchFamily="49" charset="-128"/>
                <a:ea typeface="ＭＳ ゴシック" pitchFamily="49" charset="-128"/>
              </a:rPr>
              <a:t>・誤差を１％とかなり高い精度の実験教材が簡単な実験装置で</a:t>
            </a:r>
            <a:endParaRPr lang="en-US" altLang="ja-JP" sz="2200" dirty="0" smtClean="0">
              <a:latin typeface="ＭＳ ゴシック" pitchFamily="49" charset="-128"/>
              <a:ea typeface="ＭＳ ゴシック" pitchFamily="49" charset="-128"/>
            </a:endParaRPr>
          </a:p>
          <a:p>
            <a:r>
              <a:rPr lang="ja-JP" altLang="en-US" sz="2200" dirty="0">
                <a:latin typeface="ＭＳ ゴシック" pitchFamily="49" charset="-128"/>
                <a:ea typeface="ＭＳ ゴシック" pitchFamily="49" charset="-128"/>
              </a:rPr>
              <a:t>　</a:t>
            </a:r>
            <a:r>
              <a:rPr lang="ja-JP" altLang="en-US" sz="2200" dirty="0" smtClean="0">
                <a:latin typeface="ＭＳ ゴシック" pitchFamily="49" charset="-128"/>
                <a:ea typeface="ＭＳ ゴシック" pitchFamily="49" charset="-128"/>
              </a:rPr>
              <a:t>実現できた。</a:t>
            </a:r>
            <a:endParaRPr lang="en-US" altLang="ja-JP" sz="2200" dirty="0" smtClean="0">
              <a:latin typeface="ＭＳ ゴシック" pitchFamily="49" charset="-128"/>
              <a:ea typeface="ＭＳ ゴシック" pitchFamily="49" charset="-128"/>
            </a:endParaRPr>
          </a:p>
          <a:p>
            <a:endParaRPr kumimoji="1" lang="en-US" altLang="ja-JP" sz="2200" dirty="0" smtClean="0">
              <a:latin typeface="ＭＳ ゴシック" pitchFamily="49" charset="-128"/>
              <a:ea typeface="ＭＳ ゴシック" pitchFamily="49" charset="-128"/>
            </a:endParaRPr>
          </a:p>
          <a:p>
            <a:r>
              <a:rPr lang="ja-JP" altLang="en-US" sz="2200" dirty="0" smtClean="0">
                <a:latin typeface="ＭＳ ゴシック" pitchFamily="49" charset="-128"/>
                <a:ea typeface="ＭＳ ゴシック" pitchFamily="49" charset="-128"/>
              </a:rPr>
              <a:t>・実験装置、実験操作共に簡単なものであるため、生徒の体験を</a:t>
            </a:r>
            <a:endParaRPr lang="en-US" altLang="ja-JP" sz="2200" dirty="0" smtClean="0">
              <a:latin typeface="ＭＳ ゴシック" pitchFamily="49" charset="-128"/>
              <a:ea typeface="ＭＳ ゴシック" pitchFamily="49" charset="-128"/>
            </a:endParaRPr>
          </a:p>
          <a:p>
            <a:r>
              <a:rPr lang="ja-JP" altLang="en-US" sz="2200" dirty="0" smtClean="0">
                <a:latin typeface="ＭＳ ゴシック" pitchFamily="49" charset="-128"/>
                <a:ea typeface="ＭＳ ゴシック" pitchFamily="49" charset="-128"/>
              </a:rPr>
              <a:t>　重視できる実験となった。</a:t>
            </a:r>
            <a:endParaRPr lang="en-US" altLang="ja-JP" sz="2200" dirty="0" smtClean="0">
              <a:latin typeface="ＭＳ ゴシック" pitchFamily="49" charset="-128"/>
              <a:ea typeface="ＭＳ ゴシック" pitchFamily="49" charset="-128"/>
            </a:endParaRPr>
          </a:p>
          <a:p>
            <a:endParaRPr lang="en-US" altLang="ja-JP" sz="2200" dirty="0" smtClean="0">
              <a:latin typeface="ＭＳ ゴシック" pitchFamily="49" charset="-128"/>
              <a:ea typeface="ＭＳ ゴシック" pitchFamily="49" charset="-128"/>
            </a:endParaRPr>
          </a:p>
          <a:p>
            <a:r>
              <a:rPr lang="ja-JP" altLang="en-US" sz="2200" dirty="0" smtClean="0">
                <a:latin typeface="ＭＳ ゴシック" pitchFamily="49" charset="-128"/>
                <a:ea typeface="ＭＳ ゴシック" pitchFamily="49" charset="-128"/>
              </a:rPr>
              <a:t>・かなり高い精度の実験が簡単な実験装置でできる事により、</a:t>
            </a:r>
            <a:endParaRPr lang="en-US" altLang="ja-JP" sz="2200" dirty="0" smtClean="0">
              <a:latin typeface="ＭＳ ゴシック" pitchFamily="49" charset="-128"/>
              <a:ea typeface="ＭＳ ゴシック" pitchFamily="49" charset="-128"/>
            </a:endParaRPr>
          </a:p>
          <a:p>
            <a:r>
              <a:rPr lang="ja-JP" altLang="en-US" sz="2200" dirty="0" smtClean="0">
                <a:latin typeface="ＭＳ ゴシック" pitchFamily="49" charset="-128"/>
                <a:ea typeface="ＭＳ ゴシック" pitchFamily="49" charset="-128"/>
              </a:rPr>
              <a:t>　生徒に感動、興味・関心、「やりがい」を誘起する事ができる</a:t>
            </a:r>
            <a:endParaRPr lang="en-US" altLang="ja-JP" sz="2200" dirty="0" smtClean="0">
              <a:latin typeface="ＭＳ ゴシック" pitchFamily="49" charset="-128"/>
              <a:ea typeface="ＭＳ ゴシック" pitchFamily="49" charset="-128"/>
            </a:endParaRPr>
          </a:p>
          <a:p>
            <a:r>
              <a:rPr lang="ja-JP" altLang="en-US" sz="2200" dirty="0" smtClean="0">
                <a:latin typeface="ＭＳ ゴシック" pitchFamily="49" charset="-128"/>
                <a:ea typeface="ＭＳ ゴシック" pitchFamily="49" charset="-128"/>
              </a:rPr>
              <a:t>　と考えられる。</a:t>
            </a:r>
            <a:endParaRPr lang="en-US" altLang="ja-JP" sz="2200" dirty="0" smtClean="0">
              <a:latin typeface="ＭＳ ゴシック" pitchFamily="49" charset="-128"/>
              <a:ea typeface="ＭＳ ゴシック" pitchFamily="49" charset="-128"/>
            </a:endParaRPr>
          </a:p>
          <a:p>
            <a:r>
              <a:rPr lang="ja-JP" altLang="en-US" sz="2200" dirty="0" smtClean="0">
                <a:latin typeface="ＭＳ ゴシック" pitchFamily="49" charset="-128"/>
                <a:ea typeface="ＭＳ ゴシック" pitchFamily="49" charset="-128"/>
              </a:rPr>
              <a:t>　</a:t>
            </a:r>
            <a:endParaRPr lang="en-US" altLang="ja-JP" sz="2200" dirty="0" smtClean="0">
              <a:latin typeface="ＭＳ ゴシック" pitchFamily="49" charset="-128"/>
              <a:ea typeface="ＭＳ ゴシック" pitchFamily="49" charset="-128"/>
            </a:endParaRPr>
          </a:p>
          <a:p>
            <a:endParaRPr lang="en-US" altLang="ja-JP" sz="2200" dirty="0" smtClean="0">
              <a:latin typeface="HG明朝E" pitchFamily="17" charset="-128"/>
              <a:ea typeface="HG明朝E" pitchFamily="17" charset="-128"/>
            </a:endParaRPr>
          </a:p>
        </p:txBody>
      </p:sp>
    </p:spTree>
    <p:extLst>
      <p:ext uri="{BB962C8B-B14F-4D97-AF65-F5344CB8AC3E}">
        <p14:creationId xmlns:p14="http://schemas.microsoft.com/office/powerpoint/2010/main" val="824049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80499" y="188640"/>
            <a:ext cx="8229600" cy="930432"/>
          </a:xfrm>
        </p:spPr>
        <p:txBody>
          <a:bodyPr>
            <a:normAutofit/>
          </a:bodyPr>
          <a:lstStyle/>
          <a:p>
            <a:pPr algn="l"/>
            <a:r>
              <a:rPr kumimoji="1" lang="en-US" altLang="ja-JP" dirty="0" smtClean="0">
                <a:latin typeface="ＭＳ ゴシック" pitchFamily="49" charset="-128"/>
                <a:ea typeface="ＭＳ ゴシック" pitchFamily="49" charset="-128"/>
              </a:rPr>
              <a:t>5.</a:t>
            </a:r>
            <a:r>
              <a:rPr kumimoji="1" lang="ja-JP" altLang="en-US" dirty="0" smtClean="0">
                <a:latin typeface="ＭＳ ゴシック" pitchFamily="49" charset="-128"/>
                <a:ea typeface="ＭＳ ゴシック" pitchFamily="49" charset="-128"/>
              </a:rPr>
              <a:t>この論文を読んで感じたこと</a:t>
            </a:r>
            <a:endParaRPr kumimoji="1" lang="ja-JP" altLang="en-US" dirty="0">
              <a:latin typeface="ＭＳ ゴシック" pitchFamily="49" charset="-128"/>
              <a:ea typeface="ＭＳ ゴシック" pitchFamily="49" charset="-128"/>
            </a:endParaRPr>
          </a:p>
        </p:txBody>
      </p:sp>
      <p:sp>
        <p:nvSpPr>
          <p:cNvPr id="9" name="コンテンツ プレースホルダー 1"/>
          <p:cNvSpPr txBox="1">
            <a:spLocks/>
          </p:cNvSpPr>
          <p:nvPr/>
        </p:nvSpPr>
        <p:spPr>
          <a:xfrm>
            <a:off x="395536" y="1340768"/>
            <a:ext cx="8208912" cy="4752528"/>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None/>
            </a:pPr>
            <a:endParaRPr lang="ja-JP" altLang="en-US" dirty="0"/>
          </a:p>
        </p:txBody>
      </p:sp>
      <p:sp>
        <p:nvSpPr>
          <p:cNvPr id="10" name="コンテンツ プレースホルダー 1"/>
          <p:cNvSpPr txBox="1">
            <a:spLocks/>
          </p:cNvSpPr>
          <p:nvPr/>
        </p:nvSpPr>
        <p:spPr>
          <a:xfrm>
            <a:off x="424515" y="4077072"/>
            <a:ext cx="8208912" cy="1224136"/>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endParaRPr lang="en-US" altLang="ja-JP" sz="2000" dirty="0"/>
          </a:p>
        </p:txBody>
      </p:sp>
      <p:sp>
        <p:nvSpPr>
          <p:cNvPr id="11" name="コンテンツ プレースホルダー 1"/>
          <p:cNvSpPr txBox="1">
            <a:spLocks/>
          </p:cNvSpPr>
          <p:nvPr/>
        </p:nvSpPr>
        <p:spPr>
          <a:xfrm>
            <a:off x="280499" y="1347006"/>
            <a:ext cx="8496944" cy="4890306"/>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None/>
            </a:pPr>
            <a:endParaRPr lang="ja-JP" altLang="en-US" sz="2800" dirty="0">
              <a:latin typeface="ＭＳ ゴシック" pitchFamily="49" charset="-128"/>
              <a:ea typeface="ＭＳ ゴシック" pitchFamily="49" charset="-128"/>
            </a:endParaRPr>
          </a:p>
        </p:txBody>
      </p:sp>
      <p:sp>
        <p:nvSpPr>
          <p:cNvPr id="13" name="テキスト ボックス 12"/>
          <p:cNvSpPr txBox="1"/>
          <p:nvPr/>
        </p:nvSpPr>
        <p:spPr>
          <a:xfrm>
            <a:off x="275708" y="1676455"/>
            <a:ext cx="8667816" cy="3046988"/>
          </a:xfrm>
          <a:prstGeom prst="rect">
            <a:avLst/>
          </a:prstGeom>
          <a:noFill/>
        </p:spPr>
        <p:txBody>
          <a:bodyPr wrap="square" rtlCol="0">
            <a:spAutoFit/>
          </a:bodyPr>
          <a:lstStyle/>
          <a:p>
            <a:r>
              <a:rPr lang="ja-JP" altLang="en-US" sz="2400" dirty="0" smtClean="0">
                <a:latin typeface="ＭＳ ゴシック" pitchFamily="49" charset="-128"/>
                <a:ea typeface="ＭＳ ゴシック" pitchFamily="49" charset="-128"/>
              </a:rPr>
              <a:t>・従来の実験器に比べ、精度が高く、生徒が主体的に物理現象を導けるのが非常に有効だと感じた。</a:t>
            </a:r>
            <a:endParaRPr lang="en-US" altLang="ja-JP" sz="2400" dirty="0" smtClean="0">
              <a:latin typeface="ＭＳ ゴシック" pitchFamily="49" charset="-128"/>
              <a:ea typeface="ＭＳ ゴシック" pitchFamily="49" charset="-128"/>
            </a:endParaRPr>
          </a:p>
          <a:p>
            <a:endParaRPr lang="en-US" altLang="ja-JP" sz="2400" dirty="0" smtClean="0">
              <a:latin typeface="ＭＳ ゴシック" pitchFamily="49" charset="-128"/>
              <a:ea typeface="ＭＳ ゴシック" pitchFamily="49" charset="-128"/>
            </a:endParaRPr>
          </a:p>
          <a:p>
            <a:r>
              <a:rPr lang="ja-JP" altLang="en-US" sz="2400" dirty="0" smtClean="0">
                <a:latin typeface="ＭＳ ゴシック" pitchFamily="49" charset="-128"/>
                <a:ea typeface="ＭＳ ゴシック" pitchFamily="49" charset="-128"/>
              </a:rPr>
              <a:t>・他でも使える加速度実験器を円運動にも利用していることと</a:t>
            </a:r>
            <a:r>
              <a:rPr lang="en-US" altLang="ja-JP" sz="2400" dirty="0" smtClean="0">
                <a:latin typeface="ＭＳ ゴシック" pitchFamily="49" charset="-128"/>
                <a:ea typeface="ＭＳ ゴシック" pitchFamily="49" charset="-128"/>
              </a:rPr>
              <a:t>1</a:t>
            </a:r>
            <a:r>
              <a:rPr lang="ja-JP" altLang="en-US" sz="2400" dirty="0" smtClean="0">
                <a:latin typeface="ＭＳ ゴシック" pitchFamily="49" charset="-128"/>
                <a:ea typeface="ＭＳ ゴシック" pitchFamily="49" charset="-128"/>
              </a:rPr>
              <a:t>度　作るとそのままずっと使えるのが教材準備、教材</a:t>
            </a:r>
            <a:r>
              <a:rPr lang="ja-JP" altLang="en-US" sz="2400" dirty="0">
                <a:latin typeface="ＭＳ ゴシック" pitchFamily="49" charset="-128"/>
                <a:ea typeface="ＭＳ ゴシック" pitchFamily="49" charset="-128"/>
              </a:rPr>
              <a:t>研究をする</a:t>
            </a:r>
            <a:r>
              <a:rPr lang="ja-JP" altLang="en-US" sz="2400" dirty="0" smtClean="0">
                <a:latin typeface="ＭＳ ゴシック" pitchFamily="49" charset="-128"/>
                <a:ea typeface="ＭＳ ゴシック" pitchFamily="49" charset="-128"/>
              </a:rPr>
              <a:t>時間も少ない教師にとって有効だと感じた。</a:t>
            </a:r>
            <a:endParaRPr lang="en-US" altLang="ja-JP" sz="2400" dirty="0" smtClean="0">
              <a:latin typeface="ＭＳ ゴシック" pitchFamily="49" charset="-128"/>
              <a:ea typeface="ＭＳ ゴシック" pitchFamily="49" charset="-128"/>
            </a:endParaRPr>
          </a:p>
          <a:p>
            <a:endParaRPr lang="en-US" altLang="ja-JP" sz="2400" dirty="0" smtClean="0">
              <a:latin typeface="ＭＳ ゴシック" pitchFamily="49" charset="-128"/>
              <a:ea typeface="ＭＳ ゴシック" pitchFamily="49" charset="-128"/>
            </a:endParaRPr>
          </a:p>
          <a:p>
            <a:endParaRPr lang="en-US" altLang="ja-JP" sz="2400" dirty="0" smtClean="0">
              <a:latin typeface="ＭＳ ゴシック" pitchFamily="49" charset="-128"/>
              <a:ea typeface="ＭＳ ゴシック" pitchFamily="49" charset="-128"/>
            </a:endParaRPr>
          </a:p>
        </p:txBody>
      </p:sp>
    </p:spTree>
    <p:extLst>
      <p:ext uri="{BB962C8B-B14F-4D97-AF65-F5344CB8AC3E}">
        <p14:creationId xmlns:p14="http://schemas.microsoft.com/office/powerpoint/2010/main" val="3159763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1"/>
          <p:cNvSpPr txBox="1">
            <a:spLocks/>
          </p:cNvSpPr>
          <p:nvPr/>
        </p:nvSpPr>
        <p:spPr>
          <a:xfrm>
            <a:off x="395536" y="1340768"/>
            <a:ext cx="8208912" cy="4752528"/>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None/>
            </a:pPr>
            <a:endParaRPr lang="ja-JP" altLang="en-US" dirty="0"/>
          </a:p>
        </p:txBody>
      </p:sp>
      <p:sp>
        <p:nvSpPr>
          <p:cNvPr id="10" name="コンテンツ プレースホルダー 1"/>
          <p:cNvSpPr txBox="1">
            <a:spLocks/>
          </p:cNvSpPr>
          <p:nvPr/>
        </p:nvSpPr>
        <p:spPr>
          <a:xfrm>
            <a:off x="424515" y="4077072"/>
            <a:ext cx="8208912" cy="1224136"/>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endParaRPr lang="en-US" altLang="ja-JP" sz="2000" dirty="0"/>
          </a:p>
        </p:txBody>
      </p:sp>
      <p:sp>
        <p:nvSpPr>
          <p:cNvPr id="11" name="コンテンツ プレースホルダー 1"/>
          <p:cNvSpPr txBox="1">
            <a:spLocks/>
          </p:cNvSpPr>
          <p:nvPr/>
        </p:nvSpPr>
        <p:spPr>
          <a:xfrm>
            <a:off x="280499" y="1347006"/>
            <a:ext cx="8496944" cy="4890306"/>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None/>
            </a:pPr>
            <a:endParaRPr lang="ja-JP" altLang="en-US" sz="2800" dirty="0">
              <a:latin typeface="ＭＳ ゴシック" pitchFamily="49" charset="-128"/>
              <a:ea typeface="ＭＳ ゴシック" pitchFamily="49" charset="-128"/>
            </a:endParaRPr>
          </a:p>
        </p:txBody>
      </p:sp>
      <p:sp>
        <p:nvSpPr>
          <p:cNvPr id="2" name="正方形/長方形 1"/>
          <p:cNvSpPr/>
          <p:nvPr/>
        </p:nvSpPr>
        <p:spPr>
          <a:xfrm>
            <a:off x="280499" y="1222682"/>
            <a:ext cx="8683989" cy="3693319"/>
          </a:xfrm>
          <a:prstGeom prst="rect">
            <a:avLst/>
          </a:prstGeom>
        </p:spPr>
        <p:txBody>
          <a:bodyPr wrap="square">
            <a:spAutoFit/>
          </a:bodyPr>
          <a:lstStyle/>
          <a:p>
            <a:pPr algn="ctr"/>
            <a:r>
              <a:rPr lang="ja-JP" altLang="en-US" b="1" dirty="0" smtClean="0">
                <a:latin typeface="ＭＳ ゴシック" pitchFamily="49" charset="-128"/>
                <a:ea typeface="ＭＳ ゴシック" pitchFamily="49" charset="-128"/>
              </a:rPr>
              <a:t>引用文献</a:t>
            </a:r>
            <a:endParaRPr lang="en-US" altLang="ja-JP" b="1" dirty="0" smtClean="0">
              <a:latin typeface="ＭＳ ゴシック" pitchFamily="49" charset="-128"/>
              <a:ea typeface="ＭＳ ゴシック" pitchFamily="49" charset="-128"/>
            </a:endParaRPr>
          </a:p>
          <a:p>
            <a:endParaRPr lang="en-US" altLang="ja-JP" b="1"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１）山口浩人・坂田正司・唐木　宏：「等速円運動の受容状況と生徒実験の工夫」</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　　物理教育、</a:t>
            </a:r>
            <a:r>
              <a:rPr lang="en-US" altLang="ja-JP" dirty="0" smtClean="0">
                <a:latin typeface="ＭＳ ゴシック" pitchFamily="49" charset="-128"/>
                <a:ea typeface="ＭＳ ゴシック" pitchFamily="49" charset="-128"/>
              </a:rPr>
              <a:t>46-2(1998)61-64</a:t>
            </a:r>
          </a:p>
          <a:p>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２）川村康文：「遠心力再考」京都理化学協会学会誌、１９８６年度版　</a:t>
            </a:r>
            <a:r>
              <a:rPr lang="en-US" altLang="ja-JP" dirty="0" smtClean="0">
                <a:latin typeface="ＭＳ ゴシック" pitchFamily="49" charset="-128"/>
                <a:ea typeface="ＭＳ ゴシック" pitchFamily="49" charset="-128"/>
              </a:rPr>
              <a:t>pp.3-40.</a:t>
            </a:r>
          </a:p>
          <a:p>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３</a:t>
            </a:r>
            <a:r>
              <a:rPr lang="ja-JP" altLang="en-US" dirty="0" smtClean="0">
                <a:latin typeface="ＭＳ ゴシック" pitchFamily="49" charset="-128"/>
                <a:ea typeface="ＭＳ ゴシック" pitchFamily="49" charset="-128"/>
              </a:rPr>
              <a:t>）川村康文：「フロッピーケース型加速度計」近畿の物理教育、</a:t>
            </a:r>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　第</a:t>
            </a:r>
            <a:r>
              <a:rPr lang="en-US" altLang="ja-JP" dirty="0" smtClean="0">
                <a:latin typeface="ＭＳ ゴシック" pitchFamily="49" charset="-128"/>
                <a:ea typeface="ＭＳ ゴシック" pitchFamily="49" charset="-128"/>
              </a:rPr>
              <a:t>3</a:t>
            </a:r>
            <a:r>
              <a:rPr lang="ja-JP" altLang="en-US" dirty="0" smtClean="0">
                <a:latin typeface="ＭＳ ゴシック" pitchFamily="49" charset="-128"/>
                <a:ea typeface="ＭＳ ゴシック" pitchFamily="49" charset="-128"/>
              </a:rPr>
              <a:t>号</a:t>
            </a:r>
            <a:r>
              <a:rPr lang="en-US" altLang="ja-JP" dirty="0" smtClean="0">
                <a:latin typeface="ＭＳ ゴシック" pitchFamily="49" charset="-128"/>
                <a:ea typeface="ＭＳ ゴシック" pitchFamily="49" charset="-128"/>
              </a:rPr>
              <a:t>(1997)25-28</a:t>
            </a:r>
          </a:p>
          <a:p>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４</a:t>
            </a:r>
            <a:r>
              <a:rPr lang="ja-JP" altLang="en-US" dirty="0" smtClean="0">
                <a:latin typeface="ＭＳ ゴシック" pitchFamily="49" charset="-128"/>
                <a:ea typeface="ＭＳ ゴシック" pitchFamily="49" charset="-128"/>
              </a:rPr>
              <a:t>）川村康文：「実験で知ろう</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　おも</a:t>
            </a:r>
            <a:r>
              <a:rPr lang="ja-JP" altLang="en-US" dirty="0" err="1" smtClean="0">
                <a:latin typeface="ＭＳ ゴシック" pitchFamily="49" charset="-128"/>
                <a:ea typeface="ＭＳ ゴシック" pitchFamily="49" charset="-128"/>
              </a:rPr>
              <a:t>しろ</a:t>
            </a:r>
            <a:r>
              <a:rPr lang="ja-JP" altLang="en-US" dirty="0" smtClean="0">
                <a:latin typeface="ＭＳ ゴシック" pitchFamily="49" charset="-128"/>
                <a:ea typeface="ＭＳ ゴシック" pitchFamily="49" charset="-128"/>
              </a:rPr>
              <a:t>科学</a:t>
            </a:r>
            <a:r>
              <a:rPr lang="en-US" altLang="ja-JP" dirty="0" smtClean="0">
                <a:latin typeface="ＭＳ ゴシック" pitchFamily="49" charset="-128"/>
                <a:ea typeface="ＭＳ ゴシック" pitchFamily="49" charset="-128"/>
              </a:rPr>
              <a:t>(31)</a:t>
            </a:r>
            <a:r>
              <a:rPr lang="ja-JP" altLang="en-US" dirty="0" smtClean="0">
                <a:latin typeface="ＭＳ ゴシック" pitchFamily="49" charset="-128"/>
                <a:ea typeface="ＭＳ ゴシック" pitchFamily="49" charset="-128"/>
              </a:rPr>
              <a:t>加速度を計ってみよう」</a:t>
            </a:r>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　</a:t>
            </a:r>
            <a:r>
              <a:rPr lang="en-US" altLang="ja-JP" dirty="0" smtClean="0">
                <a:latin typeface="ＭＳ ゴシック" pitchFamily="49" charset="-128"/>
                <a:ea typeface="ＭＳ ゴシック" pitchFamily="49" charset="-128"/>
              </a:rPr>
              <a:t>L5(1998</a:t>
            </a:r>
            <a:r>
              <a:rPr lang="ja-JP" altLang="en-US" dirty="0" smtClean="0">
                <a:latin typeface="ＭＳ ゴシック" pitchFamily="49" charset="-128"/>
                <a:ea typeface="ＭＳ ゴシック" pitchFamily="49" charset="-128"/>
              </a:rPr>
              <a:t>年</a:t>
            </a:r>
            <a:r>
              <a:rPr lang="en-US" altLang="ja-JP" dirty="0" smtClean="0">
                <a:latin typeface="ＭＳ ゴシック" pitchFamily="49" charset="-128"/>
                <a:ea typeface="ＭＳ ゴシック" pitchFamily="49" charset="-128"/>
              </a:rPr>
              <a:t>10</a:t>
            </a:r>
            <a:r>
              <a:rPr lang="ja-JP" altLang="en-US" dirty="0" smtClean="0">
                <a:latin typeface="ＭＳ ゴシック" pitchFamily="49" charset="-128"/>
                <a:ea typeface="ＭＳ ゴシック" pitchFamily="49" charset="-128"/>
              </a:rPr>
              <a:t>月号</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日本宇宙少年団</a:t>
            </a:r>
            <a:r>
              <a:rPr lang="en-US" altLang="ja-JP" dirty="0" smtClean="0">
                <a:latin typeface="ＭＳ ゴシック" pitchFamily="49" charset="-128"/>
                <a:ea typeface="ＭＳ ゴシック" pitchFamily="49" charset="-128"/>
              </a:rPr>
              <a:t>,1988</a:t>
            </a:r>
            <a:r>
              <a:rPr lang="ja-JP" altLang="en-US" dirty="0" smtClean="0">
                <a:latin typeface="ＭＳ ゴシック" pitchFamily="49" charset="-128"/>
                <a:ea typeface="ＭＳ ゴシック" pitchFamily="49" charset="-128"/>
              </a:rPr>
              <a:t>　</a:t>
            </a:r>
            <a:r>
              <a:rPr lang="en-US" altLang="ja-JP" dirty="0" smtClean="0">
                <a:latin typeface="ＭＳ ゴシック" pitchFamily="49" charset="-128"/>
                <a:ea typeface="ＭＳ ゴシック" pitchFamily="49" charset="-128"/>
              </a:rPr>
              <a:t>p.12.</a:t>
            </a:r>
          </a:p>
          <a:p>
            <a:endParaRPr lang="en-US" altLang="ja-JP" dirty="0" smtClean="0">
              <a:latin typeface="ＭＳ ゴシック" pitchFamily="49" charset="-128"/>
              <a:ea typeface="ＭＳ ゴシック" pitchFamily="49" charset="-128"/>
            </a:endParaRPr>
          </a:p>
        </p:txBody>
      </p:sp>
    </p:spTree>
    <p:extLst>
      <p:ext uri="{BB962C8B-B14F-4D97-AF65-F5344CB8AC3E}">
        <p14:creationId xmlns:p14="http://schemas.microsoft.com/office/powerpoint/2010/main" val="775327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9512" y="188640"/>
            <a:ext cx="8229600" cy="936104"/>
          </a:xfrm>
        </p:spPr>
        <p:txBody>
          <a:bodyPr/>
          <a:lstStyle/>
          <a:p>
            <a:pPr algn="l"/>
            <a:r>
              <a:rPr kumimoji="1" lang="en-US" altLang="ja-JP" dirty="0" smtClean="0">
                <a:latin typeface="ＭＳ ゴシック" pitchFamily="49" charset="-128"/>
                <a:ea typeface="ＭＳ ゴシック" pitchFamily="49" charset="-128"/>
              </a:rPr>
              <a:t>1</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問題と</a:t>
            </a:r>
            <a:r>
              <a:rPr kumimoji="1" lang="ja-JP" altLang="en-US" dirty="0" smtClean="0">
                <a:latin typeface="ＭＳ ゴシック" pitchFamily="49" charset="-128"/>
                <a:ea typeface="ＭＳ ゴシック" pitchFamily="49" charset="-128"/>
              </a:rPr>
              <a:t>目的</a:t>
            </a:r>
            <a:endParaRPr kumimoji="1" lang="ja-JP" altLang="en-US" dirty="0">
              <a:latin typeface="ＭＳ ゴシック" pitchFamily="49" charset="-128"/>
              <a:ea typeface="ＭＳ ゴシック" pitchFamily="49" charset="-128"/>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683568" y="2326814"/>
            <a:ext cx="3439442" cy="4176464"/>
          </a:xfrm>
          <a:prstGeom prst="rect">
            <a:avLst/>
          </a:prstGeom>
          <a:noFill/>
          <a:ln w="9525">
            <a:solidFill>
              <a:schemeClr val="tx1"/>
            </a:solidFill>
            <a:miter lim="800000"/>
            <a:headEnd/>
            <a:tailEnd/>
          </a:ln>
        </p:spPr>
      </p:pic>
      <p:sp>
        <p:nvSpPr>
          <p:cNvPr id="5" name="テキスト ボックス 4"/>
          <p:cNvSpPr txBox="1"/>
          <p:nvPr/>
        </p:nvSpPr>
        <p:spPr>
          <a:xfrm>
            <a:off x="302262" y="1758007"/>
            <a:ext cx="4176464" cy="461665"/>
          </a:xfrm>
          <a:prstGeom prst="rect">
            <a:avLst/>
          </a:prstGeom>
          <a:noFill/>
        </p:spPr>
        <p:txBody>
          <a:bodyPr wrap="square" rtlCol="0">
            <a:spAutoFit/>
          </a:bodyPr>
          <a:lstStyle/>
          <a:p>
            <a:r>
              <a:rPr kumimoji="1" lang="en-US" altLang="ja-JP" sz="2400" dirty="0" smtClean="0">
                <a:latin typeface="ＭＳ ゴシック" pitchFamily="49" charset="-128"/>
                <a:ea typeface="ＭＳ ゴシック" pitchFamily="49" charset="-128"/>
              </a:rPr>
              <a:t>[</a:t>
            </a:r>
            <a:r>
              <a:rPr kumimoji="1" lang="ja-JP" altLang="en-US" sz="2400" dirty="0" smtClean="0">
                <a:latin typeface="ＭＳ ゴシック" pitchFamily="49" charset="-128"/>
                <a:ea typeface="ＭＳ ゴシック" pitchFamily="49" charset="-128"/>
              </a:rPr>
              <a:t>等速円運動実験セット</a:t>
            </a:r>
            <a:r>
              <a:rPr kumimoji="1" lang="en-US" altLang="ja-JP" sz="2400" dirty="0" smtClean="0">
                <a:latin typeface="ＭＳ ゴシック" pitchFamily="49" charset="-128"/>
                <a:ea typeface="ＭＳ ゴシック" pitchFamily="49" charset="-128"/>
              </a:rPr>
              <a:t>]</a:t>
            </a:r>
            <a:endParaRPr kumimoji="1" lang="ja-JP" altLang="en-US" sz="2400" dirty="0">
              <a:latin typeface="ＭＳ ゴシック" pitchFamily="49" charset="-128"/>
              <a:ea typeface="ＭＳ ゴシック" pitchFamily="49" charset="-128"/>
            </a:endParaRPr>
          </a:p>
        </p:txBody>
      </p:sp>
      <p:sp>
        <p:nvSpPr>
          <p:cNvPr id="6" name="テキスト ボックス 5"/>
          <p:cNvSpPr txBox="1"/>
          <p:nvPr/>
        </p:nvSpPr>
        <p:spPr>
          <a:xfrm>
            <a:off x="5554501" y="1857598"/>
            <a:ext cx="2492990" cy="923330"/>
          </a:xfrm>
          <a:prstGeom prst="rect">
            <a:avLst/>
          </a:prstGeom>
          <a:noFill/>
        </p:spPr>
        <p:txBody>
          <a:bodyPr wrap="none" rtlCol="0">
            <a:spAutoFit/>
          </a:bodyPr>
          <a:lstStyle/>
          <a:p>
            <a:r>
              <a:rPr lang="ja-JP" altLang="en-US" dirty="0" smtClean="0">
                <a:latin typeface="ＭＳ ゴシック" pitchFamily="49" charset="-128"/>
                <a:ea typeface="ＭＳ ゴシック" pitchFamily="49" charset="-128"/>
              </a:rPr>
              <a:t>・中空筒状のガラス棒</a:t>
            </a:r>
            <a:endParaRPr lang="en-US" altLang="ja-JP" dirty="0" smtClean="0">
              <a:latin typeface="ＭＳ ゴシック" pitchFamily="49" charset="-128"/>
              <a:ea typeface="ＭＳ ゴシック" pitchFamily="49" charset="-128"/>
            </a:endParaRPr>
          </a:p>
          <a:p>
            <a:r>
              <a:rPr kumimoji="1" lang="ja-JP" altLang="en-US" dirty="0" smtClean="0">
                <a:latin typeface="ＭＳ ゴシック" pitchFamily="49" charset="-128"/>
                <a:ea typeface="ＭＳ ゴシック" pitchFamily="49" charset="-128"/>
              </a:rPr>
              <a:t>・糸</a:t>
            </a:r>
            <a:endParaRPr kumimoji="1"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・おもり数種　</a:t>
            </a:r>
            <a:endParaRPr lang="en-US" altLang="ja-JP" dirty="0" smtClean="0">
              <a:latin typeface="ＭＳ ゴシック" pitchFamily="49" charset="-128"/>
              <a:ea typeface="ＭＳ ゴシック" pitchFamily="49" charset="-128"/>
            </a:endParaRPr>
          </a:p>
        </p:txBody>
      </p:sp>
      <p:sp>
        <p:nvSpPr>
          <p:cNvPr id="7" name="テキスト ボックス 6"/>
          <p:cNvSpPr txBox="1"/>
          <p:nvPr/>
        </p:nvSpPr>
        <p:spPr>
          <a:xfrm>
            <a:off x="4860032" y="5373216"/>
            <a:ext cx="184731" cy="430887"/>
          </a:xfrm>
          <a:prstGeom prst="rect">
            <a:avLst/>
          </a:prstGeom>
          <a:noFill/>
        </p:spPr>
        <p:txBody>
          <a:bodyPr wrap="none" rtlCol="0">
            <a:spAutoFit/>
          </a:bodyPr>
          <a:lstStyle/>
          <a:p>
            <a:endParaRPr lang="en-US" altLang="ja-JP" sz="2200" i="1" dirty="0" smtClean="0">
              <a:latin typeface="HG明朝E" pitchFamily="17" charset="-128"/>
              <a:ea typeface="HG明朝E" pitchFamily="17" charset="-128"/>
            </a:endParaRPr>
          </a:p>
        </p:txBody>
      </p:sp>
      <p:sp>
        <p:nvSpPr>
          <p:cNvPr id="8" name="テキスト ボックス 7"/>
          <p:cNvSpPr txBox="1"/>
          <p:nvPr/>
        </p:nvSpPr>
        <p:spPr>
          <a:xfrm>
            <a:off x="4499992" y="1758007"/>
            <a:ext cx="1080120" cy="523220"/>
          </a:xfrm>
          <a:prstGeom prst="rect">
            <a:avLst/>
          </a:prstGeom>
          <a:noFill/>
        </p:spPr>
        <p:txBody>
          <a:bodyPr wrap="square" rtlCol="0">
            <a:spAutoFit/>
          </a:bodyPr>
          <a:lstStyle/>
          <a:p>
            <a:r>
              <a:rPr kumimoji="1" lang="ja-JP" altLang="en-US" sz="2800" dirty="0" smtClean="0">
                <a:latin typeface="ＭＳ ゴシック" pitchFamily="49" charset="-128"/>
                <a:ea typeface="ＭＳ ゴシック" pitchFamily="49" charset="-128"/>
              </a:rPr>
              <a:t>材料</a:t>
            </a:r>
            <a:endParaRPr kumimoji="1" lang="ja-JP" altLang="en-US" sz="2800" dirty="0">
              <a:latin typeface="ＭＳ ゴシック" pitchFamily="49" charset="-128"/>
              <a:ea typeface="ＭＳ ゴシック" pitchFamily="49" charset="-128"/>
            </a:endParaRPr>
          </a:p>
        </p:txBody>
      </p:sp>
      <p:sp>
        <p:nvSpPr>
          <p:cNvPr id="9" name="テキスト ボックス 8"/>
          <p:cNvSpPr txBox="1"/>
          <p:nvPr/>
        </p:nvSpPr>
        <p:spPr>
          <a:xfrm>
            <a:off x="4478003" y="2822906"/>
            <a:ext cx="2472548" cy="523220"/>
          </a:xfrm>
          <a:prstGeom prst="rect">
            <a:avLst/>
          </a:prstGeom>
          <a:noFill/>
        </p:spPr>
        <p:txBody>
          <a:bodyPr wrap="square" rtlCol="0">
            <a:spAutoFit/>
          </a:bodyPr>
          <a:lstStyle/>
          <a:p>
            <a:r>
              <a:rPr kumimoji="1" lang="ja-JP" altLang="en-US" sz="2800" dirty="0" smtClean="0">
                <a:latin typeface="ＭＳ ゴシック" pitchFamily="49" charset="-128"/>
                <a:ea typeface="ＭＳ ゴシック" pitchFamily="49" charset="-128"/>
              </a:rPr>
              <a:t>実験方法</a:t>
            </a:r>
            <a:endParaRPr kumimoji="1" lang="ja-JP" altLang="en-US" sz="2800" dirty="0">
              <a:latin typeface="ＭＳ ゴシック" pitchFamily="49" charset="-128"/>
              <a:ea typeface="ＭＳ ゴシック" pitchFamily="49" charset="-128"/>
            </a:endParaRPr>
          </a:p>
        </p:txBody>
      </p:sp>
      <p:sp>
        <p:nvSpPr>
          <p:cNvPr id="10" name="テキスト ボックス 9"/>
          <p:cNvSpPr txBox="1"/>
          <p:nvPr/>
        </p:nvSpPr>
        <p:spPr>
          <a:xfrm>
            <a:off x="385745" y="1084093"/>
            <a:ext cx="8323958" cy="646331"/>
          </a:xfrm>
          <a:prstGeom prst="rect">
            <a:avLst/>
          </a:prstGeom>
          <a:noFill/>
        </p:spPr>
        <p:txBody>
          <a:bodyPr wrap="square" rtlCol="0">
            <a:spAutoFit/>
          </a:bodyPr>
          <a:lstStyle/>
          <a:p>
            <a:r>
              <a:rPr kumimoji="1" lang="ja-JP" altLang="en-US" dirty="0" smtClean="0">
                <a:latin typeface="ＭＳ ゴシック" pitchFamily="49" charset="-128"/>
                <a:ea typeface="ＭＳ ゴシック" pitchFamily="49" charset="-128"/>
              </a:rPr>
              <a:t>高校物理</a:t>
            </a:r>
            <a:r>
              <a:rPr kumimoji="1" lang="en-US" altLang="ja-JP" dirty="0" smtClean="0">
                <a:latin typeface="ＭＳ ゴシック" pitchFamily="49" charset="-128"/>
                <a:ea typeface="ＭＳ ゴシック" pitchFamily="49" charset="-128"/>
              </a:rPr>
              <a:t>Ⅱ</a:t>
            </a:r>
            <a:r>
              <a:rPr kumimoji="1" lang="ja-JP" altLang="en-US" dirty="0" smtClean="0">
                <a:latin typeface="ＭＳ ゴシック" pitchFamily="49" charset="-128"/>
                <a:ea typeface="ＭＳ ゴシック" pitchFamily="49" charset="-128"/>
              </a:rPr>
              <a:t>の等速円運動の学習における実験では、次に示すような実験が多くの教科書で取り上げられている。</a:t>
            </a:r>
            <a:endParaRPr kumimoji="1" lang="ja-JP" altLang="en-US" dirty="0">
              <a:latin typeface="ＭＳ ゴシック" pitchFamily="49" charset="-128"/>
              <a:ea typeface="ＭＳ ゴシック" pitchFamily="49" charset="-128"/>
            </a:endParaRPr>
          </a:p>
        </p:txBody>
      </p:sp>
      <p:sp>
        <p:nvSpPr>
          <p:cNvPr id="11" name="テキスト ボックス 10"/>
          <p:cNvSpPr txBox="1"/>
          <p:nvPr/>
        </p:nvSpPr>
        <p:spPr>
          <a:xfrm>
            <a:off x="4606280" y="3346126"/>
            <a:ext cx="4103423" cy="1477328"/>
          </a:xfrm>
          <a:prstGeom prst="rect">
            <a:avLst/>
          </a:prstGeom>
          <a:noFill/>
        </p:spPr>
        <p:txBody>
          <a:bodyPr wrap="square" rtlCol="0">
            <a:spAutoFit/>
          </a:bodyPr>
          <a:lstStyle/>
          <a:p>
            <a:r>
              <a:rPr lang="ja-JP" altLang="en-US" dirty="0" smtClean="0">
                <a:latin typeface="ＭＳ ゴシック" pitchFamily="49" charset="-128"/>
                <a:ea typeface="ＭＳ ゴシック" pitchFamily="49" charset="-128"/>
              </a:rPr>
              <a:t>生徒はガラス棒を持って片方のおもりを円運動させ円運動させているおもりに作用する遠心力と、他方のおもりに作用する重力がつりあうと、安定した円運動を行うようになる。</a:t>
            </a:r>
            <a:endParaRPr lang="en-US" altLang="ja-JP" dirty="0" smtClean="0">
              <a:latin typeface="HG明朝E" pitchFamily="17" charset="-128"/>
              <a:ea typeface="HG明朝E" pitchFamily="17" charset="-128"/>
            </a:endParaRPr>
          </a:p>
        </p:txBody>
      </p:sp>
      <p:sp>
        <p:nvSpPr>
          <p:cNvPr id="12" name="テキスト ボックス 11"/>
          <p:cNvSpPr txBox="1"/>
          <p:nvPr/>
        </p:nvSpPr>
        <p:spPr>
          <a:xfrm>
            <a:off x="4606279" y="5733256"/>
            <a:ext cx="4103423" cy="646331"/>
          </a:xfrm>
          <a:prstGeom prst="rect">
            <a:avLst/>
          </a:prstGeom>
          <a:noFill/>
        </p:spPr>
        <p:txBody>
          <a:bodyPr wrap="square" rtlCol="0">
            <a:spAutoFit/>
          </a:bodyPr>
          <a:lstStyle/>
          <a:p>
            <a:r>
              <a:rPr lang="ja-JP" altLang="en-US" dirty="0" smtClean="0">
                <a:latin typeface="ＭＳ ゴシック" pitchFamily="49" charset="-128"/>
                <a:ea typeface="ＭＳ ゴシック" pitchFamily="49" charset="-128"/>
              </a:rPr>
              <a:t>質量</a:t>
            </a:r>
            <a:r>
              <a:rPr lang="en-US" altLang="ja-JP" dirty="0" err="1" smtClean="0">
                <a:latin typeface="ＭＳ ゴシック" pitchFamily="49" charset="-128"/>
                <a:ea typeface="ＭＳ ゴシック" pitchFamily="49" charset="-128"/>
              </a:rPr>
              <a:t>m,M</a:t>
            </a:r>
            <a:r>
              <a:rPr lang="en-US" altLang="ja-JP" dirty="0" smtClean="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周期</a:t>
            </a:r>
            <a:r>
              <a:rPr lang="en-US" altLang="ja-JP" dirty="0" smtClean="0">
                <a:latin typeface="ＭＳ ゴシック" pitchFamily="49" charset="-128"/>
                <a:ea typeface="ＭＳ ゴシック" pitchFamily="49" charset="-128"/>
              </a:rPr>
              <a:t>T</a:t>
            </a:r>
            <a:r>
              <a:rPr lang="ja-JP" altLang="en-US" dirty="0" smtClean="0">
                <a:latin typeface="ＭＳ ゴシック" pitchFamily="49" charset="-128"/>
                <a:ea typeface="ＭＳ ゴシック" pitchFamily="49" charset="-128"/>
              </a:rPr>
              <a:t>を測定し、実験結果から</a:t>
            </a:r>
            <a:r>
              <a:rPr lang="en-US" altLang="ja-JP" dirty="0" smtClean="0">
                <a:latin typeface="ＭＳ ゴシック" pitchFamily="49" charset="-128"/>
                <a:ea typeface="ＭＳ ゴシック" pitchFamily="49" charset="-128"/>
              </a:rPr>
              <a:t>F=mrω</a:t>
            </a:r>
            <a:r>
              <a:rPr lang="en-US" altLang="ja-JP" baseline="30000" dirty="0" smtClean="0">
                <a:latin typeface="ＭＳ ゴシック" pitchFamily="49" charset="-128"/>
                <a:ea typeface="ＭＳ ゴシック" pitchFamily="49" charset="-128"/>
              </a:rPr>
              <a:t>2</a:t>
            </a:r>
            <a:r>
              <a:rPr lang="ja-JP" altLang="en-US" dirty="0" smtClean="0">
                <a:latin typeface="ＭＳ ゴシック" pitchFamily="49" charset="-128"/>
                <a:ea typeface="ＭＳ ゴシック" pitchFamily="49" charset="-128"/>
              </a:rPr>
              <a:t>を求める。</a:t>
            </a:r>
            <a:endParaRPr lang="en-US" altLang="ja-JP" baseline="30000" dirty="0" smtClean="0">
              <a:latin typeface="ＭＳ ゴシック" pitchFamily="49" charset="-128"/>
              <a:ea typeface="ＭＳ ゴシック" pitchFamily="49" charset="-128"/>
            </a:endParaRPr>
          </a:p>
        </p:txBody>
      </p:sp>
      <p:sp>
        <p:nvSpPr>
          <p:cNvPr id="13" name="下矢印 12"/>
          <p:cNvSpPr/>
          <p:nvPr/>
        </p:nvSpPr>
        <p:spPr>
          <a:xfrm>
            <a:off x="6309197" y="4996714"/>
            <a:ext cx="578351" cy="5754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0221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9512" y="188640"/>
            <a:ext cx="8229600" cy="936104"/>
          </a:xfrm>
        </p:spPr>
        <p:txBody>
          <a:bodyPr/>
          <a:lstStyle/>
          <a:p>
            <a:pPr algn="l"/>
            <a:r>
              <a:rPr kumimoji="1" lang="en-US" altLang="ja-JP" dirty="0" smtClean="0">
                <a:latin typeface="ＭＳ ゴシック" pitchFamily="49" charset="-128"/>
                <a:ea typeface="ＭＳ ゴシック" pitchFamily="49" charset="-128"/>
              </a:rPr>
              <a:t>1</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問題と</a:t>
            </a:r>
            <a:r>
              <a:rPr kumimoji="1" lang="ja-JP" altLang="en-US" dirty="0" smtClean="0">
                <a:latin typeface="ＭＳ ゴシック" pitchFamily="49" charset="-128"/>
                <a:ea typeface="ＭＳ ゴシック" pitchFamily="49" charset="-128"/>
              </a:rPr>
              <a:t>目的</a:t>
            </a:r>
            <a:endParaRPr kumimoji="1" lang="ja-JP" altLang="en-US" dirty="0">
              <a:latin typeface="ＭＳ ゴシック" pitchFamily="49" charset="-128"/>
              <a:ea typeface="ＭＳ ゴシック" pitchFamily="49" charset="-128"/>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683568" y="2326814"/>
            <a:ext cx="3439442" cy="4176464"/>
          </a:xfrm>
          <a:prstGeom prst="rect">
            <a:avLst/>
          </a:prstGeom>
          <a:noFill/>
          <a:ln w="9525">
            <a:solidFill>
              <a:schemeClr val="tx1"/>
            </a:solidFill>
            <a:miter lim="800000"/>
            <a:headEnd/>
            <a:tailEnd/>
          </a:ln>
        </p:spPr>
      </p:pic>
      <p:sp>
        <p:nvSpPr>
          <p:cNvPr id="5" name="テキスト ボックス 4"/>
          <p:cNvSpPr txBox="1"/>
          <p:nvPr/>
        </p:nvSpPr>
        <p:spPr>
          <a:xfrm>
            <a:off x="302262" y="1758007"/>
            <a:ext cx="4176464" cy="461665"/>
          </a:xfrm>
          <a:prstGeom prst="rect">
            <a:avLst/>
          </a:prstGeom>
          <a:noFill/>
        </p:spPr>
        <p:txBody>
          <a:bodyPr wrap="square" rtlCol="0">
            <a:spAutoFit/>
          </a:bodyPr>
          <a:lstStyle/>
          <a:p>
            <a:r>
              <a:rPr kumimoji="1" lang="en-US" altLang="ja-JP" sz="2400" dirty="0" smtClean="0">
                <a:latin typeface="ＭＳ ゴシック" pitchFamily="49" charset="-128"/>
                <a:ea typeface="ＭＳ ゴシック" pitchFamily="49" charset="-128"/>
              </a:rPr>
              <a:t>[</a:t>
            </a:r>
            <a:r>
              <a:rPr kumimoji="1" lang="ja-JP" altLang="en-US" sz="2400" dirty="0" smtClean="0">
                <a:latin typeface="ＭＳ ゴシック" pitchFamily="49" charset="-128"/>
                <a:ea typeface="ＭＳ ゴシック" pitchFamily="49" charset="-128"/>
              </a:rPr>
              <a:t>等速円運動実験セット</a:t>
            </a:r>
            <a:r>
              <a:rPr kumimoji="1" lang="en-US" altLang="ja-JP" sz="2400" dirty="0" smtClean="0">
                <a:latin typeface="ＭＳ ゴシック" pitchFamily="49" charset="-128"/>
                <a:ea typeface="ＭＳ ゴシック" pitchFamily="49" charset="-128"/>
              </a:rPr>
              <a:t>]</a:t>
            </a:r>
            <a:endParaRPr kumimoji="1" lang="ja-JP" altLang="en-US" sz="2400" dirty="0">
              <a:latin typeface="ＭＳ ゴシック" pitchFamily="49" charset="-128"/>
              <a:ea typeface="ＭＳ ゴシック" pitchFamily="49" charset="-128"/>
            </a:endParaRPr>
          </a:p>
        </p:txBody>
      </p:sp>
      <p:sp>
        <p:nvSpPr>
          <p:cNvPr id="6" name="テキスト ボックス 5"/>
          <p:cNvSpPr txBox="1"/>
          <p:nvPr/>
        </p:nvSpPr>
        <p:spPr>
          <a:xfrm>
            <a:off x="4283968" y="1988839"/>
            <a:ext cx="4318515" cy="646331"/>
          </a:xfrm>
          <a:prstGeom prst="rect">
            <a:avLst/>
          </a:prstGeom>
          <a:noFill/>
        </p:spPr>
        <p:txBody>
          <a:bodyPr wrap="square" rtlCol="0">
            <a:spAutoFit/>
          </a:bodyPr>
          <a:lstStyle/>
          <a:p>
            <a:r>
              <a:rPr lang="ja-JP" altLang="en-US" dirty="0" smtClean="0">
                <a:latin typeface="ＭＳ ゴシック" pitchFamily="49" charset="-128"/>
                <a:ea typeface="ＭＳ ゴシック" pitchFamily="49" charset="-128"/>
              </a:rPr>
              <a:t>高校生にとって評判の良い実験ではなかった。</a:t>
            </a:r>
            <a:endParaRPr lang="en-US" altLang="ja-JP" dirty="0" smtClean="0">
              <a:latin typeface="ＭＳ ゴシック" pitchFamily="49" charset="-128"/>
              <a:ea typeface="ＭＳ ゴシック" pitchFamily="49" charset="-128"/>
            </a:endParaRPr>
          </a:p>
        </p:txBody>
      </p:sp>
      <p:sp>
        <p:nvSpPr>
          <p:cNvPr id="7" name="テキスト ボックス 6"/>
          <p:cNvSpPr txBox="1"/>
          <p:nvPr/>
        </p:nvSpPr>
        <p:spPr>
          <a:xfrm>
            <a:off x="4860032" y="5373216"/>
            <a:ext cx="184731" cy="430887"/>
          </a:xfrm>
          <a:prstGeom prst="rect">
            <a:avLst/>
          </a:prstGeom>
          <a:noFill/>
        </p:spPr>
        <p:txBody>
          <a:bodyPr wrap="none" rtlCol="0">
            <a:spAutoFit/>
          </a:bodyPr>
          <a:lstStyle/>
          <a:p>
            <a:endParaRPr lang="en-US" altLang="ja-JP" sz="2200" i="1" dirty="0" smtClean="0">
              <a:latin typeface="HG明朝E" pitchFamily="17" charset="-128"/>
              <a:ea typeface="HG明朝E" pitchFamily="17" charset="-128"/>
            </a:endParaRPr>
          </a:p>
        </p:txBody>
      </p:sp>
      <p:sp>
        <p:nvSpPr>
          <p:cNvPr id="10" name="テキスト ボックス 9"/>
          <p:cNvSpPr txBox="1"/>
          <p:nvPr/>
        </p:nvSpPr>
        <p:spPr>
          <a:xfrm>
            <a:off x="385745" y="1084093"/>
            <a:ext cx="8323958" cy="646331"/>
          </a:xfrm>
          <a:prstGeom prst="rect">
            <a:avLst/>
          </a:prstGeom>
          <a:noFill/>
        </p:spPr>
        <p:txBody>
          <a:bodyPr wrap="square" rtlCol="0">
            <a:spAutoFit/>
          </a:bodyPr>
          <a:lstStyle/>
          <a:p>
            <a:r>
              <a:rPr kumimoji="1" lang="ja-JP" altLang="en-US" dirty="0" smtClean="0">
                <a:latin typeface="ＭＳ ゴシック" pitchFamily="49" charset="-128"/>
                <a:ea typeface="ＭＳ ゴシック" pitchFamily="49" charset="-128"/>
              </a:rPr>
              <a:t>この実験は、多くの現行の高校物理の</a:t>
            </a:r>
            <a:r>
              <a:rPr kumimoji="1" lang="en-US" altLang="ja-JP" dirty="0" smtClean="0">
                <a:latin typeface="ＭＳ ゴシック" pitchFamily="49" charset="-128"/>
                <a:ea typeface="ＭＳ ゴシック" pitchFamily="49" charset="-128"/>
              </a:rPr>
              <a:t>Ⅱ</a:t>
            </a:r>
            <a:r>
              <a:rPr kumimoji="1" lang="ja-JP" altLang="en-US" dirty="0" smtClean="0">
                <a:latin typeface="ＭＳ ゴシック" pitchFamily="49" charset="-128"/>
                <a:ea typeface="ＭＳ ゴシック" pitchFamily="49" charset="-128"/>
              </a:rPr>
              <a:t>の教科書に取り上げられている一般的なものであるが</a:t>
            </a:r>
            <a:r>
              <a:rPr kumimoji="1" lang="en-US" altLang="ja-JP" dirty="0" smtClean="0">
                <a:latin typeface="ＭＳ ゴシック" pitchFamily="49" charset="-128"/>
                <a:ea typeface="ＭＳ ゴシック" pitchFamily="49" charset="-128"/>
              </a:rPr>
              <a:t>……</a:t>
            </a:r>
            <a:endParaRPr kumimoji="1" lang="ja-JP" altLang="en-US" dirty="0">
              <a:latin typeface="ＭＳ ゴシック" pitchFamily="49" charset="-128"/>
              <a:ea typeface="ＭＳ ゴシック" pitchFamily="49" charset="-128"/>
            </a:endParaRPr>
          </a:p>
        </p:txBody>
      </p:sp>
      <p:sp>
        <p:nvSpPr>
          <p:cNvPr id="11" name="テキスト ボックス 10"/>
          <p:cNvSpPr txBox="1"/>
          <p:nvPr/>
        </p:nvSpPr>
        <p:spPr>
          <a:xfrm>
            <a:off x="4248093" y="3284984"/>
            <a:ext cx="4680520" cy="2862322"/>
          </a:xfrm>
          <a:prstGeom prst="rect">
            <a:avLst/>
          </a:prstGeom>
          <a:noFill/>
        </p:spPr>
        <p:txBody>
          <a:bodyPr wrap="square" rtlCol="0">
            <a:spAutoFit/>
          </a:bodyPr>
          <a:lstStyle/>
          <a:p>
            <a:r>
              <a:rPr lang="ja-JP" altLang="en-US" dirty="0" smtClean="0">
                <a:latin typeface="ＭＳ ゴシック" pitchFamily="49" charset="-128"/>
                <a:ea typeface="ＭＳ ゴシック" pitchFamily="49" charset="-128"/>
              </a:rPr>
              <a:t>・実験データの精度がよくない</a:t>
            </a:r>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→空気抵抗や糸とガラスの摩擦</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・等速円運動ではなく円錐振子</a:t>
            </a:r>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→教科書でフォローはしているが、</a:t>
            </a:r>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　理論的な説明だけでは納得できない。</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・回転周期はガラス棒を持っている</a:t>
            </a:r>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手のスナップの間隔である程度間隔</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　をもたせることができる。</a:t>
            </a:r>
            <a:endParaRPr lang="en-US" altLang="ja-JP" dirty="0" smtClean="0">
              <a:latin typeface="ＭＳ ゴシック" pitchFamily="49" charset="-128"/>
              <a:ea typeface="ＭＳ ゴシック" pitchFamily="49" charset="-128"/>
            </a:endParaRPr>
          </a:p>
          <a:p>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→手加減</a:t>
            </a:r>
            <a:r>
              <a:rPr lang="ja-JP" altLang="en-US" dirty="0">
                <a:latin typeface="ＭＳ ゴシック" pitchFamily="49" charset="-128"/>
                <a:ea typeface="ＭＳ ゴシック" pitchFamily="49" charset="-128"/>
              </a:rPr>
              <a:t>一</a:t>
            </a:r>
            <a:r>
              <a:rPr lang="ja-JP" altLang="en-US" dirty="0" smtClean="0">
                <a:latin typeface="ＭＳ ゴシック" pitchFamily="49" charset="-128"/>
                <a:ea typeface="ＭＳ ゴシック" pitchFamily="49" charset="-128"/>
              </a:rPr>
              <a:t>つで回転周期の値をある程度</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　　の範囲なら自由に変えることができる。</a:t>
            </a:r>
            <a:endParaRPr lang="en-US" altLang="ja-JP" dirty="0" smtClean="0">
              <a:latin typeface="ＭＳ ゴシック" pitchFamily="49" charset="-128"/>
              <a:ea typeface="ＭＳ ゴシック" pitchFamily="49" charset="-128"/>
            </a:endParaRPr>
          </a:p>
        </p:txBody>
      </p:sp>
      <p:sp>
        <p:nvSpPr>
          <p:cNvPr id="13" name="下矢印 12"/>
          <p:cNvSpPr/>
          <p:nvPr/>
        </p:nvSpPr>
        <p:spPr>
          <a:xfrm>
            <a:off x="6154049" y="2612062"/>
            <a:ext cx="578351" cy="5754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2591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9512" y="188640"/>
            <a:ext cx="8229600" cy="936104"/>
          </a:xfrm>
        </p:spPr>
        <p:txBody>
          <a:bodyPr/>
          <a:lstStyle/>
          <a:p>
            <a:pPr algn="l"/>
            <a:r>
              <a:rPr kumimoji="1" lang="en-US" altLang="ja-JP" dirty="0" smtClean="0">
                <a:latin typeface="ＭＳ ゴシック" pitchFamily="49" charset="-128"/>
                <a:ea typeface="ＭＳ ゴシック" pitchFamily="49" charset="-128"/>
              </a:rPr>
              <a:t>1</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問題と</a:t>
            </a:r>
            <a:r>
              <a:rPr kumimoji="1" lang="ja-JP" altLang="en-US" dirty="0" smtClean="0">
                <a:latin typeface="ＭＳ ゴシック" pitchFamily="49" charset="-128"/>
                <a:ea typeface="ＭＳ ゴシック" pitchFamily="49" charset="-128"/>
              </a:rPr>
              <a:t>目的</a:t>
            </a:r>
            <a:endParaRPr kumimoji="1" lang="ja-JP" altLang="en-US" dirty="0">
              <a:latin typeface="ＭＳ ゴシック" pitchFamily="49" charset="-128"/>
              <a:ea typeface="ＭＳ ゴシック" pitchFamily="49" charset="-128"/>
            </a:endParaRPr>
          </a:p>
        </p:txBody>
      </p:sp>
      <p:sp>
        <p:nvSpPr>
          <p:cNvPr id="7" name="テキスト ボックス 6"/>
          <p:cNvSpPr txBox="1"/>
          <p:nvPr/>
        </p:nvSpPr>
        <p:spPr>
          <a:xfrm>
            <a:off x="4860032" y="5373216"/>
            <a:ext cx="184731" cy="430887"/>
          </a:xfrm>
          <a:prstGeom prst="rect">
            <a:avLst/>
          </a:prstGeom>
          <a:noFill/>
        </p:spPr>
        <p:txBody>
          <a:bodyPr wrap="none" rtlCol="0">
            <a:spAutoFit/>
          </a:bodyPr>
          <a:lstStyle/>
          <a:p>
            <a:endParaRPr lang="en-US" altLang="ja-JP" sz="2200" i="1" dirty="0" smtClean="0">
              <a:latin typeface="HG明朝E" pitchFamily="17" charset="-128"/>
              <a:ea typeface="HG明朝E" pitchFamily="17" charset="-128"/>
            </a:endParaRPr>
          </a:p>
        </p:txBody>
      </p:sp>
      <p:sp>
        <p:nvSpPr>
          <p:cNvPr id="10" name="テキスト ボックス 9"/>
          <p:cNvSpPr txBox="1"/>
          <p:nvPr/>
        </p:nvSpPr>
        <p:spPr>
          <a:xfrm>
            <a:off x="385745" y="1084093"/>
            <a:ext cx="8323958" cy="646331"/>
          </a:xfrm>
          <a:prstGeom prst="rect">
            <a:avLst/>
          </a:prstGeom>
          <a:noFill/>
        </p:spPr>
        <p:txBody>
          <a:bodyPr wrap="square" rtlCol="0">
            <a:spAutoFit/>
          </a:bodyPr>
          <a:lstStyle/>
          <a:p>
            <a:r>
              <a:rPr lang="ja-JP" altLang="en-US" dirty="0">
                <a:latin typeface="ＭＳ ゴシック" pitchFamily="49" charset="-128"/>
                <a:ea typeface="ＭＳ ゴシック" pitchFamily="49" charset="-128"/>
              </a:rPr>
              <a:t>このよう</a:t>
            </a:r>
            <a:r>
              <a:rPr lang="ja-JP" altLang="en-US" dirty="0" smtClean="0">
                <a:latin typeface="ＭＳ ゴシック" pitchFamily="49" charset="-128"/>
                <a:ea typeface="ＭＳ ゴシック" pitchFamily="49" charset="-128"/>
              </a:rPr>
              <a:t>な状況のもと、高校生にとって理解しやすい等速円運動の実験教材を開発することが必要になった。</a:t>
            </a:r>
            <a:endParaRPr kumimoji="1" lang="ja-JP" altLang="en-US" dirty="0">
              <a:latin typeface="ＭＳ ゴシック" pitchFamily="49" charset="-128"/>
              <a:ea typeface="ＭＳ ゴシック" pitchFamily="49" charset="-128"/>
            </a:endParaRPr>
          </a:p>
        </p:txBody>
      </p:sp>
      <p:sp>
        <p:nvSpPr>
          <p:cNvPr id="2" name="コンテンツ プレースホルダー 1"/>
          <p:cNvSpPr>
            <a:spLocks noGrp="1"/>
          </p:cNvSpPr>
          <p:nvPr>
            <p:ph idx="1"/>
          </p:nvPr>
        </p:nvSpPr>
        <p:spPr>
          <a:xfrm>
            <a:off x="1121764" y="3501008"/>
            <a:ext cx="7128792" cy="720080"/>
          </a:xfrm>
        </p:spPr>
        <p:txBody>
          <a:bodyPr>
            <a:noAutofit/>
          </a:bodyPr>
          <a:lstStyle/>
          <a:p>
            <a:pPr marL="0" indent="0">
              <a:buNone/>
            </a:pPr>
            <a:r>
              <a:rPr kumimoji="1" lang="ja-JP" altLang="en-US" sz="2800" dirty="0" smtClean="0">
                <a:solidFill>
                  <a:srgbClr val="FF0000"/>
                </a:solidFill>
                <a:latin typeface="ＭＳ ゴシック" pitchFamily="49" charset="-128"/>
                <a:ea typeface="ＭＳ ゴシック" pitchFamily="49" charset="-128"/>
              </a:rPr>
              <a:t>フロッピーケース型計を用いた生徒実験</a:t>
            </a:r>
            <a:endParaRPr kumimoji="1" lang="ja-JP" altLang="en-US" sz="2800" dirty="0">
              <a:solidFill>
                <a:srgbClr val="FF0000"/>
              </a:solidFill>
              <a:latin typeface="ＭＳ ゴシック" pitchFamily="49" charset="-128"/>
              <a:ea typeface="ＭＳ ゴシック" pitchFamily="49" charset="-128"/>
            </a:endParaRPr>
          </a:p>
        </p:txBody>
      </p:sp>
      <p:pic>
        <p:nvPicPr>
          <p:cNvPr id="15" name="Picture 3"/>
          <p:cNvPicPr>
            <a:picLocks noChangeAspect="1" noChangeArrowheads="1"/>
          </p:cNvPicPr>
          <p:nvPr/>
        </p:nvPicPr>
        <p:blipFill rotWithShape="1">
          <a:blip r:embed="rId2" cstate="print"/>
          <a:srcRect l="6275" t="19016" r="11687" b="19016"/>
          <a:stretch/>
        </p:blipFill>
        <p:spPr bwMode="auto">
          <a:xfrm>
            <a:off x="2927544" y="2060848"/>
            <a:ext cx="3240360" cy="1232865"/>
          </a:xfrm>
          <a:prstGeom prst="rect">
            <a:avLst/>
          </a:prstGeom>
          <a:noFill/>
          <a:ln w="9525">
            <a:noFill/>
            <a:miter lim="800000"/>
            <a:headEnd/>
            <a:tailEnd/>
          </a:ln>
        </p:spPr>
      </p:pic>
      <p:sp>
        <p:nvSpPr>
          <p:cNvPr id="8" name="下矢印 7"/>
          <p:cNvSpPr/>
          <p:nvPr/>
        </p:nvSpPr>
        <p:spPr>
          <a:xfrm>
            <a:off x="4231970" y="4191013"/>
            <a:ext cx="100811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243638" y="4900851"/>
            <a:ext cx="6984776" cy="1938992"/>
          </a:xfrm>
          <a:prstGeom prst="rect">
            <a:avLst/>
          </a:prstGeom>
          <a:noFill/>
        </p:spPr>
        <p:txBody>
          <a:bodyPr wrap="square" rtlCol="0">
            <a:spAutoFit/>
          </a:bodyPr>
          <a:lstStyle/>
          <a:p>
            <a:r>
              <a:rPr lang="ja-JP" altLang="en-US" sz="2400" dirty="0" smtClean="0">
                <a:latin typeface="ＭＳ ゴシック" pitchFamily="49" charset="-128"/>
                <a:ea typeface="ＭＳ ゴシック" pitchFamily="49" charset="-128"/>
              </a:rPr>
              <a:t>・等速円運動の実現</a:t>
            </a:r>
            <a:endParaRPr lang="en-US" altLang="ja-JP" sz="2400" dirty="0" smtClean="0">
              <a:latin typeface="ＭＳ ゴシック" pitchFamily="49" charset="-128"/>
              <a:ea typeface="ＭＳ ゴシック" pitchFamily="49" charset="-128"/>
            </a:endParaRPr>
          </a:p>
          <a:p>
            <a:r>
              <a:rPr lang="ja-JP" altLang="en-US" sz="2400" dirty="0">
                <a:latin typeface="ＭＳ ゴシック" pitchFamily="49" charset="-128"/>
                <a:ea typeface="ＭＳ ゴシック" pitchFamily="49" charset="-128"/>
              </a:rPr>
              <a:t>・</a:t>
            </a:r>
            <a:r>
              <a:rPr lang="ja-JP" altLang="en-US" sz="2400" dirty="0" smtClean="0">
                <a:latin typeface="ＭＳ ゴシック" pitchFamily="49" charset="-128"/>
                <a:ea typeface="ＭＳ ゴシック" pitchFamily="49" charset="-128"/>
              </a:rPr>
              <a:t>実験精度の向上</a:t>
            </a:r>
            <a:endParaRPr lang="en-US" altLang="ja-JP" dirty="0" smtClean="0">
              <a:latin typeface="ＭＳ ゴシック" pitchFamily="49" charset="-128"/>
              <a:ea typeface="ＭＳ ゴシック" pitchFamily="49" charset="-128"/>
            </a:endParaRPr>
          </a:p>
          <a:p>
            <a:r>
              <a:rPr lang="ja-JP" altLang="en-US" sz="2400" dirty="0" smtClean="0">
                <a:latin typeface="ＭＳ ゴシック" pitchFamily="49" charset="-128"/>
                <a:ea typeface="ＭＳ ゴシック" pitchFamily="49" charset="-128"/>
              </a:rPr>
              <a:t>・実験によって検証ではなく生徒自ら関係式を</a:t>
            </a:r>
            <a:endParaRPr lang="en-US" altLang="ja-JP" sz="2400" dirty="0" smtClean="0">
              <a:latin typeface="ＭＳ ゴシック" pitchFamily="49" charset="-128"/>
              <a:ea typeface="ＭＳ ゴシック" pitchFamily="49" charset="-128"/>
            </a:endParaRPr>
          </a:p>
          <a:p>
            <a:r>
              <a:rPr lang="ja-JP" altLang="en-US" sz="2400" dirty="0" smtClean="0">
                <a:latin typeface="ＭＳ ゴシック" pitchFamily="49" charset="-128"/>
                <a:ea typeface="ＭＳ ゴシック" pitchFamily="49" charset="-128"/>
              </a:rPr>
              <a:t>　発見するような授業展開</a:t>
            </a:r>
            <a:endParaRPr lang="en-US" altLang="ja-JP" sz="2400" dirty="0" smtClean="0">
              <a:latin typeface="ＭＳ ゴシック" pitchFamily="49" charset="-128"/>
              <a:ea typeface="ＭＳ ゴシック" pitchFamily="49" charset="-128"/>
            </a:endParaRPr>
          </a:p>
          <a:p>
            <a:endParaRPr lang="en-US" altLang="ja-JP" sz="2400" dirty="0" smtClean="0">
              <a:latin typeface="ＭＳ ゴシック" pitchFamily="49" charset="-128"/>
              <a:ea typeface="ＭＳ ゴシック" pitchFamily="49" charset="-128"/>
            </a:endParaRPr>
          </a:p>
        </p:txBody>
      </p:sp>
    </p:spTree>
    <p:extLst>
      <p:ext uri="{BB962C8B-B14F-4D97-AF65-F5344CB8AC3E}">
        <p14:creationId xmlns:p14="http://schemas.microsoft.com/office/powerpoint/2010/main" val="2926509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2"/>
          <p:cNvPicPr>
            <a:picLocks noChangeAspect="1" noChangeArrowheads="1"/>
          </p:cNvPicPr>
          <p:nvPr/>
        </p:nvPicPr>
        <p:blipFill>
          <a:blip r:embed="rId2" cstate="print"/>
          <a:srcRect/>
          <a:stretch>
            <a:fillRect/>
          </a:stretch>
        </p:blipFill>
        <p:spPr bwMode="auto">
          <a:xfrm>
            <a:off x="1159668" y="1957776"/>
            <a:ext cx="6824665" cy="3816424"/>
          </a:xfrm>
          <a:prstGeom prst="rect">
            <a:avLst/>
          </a:prstGeom>
          <a:noFill/>
          <a:ln w="9525">
            <a:noFill/>
            <a:miter lim="800000"/>
            <a:headEnd/>
            <a:tailEnd/>
          </a:ln>
        </p:spPr>
      </p:pic>
      <p:sp>
        <p:nvSpPr>
          <p:cNvPr id="3" name="タイトル 2"/>
          <p:cNvSpPr>
            <a:spLocks noGrp="1"/>
          </p:cNvSpPr>
          <p:nvPr>
            <p:ph type="title"/>
          </p:nvPr>
        </p:nvSpPr>
        <p:spPr>
          <a:xfrm>
            <a:off x="202947" y="116632"/>
            <a:ext cx="8229600" cy="936104"/>
          </a:xfrm>
        </p:spPr>
        <p:txBody>
          <a:bodyPr/>
          <a:lstStyle/>
          <a:p>
            <a:pPr algn="l"/>
            <a:r>
              <a:rPr lang="en-US" altLang="ja-JP" dirty="0" smtClean="0">
                <a:latin typeface="ＭＳ ゴシック" pitchFamily="49" charset="-128"/>
                <a:ea typeface="ＭＳ ゴシック" pitchFamily="49" charset="-128"/>
              </a:rPr>
              <a:t>2.</a:t>
            </a:r>
            <a:r>
              <a:rPr lang="ja-JP" altLang="en-US" dirty="0" smtClean="0">
                <a:latin typeface="ＭＳ ゴシック" pitchFamily="49" charset="-128"/>
                <a:ea typeface="ＭＳ ゴシック" pitchFamily="49" charset="-128"/>
              </a:rPr>
              <a:t>方法</a:t>
            </a:r>
            <a:endParaRPr kumimoji="1" lang="ja-JP" altLang="en-US" dirty="0">
              <a:latin typeface="ＭＳ ゴシック" pitchFamily="49" charset="-128"/>
              <a:ea typeface="ＭＳ ゴシック" pitchFamily="49" charset="-128"/>
            </a:endParaRPr>
          </a:p>
        </p:txBody>
      </p:sp>
      <p:sp>
        <p:nvSpPr>
          <p:cNvPr id="7" name="テキスト ボックス 6"/>
          <p:cNvSpPr txBox="1"/>
          <p:nvPr/>
        </p:nvSpPr>
        <p:spPr>
          <a:xfrm>
            <a:off x="4860032" y="5373216"/>
            <a:ext cx="184731" cy="430887"/>
          </a:xfrm>
          <a:prstGeom prst="rect">
            <a:avLst/>
          </a:prstGeom>
          <a:noFill/>
        </p:spPr>
        <p:txBody>
          <a:bodyPr wrap="none" rtlCol="0">
            <a:spAutoFit/>
          </a:bodyPr>
          <a:lstStyle/>
          <a:p>
            <a:endParaRPr lang="en-US" altLang="ja-JP" sz="2200" i="1" dirty="0" smtClean="0">
              <a:latin typeface="HG明朝E" pitchFamily="17" charset="-128"/>
              <a:ea typeface="HG明朝E" pitchFamily="17" charset="-128"/>
            </a:endParaRPr>
          </a:p>
        </p:txBody>
      </p:sp>
      <p:grpSp>
        <p:nvGrpSpPr>
          <p:cNvPr id="14" name="グループ化 13"/>
          <p:cNvGrpSpPr/>
          <p:nvPr/>
        </p:nvGrpSpPr>
        <p:grpSpPr>
          <a:xfrm>
            <a:off x="2339752" y="6237312"/>
            <a:ext cx="1499468" cy="232916"/>
            <a:chOff x="2339752" y="6237312"/>
            <a:chExt cx="1499468" cy="232916"/>
          </a:xfrm>
        </p:grpSpPr>
        <p:sp>
          <p:nvSpPr>
            <p:cNvPr id="17" name="右矢印 16"/>
            <p:cNvSpPr/>
            <p:nvPr/>
          </p:nvSpPr>
          <p:spPr>
            <a:xfrm flipH="1">
              <a:off x="2339752" y="6273428"/>
              <a:ext cx="1330052" cy="1968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479180" y="6237312"/>
              <a:ext cx="36004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p:cNvGrpSpPr/>
          <p:nvPr/>
        </p:nvGrpSpPr>
        <p:grpSpPr>
          <a:xfrm flipH="1">
            <a:off x="2890416" y="5928072"/>
            <a:ext cx="1330052" cy="216024"/>
            <a:chOff x="5474196" y="6271220"/>
            <a:chExt cx="1330052" cy="216024"/>
          </a:xfrm>
        </p:grpSpPr>
        <p:sp>
          <p:nvSpPr>
            <p:cNvPr id="20" name="右矢印 19"/>
            <p:cNvSpPr/>
            <p:nvPr/>
          </p:nvSpPr>
          <p:spPr>
            <a:xfrm>
              <a:off x="5474196" y="6281936"/>
              <a:ext cx="1330052" cy="1968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567412" y="6271220"/>
              <a:ext cx="64807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 name="右矢印 21"/>
          <p:cNvSpPr/>
          <p:nvPr/>
        </p:nvSpPr>
        <p:spPr>
          <a:xfrm>
            <a:off x="4932040" y="5928072"/>
            <a:ext cx="1330052" cy="1968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5364088" y="6271220"/>
            <a:ext cx="1440160" cy="216024"/>
            <a:chOff x="5364088" y="6271220"/>
            <a:chExt cx="1440160" cy="216024"/>
          </a:xfrm>
        </p:grpSpPr>
        <p:sp>
          <p:nvSpPr>
            <p:cNvPr id="24" name="右矢印 23"/>
            <p:cNvSpPr/>
            <p:nvPr/>
          </p:nvSpPr>
          <p:spPr>
            <a:xfrm>
              <a:off x="5474196" y="6281936"/>
              <a:ext cx="1330052" cy="1968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5364088" y="6271220"/>
              <a:ext cx="64807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6" name="テキスト ボックス 25"/>
          <p:cNvSpPr txBox="1"/>
          <p:nvPr/>
        </p:nvSpPr>
        <p:spPr>
          <a:xfrm>
            <a:off x="5203709" y="6467858"/>
            <a:ext cx="825867" cy="400110"/>
          </a:xfrm>
          <a:prstGeom prst="rect">
            <a:avLst/>
          </a:prstGeom>
          <a:noFill/>
        </p:spPr>
        <p:txBody>
          <a:bodyPr wrap="none" rtlCol="0">
            <a:spAutoFit/>
          </a:bodyPr>
          <a:lstStyle/>
          <a:p>
            <a:r>
              <a:rPr lang="en-US" altLang="ja-JP" sz="2000" dirty="0" smtClean="0">
                <a:solidFill>
                  <a:srgbClr val="FF0000"/>
                </a:solidFill>
                <a:latin typeface="ＭＳ ゴシック" pitchFamily="49" charset="-128"/>
                <a:ea typeface="ＭＳ ゴシック" pitchFamily="49" charset="-128"/>
              </a:rPr>
              <a:t>4</a:t>
            </a:r>
            <a:r>
              <a:rPr kumimoji="1" lang="en-US" altLang="ja-JP" sz="2000" dirty="0" smtClean="0">
                <a:solidFill>
                  <a:srgbClr val="FF0000"/>
                </a:solidFill>
                <a:latin typeface="ＭＳ ゴシック" pitchFamily="49" charset="-128"/>
                <a:ea typeface="ＭＳ ゴシック" pitchFamily="49" charset="-128"/>
              </a:rPr>
              <a:t>5 cm</a:t>
            </a:r>
            <a:endParaRPr kumimoji="1" lang="ja-JP" altLang="en-US" sz="2000" dirty="0">
              <a:solidFill>
                <a:srgbClr val="FF0000"/>
              </a:solidFill>
              <a:latin typeface="ＭＳ ゴシック" pitchFamily="49" charset="-128"/>
              <a:ea typeface="ＭＳ ゴシック" pitchFamily="49" charset="-128"/>
            </a:endParaRPr>
          </a:p>
        </p:txBody>
      </p:sp>
      <p:sp>
        <p:nvSpPr>
          <p:cNvPr id="27" name="テキスト ボックス 26"/>
          <p:cNvSpPr txBox="1"/>
          <p:nvPr/>
        </p:nvSpPr>
        <p:spPr>
          <a:xfrm>
            <a:off x="3502813" y="5818912"/>
            <a:ext cx="825867" cy="400110"/>
          </a:xfrm>
          <a:prstGeom prst="rect">
            <a:avLst/>
          </a:prstGeom>
          <a:solidFill>
            <a:schemeClr val="bg1"/>
          </a:solidFill>
          <a:ln>
            <a:solidFill>
              <a:schemeClr val="bg1"/>
            </a:solidFill>
          </a:ln>
        </p:spPr>
        <p:txBody>
          <a:bodyPr wrap="none" rtlCol="0">
            <a:spAutoFit/>
          </a:bodyPr>
          <a:lstStyle/>
          <a:p>
            <a:r>
              <a:rPr lang="en-US" altLang="ja-JP" sz="2000" dirty="0" smtClean="0">
                <a:solidFill>
                  <a:srgbClr val="FF0000"/>
                </a:solidFill>
                <a:latin typeface="ＭＳ ゴシック" pitchFamily="49" charset="-128"/>
                <a:ea typeface="ＭＳ ゴシック" pitchFamily="49" charset="-128"/>
              </a:rPr>
              <a:t>30</a:t>
            </a:r>
            <a:r>
              <a:rPr kumimoji="1" lang="en-US" altLang="ja-JP" sz="2000" dirty="0" smtClean="0">
                <a:solidFill>
                  <a:srgbClr val="FF0000"/>
                </a:solidFill>
                <a:latin typeface="ＭＳ ゴシック" pitchFamily="49" charset="-128"/>
                <a:ea typeface="ＭＳ ゴシック" pitchFamily="49" charset="-128"/>
              </a:rPr>
              <a:t> cm</a:t>
            </a:r>
            <a:endParaRPr kumimoji="1" lang="ja-JP" altLang="en-US" sz="2000" dirty="0">
              <a:solidFill>
                <a:srgbClr val="FF0000"/>
              </a:solidFill>
              <a:latin typeface="ＭＳ ゴシック" pitchFamily="49" charset="-128"/>
              <a:ea typeface="ＭＳ ゴシック" pitchFamily="49" charset="-128"/>
            </a:endParaRPr>
          </a:p>
        </p:txBody>
      </p:sp>
      <p:cxnSp>
        <p:nvCxnSpPr>
          <p:cNvPr id="28" name="直線コネクタ 27"/>
          <p:cNvCxnSpPr/>
          <p:nvPr/>
        </p:nvCxnSpPr>
        <p:spPr>
          <a:xfrm rot="16200000" flipH="1">
            <a:off x="4966160" y="4728200"/>
            <a:ext cx="2664296" cy="3768"/>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rot="16200000" flipH="1">
            <a:off x="3063599" y="5081417"/>
            <a:ext cx="3384378" cy="17415"/>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rot="5400000">
            <a:off x="5328085" y="4946108"/>
            <a:ext cx="3096343"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rot="5400000">
            <a:off x="5742716" y="5131068"/>
            <a:ext cx="3432856" cy="13648"/>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1518484" y="4723260"/>
            <a:ext cx="2664296" cy="13648"/>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5400000">
            <a:off x="755576" y="4910104"/>
            <a:ext cx="3024336"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5400000">
            <a:off x="35496" y="5054120"/>
            <a:ext cx="3312368"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5" name="右矢印 34"/>
          <p:cNvSpPr/>
          <p:nvPr/>
        </p:nvSpPr>
        <p:spPr>
          <a:xfrm flipH="1">
            <a:off x="4860032" y="6587496"/>
            <a:ext cx="288032" cy="17508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5203185" y="5817964"/>
            <a:ext cx="825867" cy="400110"/>
          </a:xfrm>
          <a:prstGeom prst="rect">
            <a:avLst/>
          </a:prstGeom>
          <a:solidFill>
            <a:schemeClr val="bg1"/>
          </a:solidFill>
          <a:ln>
            <a:solidFill>
              <a:schemeClr val="bg1"/>
            </a:solidFill>
          </a:ln>
        </p:spPr>
        <p:txBody>
          <a:bodyPr wrap="none" rtlCol="0">
            <a:spAutoFit/>
          </a:bodyPr>
          <a:lstStyle/>
          <a:p>
            <a:r>
              <a:rPr kumimoji="1" lang="en-US" altLang="ja-JP" sz="2000" dirty="0" smtClean="0">
                <a:solidFill>
                  <a:srgbClr val="FF0000"/>
                </a:solidFill>
                <a:latin typeface="ＭＳ ゴシック" pitchFamily="49" charset="-128"/>
                <a:ea typeface="ＭＳ ゴシック" pitchFamily="49" charset="-128"/>
              </a:rPr>
              <a:t>25 cm</a:t>
            </a:r>
            <a:endParaRPr kumimoji="1" lang="ja-JP" altLang="en-US" sz="2000" dirty="0">
              <a:solidFill>
                <a:srgbClr val="FF0000"/>
              </a:solidFill>
              <a:latin typeface="ＭＳ ゴシック" pitchFamily="49" charset="-128"/>
              <a:ea typeface="ＭＳ ゴシック" pitchFamily="49" charset="-128"/>
            </a:endParaRPr>
          </a:p>
        </p:txBody>
      </p:sp>
      <p:sp>
        <p:nvSpPr>
          <p:cNvPr id="37" name="テキスト ボックス 36"/>
          <p:cNvSpPr txBox="1"/>
          <p:nvPr/>
        </p:nvSpPr>
        <p:spPr>
          <a:xfrm>
            <a:off x="5206424" y="6162410"/>
            <a:ext cx="825867" cy="400110"/>
          </a:xfrm>
          <a:prstGeom prst="rect">
            <a:avLst/>
          </a:prstGeom>
          <a:noFill/>
        </p:spPr>
        <p:txBody>
          <a:bodyPr wrap="none" rtlCol="0">
            <a:spAutoFit/>
          </a:bodyPr>
          <a:lstStyle/>
          <a:p>
            <a:r>
              <a:rPr lang="en-US" altLang="ja-JP" sz="2000" dirty="0" smtClean="0">
                <a:solidFill>
                  <a:srgbClr val="FF0000"/>
                </a:solidFill>
                <a:latin typeface="ＭＳ ゴシック" pitchFamily="49" charset="-128"/>
                <a:ea typeface="ＭＳ ゴシック" pitchFamily="49" charset="-128"/>
              </a:rPr>
              <a:t>3</a:t>
            </a:r>
            <a:r>
              <a:rPr kumimoji="1" lang="en-US" altLang="ja-JP" sz="2000" dirty="0" smtClean="0">
                <a:solidFill>
                  <a:srgbClr val="FF0000"/>
                </a:solidFill>
                <a:latin typeface="ＭＳ ゴシック" pitchFamily="49" charset="-128"/>
                <a:ea typeface="ＭＳ ゴシック" pitchFamily="49" charset="-128"/>
              </a:rPr>
              <a:t>5 cm</a:t>
            </a:r>
            <a:endParaRPr kumimoji="1" lang="ja-JP" altLang="en-US" sz="2000" dirty="0">
              <a:solidFill>
                <a:srgbClr val="FF0000"/>
              </a:solidFill>
              <a:latin typeface="ＭＳ ゴシック" pitchFamily="49" charset="-128"/>
              <a:ea typeface="ＭＳ ゴシック" pitchFamily="49" charset="-128"/>
            </a:endParaRPr>
          </a:p>
        </p:txBody>
      </p:sp>
      <p:sp>
        <p:nvSpPr>
          <p:cNvPr id="38" name="テキスト ボックス 37"/>
          <p:cNvSpPr txBox="1"/>
          <p:nvPr/>
        </p:nvSpPr>
        <p:spPr>
          <a:xfrm>
            <a:off x="3491880" y="6147888"/>
            <a:ext cx="825867" cy="400110"/>
          </a:xfrm>
          <a:prstGeom prst="rect">
            <a:avLst/>
          </a:prstGeom>
          <a:solidFill>
            <a:schemeClr val="bg1"/>
          </a:solidFill>
          <a:ln>
            <a:solidFill>
              <a:schemeClr val="bg1"/>
            </a:solidFill>
          </a:ln>
        </p:spPr>
        <p:txBody>
          <a:bodyPr wrap="none" rtlCol="0">
            <a:spAutoFit/>
          </a:bodyPr>
          <a:lstStyle/>
          <a:p>
            <a:r>
              <a:rPr lang="en-US" altLang="ja-JP" sz="2000" dirty="0" smtClean="0">
                <a:solidFill>
                  <a:srgbClr val="FF0000"/>
                </a:solidFill>
                <a:latin typeface="ＭＳ ゴシック" pitchFamily="49" charset="-128"/>
                <a:ea typeface="ＭＳ ゴシック" pitchFamily="49" charset="-128"/>
              </a:rPr>
              <a:t>40</a:t>
            </a:r>
            <a:r>
              <a:rPr kumimoji="1" lang="en-US" altLang="ja-JP" sz="2000" dirty="0" smtClean="0">
                <a:solidFill>
                  <a:srgbClr val="FF0000"/>
                </a:solidFill>
                <a:latin typeface="ＭＳ ゴシック" pitchFamily="49" charset="-128"/>
                <a:ea typeface="ＭＳ ゴシック" pitchFamily="49" charset="-128"/>
              </a:rPr>
              <a:t> cm</a:t>
            </a:r>
            <a:endParaRPr kumimoji="1" lang="ja-JP" altLang="en-US" sz="2000" dirty="0">
              <a:solidFill>
                <a:srgbClr val="FF0000"/>
              </a:solidFill>
              <a:latin typeface="ＭＳ ゴシック" pitchFamily="49" charset="-128"/>
              <a:ea typeface="ＭＳ ゴシック" pitchFamily="49" charset="-128"/>
            </a:endParaRPr>
          </a:p>
        </p:txBody>
      </p:sp>
      <p:sp>
        <p:nvSpPr>
          <p:cNvPr id="39" name="テキスト ボックス 38"/>
          <p:cNvSpPr txBox="1"/>
          <p:nvPr/>
        </p:nvSpPr>
        <p:spPr>
          <a:xfrm>
            <a:off x="3502813" y="6466984"/>
            <a:ext cx="697627" cy="400110"/>
          </a:xfrm>
          <a:prstGeom prst="rect">
            <a:avLst/>
          </a:prstGeom>
          <a:noFill/>
        </p:spPr>
        <p:txBody>
          <a:bodyPr wrap="none" rtlCol="0">
            <a:spAutoFit/>
          </a:bodyPr>
          <a:lstStyle/>
          <a:p>
            <a:r>
              <a:rPr kumimoji="1" lang="en-US" altLang="ja-JP" sz="2000" dirty="0" smtClean="0">
                <a:solidFill>
                  <a:srgbClr val="FF0000"/>
                </a:solidFill>
                <a:latin typeface="ＭＳ ゴシック" pitchFamily="49" charset="-128"/>
                <a:ea typeface="ＭＳ ゴシック" pitchFamily="49" charset="-128"/>
              </a:rPr>
              <a:t>50cm</a:t>
            </a:r>
            <a:endParaRPr kumimoji="1" lang="ja-JP" altLang="en-US" sz="2000" dirty="0">
              <a:solidFill>
                <a:srgbClr val="FF0000"/>
              </a:solidFill>
              <a:latin typeface="ＭＳ ゴシック" pitchFamily="49" charset="-128"/>
              <a:ea typeface="ＭＳ ゴシック" pitchFamily="49" charset="-128"/>
            </a:endParaRPr>
          </a:p>
        </p:txBody>
      </p:sp>
      <p:cxnSp>
        <p:nvCxnSpPr>
          <p:cNvPr id="40" name="直線矢印コネクタ 39"/>
          <p:cNvCxnSpPr/>
          <p:nvPr/>
        </p:nvCxnSpPr>
        <p:spPr>
          <a:xfrm flipV="1">
            <a:off x="3144694" y="2492896"/>
            <a:ext cx="0" cy="1906799"/>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1361832" y="2010946"/>
            <a:ext cx="3570208" cy="430887"/>
          </a:xfrm>
          <a:prstGeom prst="rect">
            <a:avLst/>
          </a:prstGeom>
          <a:noFill/>
        </p:spPr>
        <p:txBody>
          <a:bodyPr wrap="none" rtlCol="0">
            <a:spAutoFit/>
          </a:bodyPr>
          <a:lstStyle/>
          <a:p>
            <a:r>
              <a:rPr kumimoji="1" lang="ja-JP" altLang="en-US" sz="2200" u="sng" dirty="0" smtClean="0">
                <a:solidFill>
                  <a:schemeClr val="bg1"/>
                </a:solidFill>
                <a:latin typeface="ＭＳ ゴシック" pitchFamily="49" charset="-128"/>
                <a:ea typeface="ＭＳ ゴシック" pitchFamily="49" charset="-128"/>
              </a:rPr>
              <a:t>スライダッ</a:t>
            </a:r>
            <a:r>
              <a:rPr lang="ja-JP" altLang="en-US" sz="2200" u="sng" dirty="0" smtClean="0">
                <a:solidFill>
                  <a:schemeClr val="bg1"/>
                </a:solidFill>
                <a:latin typeface="ＭＳ ゴシック" pitchFamily="49" charset="-128"/>
                <a:ea typeface="ＭＳ ゴシック" pitchFamily="49" charset="-128"/>
              </a:rPr>
              <a:t>ク</a:t>
            </a:r>
            <a:r>
              <a:rPr lang="en-US" altLang="ja-JP" sz="2200" u="sng" dirty="0" smtClean="0">
                <a:solidFill>
                  <a:schemeClr val="bg1"/>
                </a:solidFill>
                <a:latin typeface="ＭＳ ゴシック" pitchFamily="49" charset="-128"/>
                <a:ea typeface="ＭＳ ゴシック" pitchFamily="49" charset="-128"/>
              </a:rPr>
              <a:t>(</a:t>
            </a:r>
            <a:r>
              <a:rPr lang="ja-JP" altLang="en-US" sz="2200" u="sng" dirty="0" smtClean="0">
                <a:solidFill>
                  <a:schemeClr val="bg1"/>
                </a:solidFill>
                <a:latin typeface="ＭＳ ゴシック" pitchFamily="49" charset="-128"/>
                <a:ea typeface="ＭＳ ゴシック" pitchFamily="49" charset="-128"/>
              </a:rPr>
              <a:t>減圧のため</a:t>
            </a:r>
            <a:r>
              <a:rPr lang="en-US" altLang="ja-JP" sz="2200" u="sng" dirty="0" smtClean="0">
                <a:solidFill>
                  <a:schemeClr val="bg1"/>
                </a:solidFill>
                <a:latin typeface="ＭＳ ゴシック" pitchFamily="49" charset="-128"/>
                <a:ea typeface="ＭＳ ゴシック" pitchFamily="49" charset="-128"/>
              </a:rPr>
              <a:t>)</a:t>
            </a:r>
            <a:endParaRPr kumimoji="1" lang="ja-JP" altLang="en-US" sz="2200" u="sng" dirty="0">
              <a:solidFill>
                <a:schemeClr val="bg1"/>
              </a:solidFill>
              <a:latin typeface="ＭＳ ゴシック" pitchFamily="49" charset="-128"/>
              <a:ea typeface="ＭＳ ゴシック" pitchFamily="49" charset="-128"/>
            </a:endParaRPr>
          </a:p>
        </p:txBody>
      </p:sp>
      <p:cxnSp>
        <p:nvCxnSpPr>
          <p:cNvPr id="42" name="直線矢印コネクタ 41"/>
          <p:cNvCxnSpPr/>
          <p:nvPr/>
        </p:nvCxnSpPr>
        <p:spPr>
          <a:xfrm flipV="1">
            <a:off x="5075262" y="2015238"/>
            <a:ext cx="0" cy="1774599"/>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2753598" y="1485945"/>
            <a:ext cx="4698722" cy="430887"/>
          </a:xfrm>
          <a:prstGeom prst="rect">
            <a:avLst/>
          </a:prstGeom>
          <a:noFill/>
        </p:spPr>
        <p:txBody>
          <a:bodyPr wrap="none" rtlCol="0">
            <a:spAutoFit/>
          </a:bodyPr>
          <a:lstStyle/>
          <a:p>
            <a:r>
              <a:rPr lang="ja-JP" altLang="en-US" sz="2200" u="sng" dirty="0" smtClean="0">
                <a:latin typeface="ＭＳ ゴシック" pitchFamily="49" charset="-128"/>
                <a:ea typeface="ＭＳ ゴシック" pitchFamily="49" charset="-128"/>
              </a:rPr>
              <a:t>扇風機のモーター</a:t>
            </a:r>
            <a:r>
              <a:rPr lang="en-US" altLang="ja-JP" sz="2200" u="sng" dirty="0" smtClean="0">
                <a:latin typeface="ＭＳ ゴシック" pitchFamily="49" charset="-128"/>
                <a:ea typeface="ＭＳ ゴシック" pitchFamily="49" charset="-128"/>
              </a:rPr>
              <a:t>(</a:t>
            </a:r>
            <a:r>
              <a:rPr lang="ja-JP" altLang="en-US" sz="2200" u="sng" dirty="0" smtClean="0">
                <a:solidFill>
                  <a:srgbClr val="FF0000"/>
                </a:solidFill>
                <a:latin typeface="ＭＳ ゴシック" pitchFamily="49" charset="-128"/>
                <a:ea typeface="ＭＳ ゴシック" pitchFamily="49" charset="-128"/>
              </a:rPr>
              <a:t>定速回転の実現</a:t>
            </a:r>
            <a:r>
              <a:rPr lang="en-US" altLang="ja-JP" sz="2200" u="sng" dirty="0" smtClean="0">
                <a:latin typeface="ＭＳ ゴシック" pitchFamily="49" charset="-128"/>
                <a:ea typeface="ＭＳ ゴシック" pitchFamily="49" charset="-128"/>
              </a:rPr>
              <a:t>)</a:t>
            </a:r>
            <a:endParaRPr kumimoji="1" lang="ja-JP" altLang="en-US" sz="2200" u="sng" dirty="0">
              <a:latin typeface="ＭＳ ゴシック" pitchFamily="49" charset="-128"/>
              <a:ea typeface="ＭＳ ゴシック" pitchFamily="49" charset="-128"/>
            </a:endParaRPr>
          </a:p>
        </p:txBody>
      </p:sp>
      <p:sp>
        <p:nvSpPr>
          <p:cNvPr id="44" name="テキスト ボックス 43"/>
          <p:cNvSpPr txBox="1"/>
          <p:nvPr/>
        </p:nvSpPr>
        <p:spPr>
          <a:xfrm>
            <a:off x="5230740" y="2216718"/>
            <a:ext cx="3147015" cy="430887"/>
          </a:xfrm>
          <a:prstGeom prst="rect">
            <a:avLst/>
          </a:prstGeom>
          <a:noFill/>
        </p:spPr>
        <p:txBody>
          <a:bodyPr wrap="none" rtlCol="0">
            <a:spAutoFit/>
          </a:bodyPr>
          <a:lstStyle/>
          <a:p>
            <a:r>
              <a:rPr kumimoji="1" lang="ja-JP" altLang="en-US" sz="2200" u="sng" dirty="0" smtClean="0">
                <a:solidFill>
                  <a:srgbClr val="FF0000"/>
                </a:solidFill>
                <a:latin typeface="ＭＳ ゴシック" pitchFamily="49" charset="-128"/>
                <a:ea typeface="ＭＳ ゴシック" pitchFamily="49" charset="-128"/>
              </a:rPr>
              <a:t>不安定な周期</a:t>
            </a:r>
            <a:r>
              <a:rPr kumimoji="1" lang="en-US" altLang="ja-JP" sz="2200" u="sng" dirty="0" smtClean="0">
                <a:solidFill>
                  <a:srgbClr val="FF0000"/>
                </a:solidFill>
                <a:latin typeface="ＭＳ ゴシック" pitchFamily="49" charset="-128"/>
                <a:ea typeface="ＭＳ ゴシック" pitchFamily="49" charset="-128"/>
              </a:rPr>
              <a:t>(</a:t>
            </a:r>
            <a:r>
              <a:rPr kumimoji="1" lang="en-US" altLang="ja-JP" sz="2200" i="1" u="sng" dirty="0" smtClean="0">
                <a:solidFill>
                  <a:srgbClr val="FF0000"/>
                </a:solidFill>
                <a:latin typeface="ＭＳ ゴシック" pitchFamily="49" charset="-128"/>
                <a:ea typeface="ＭＳ ゴシック" pitchFamily="49" charset="-128"/>
              </a:rPr>
              <a:t>T</a:t>
            </a:r>
            <a:r>
              <a:rPr kumimoji="1" lang="en-US" altLang="ja-JP" sz="2200" u="sng" dirty="0" smtClean="0">
                <a:solidFill>
                  <a:srgbClr val="FF0000"/>
                </a:solidFill>
                <a:latin typeface="ＭＳ ゴシック" pitchFamily="49" charset="-128"/>
                <a:ea typeface="ＭＳ ゴシック" pitchFamily="49" charset="-128"/>
              </a:rPr>
              <a:t>)</a:t>
            </a:r>
            <a:r>
              <a:rPr kumimoji="1" lang="ja-JP" altLang="en-US" sz="2200" u="sng" dirty="0" smtClean="0">
                <a:solidFill>
                  <a:srgbClr val="FF0000"/>
                </a:solidFill>
                <a:latin typeface="ＭＳ ゴシック" pitchFamily="49" charset="-128"/>
                <a:ea typeface="ＭＳ ゴシック" pitchFamily="49" charset="-128"/>
              </a:rPr>
              <a:t>の改善</a:t>
            </a:r>
            <a:endParaRPr kumimoji="1" lang="ja-JP" altLang="en-US" sz="2200" u="sng" dirty="0">
              <a:solidFill>
                <a:srgbClr val="FF0000"/>
              </a:solidFill>
              <a:latin typeface="ＭＳ ゴシック" pitchFamily="49" charset="-128"/>
              <a:ea typeface="ＭＳ ゴシック" pitchFamily="49" charset="-128"/>
            </a:endParaRPr>
          </a:p>
        </p:txBody>
      </p:sp>
      <p:cxnSp>
        <p:nvCxnSpPr>
          <p:cNvPr id="45" name="直線矢印コネクタ 44"/>
          <p:cNvCxnSpPr/>
          <p:nvPr/>
        </p:nvCxnSpPr>
        <p:spPr>
          <a:xfrm rot="5400000">
            <a:off x="-144524" y="4329100"/>
            <a:ext cx="2448272" cy="648072"/>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0" y="5805264"/>
            <a:ext cx="1313180" cy="769441"/>
          </a:xfrm>
          <a:prstGeom prst="rect">
            <a:avLst/>
          </a:prstGeom>
          <a:noFill/>
        </p:spPr>
        <p:txBody>
          <a:bodyPr wrap="none" rtlCol="0">
            <a:spAutoFit/>
          </a:bodyPr>
          <a:lstStyle/>
          <a:p>
            <a:r>
              <a:rPr lang="ja-JP" altLang="en-US" sz="2200" u="sng" dirty="0" smtClean="0">
                <a:latin typeface="ＭＳ ゴシック" pitchFamily="49" charset="-128"/>
                <a:ea typeface="ＭＳ ゴシック" pitchFamily="49" charset="-128"/>
              </a:rPr>
              <a:t>カーテン</a:t>
            </a:r>
            <a:endParaRPr lang="en-US" altLang="ja-JP" sz="2200" u="sng" dirty="0" smtClean="0">
              <a:latin typeface="ＭＳ ゴシック" pitchFamily="49" charset="-128"/>
              <a:ea typeface="ＭＳ ゴシック" pitchFamily="49" charset="-128"/>
            </a:endParaRPr>
          </a:p>
          <a:p>
            <a:pPr algn="ctr"/>
            <a:r>
              <a:rPr kumimoji="1" lang="ja-JP" altLang="en-US" sz="2200" u="sng" dirty="0" smtClean="0">
                <a:latin typeface="ＭＳ ゴシック" pitchFamily="49" charset="-128"/>
                <a:ea typeface="ＭＳ ゴシック" pitchFamily="49" charset="-128"/>
              </a:rPr>
              <a:t>レール</a:t>
            </a:r>
            <a:endParaRPr kumimoji="1" lang="ja-JP" altLang="en-US" sz="2200" u="sng" dirty="0">
              <a:latin typeface="ＭＳ ゴシック" pitchFamily="49" charset="-128"/>
              <a:ea typeface="ＭＳ ゴシック" pitchFamily="49" charset="-128"/>
            </a:endParaRPr>
          </a:p>
        </p:txBody>
      </p:sp>
      <p:sp>
        <p:nvSpPr>
          <p:cNvPr id="47" name="右矢印 46"/>
          <p:cNvSpPr/>
          <p:nvPr/>
        </p:nvSpPr>
        <p:spPr>
          <a:xfrm>
            <a:off x="6037560" y="6578476"/>
            <a:ext cx="1330052" cy="1968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右矢印 47"/>
          <p:cNvSpPr/>
          <p:nvPr/>
        </p:nvSpPr>
        <p:spPr>
          <a:xfrm flipH="1">
            <a:off x="4860032" y="6283920"/>
            <a:ext cx="288032" cy="17508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flipH="1">
            <a:off x="4860032" y="5949280"/>
            <a:ext cx="288032" cy="17508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右矢印 49"/>
          <p:cNvSpPr/>
          <p:nvPr/>
        </p:nvSpPr>
        <p:spPr>
          <a:xfrm>
            <a:off x="4377184" y="5949280"/>
            <a:ext cx="288032" cy="17508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右矢印 50"/>
          <p:cNvSpPr/>
          <p:nvPr/>
        </p:nvSpPr>
        <p:spPr>
          <a:xfrm>
            <a:off x="4381376" y="6286764"/>
            <a:ext cx="288032" cy="17508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右矢印 51"/>
          <p:cNvSpPr/>
          <p:nvPr/>
        </p:nvSpPr>
        <p:spPr>
          <a:xfrm>
            <a:off x="4377184" y="6597352"/>
            <a:ext cx="288032" cy="17508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323245" y="1024280"/>
            <a:ext cx="6955750" cy="461665"/>
          </a:xfrm>
          <a:prstGeom prst="rect">
            <a:avLst/>
          </a:prstGeom>
          <a:noFill/>
        </p:spPr>
        <p:txBody>
          <a:bodyPr wrap="none" rtlCol="0">
            <a:spAutoFit/>
          </a:bodyPr>
          <a:lstStyle/>
          <a:p>
            <a:r>
              <a:rPr kumimoji="1" lang="ja-JP" altLang="en-US" sz="2400" dirty="0" smtClean="0">
                <a:solidFill>
                  <a:schemeClr val="bg1"/>
                </a:solidFill>
                <a:latin typeface="ＭＳ ゴシック" pitchFamily="49" charset="-128"/>
                <a:ea typeface="ＭＳ ゴシック" pitchFamily="49" charset="-128"/>
              </a:rPr>
              <a:t>フロッピー型加速度計を用いた等速円運動実験器</a:t>
            </a:r>
            <a:endParaRPr kumimoji="1" lang="ja-JP" altLang="en-US" sz="2400" dirty="0">
              <a:solidFill>
                <a:schemeClr val="bg1"/>
              </a:solidFill>
              <a:latin typeface="ＭＳ ゴシック" pitchFamily="49" charset="-128"/>
              <a:ea typeface="ＭＳ ゴシック" pitchFamily="49" charset="-128"/>
            </a:endParaRPr>
          </a:p>
        </p:txBody>
      </p:sp>
      <p:sp>
        <p:nvSpPr>
          <p:cNvPr id="59" name="右矢印 58"/>
          <p:cNvSpPr/>
          <p:nvPr/>
        </p:nvSpPr>
        <p:spPr>
          <a:xfrm flipH="1">
            <a:off x="1740254" y="6597352"/>
            <a:ext cx="1751625" cy="18496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94096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611560" y="4174678"/>
            <a:ext cx="2668150" cy="2221752"/>
          </a:xfrm>
          <a:prstGeom prst="round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タイトル 2"/>
          <p:cNvSpPr>
            <a:spLocks noGrp="1"/>
          </p:cNvSpPr>
          <p:nvPr>
            <p:ph type="title"/>
          </p:nvPr>
        </p:nvSpPr>
        <p:spPr>
          <a:xfrm>
            <a:off x="202947" y="116632"/>
            <a:ext cx="8229600" cy="936104"/>
          </a:xfrm>
        </p:spPr>
        <p:txBody>
          <a:bodyPr/>
          <a:lstStyle/>
          <a:p>
            <a:pPr algn="l"/>
            <a:r>
              <a:rPr lang="en-US" altLang="ja-JP" dirty="0" smtClean="0">
                <a:latin typeface="ＭＳ ゴシック" pitchFamily="49" charset="-128"/>
                <a:ea typeface="ＭＳ ゴシック" pitchFamily="49" charset="-128"/>
              </a:rPr>
              <a:t>2.</a:t>
            </a:r>
            <a:r>
              <a:rPr lang="ja-JP" altLang="en-US" dirty="0" smtClean="0">
                <a:latin typeface="ＭＳ ゴシック" pitchFamily="49" charset="-128"/>
                <a:ea typeface="ＭＳ ゴシック" pitchFamily="49" charset="-128"/>
              </a:rPr>
              <a:t>方法</a:t>
            </a:r>
            <a:endParaRPr kumimoji="1" lang="ja-JP" altLang="en-US" dirty="0">
              <a:latin typeface="ＭＳ ゴシック" pitchFamily="49" charset="-128"/>
              <a:ea typeface="ＭＳ ゴシック" pitchFamily="49" charset="-128"/>
            </a:endParaRPr>
          </a:p>
        </p:txBody>
      </p:sp>
      <p:sp>
        <p:nvSpPr>
          <p:cNvPr id="54" name="テキスト ボックス 53"/>
          <p:cNvSpPr txBox="1"/>
          <p:nvPr/>
        </p:nvSpPr>
        <p:spPr>
          <a:xfrm>
            <a:off x="323245" y="1024280"/>
            <a:ext cx="6955750" cy="461665"/>
          </a:xfrm>
          <a:prstGeom prst="rect">
            <a:avLst/>
          </a:prstGeom>
          <a:noFill/>
        </p:spPr>
        <p:txBody>
          <a:bodyPr wrap="none" rtlCol="0">
            <a:spAutoFit/>
          </a:bodyPr>
          <a:lstStyle/>
          <a:p>
            <a:r>
              <a:rPr kumimoji="1" lang="ja-JP" altLang="en-US" sz="2400" dirty="0" smtClean="0">
                <a:solidFill>
                  <a:schemeClr val="bg1"/>
                </a:solidFill>
                <a:latin typeface="ＭＳ ゴシック" pitchFamily="49" charset="-128"/>
                <a:ea typeface="ＭＳ ゴシック" pitchFamily="49" charset="-128"/>
              </a:rPr>
              <a:t>フロッピー型加速度計を用いた等速円運動実験器</a:t>
            </a:r>
            <a:endParaRPr kumimoji="1" lang="ja-JP" altLang="en-US" sz="2400" dirty="0">
              <a:solidFill>
                <a:schemeClr val="bg1"/>
              </a:solidFill>
              <a:latin typeface="ＭＳ ゴシック" pitchFamily="49" charset="-128"/>
              <a:ea typeface="ＭＳ ゴシック" pitchFamily="49" charset="-128"/>
            </a:endParaRPr>
          </a:p>
        </p:txBody>
      </p:sp>
      <p:pic>
        <p:nvPicPr>
          <p:cNvPr id="55" name="Picture 2"/>
          <p:cNvPicPr>
            <a:picLocks noChangeAspect="1" noChangeArrowheads="1"/>
          </p:cNvPicPr>
          <p:nvPr/>
        </p:nvPicPr>
        <p:blipFill>
          <a:blip r:embed="rId2" cstate="print"/>
          <a:srcRect/>
          <a:stretch>
            <a:fillRect/>
          </a:stretch>
        </p:blipFill>
        <p:spPr bwMode="auto">
          <a:xfrm>
            <a:off x="489746" y="1649537"/>
            <a:ext cx="3866230" cy="2350062"/>
          </a:xfrm>
          <a:prstGeom prst="rect">
            <a:avLst/>
          </a:prstGeom>
          <a:noFill/>
          <a:ln w="9525">
            <a:noFill/>
            <a:miter lim="800000"/>
            <a:headEnd/>
            <a:tailEnd/>
          </a:ln>
        </p:spPr>
      </p:pic>
      <p:sp>
        <p:nvSpPr>
          <p:cNvPr id="56" name="テキスト ボックス 55"/>
          <p:cNvSpPr txBox="1"/>
          <p:nvPr/>
        </p:nvSpPr>
        <p:spPr>
          <a:xfrm>
            <a:off x="995908" y="4365104"/>
            <a:ext cx="2262158" cy="2031325"/>
          </a:xfrm>
          <a:prstGeom prst="rect">
            <a:avLst/>
          </a:prstGeom>
          <a:noFill/>
        </p:spPr>
        <p:txBody>
          <a:bodyPr wrap="none" rtlCol="0">
            <a:spAutoFit/>
          </a:bodyPr>
          <a:lstStyle/>
          <a:p>
            <a:r>
              <a:rPr lang="ja-JP" altLang="en-US" dirty="0" smtClean="0">
                <a:latin typeface="ＭＳ ゴシック" pitchFamily="49" charset="-128"/>
                <a:ea typeface="ＭＳ ゴシック" pitchFamily="49" charset="-128"/>
              </a:rPr>
              <a:t>・フロッピーケース</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・カーテンレール</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・扇風機のモーター</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・スライダック</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・ビデオカメラ</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・パソコン</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・プリンター</a:t>
            </a:r>
            <a:endParaRPr lang="en-US" altLang="ja-JP" dirty="0" smtClean="0">
              <a:latin typeface="ＭＳ ゴシック" pitchFamily="49" charset="-128"/>
              <a:ea typeface="ＭＳ ゴシック" pitchFamily="49" charset="-128"/>
            </a:endParaRPr>
          </a:p>
        </p:txBody>
      </p:sp>
      <p:sp>
        <p:nvSpPr>
          <p:cNvPr id="57" name="テキスト ボックス 56"/>
          <p:cNvSpPr txBox="1"/>
          <p:nvPr/>
        </p:nvSpPr>
        <p:spPr>
          <a:xfrm>
            <a:off x="676094" y="3997693"/>
            <a:ext cx="992092" cy="461665"/>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2400" dirty="0" smtClean="0">
                <a:latin typeface="ＭＳ ゴシック" pitchFamily="49" charset="-128"/>
                <a:ea typeface="ＭＳ ゴシック" pitchFamily="49" charset="-128"/>
              </a:rPr>
              <a:t>材料</a:t>
            </a:r>
            <a:endParaRPr kumimoji="1" lang="ja-JP" altLang="en-US" sz="2400" dirty="0">
              <a:latin typeface="ＭＳ ゴシック" pitchFamily="49" charset="-128"/>
              <a:ea typeface="ＭＳ ゴシック" pitchFamily="49" charset="-128"/>
            </a:endParaRPr>
          </a:p>
        </p:txBody>
      </p:sp>
      <p:sp>
        <p:nvSpPr>
          <p:cNvPr id="58" name="テキスト ボックス 57"/>
          <p:cNvSpPr txBox="1"/>
          <p:nvPr/>
        </p:nvSpPr>
        <p:spPr>
          <a:xfrm>
            <a:off x="4390475" y="1404024"/>
            <a:ext cx="1800200" cy="4616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2400" dirty="0" smtClean="0">
                <a:latin typeface="ＭＳ ゴシック" pitchFamily="49" charset="-128"/>
                <a:ea typeface="ＭＳ ゴシック" pitchFamily="49" charset="-128"/>
              </a:rPr>
              <a:t>実験手順</a:t>
            </a:r>
            <a:endParaRPr kumimoji="1" lang="ja-JP" altLang="en-US" sz="2400" dirty="0">
              <a:latin typeface="ＭＳ ゴシック" pitchFamily="49" charset="-128"/>
              <a:ea typeface="ＭＳ ゴシック" pitchFamily="49" charset="-128"/>
            </a:endParaRPr>
          </a:p>
        </p:txBody>
      </p:sp>
      <p:sp>
        <p:nvSpPr>
          <p:cNvPr id="59" name="テキスト ボックス 58"/>
          <p:cNvSpPr txBox="1"/>
          <p:nvPr/>
        </p:nvSpPr>
        <p:spPr>
          <a:xfrm>
            <a:off x="5110792" y="1713189"/>
            <a:ext cx="3528392" cy="3693319"/>
          </a:xfrm>
          <a:prstGeom prst="rect">
            <a:avLst/>
          </a:prstGeom>
          <a:noFill/>
        </p:spPr>
        <p:txBody>
          <a:bodyPr wrap="square" rtlCol="0">
            <a:spAutoFit/>
          </a:bodyPr>
          <a:lstStyle/>
          <a:p>
            <a:pPr algn="ctr"/>
            <a:r>
              <a:rPr lang="ja-JP" altLang="en-US" dirty="0" smtClean="0">
                <a:latin typeface="ＭＳ ゴシック" pitchFamily="49" charset="-128"/>
                <a:ea typeface="ＭＳ ゴシック" pitchFamily="49" charset="-128"/>
              </a:rPr>
              <a:t>左記の装置を組み立てる</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等速円運動させる</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回転周期</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T</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を測定する</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水面の傾きをビデオカメラで</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撮影後、パソコンに取り込む</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正面の画像をキャプチャーし</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印刷する</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a:t>
            </a:r>
            <a:endParaRPr lang="en-US" altLang="ja-JP" dirty="0" smtClean="0">
              <a:latin typeface="ＭＳ ゴシック" pitchFamily="49" charset="-128"/>
              <a:ea typeface="ＭＳ ゴシック" pitchFamily="49" charset="-128"/>
            </a:endParaRPr>
          </a:p>
          <a:p>
            <a:pPr algn="ctr"/>
            <a:r>
              <a:rPr lang="ja-JP" altLang="en-US" dirty="0" smtClean="0">
                <a:latin typeface="ＭＳ ゴシック" pitchFamily="49" charset="-128"/>
                <a:ea typeface="ＭＳ ゴシック" pitchFamily="49" charset="-128"/>
              </a:rPr>
              <a:t>水面の傾き</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θ</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を読み取る</a:t>
            </a:r>
            <a:endParaRPr lang="en-US" altLang="ja-JP" dirty="0" smtClean="0">
              <a:latin typeface="ＭＳ ゴシック" pitchFamily="49" charset="-128"/>
              <a:ea typeface="ＭＳ ゴシック" pitchFamily="49" charset="-128"/>
            </a:endParaRPr>
          </a:p>
        </p:txBody>
      </p:sp>
      <p:grpSp>
        <p:nvGrpSpPr>
          <p:cNvPr id="4" name="グループ化 3"/>
          <p:cNvGrpSpPr/>
          <p:nvPr/>
        </p:nvGrpSpPr>
        <p:grpSpPr>
          <a:xfrm>
            <a:off x="3037888" y="4761763"/>
            <a:ext cx="2014766" cy="1959903"/>
            <a:chOff x="180970" y="980728"/>
            <a:chExt cx="2590830" cy="2520280"/>
          </a:xfrm>
        </p:grpSpPr>
        <p:pic>
          <p:nvPicPr>
            <p:cNvPr id="60" name="Picture 3"/>
            <p:cNvPicPr>
              <a:picLocks noChangeAspect="1" noChangeArrowheads="1"/>
            </p:cNvPicPr>
            <p:nvPr/>
          </p:nvPicPr>
          <p:blipFill>
            <a:blip r:embed="rId3" cstate="print"/>
            <a:srcRect/>
            <a:stretch>
              <a:fillRect/>
            </a:stretch>
          </p:blipFill>
          <p:spPr bwMode="auto">
            <a:xfrm>
              <a:off x="653654" y="980728"/>
              <a:ext cx="2118146" cy="2118146"/>
            </a:xfrm>
            <a:prstGeom prst="rect">
              <a:avLst/>
            </a:prstGeom>
            <a:noFill/>
            <a:ln w="9525">
              <a:noFill/>
              <a:miter lim="800000"/>
              <a:headEnd/>
              <a:tailEnd/>
            </a:ln>
          </p:spPr>
        </p:pic>
        <p:cxnSp>
          <p:nvCxnSpPr>
            <p:cNvPr id="61" name="直線コネクタ 60"/>
            <p:cNvCxnSpPr/>
            <p:nvPr/>
          </p:nvCxnSpPr>
          <p:spPr>
            <a:xfrm>
              <a:off x="755576" y="2708920"/>
              <a:ext cx="12961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V="1">
              <a:off x="740718" y="2255664"/>
              <a:ext cx="1296144" cy="43204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3" name="パイ 62"/>
            <p:cNvSpPr/>
            <p:nvPr/>
          </p:nvSpPr>
          <p:spPr>
            <a:xfrm flipH="1">
              <a:off x="180970" y="1916832"/>
              <a:ext cx="1224136" cy="1584176"/>
            </a:xfrm>
            <a:prstGeom prst="pie">
              <a:avLst>
                <a:gd name="adj1" fmla="val 10811103"/>
                <a:gd name="adj2" fmla="val 121116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テキスト ボックス 63"/>
            <p:cNvSpPr txBox="1"/>
            <p:nvPr/>
          </p:nvSpPr>
          <p:spPr>
            <a:xfrm>
              <a:off x="1810694" y="2276872"/>
              <a:ext cx="701267" cy="672819"/>
            </a:xfrm>
            <a:prstGeom prst="rect">
              <a:avLst/>
            </a:prstGeom>
            <a:noFill/>
          </p:spPr>
          <p:txBody>
            <a:bodyPr wrap="none" rtlCol="0">
              <a:spAutoFit/>
            </a:bodyPr>
            <a:lstStyle/>
            <a:p>
              <a:r>
                <a:rPr lang="en-US" altLang="ja-JP" sz="2800" b="1" i="1" dirty="0" smtClean="0">
                  <a:solidFill>
                    <a:srgbClr val="FF0000"/>
                  </a:solidFill>
                  <a:latin typeface="ＭＳ ゴシック" pitchFamily="49" charset="-128"/>
                  <a:ea typeface="ＭＳ ゴシック" pitchFamily="49" charset="-128"/>
                  <a:cs typeface="Arial" pitchFamily="34" charset="0"/>
                </a:rPr>
                <a:t>θ</a:t>
              </a:r>
            </a:p>
          </p:txBody>
        </p:sp>
      </p:grpSp>
      <p:grpSp>
        <p:nvGrpSpPr>
          <p:cNvPr id="5" name="グループ化 4"/>
          <p:cNvGrpSpPr/>
          <p:nvPr/>
        </p:nvGrpSpPr>
        <p:grpSpPr>
          <a:xfrm>
            <a:off x="6319519" y="5704863"/>
            <a:ext cx="2152976" cy="652919"/>
            <a:chOff x="6003062" y="1581393"/>
            <a:chExt cx="2152976" cy="652919"/>
          </a:xfrm>
        </p:grpSpPr>
        <p:sp>
          <p:nvSpPr>
            <p:cNvPr id="69" name="テキスト ボックス 68"/>
            <p:cNvSpPr txBox="1"/>
            <p:nvPr/>
          </p:nvSpPr>
          <p:spPr>
            <a:xfrm>
              <a:off x="6003062" y="1581393"/>
              <a:ext cx="417102" cy="646331"/>
            </a:xfrm>
            <a:prstGeom prst="rect">
              <a:avLst/>
            </a:prstGeom>
            <a:noFill/>
          </p:spPr>
          <p:txBody>
            <a:bodyPr wrap="none" rtlCol="0">
              <a:spAutoFit/>
            </a:bodyPr>
            <a:lstStyle/>
            <a:p>
              <a:r>
                <a:rPr lang="en-US" altLang="ja-JP" sz="3600" b="1" i="1" dirty="0" smtClean="0">
                  <a:solidFill>
                    <a:srgbClr val="FF0000"/>
                  </a:solidFill>
                  <a:latin typeface="ＭＳ ゴシック" pitchFamily="49" charset="-128"/>
                  <a:ea typeface="ＭＳ ゴシック" pitchFamily="49" charset="-128"/>
                  <a:cs typeface="Arial" pitchFamily="34" charset="0"/>
                </a:rPr>
                <a:t>a</a:t>
              </a:r>
            </a:p>
          </p:txBody>
        </p:sp>
        <p:sp>
          <p:nvSpPr>
            <p:cNvPr id="70" name="テキスト ボックス 69"/>
            <p:cNvSpPr txBox="1"/>
            <p:nvPr/>
          </p:nvSpPr>
          <p:spPr>
            <a:xfrm>
              <a:off x="6375628" y="1711092"/>
              <a:ext cx="365806" cy="523220"/>
            </a:xfrm>
            <a:prstGeom prst="rect">
              <a:avLst/>
            </a:prstGeom>
            <a:noFill/>
          </p:spPr>
          <p:txBody>
            <a:bodyPr wrap="none" rtlCol="0">
              <a:spAutoFit/>
            </a:bodyPr>
            <a:lstStyle/>
            <a:p>
              <a:r>
                <a:rPr kumimoji="1" lang="en-US" altLang="ja-JP" sz="2800" b="1" dirty="0" smtClean="0">
                  <a:latin typeface="ＭＳ ゴシック" pitchFamily="49" charset="-128"/>
                  <a:ea typeface="ＭＳ ゴシック" pitchFamily="49" charset="-128"/>
                  <a:cs typeface="Arial" pitchFamily="34" charset="0"/>
                </a:rPr>
                <a:t>=</a:t>
              </a:r>
              <a:endParaRPr kumimoji="1" lang="ja-JP" altLang="en-US" sz="2800" b="1" dirty="0">
                <a:latin typeface="ＭＳ ゴシック" pitchFamily="49" charset="-128"/>
                <a:ea typeface="ＭＳ ゴシック" pitchFamily="49" charset="-128"/>
                <a:cs typeface="Arial" pitchFamily="34" charset="0"/>
              </a:endParaRPr>
            </a:p>
          </p:txBody>
        </p:sp>
        <p:sp>
          <p:nvSpPr>
            <p:cNvPr id="71" name="テキスト ボックス 70"/>
            <p:cNvSpPr txBox="1"/>
            <p:nvPr/>
          </p:nvSpPr>
          <p:spPr>
            <a:xfrm>
              <a:off x="6697494" y="1583080"/>
              <a:ext cx="417102" cy="646331"/>
            </a:xfrm>
            <a:prstGeom prst="rect">
              <a:avLst/>
            </a:prstGeom>
            <a:noFill/>
          </p:spPr>
          <p:txBody>
            <a:bodyPr wrap="none" rtlCol="0">
              <a:spAutoFit/>
            </a:bodyPr>
            <a:lstStyle/>
            <a:p>
              <a:r>
                <a:rPr lang="en-US" altLang="ja-JP" sz="3600" b="1" i="1" dirty="0" smtClean="0">
                  <a:latin typeface="ＭＳ ゴシック" pitchFamily="49" charset="-128"/>
                  <a:ea typeface="ＭＳ ゴシック" pitchFamily="49" charset="-128"/>
                  <a:cs typeface="Arial" pitchFamily="34" charset="0"/>
                </a:rPr>
                <a:t>g</a:t>
              </a:r>
            </a:p>
          </p:txBody>
        </p:sp>
        <p:sp>
          <p:nvSpPr>
            <p:cNvPr id="72" name="テキスト ボックス 71"/>
            <p:cNvSpPr txBox="1"/>
            <p:nvPr/>
          </p:nvSpPr>
          <p:spPr>
            <a:xfrm>
              <a:off x="7067278" y="1700808"/>
              <a:ext cx="1088760" cy="523220"/>
            </a:xfrm>
            <a:prstGeom prst="rect">
              <a:avLst/>
            </a:prstGeom>
            <a:noFill/>
          </p:spPr>
          <p:txBody>
            <a:bodyPr wrap="none" rtlCol="0">
              <a:spAutoFit/>
            </a:bodyPr>
            <a:lstStyle/>
            <a:p>
              <a:r>
                <a:rPr lang="en-US" altLang="ja-JP" sz="2800" b="1" dirty="0" smtClean="0">
                  <a:solidFill>
                    <a:srgbClr val="FF0000"/>
                  </a:solidFill>
                  <a:latin typeface="ＭＳ ゴシック" pitchFamily="49" charset="-128"/>
                  <a:ea typeface="ＭＳ ゴシック" pitchFamily="49" charset="-128"/>
                  <a:cs typeface="Arial" pitchFamily="34" charset="0"/>
                </a:rPr>
                <a:t>tan</a:t>
              </a:r>
              <a:r>
                <a:rPr lang="en-US" altLang="ja-JP" sz="2800" b="1" i="1" dirty="0" smtClean="0">
                  <a:solidFill>
                    <a:srgbClr val="FF0000"/>
                  </a:solidFill>
                  <a:latin typeface="ＭＳ ゴシック" pitchFamily="49" charset="-128"/>
                  <a:ea typeface="ＭＳ ゴシック" pitchFamily="49" charset="-128"/>
                  <a:cs typeface="Arial" pitchFamily="34" charset="0"/>
                </a:rPr>
                <a:t>θ</a:t>
              </a:r>
            </a:p>
          </p:txBody>
        </p:sp>
      </p:grpSp>
      <p:grpSp>
        <p:nvGrpSpPr>
          <p:cNvPr id="6" name="グループ化 5"/>
          <p:cNvGrpSpPr/>
          <p:nvPr/>
        </p:nvGrpSpPr>
        <p:grpSpPr>
          <a:xfrm>
            <a:off x="5051005" y="5285554"/>
            <a:ext cx="928729" cy="1326533"/>
            <a:chOff x="4199260" y="662216"/>
            <a:chExt cx="1584176" cy="2262728"/>
          </a:xfrm>
        </p:grpSpPr>
        <p:cxnSp>
          <p:nvCxnSpPr>
            <p:cNvPr id="80" name="直線矢印コネクタ 79"/>
            <p:cNvCxnSpPr/>
            <p:nvPr/>
          </p:nvCxnSpPr>
          <p:spPr>
            <a:xfrm rot="5400000">
              <a:off x="4138650" y="2096058"/>
              <a:ext cx="1656184"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5004048" y="1268760"/>
              <a:ext cx="648072"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2" name="パイ 81"/>
            <p:cNvSpPr/>
            <p:nvPr/>
          </p:nvSpPr>
          <p:spPr>
            <a:xfrm rot="5400000" flipH="1">
              <a:off x="4379280" y="482196"/>
              <a:ext cx="1224136" cy="1584176"/>
            </a:xfrm>
            <a:prstGeom prst="pie">
              <a:avLst>
                <a:gd name="adj1" fmla="val 10811103"/>
                <a:gd name="adj2" fmla="val 121116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3" name="テキスト ボックス 82"/>
            <p:cNvSpPr txBox="1"/>
            <p:nvPr/>
          </p:nvSpPr>
          <p:spPr>
            <a:xfrm>
              <a:off x="4908368" y="2184879"/>
              <a:ext cx="667721" cy="577487"/>
            </a:xfrm>
            <a:prstGeom prst="rect">
              <a:avLst/>
            </a:prstGeom>
            <a:noFill/>
          </p:spPr>
          <p:txBody>
            <a:bodyPr wrap="none" rtlCol="0">
              <a:spAutoFit/>
            </a:bodyPr>
            <a:lstStyle/>
            <a:p>
              <a:r>
                <a:rPr lang="en-US" altLang="ja-JP" sz="1600" b="1" i="1" dirty="0" smtClean="0">
                  <a:solidFill>
                    <a:srgbClr val="FF0000"/>
                  </a:solidFill>
                  <a:latin typeface="ＭＳ ゴシック" pitchFamily="49" charset="-128"/>
                  <a:ea typeface="ＭＳ ゴシック" pitchFamily="49" charset="-128"/>
                  <a:cs typeface="Arial" pitchFamily="34" charset="0"/>
                </a:rPr>
                <a:t>θ</a:t>
              </a:r>
            </a:p>
          </p:txBody>
        </p:sp>
        <p:sp>
          <p:nvSpPr>
            <p:cNvPr id="84" name="テキスト ボックス 83"/>
            <p:cNvSpPr txBox="1"/>
            <p:nvPr/>
          </p:nvSpPr>
          <p:spPr>
            <a:xfrm>
              <a:off x="4514393" y="1728838"/>
              <a:ext cx="492725" cy="577487"/>
            </a:xfrm>
            <a:prstGeom prst="rect">
              <a:avLst/>
            </a:prstGeom>
            <a:noFill/>
          </p:spPr>
          <p:txBody>
            <a:bodyPr wrap="none" rtlCol="0">
              <a:spAutoFit/>
            </a:bodyPr>
            <a:lstStyle/>
            <a:p>
              <a:r>
                <a:rPr lang="en-US" altLang="ja-JP" sz="1600" b="1" i="1" dirty="0" smtClean="0">
                  <a:latin typeface="ＭＳ ゴシック" pitchFamily="49" charset="-128"/>
                  <a:ea typeface="ＭＳ ゴシック" pitchFamily="49" charset="-128"/>
                  <a:cs typeface="Arial" pitchFamily="34" charset="0"/>
                </a:rPr>
                <a:t>g</a:t>
              </a:r>
            </a:p>
          </p:txBody>
        </p:sp>
        <p:sp>
          <p:nvSpPr>
            <p:cNvPr id="85" name="テキスト ボックス 84"/>
            <p:cNvSpPr txBox="1"/>
            <p:nvPr/>
          </p:nvSpPr>
          <p:spPr>
            <a:xfrm>
              <a:off x="5066958" y="694438"/>
              <a:ext cx="509131" cy="577487"/>
            </a:xfrm>
            <a:prstGeom prst="rect">
              <a:avLst/>
            </a:prstGeom>
            <a:noFill/>
          </p:spPr>
          <p:txBody>
            <a:bodyPr wrap="none" rtlCol="0">
              <a:spAutoFit/>
            </a:bodyPr>
            <a:lstStyle/>
            <a:p>
              <a:r>
                <a:rPr lang="en-US" altLang="ja-JP" sz="1600" b="1" i="1" dirty="0" smtClean="0">
                  <a:solidFill>
                    <a:srgbClr val="FF0000"/>
                  </a:solidFill>
                  <a:latin typeface="ＭＳ ゴシック" pitchFamily="49" charset="-128"/>
                  <a:ea typeface="ＭＳ ゴシック" pitchFamily="49" charset="-128"/>
                  <a:cs typeface="Arial" pitchFamily="34" charset="0"/>
                </a:rPr>
                <a:t>a</a:t>
              </a:r>
            </a:p>
          </p:txBody>
        </p:sp>
        <p:cxnSp>
          <p:nvCxnSpPr>
            <p:cNvPr id="86" name="直線矢印コネクタ 85"/>
            <p:cNvCxnSpPr/>
            <p:nvPr/>
          </p:nvCxnSpPr>
          <p:spPr>
            <a:xfrm rot="16200000" flipH="1">
              <a:off x="4476688" y="1808820"/>
              <a:ext cx="1656184" cy="5760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73056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2947" y="116632"/>
            <a:ext cx="8229600" cy="936104"/>
          </a:xfrm>
        </p:spPr>
        <p:txBody>
          <a:bodyPr/>
          <a:lstStyle/>
          <a:p>
            <a:pPr algn="l"/>
            <a:r>
              <a:rPr lang="en-US" altLang="ja-JP" dirty="0" smtClean="0">
                <a:latin typeface="ＭＳ ゴシック" pitchFamily="49" charset="-128"/>
                <a:ea typeface="ＭＳ ゴシック" pitchFamily="49" charset="-128"/>
              </a:rPr>
              <a:t>2.</a:t>
            </a:r>
            <a:r>
              <a:rPr lang="ja-JP" altLang="en-US" dirty="0" smtClean="0">
                <a:latin typeface="ＭＳ ゴシック" pitchFamily="49" charset="-128"/>
                <a:ea typeface="ＭＳ ゴシック" pitchFamily="49" charset="-128"/>
              </a:rPr>
              <a:t>方法</a:t>
            </a:r>
            <a:endParaRPr kumimoji="1" lang="ja-JP" altLang="en-US" dirty="0">
              <a:latin typeface="ＭＳ ゴシック" pitchFamily="49" charset="-128"/>
              <a:ea typeface="ＭＳ ゴシック" pitchFamily="49" charset="-128"/>
            </a:endParaRPr>
          </a:p>
        </p:txBody>
      </p:sp>
      <p:pic>
        <p:nvPicPr>
          <p:cNvPr id="29" name="Picture 3"/>
          <p:cNvPicPr>
            <a:picLocks noChangeAspect="1" noChangeArrowheads="1"/>
          </p:cNvPicPr>
          <p:nvPr/>
        </p:nvPicPr>
        <p:blipFill>
          <a:blip r:embed="rId2" cstate="print"/>
          <a:srcRect/>
          <a:stretch>
            <a:fillRect/>
          </a:stretch>
        </p:blipFill>
        <p:spPr bwMode="auto">
          <a:xfrm>
            <a:off x="251520" y="1556792"/>
            <a:ext cx="3672408" cy="1892994"/>
          </a:xfrm>
          <a:prstGeom prst="rect">
            <a:avLst/>
          </a:prstGeom>
          <a:noFill/>
          <a:ln w="9525">
            <a:solidFill>
              <a:schemeClr val="tx1"/>
            </a:solidFill>
            <a:miter lim="800000"/>
            <a:headEnd/>
            <a:tailEnd/>
          </a:ln>
        </p:spPr>
      </p:pic>
      <p:sp>
        <p:nvSpPr>
          <p:cNvPr id="31" name="テキスト ボックス 30"/>
          <p:cNvSpPr txBox="1"/>
          <p:nvPr/>
        </p:nvSpPr>
        <p:spPr>
          <a:xfrm>
            <a:off x="4001457" y="2434123"/>
            <a:ext cx="4837987" cy="2031325"/>
          </a:xfrm>
          <a:prstGeom prst="rect">
            <a:avLst/>
          </a:prstGeom>
          <a:noFill/>
        </p:spPr>
        <p:txBody>
          <a:bodyPr wrap="square" rtlCol="0">
            <a:spAutoFit/>
          </a:bodyPr>
          <a:lstStyle/>
          <a:p>
            <a:r>
              <a:rPr lang="ja-JP" altLang="en-US" dirty="0" smtClean="0">
                <a:latin typeface="ＭＳ ゴシック" pitchFamily="49" charset="-128"/>
                <a:ea typeface="ＭＳ ゴシック" pitchFamily="49" charset="-128"/>
              </a:rPr>
              <a:t>グラフ化をするために</a:t>
            </a:r>
            <a:r>
              <a:rPr lang="en-US" altLang="ja-JP" dirty="0" smtClean="0">
                <a:latin typeface="ＭＳ ゴシック" pitchFamily="49" charset="-128"/>
                <a:ea typeface="ＭＳ ゴシック" pitchFamily="49" charset="-128"/>
              </a:rPr>
              <a:t>3</a:t>
            </a:r>
            <a:r>
              <a:rPr lang="ja-JP" altLang="en-US" dirty="0" smtClean="0">
                <a:latin typeface="ＭＳ ゴシック" pitchFamily="49" charset="-128"/>
                <a:ea typeface="ＭＳ ゴシック" pitchFamily="49" charset="-128"/>
              </a:rPr>
              <a:t>変数を同時に</a:t>
            </a:r>
            <a:r>
              <a:rPr lang="en-US" altLang="ja-JP" dirty="0" smtClean="0">
                <a:latin typeface="ＭＳ ゴシック" pitchFamily="49" charset="-128"/>
                <a:ea typeface="ＭＳ ゴシック" pitchFamily="49" charset="-128"/>
              </a:rPr>
              <a:t>3</a:t>
            </a:r>
            <a:r>
              <a:rPr lang="ja-JP" altLang="en-US" dirty="0" smtClean="0">
                <a:latin typeface="ＭＳ ゴシック" pitchFamily="49" charset="-128"/>
                <a:ea typeface="ＭＳ ゴシック" pitchFamily="49" charset="-128"/>
              </a:rPr>
              <a:t>次元のグラフに描写するよりも</a:t>
            </a:r>
            <a:r>
              <a:rPr kumimoji="1" lang="ja-JP" altLang="en-US" dirty="0" smtClean="0">
                <a:latin typeface="ＭＳ ゴシック" pitchFamily="49" charset="-128"/>
                <a:ea typeface="ＭＳ ゴシック" pitchFamily="49" charset="-128"/>
              </a:rPr>
              <a:t>どれか</a:t>
            </a:r>
            <a:r>
              <a:rPr kumimoji="1" lang="en-US" altLang="ja-JP" dirty="0" smtClean="0">
                <a:latin typeface="ＭＳ ゴシック" pitchFamily="49" charset="-128"/>
                <a:ea typeface="ＭＳ ゴシック" pitchFamily="49" charset="-128"/>
              </a:rPr>
              <a:t>1</a:t>
            </a:r>
            <a:r>
              <a:rPr kumimoji="1" lang="ja-JP" altLang="en-US" dirty="0" smtClean="0">
                <a:latin typeface="ＭＳ ゴシック" pitchFamily="49" charset="-128"/>
                <a:ea typeface="ＭＳ ゴシック" pitchFamily="49" charset="-128"/>
              </a:rPr>
              <a:t>変数を固定して残りの</a:t>
            </a:r>
            <a:r>
              <a:rPr kumimoji="1" lang="en-US" altLang="ja-JP" dirty="0" smtClean="0">
                <a:latin typeface="ＭＳ ゴシック" pitchFamily="49" charset="-128"/>
                <a:ea typeface="ＭＳ ゴシック" pitchFamily="49" charset="-128"/>
              </a:rPr>
              <a:t>2</a:t>
            </a:r>
            <a:r>
              <a:rPr kumimoji="1" lang="ja-JP" altLang="en-US" dirty="0" smtClean="0">
                <a:latin typeface="ＭＳ ゴシック" pitchFamily="49" charset="-128"/>
                <a:ea typeface="ＭＳ ゴシック" pitchFamily="49" charset="-128"/>
              </a:rPr>
              <a:t>変数についてグラフ化をする方が行いやすい。</a:t>
            </a:r>
            <a:endParaRPr kumimoji="1" lang="en-US" altLang="ja-JP" dirty="0" smtClean="0">
              <a:latin typeface="ＭＳ ゴシック" pitchFamily="49" charset="-128"/>
              <a:ea typeface="ＭＳ ゴシック" pitchFamily="49" charset="-128"/>
            </a:endParaRPr>
          </a:p>
          <a:p>
            <a:pPr algn="ctr"/>
            <a:endParaRPr lang="en-US" altLang="ja-JP" dirty="0" smtClean="0">
              <a:latin typeface="ＭＳ ゴシック" pitchFamily="49" charset="-128"/>
              <a:ea typeface="ＭＳ ゴシック" pitchFamily="49" charset="-128"/>
            </a:endParaRPr>
          </a:p>
          <a:p>
            <a:r>
              <a:rPr kumimoji="1" lang="en-US" altLang="ja-JP" u="sng" dirty="0" smtClean="0">
                <a:latin typeface="ＭＳ ゴシック" pitchFamily="49" charset="-128"/>
                <a:ea typeface="ＭＳ ゴシック" pitchFamily="49" charset="-128"/>
              </a:rPr>
              <a:t>Ex. </a:t>
            </a:r>
            <a:r>
              <a:rPr kumimoji="1" lang="ja-JP" altLang="en-US" u="sng" dirty="0" smtClean="0">
                <a:latin typeface="ＭＳ ゴシック" pitchFamily="49" charset="-128"/>
                <a:ea typeface="ＭＳ ゴシック" pitchFamily="49" charset="-128"/>
              </a:rPr>
              <a:t>周期</a:t>
            </a:r>
            <a:r>
              <a:rPr kumimoji="1" lang="en-US" altLang="ja-JP" u="sng" dirty="0" smtClean="0">
                <a:latin typeface="ＭＳ ゴシック" pitchFamily="49" charset="-128"/>
                <a:ea typeface="ＭＳ ゴシック" pitchFamily="49" charset="-128"/>
              </a:rPr>
              <a:t>(</a:t>
            </a:r>
            <a:r>
              <a:rPr kumimoji="1" lang="en-US" altLang="ja-JP" i="1" u="sng" dirty="0" smtClean="0">
                <a:latin typeface="ＭＳ ゴシック" pitchFamily="49" charset="-128"/>
                <a:ea typeface="ＭＳ ゴシック" pitchFamily="49" charset="-128"/>
              </a:rPr>
              <a:t>T</a:t>
            </a:r>
            <a:r>
              <a:rPr lang="en-US" altLang="ja-JP" u="sng" dirty="0" smtClean="0">
                <a:latin typeface="ＭＳ ゴシック" pitchFamily="49" charset="-128"/>
                <a:ea typeface="ＭＳ ゴシック" pitchFamily="49" charset="-128"/>
              </a:rPr>
              <a:t>)</a:t>
            </a:r>
            <a:r>
              <a:rPr lang="ja-JP" altLang="en-US" u="sng" dirty="0" smtClean="0">
                <a:latin typeface="ＭＳ ゴシック" pitchFamily="49" charset="-128"/>
                <a:ea typeface="ＭＳ ゴシック" pitchFamily="49" charset="-128"/>
              </a:rPr>
              <a:t>を固定し、加速度</a:t>
            </a:r>
            <a:r>
              <a:rPr lang="en-US" altLang="ja-JP" u="sng" dirty="0" smtClean="0">
                <a:latin typeface="ＭＳ ゴシック" pitchFamily="49" charset="-128"/>
                <a:ea typeface="ＭＳ ゴシック" pitchFamily="49" charset="-128"/>
              </a:rPr>
              <a:t>(</a:t>
            </a:r>
            <a:r>
              <a:rPr lang="en-US" altLang="ja-JP" i="1" u="sng" dirty="0" smtClean="0">
                <a:latin typeface="ＭＳ ゴシック" pitchFamily="49" charset="-128"/>
                <a:ea typeface="ＭＳ ゴシック" pitchFamily="49" charset="-128"/>
              </a:rPr>
              <a:t>a</a:t>
            </a:r>
            <a:r>
              <a:rPr lang="en-US" altLang="ja-JP" u="sng" dirty="0" smtClean="0">
                <a:latin typeface="ＭＳ ゴシック" pitchFamily="49" charset="-128"/>
                <a:ea typeface="ＭＳ ゴシック" pitchFamily="49" charset="-128"/>
              </a:rPr>
              <a:t>)</a:t>
            </a:r>
            <a:r>
              <a:rPr lang="ja-JP" altLang="en-US" u="sng" dirty="0" smtClean="0">
                <a:latin typeface="ＭＳ ゴシック" pitchFamily="49" charset="-128"/>
                <a:ea typeface="ＭＳ ゴシック" pitchFamily="49" charset="-128"/>
              </a:rPr>
              <a:t>と回転半径</a:t>
            </a:r>
            <a:endParaRPr lang="en-US" altLang="ja-JP" u="sng" dirty="0" smtClean="0">
              <a:latin typeface="ＭＳ ゴシック" pitchFamily="49" charset="-128"/>
              <a:ea typeface="ＭＳ ゴシック" pitchFamily="49" charset="-128"/>
            </a:endParaRPr>
          </a:p>
          <a:p>
            <a:r>
              <a:rPr lang="ja-JP" altLang="en-US" u="sng" dirty="0">
                <a:latin typeface="ＭＳ ゴシック" pitchFamily="49" charset="-128"/>
                <a:ea typeface="ＭＳ ゴシック" pitchFamily="49" charset="-128"/>
              </a:rPr>
              <a:t>　　</a:t>
            </a:r>
            <a:r>
              <a:rPr lang="en-US" altLang="ja-JP" u="sng" dirty="0" smtClean="0">
                <a:latin typeface="ＭＳ ゴシック" pitchFamily="49" charset="-128"/>
                <a:ea typeface="ＭＳ ゴシック" pitchFamily="49" charset="-128"/>
              </a:rPr>
              <a:t>(</a:t>
            </a:r>
            <a:r>
              <a:rPr lang="en-US" altLang="ja-JP" i="1" u="sng" dirty="0" smtClean="0">
                <a:latin typeface="ＭＳ ゴシック" pitchFamily="49" charset="-128"/>
                <a:ea typeface="ＭＳ ゴシック" pitchFamily="49" charset="-128"/>
              </a:rPr>
              <a:t>r</a:t>
            </a:r>
            <a:r>
              <a:rPr lang="en-US" altLang="ja-JP" u="sng" dirty="0" smtClean="0">
                <a:latin typeface="ＭＳ ゴシック" pitchFamily="49" charset="-128"/>
                <a:ea typeface="ＭＳ ゴシック" pitchFamily="49" charset="-128"/>
              </a:rPr>
              <a:t>)</a:t>
            </a:r>
            <a:r>
              <a:rPr lang="ja-JP" altLang="en-US" u="sng" dirty="0" smtClean="0">
                <a:latin typeface="ＭＳ ゴシック" pitchFamily="49" charset="-128"/>
                <a:ea typeface="ＭＳ ゴシック" pitchFamily="49" charset="-128"/>
              </a:rPr>
              <a:t>との関係をグラフ化 図</a:t>
            </a:r>
            <a:r>
              <a:rPr lang="en-US" altLang="ja-JP" u="sng" dirty="0" smtClean="0">
                <a:latin typeface="ＭＳ ゴシック" pitchFamily="49" charset="-128"/>
                <a:ea typeface="ＭＳ ゴシック" pitchFamily="49" charset="-128"/>
              </a:rPr>
              <a:t>3</a:t>
            </a:r>
            <a:r>
              <a:rPr lang="ja-JP" altLang="en-US" u="sng" dirty="0" smtClean="0">
                <a:latin typeface="ＭＳ ゴシック" pitchFamily="49" charset="-128"/>
                <a:ea typeface="ＭＳ ゴシック" pitchFamily="49" charset="-128"/>
              </a:rPr>
              <a:t>参照</a:t>
            </a:r>
            <a:endParaRPr lang="en-US" altLang="ja-JP" u="sng" dirty="0" smtClean="0">
              <a:latin typeface="ＭＳ ゴシック" pitchFamily="49" charset="-128"/>
              <a:ea typeface="ＭＳ ゴシック" pitchFamily="49" charset="-128"/>
            </a:endParaRPr>
          </a:p>
        </p:txBody>
      </p:sp>
      <p:pic>
        <p:nvPicPr>
          <p:cNvPr id="32" name="Picture 4"/>
          <p:cNvPicPr>
            <a:picLocks noChangeAspect="1" noChangeArrowheads="1"/>
          </p:cNvPicPr>
          <p:nvPr/>
        </p:nvPicPr>
        <p:blipFill>
          <a:blip r:embed="rId3" cstate="print"/>
          <a:srcRect/>
          <a:stretch>
            <a:fillRect/>
          </a:stretch>
        </p:blipFill>
        <p:spPr bwMode="auto">
          <a:xfrm>
            <a:off x="179512" y="4149080"/>
            <a:ext cx="3816424" cy="1972798"/>
          </a:xfrm>
          <a:prstGeom prst="rect">
            <a:avLst/>
          </a:prstGeom>
          <a:noFill/>
          <a:ln w="9525">
            <a:solidFill>
              <a:schemeClr val="tx1"/>
            </a:solidFill>
            <a:miter lim="800000"/>
            <a:headEnd/>
            <a:tailEnd/>
          </a:ln>
        </p:spPr>
      </p:pic>
      <p:sp>
        <p:nvSpPr>
          <p:cNvPr id="33" name="テキスト ボックス 32"/>
          <p:cNvSpPr txBox="1"/>
          <p:nvPr/>
        </p:nvSpPr>
        <p:spPr>
          <a:xfrm>
            <a:off x="4015069" y="997629"/>
            <a:ext cx="4837987" cy="646331"/>
          </a:xfrm>
          <a:prstGeom prst="rect">
            <a:avLst/>
          </a:prstGeom>
          <a:noFill/>
        </p:spPr>
        <p:txBody>
          <a:bodyPr wrap="square" rtlCol="0">
            <a:spAutoFit/>
          </a:bodyPr>
          <a:lstStyle/>
          <a:p>
            <a:r>
              <a:rPr lang="ja-JP" altLang="en-US" dirty="0" smtClean="0">
                <a:latin typeface="ＭＳ ゴシック" pitchFamily="49" charset="-128"/>
                <a:ea typeface="ＭＳ ゴシック" pitchFamily="49" charset="-128"/>
              </a:rPr>
              <a:t>実験から求めた値を表</a:t>
            </a:r>
            <a:r>
              <a:rPr lang="en-US" altLang="ja-JP" dirty="0" smtClean="0">
                <a:latin typeface="ＭＳ ゴシック" pitchFamily="49" charset="-128"/>
                <a:ea typeface="ＭＳ ゴシック" pitchFamily="49" charset="-128"/>
              </a:rPr>
              <a:t>1</a:t>
            </a:r>
            <a:r>
              <a:rPr lang="ja-JP" altLang="en-US" dirty="0">
                <a:latin typeface="ＭＳ ゴシック" pitchFamily="49" charset="-128"/>
                <a:ea typeface="ＭＳ ゴシック" pitchFamily="49" charset="-128"/>
              </a:rPr>
              <a:t> </a:t>
            </a:r>
            <a:r>
              <a:rPr lang="ja-JP" altLang="en-US" dirty="0" smtClean="0">
                <a:latin typeface="ＭＳ ゴシック" pitchFamily="49" charset="-128"/>
                <a:ea typeface="ＭＳ ゴシック" pitchFamily="49" charset="-128"/>
              </a:rPr>
              <a:t>のようにまとめデータ処理を行う。</a:t>
            </a:r>
            <a:endParaRPr lang="en-US" altLang="ja-JP" dirty="0" smtClean="0">
              <a:latin typeface="ＭＳ ゴシック" pitchFamily="49" charset="-128"/>
              <a:ea typeface="ＭＳ ゴシック" pitchFamily="49" charset="-128"/>
            </a:endParaRPr>
          </a:p>
        </p:txBody>
      </p:sp>
      <p:sp>
        <p:nvSpPr>
          <p:cNvPr id="7" name="下矢印 6"/>
          <p:cNvSpPr/>
          <p:nvPr/>
        </p:nvSpPr>
        <p:spPr>
          <a:xfrm>
            <a:off x="6084168" y="1808193"/>
            <a:ext cx="648072" cy="5609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156205" y="5301208"/>
            <a:ext cx="4572000" cy="1200329"/>
          </a:xfrm>
          <a:prstGeom prst="rect">
            <a:avLst/>
          </a:prstGeom>
        </p:spPr>
        <p:txBody>
          <a:bodyPr>
            <a:spAutoFit/>
          </a:bodyPr>
          <a:lstStyle/>
          <a:p>
            <a:r>
              <a:rPr lang="ja-JP" altLang="en-US" dirty="0" smtClean="0">
                <a:latin typeface="ＭＳ ゴシック" pitchFamily="49" charset="-128"/>
                <a:ea typeface="ＭＳ ゴシック" pitchFamily="49" charset="-128"/>
              </a:rPr>
              <a:t>得られたグラフの関数式は、ほぼ原点を通る</a:t>
            </a:r>
            <a:r>
              <a:rPr lang="en-US" altLang="ja-JP" dirty="0" smtClean="0">
                <a:latin typeface="ＭＳ ゴシック" pitchFamily="49" charset="-128"/>
                <a:ea typeface="ＭＳ ゴシック" pitchFamily="49" charset="-128"/>
              </a:rPr>
              <a:t>1</a:t>
            </a:r>
            <a:r>
              <a:rPr lang="ja-JP" altLang="en-US" dirty="0" smtClean="0">
                <a:latin typeface="ＭＳ ゴシック" pitchFamily="49" charset="-128"/>
                <a:ea typeface="ＭＳ ゴシック" pitchFamily="49" charset="-128"/>
              </a:rPr>
              <a:t>次式と考えられるのでそれぞれの周期</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T</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における</a:t>
            </a:r>
            <a:r>
              <a:rPr lang="en-US" altLang="ja-JP" i="1" dirty="0" smtClean="0">
                <a:latin typeface="ＭＳ ゴシック" pitchFamily="49" charset="-128"/>
                <a:ea typeface="ＭＳ ゴシック" pitchFamily="49" charset="-128"/>
              </a:rPr>
              <a:t>a</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r</a:t>
            </a:r>
            <a:r>
              <a:rPr lang="ja-JP" altLang="en-US" dirty="0" smtClean="0">
                <a:latin typeface="ＭＳ ゴシック" pitchFamily="49" charset="-128"/>
                <a:ea typeface="ＭＳ ゴシック" pitchFamily="49" charset="-128"/>
              </a:rPr>
              <a:t>グラフの勾配</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a</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r</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を読み取る。</a:t>
            </a:r>
            <a:endParaRPr lang="en-US" altLang="ja-JP" dirty="0" smtClean="0">
              <a:latin typeface="ＭＳ ゴシック" pitchFamily="49" charset="-128"/>
              <a:ea typeface="ＭＳ ゴシック" pitchFamily="49" charset="-128"/>
            </a:endParaRPr>
          </a:p>
        </p:txBody>
      </p:sp>
      <p:sp>
        <p:nvSpPr>
          <p:cNvPr id="36" name="下矢印 35"/>
          <p:cNvSpPr/>
          <p:nvPr/>
        </p:nvSpPr>
        <p:spPr>
          <a:xfrm>
            <a:off x="6110026" y="4582000"/>
            <a:ext cx="648072" cy="5609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566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7" grpId="0" animBg="1"/>
      <p:bldP spid="8" grpId="0"/>
      <p:bldP spid="3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2947" y="116632"/>
            <a:ext cx="8229600" cy="936104"/>
          </a:xfrm>
        </p:spPr>
        <p:txBody>
          <a:bodyPr/>
          <a:lstStyle/>
          <a:p>
            <a:pPr algn="l"/>
            <a:r>
              <a:rPr lang="en-US" altLang="ja-JP" dirty="0" smtClean="0">
                <a:latin typeface="ＭＳ ゴシック" pitchFamily="49" charset="-128"/>
                <a:ea typeface="ＭＳ ゴシック" pitchFamily="49" charset="-128"/>
              </a:rPr>
              <a:t>2.</a:t>
            </a:r>
            <a:r>
              <a:rPr lang="ja-JP" altLang="en-US" dirty="0" smtClean="0">
                <a:latin typeface="ＭＳ ゴシック" pitchFamily="49" charset="-128"/>
                <a:ea typeface="ＭＳ ゴシック" pitchFamily="49" charset="-128"/>
              </a:rPr>
              <a:t>方法</a:t>
            </a:r>
            <a:endParaRPr kumimoji="1" lang="ja-JP" altLang="en-US" dirty="0">
              <a:latin typeface="ＭＳ ゴシック" pitchFamily="49" charset="-128"/>
              <a:ea typeface="ＭＳ ゴシック" pitchFamily="49" charset="-128"/>
            </a:endParaRPr>
          </a:p>
        </p:txBody>
      </p:sp>
      <p:sp>
        <p:nvSpPr>
          <p:cNvPr id="31" name="テキスト ボックス 30"/>
          <p:cNvSpPr txBox="1"/>
          <p:nvPr/>
        </p:nvSpPr>
        <p:spPr>
          <a:xfrm>
            <a:off x="4023211" y="692696"/>
            <a:ext cx="4837987" cy="646331"/>
          </a:xfrm>
          <a:prstGeom prst="rect">
            <a:avLst/>
          </a:prstGeom>
          <a:noFill/>
        </p:spPr>
        <p:txBody>
          <a:bodyPr wrap="square" rtlCol="0">
            <a:spAutoFit/>
          </a:bodyPr>
          <a:lstStyle/>
          <a:p>
            <a:r>
              <a:rPr lang="ja-JP" altLang="en-US" dirty="0" smtClean="0">
                <a:latin typeface="ＭＳ ゴシック" pitchFamily="49" charset="-128"/>
                <a:ea typeface="ＭＳ ゴシック" pitchFamily="49" charset="-128"/>
              </a:rPr>
              <a:t>得られた勾配</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a</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r</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と周期</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T</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の関係をグラフ化する</a:t>
            </a:r>
            <a:r>
              <a:rPr lang="ja-JP" altLang="en-US" dirty="0">
                <a:latin typeface="ＭＳ ゴシック" pitchFamily="49" charset="-128"/>
                <a:ea typeface="ＭＳ ゴシック" pitchFamily="49" charset="-128"/>
              </a:rPr>
              <a:t>。</a:t>
            </a:r>
            <a:endParaRPr lang="en-US" altLang="ja-JP" dirty="0" smtClean="0">
              <a:latin typeface="ＭＳ ゴシック" pitchFamily="49" charset="-128"/>
              <a:ea typeface="ＭＳ ゴシック" pitchFamily="49" charset="-128"/>
            </a:endParaRPr>
          </a:p>
        </p:txBody>
      </p:sp>
      <p:sp>
        <p:nvSpPr>
          <p:cNvPr id="8" name="正方形/長方形 7"/>
          <p:cNvSpPr/>
          <p:nvPr/>
        </p:nvSpPr>
        <p:spPr>
          <a:xfrm>
            <a:off x="4156204" y="1844824"/>
            <a:ext cx="4572000" cy="923330"/>
          </a:xfrm>
          <a:prstGeom prst="rect">
            <a:avLst/>
          </a:prstGeom>
        </p:spPr>
        <p:txBody>
          <a:bodyPr>
            <a:spAutoFit/>
          </a:bodyPr>
          <a:lstStyle/>
          <a:p>
            <a:r>
              <a:rPr lang="ja-JP" altLang="en-US" dirty="0">
                <a:latin typeface="ＭＳ ゴシック" pitchFamily="49" charset="-128"/>
                <a:ea typeface="ＭＳ ゴシック" pitchFamily="49" charset="-128"/>
              </a:rPr>
              <a:t>左</a:t>
            </a:r>
            <a:r>
              <a:rPr lang="ja-JP" altLang="en-US" dirty="0" smtClean="0">
                <a:latin typeface="ＭＳ ゴシック" pitchFamily="49" charset="-128"/>
                <a:ea typeface="ＭＳ ゴシック" pitchFamily="49" charset="-128"/>
              </a:rPr>
              <a:t>記のグラフ</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図</a:t>
            </a:r>
            <a:r>
              <a:rPr lang="en-US" altLang="ja-JP" dirty="0" smtClean="0">
                <a:latin typeface="ＭＳ ゴシック" pitchFamily="49" charset="-128"/>
                <a:ea typeface="ＭＳ ゴシック" pitchFamily="49" charset="-128"/>
              </a:rPr>
              <a:t>4)</a:t>
            </a:r>
            <a:r>
              <a:rPr lang="ja-JP" altLang="en-US" dirty="0" smtClean="0">
                <a:latin typeface="ＭＳ ゴシック" pitchFamily="49" charset="-128"/>
                <a:ea typeface="ＭＳ ゴシック" pitchFamily="49" charset="-128"/>
              </a:rPr>
              <a:t>から、</a:t>
            </a:r>
            <a:endParaRPr lang="en-US" altLang="ja-JP"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さらに得られた勾配</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a</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r</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と周期</a:t>
            </a:r>
            <a:r>
              <a:rPr lang="en-US" altLang="ja-JP" dirty="0" smtClean="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T</a:t>
            </a:r>
            <a:r>
              <a:rPr lang="en-US" altLang="ja-JP" dirty="0" smtClean="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の関係を考えさせる。</a:t>
            </a:r>
            <a:endParaRPr lang="en-US" altLang="ja-JP" dirty="0" smtClean="0">
              <a:latin typeface="ＭＳ ゴシック" pitchFamily="49" charset="-128"/>
              <a:ea typeface="ＭＳ ゴシック" pitchFamily="49" charset="-128"/>
            </a:endParaRPr>
          </a:p>
        </p:txBody>
      </p:sp>
      <p:sp>
        <p:nvSpPr>
          <p:cNvPr id="36" name="下矢印 35"/>
          <p:cNvSpPr/>
          <p:nvPr/>
        </p:nvSpPr>
        <p:spPr>
          <a:xfrm>
            <a:off x="6167002" y="1339027"/>
            <a:ext cx="648072" cy="4985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Picture 2"/>
          <p:cNvPicPr>
            <a:picLocks noChangeAspect="1" noChangeArrowheads="1"/>
          </p:cNvPicPr>
          <p:nvPr/>
        </p:nvPicPr>
        <p:blipFill rotWithShape="1">
          <a:blip r:embed="rId2" cstate="print"/>
          <a:srcRect l="11936" b="65283"/>
          <a:stretch/>
        </p:blipFill>
        <p:spPr bwMode="auto">
          <a:xfrm>
            <a:off x="192543" y="1931308"/>
            <a:ext cx="3828157" cy="1081778"/>
          </a:xfrm>
          <a:prstGeom prst="rect">
            <a:avLst/>
          </a:prstGeom>
          <a:noFill/>
          <a:ln w="9525">
            <a:solidFill>
              <a:schemeClr val="tx1"/>
            </a:solidFill>
            <a:miter lim="800000"/>
            <a:headEnd/>
            <a:tailEnd/>
          </a:ln>
        </p:spPr>
      </p:pic>
      <p:pic>
        <p:nvPicPr>
          <p:cNvPr id="11" name="Picture 2"/>
          <p:cNvPicPr>
            <a:picLocks noChangeAspect="1" noChangeArrowheads="1"/>
          </p:cNvPicPr>
          <p:nvPr/>
        </p:nvPicPr>
        <p:blipFill>
          <a:blip r:embed="rId3" cstate="print"/>
          <a:srcRect/>
          <a:stretch>
            <a:fillRect/>
          </a:stretch>
        </p:blipFill>
        <p:spPr bwMode="auto">
          <a:xfrm>
            <a:off x="0" y="3776266"/>
            <a:ext cx="4222657" cy="2016224"/>
          </a:xfrm>
          <a:prstGeom prst="rect">
            <a:avLst/>
          </a:prstGeom>
          <a:noFill/>
          <a:ln w="9525">
            <a:solidFill>
              <a:schemeClr val="tx1"/>
            </a:solidFill>
            <a:miter lim="800000"/>
            <a:headEnd/>
            <a:tailEnd/>
          </a:ln>
        </p:spPr>
      </p:pic>
      <p:sp>
        <p:nvSpPr>
          <p:cNvPr id="12" name="正方形/長方形 11"/>
          <p:cNvSpPr/>
          <p:nvPr/>
        </p:nvSpPr>
        <p:spPr>
          <a:xfrm>
            <a:off x="4211960" y="3284984"/>
            <a:ext cx="4572000" cy="923330"/>
          </a:xfrm>
          <a:prstGeom prst="rect">
            <a:avLst/>
          </a:prstGeom>
        </p:spPr>
        <p:txBody>
          <a:bodyPr>
            <a:spAutoFit/>
          </a:bodyPr>
          <a:lstStyle/>
          <a:p>
            <a:r>
              <a:rPr lang="ja-JP" altLang="en-US" dirty="0" smtClean="0">
                <a:latin typeface="ＭＳ ゴシック" pitchFamily="49" charset="-128"/>
                <a:ea typeface="ＭＳ ゴシック" pitchFamily="49" charset="-128"/>
              </a:rPr>
              <a:t>この場合生徒の多くは</a:t>
            </a:r>
            <a:r>
              <a:rPr lang="en-US" altLang="ja-JP" i="1" dirty="0" err="1" smtClean="0">
                <a:latin typeface="ＭＳ ゴシック" pitchFamily="49" charset="-128"/>
                <a:ea typeface="ＭＳ ゴシック" pitchFamily="49" charset="-128"/>
              </a:rPr>
              <a:t>a</a:t>
            </a:r>
            <a:r>
              <a:rPr lang="en-US" altLang="ja-JP" dirty="0" err="1" smtClean="0">
                <a:latin typeface="ＭＳ ゴシック" pitchFamily="49" charset="-128"/>
                <a:ea typeface="ＭＳ ゴシック" pitchFamily="49" charset="-128"/>
              </a:rPr>
              <a:t>/</a:t>
            </a:r>
            <a:r>
              <a:rPr lang="en-US" altLang="ja-JP" i="1" dirty="0" err="1" smtClean="0">
                <a:latin typeface="ＭＳ ゴシック" pitchFamily="49" charset="-128"/>
                <a:ea typeface="ＭＳ ゴシック" pitchFamily="49" charset="-128"/>
              </a:rPr>
              <a:t>r</a:t>
            </a:r>
            <a:r>
              <a:rPr lang="ja-JP" altLang="en-US" dirty="0" smtClean="0">
                <a:latin typeface="ＭＳ ゴシック" pitchFamily="49" charset="-128"/>
                <a:ea typeface="ＭＳ ゴシック" pitchFamily="49" charset="-128"/>
              </a:rPr>
              <a:t>と</a:t>
            </a:r>
            <a:r>
              <a:rPr lang="en-US" altLang="ja-JP" i="1" dirty="0" smtClean="0">
                <a:latin typeface="ＭＳ ゴシック" pitchFamily="49" charset="-128"/>
                <a:ea typeface="ＭＳ ゴシック" pitchFamily="49" charset="-128"/>
              </a:rPr>
              <a:t>T</a:t>
            </a:r>
            <a:r>
              <a:rPr lang="ja-JP" altLang="en-US" dirty="0">
                <a:latin typeface="ＭＳ ゴシック" pitchFamily="49" charset="-128"/>
                <a:ea typeface="ＭＳ ゴシック" pitchFamily="49" charset="-128"/>
              </a:rPr>
              <a:t>と</a:t>
            </a:r>
            <a:r>
              <a:rPr lang="ja-JP" altLang="en-US" dirty="0" smtClean="0">
                <a:latin typeface="ＭＳ ゴシック" pitchFamily="49" charset="-128"/>
                <a:ea typeface="ＭＳ ゴシック" pitchFamily="49" charset="-128"/>
              </a:rPr>
              <a:t>は反比例の関係であると予想するので、一度は描かせてみる。</a:t>
            </a:r>
            <a:endParaRPr lang="en-US" altLang="ja-JP" dirty="0" smtClean="0">
              <a:latin typeface="ＭＳ ゴシック" pitchFamily="49" charset="-128"/>
              <a:ea typeface="ＭＳ ゴシック" pitchFamily="49" charset="-128"/>
            </a:endParaRPr>
          </a:p>
        </p:txBody>
      </p:sp>
      <p:sp>
        <p:nvSpPr>
          <p:cNvPr id="13" name="下矢印 12"/>
          <p:cNvSpPr/>
          <p:nvPr/>
        </p:nvSpPr>
        <p:spPr>
          <a:xfrm>
            <a:off x="6118168" y="2786462"/>
            <a:ext cx="648072" cy="4985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4211960" y="4581128"/>
            <a:ext cx="4572000" cy="1200329"/>
          </a:xfrm>
          <a:prstGeom prst="rect">
            <a:avLst/>
          </a:prstGeom>
        </p:spPr>
        <p:txBody>
          <a:bodyPr>
            <a:spAutoFit/>
          </a:bodyPr>
          <a:lstStyle/>
          <a:p>
            <a:r>
              <a:rPr lang="ja-JP" altLang="en-US" dirty="0">
                <a:latin typeface="ＭＳ ゴシック" pitchFamily="49" charset="-128"/>
                <a:ea typeface="ＭＳ ゴシック" pitchFamily="49" charset="-128"/>
              </a:rPr>
              <a:t>勾配</a:t>
            </a:r>
            <a:r>
              <a:rPr lang="en-US" altLang="ja-JP" dirty="0">
                <a:latin typeface="ＭＳ ゴシック" pitchFamily="49" charset="-128"/>
                <a:ea typeface="ＭＳ ゴシック" pitchFamily="49" charset="-128"/>
              </a:rPr>
              <a:t>(</a:t>
            </a:r>
            <a:r>
              <a:rPr lang="en-US" altLang="ja-JP" i="1" dirty="0">
                <a:latin typeface="ＭＳ ゴシック" pitchFamily="49" charset="-128"/>
                <a:ea typeface="ＭＳ ゴシック" pitchFamily="49" charset="-128"/>
              </a:rPr>
              <a:t>a</a:t>
            </a:r>
            <a:r>
              <a:rPr lang="en-US" altLang="ja-JP" dirty="0">
                <a:latin typeface="ＭＳ ゴシック" pitchFamily="49" charset="-128"/>
                <a:ea typeface="ＭＳ ゴシック" pitchFamily="49" charset="-128"/>
              </a:rPr>
              <a:t>/</a:t>
            </a:r>
            <a:r>
              <a:rPr lang="en-US" altLang="ja-JP" i="1" dirty="0">
                <a:latin typeface="ＭＳ ゴシック" pitchFamily="49" charset="-128"/>
                <a:ea typeface="ＭＳ ゴシック" pitchFamily="49" charset="-128"/>
              </a:rPr>
              <a:t>r</a:t>
            </a:r>
            <a:r>
              <a:rPr lang="en-US" altLang="ja-JP" dirty="0">
                <a:latin typeface="ＭＳ ゴシック" pitchFamily="49" charset="-128"/>
                <a:ea typeface="ＭＳ ゴシック" pitchFamily="49" charset="-128"/>
              </a:rPr>
              <a:t>)</a:t>
            </a:r>
            <a:r>
              <a:rPr lang="ja-JP" altLang="en-US" dirty="0">
                <a:latin typeface="ＭＳ ゴシック" pitchFamily="49" charset="-128"/>
                <a:ea typeface="ＭＳ ゴシック" pitchFamily="49" charset="-128"/>
              </a:rPr>
              <a:t>と周期</a:t>
            </a:r>
            <a:r>
              <a:rPr lang="en-US" altLang="ja-JP" dirty="0">
                <a:latin typeface="ＭＳ ゴシック" pitchFamily="49" charset="-128"/>
                <a:ea typeface="ＭＳ ゴシック" pitchFamily="49" charset="-128"/>
              </a:rPr>
              <a:t>(</a:t>
            </a:r>
            <a:r>
              <a:rPr lang="en-US" altLang="ja-JP" i="1" dirty="0" smtClean="0">
                <a:latin typeface="ＭＳ ゴシック" pitchFamily="49" charset="-128"/>
                <a:ea typeface="ＭＳ ゴシック" pitchFamily="49" charset="-128"/>
              </a:rPr>
              <a:t>T</a:t>
            </a:r>
            <a:r>
              <a:rPr lang="en-US" altLang="ja-JP" dirty="0">
                <a:latin typeface="ＭＳ ゴシック" pitchFamily="49" charset="-128"/>
                <a:ea typeface="ＭＳ ゴシック" pitchFamily="49" charset="-128"/>
              </a:rPr>
              <a:t>)</a:t>
            </a:r>
            <a:r>
              <a:rPr lang="ja-JP" altLang="en-US" dirty="0" smtClean="0">
                <a:latin typeface="ＭＳ ゴシック" pitchFamily="49" charset="-128"/>
                <a:ea typeface="ＭＳ ゴシック" pitchFamily="49" charset="-128"/>
              </a:rPr>
              <a:t>が反比例関係ならば、</a:t>
            </a:r>
            <a:r>
              <a:rPr lang="ja-JP" altLang="en-US" dirty="0">
                <a:latin typeface="ＭＳ ゴシック" pitchFamily="49" charset="-128"/>
                <a:ea typeface="ＭＳ ゴシック" pitchFamily="49" charset="-128"/>
              </a:rPr>
              <a:t>勾配</a:t>
            </a:r>
            <a:r>
              <a:rPr lang="en-US" altLang="ja-JP" dirty="0">
                <a:latin typeface="ＭＳ ゴシック" pitchFamily="49" charset="-128"/>
                <a:ea typeface="ＭＳ ゴシック" pitchFamily="49" charset="-128"/>
              </a:rPr>
              <a:t>(</a:t>
            </a:r>
            <a:r>
              <a:rPr lang="en-US" altLang="ja-JP" i="1" dirty="0">
                <a:latin typeface="ＭＳ ゴシック" pitchFamily="49" charset="-128"/>
                <a:ea typeface="ＭＳ ゴシック" pitchFamily="49" charset="-128"/>
              </a:rPr>
              <a:t>a</a:t>
            </a:r>
            <a:r>
              <a:rPr lang="en-US" altLang="ja-JP" dirty="0">
                <a:latin typeface="ＭＳ ゴシック" pitchFamily="49" charset="-128"/>
                <a:ea typeface="ＭＳ ゴシック" pitchFamily="49" charset="-128"/>
              </a:rPr>
              <a:t>/</a:t>
            </a:r>
            <a:r>
              <a:rPr lang="en-US" altLang="ja-JP" i="1" dirty="0">
                <a:latin typeface="ＭＳ ゴシック" pitchFamily="49" charset="-128"/>
                <a:ea typeface="ＭＳ ゴシック" pitchFamily="49" charset="-128"/>
              </a:rPr>
              <a:t>r</a:t>
            </a:r>
            <a:r>
              <a:rPr lang="en-US" altLang="ja-JP" dirty="0">
                <a:latin typeface="ＭＳ ゴシック" pitchFamily="49" charset="-128"/>
                <a:ea typeface="ＭＳ ゴシック" pitchFamily="49" charset="-128"/>
              </a:rPr>
              <a:t>)</a:t>
            </a:r>
            <a:r>
              <a:rPr lang="ja-JP" altLang="en-US" dirty="0">
                <a:latin typeface="ＭＳ ゴシック" pitchFamily="49" charset="-128"/>
                <a:ea typeface="ＭＳ ゴシック" pitchFamily="49" charset="-128"/>
              </a:rPr>
              <a:t>と周期</a:t>
            </a:r>
            <a:r>
              <a:rPr lang="en-US" altLang="ja-JP" dirty="0">
                <a:latin typeface="ＭＳ ゴシック" pitchFamily="49" charset="-128"/>
                <a:ea typeface="ＭＳ ゴシック" pitchFamily="49" charset="-128"/>
              </a:rPr>
              <a:t>(</a:t>
            </a:r>
            <a:r>
              <a:rPr lang="en-US" altLang="ja-JP" i="1" dirty="0">
                <a:latin typeface="ＭＳ ゴシック" pitchFamily="49" charset="-128"/>
                <a:ea typeface="ＭＳ ゴシック" pitchFamily="49" charset="-128"/>
              </a:rPr>
              <a:t>T</a:t>
            </a:r>
            <a:r>
              <a:rPr lang="en-US" altLang="ja-JP" dirty="0">
                <a:latin typeface="ＭＳ ゴシック" pitchFamily="49" charset="-128"/>
                <a:ea typeface="ＭＳ ゴシック" pitchFamily="49" charset="-128"/>
              </a:rPr>
              <a:t>)</a:t>
            </a:r>
            <a:r>
              <a:rPr lang="ja-JP" altLang="en-US" dirty="0">
                <a:latin typeface="ＭＳ ゴシック" pitchFamily="49" charset="-128"/>
                <a:ea typeface="ＭＳ ゴシック" pitchFamily="49" charset="-128"/>
              </a:rPr>
              <a:t>の逆数が原点を通る一次関数の関係にあるはずで</a:t>
            </a:r>
            <a:r>
              <a:rPr lang="ja-JP" altLang="en-US" dirty="0" smtClean="0">
                <a:latin typeface="ＭＳ ゴシック" pitchFamily="49" charset="-128"/>
                <a:ea typeface="ＭＳ ゴシック" pitchFamily="49" charset="-128"/>
              </a:rPr>
              <a:t>あるということは既習事項なので</a:t>
            </a:r>
            <a:r>
              <a:rPr lang="en-US" altLang="ja-JP" dirty="0" smtClean="0">
                <a:latin typeface="ＭＳ ゴシック" pitchFamily="49" charset="-128"/>
                <a:ea typeface="ＭＳ ゴシック" pitchFamily="49" charset="-128"/>
              </a:rPr>
              <a:t>……</a:t>
            </a:r>
            <a:endParaRPr lang="ja-JP" altLang="en-US" dirty="0">
              <a:latin typeface="ＭＳ ゴシック" pitchFamily="49" charset="-128"/>
              <a:ea typeface="ＭＳ ゴシック" pitchFamily="49" charset="-128"/>
            </a:endParaRPr>
          </a:p>
        </p:txBody>
      </p:sp>
      <p:sp>
        <p:nvSpPr>
          <p:cNvPr id="15" name="下矢印 14"/>
          <p:cNvSpPr/>
          <p:nvPr/>
        </p:nvSpPr>
        <p:spPr>
          <a:xfrm>
            <a:off x="6156176" y="4005064"/>
            <a:ext cx="648072" cy="4985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3936492" y="6255182"/>
            <a:ext cx="5109091" cy="461665"/>
          </a:xfrm>
          <a:prstGeom prst="rect">
            <a:avLst/>
          </a:prstGeom>
        </p:spPr>
        <p:txBody>
          <a:bodyPr wrap="none">
            <a:spAutoFit/>
          </a:bodyPr>
          <a:lstStyle/>
          <a:p>
            <a:r>
              <a:rPr lang="ja-JP" altLang="en-US" sz="2400" dirty="0" smtClean="0">
                <a:solidFill>
                  <a:srgbClr val="FF0000"/>
                </a:solidFill>
                <a:latin typeface="ＭＳ ゴシック" pitchFamily="49" charset="-128"/>
                <a:ea typeface="ＭＳ ゴシック" pitchFamily="49" charset="-128"/>
              </a:rPr>
              <a:t>「</a:t>
            </a:r>
            <a:r>
              <a:rPr lang="en-US" altLang="ja-JP" sz="2400" i="1" dirty="0" err="1" smtClean="0">
                <a:solidFill>
                  <a:srgbClr val="FF0000"/>
                </a:solidFill>
                <a:latin typeface="ＭＳ ゴシック" pitchFamily="49" charset="-128"/>
                <a:ea typeface="ＭＳ ゴシック" pitchFamily="49" charset="-128"/>
              </a:rPr>
              <a:t>a</a:t>
            </a:r>
            <a:r>
              <a:rPr lang="en-US" altLang="ja-JP" sz="2400" dirty="0" err="1" smtClean="0">
                <a:solidFill>
                  <a:srgbClr val="FF0000"/>
                </a:solidFill>
                <a:latin typeface="ＭＳ ゴシック" pitchFamily="49" charset="-128"/>
                <a:ea typeface="ＭＳ ゴシック" pitchFamily="49" charset="-128"/>
              </a:rPr>
              <a:t>/</a:t>
            </a:r>
            <a:r>
              <a:rPr lang="en-US" altLang="ja-JP" sz="2400" i="1" dirty="0" err="1" smtClean="0">
                <a:solidFill>
                  <a:srgbClr val="FF0000"/>
                </a:solidFill>
                <a:latin typeface="ＭＳ ゴシック" pitchFamily="49" charset="-128"/>
                <a:ea typeface="ＭＳ ゴシック" pitchFamily="49" charset="-128"/>
              </a:rPr>
              <a:t>r</a:t>
            </a:r>
            <a:r>
              <a:rPr lang="ja-JP" altLang="en-US" sz="2400" dirty="0" smtClean="0">
                <a:solidFill>
                  <a:srgbClr val="FF0000"/>
                </a:solidFill>
                <a:latin typeface="ＭＳ ゴシック" pitchFamily="49" charset="-128"/>
                <a:ea typeface="ＭＳ ゴシック" pitchFamily="49" charset="-128"/>
              </a:rPr>
              <a:t>と</a:t>
            </a:r>
            <a:r>
              <a:rPr lang="en-US" altLang="ja-JP" sz="2400" i="1" dirty="0" smtClean="0">
                <a:solidFill>
                  <a:srgbClr val="FF0000"/>
                </a:solidFill>
                <a:latin typeface="ＭＳ ゴシック" pitchFamily="49" charset="-128"/>
                <a:ea typeface="ＭＳ ゴシック" pitchFamily="49" charset="-128"/>
              </a:rPr>
              <a:t>T</a:t>
            </a:r>
            <a:r>
              <a:rPr lang="ja-JP" altLang="en-US" sz="2400" dirty="0" smtClean="0">
                <a:solidFill>
                  <a:srgbClr val="FF0000"/>
                </a:solidFill>
                <a:latin typeface="ＭＳ ゴシック" pitchFamily="49" charset="-128"/>
                <a:ea typeface="ＭＳ ゴシック" pitchFamily="49" charset="-128"/>
              </a:rPr>
              <a:t>とは反比例の関係である」</a:t>
            </a:r>
            <a:endParaRPr lang="ja-JP" altLang="en-US" sz="2400" dirty="0">
              <a:solidFill>
                <a:srgbClr val="FF0000"/>
              </a:solidFill>
            </a:endParaRPr>
          </a:p>
        </p:txBody>
      </p:sp>
      <p:sp>
        <p:nvSpPr>
          <p:cNvPr id="17" name="下矢印 16"/>
          <p:cNvSpPr/>
          <p:nvPr/>
        </p:nvSpPr>
        <p:spPr>
          <a:xfrm>
            <a:off x="6228184" y="5792490"/>
            <a:ext cx="592316" cy="4556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乗算記号 4"/>
          <p:cNvSpPr/>
          <p:nvPr/>
        </p:nvSpPr>
        <p:spPr>
          <a:xfrm flipV="1">
            <a:off x="3936492" y="6065075"/>
            <a:ext cx="4924706" cy="84187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7490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down)">
                                      <p:cBhvr>
                                        <p:cTn id="47" dur="580">
                                          <p:stCondLst>
                                            <p:cond delay="0"/>
                                          </p:stCondLst>
                                        </p:cTn>
                                        <p:tgtEl>
                                          <p:spTgt spid="5"/>
                                        </p:tgtEl>
                                      </p:cBhvr>
                                    </p:animEffect>
                                    <p:anim calcmode="lin" valueType="num">
                                      <p:cBhvr>
                                        <p:cTn id="4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3" dur="26">
                                          <p:stCondLst>
                                            <p:cond delay="650"/>
                                          </p:stCondLst>
                                        </p:cTn>
                                        <p:tgtEl>
                                          <p:spTgt spid="5"/>
                                        </p:tgtEl>
                                      </p:cBhvr>
                                      <p:to x="100000" y="60000"/>
                                    </p:animScale>
                                    <p:animScale>
                                      <p:cBhvr>
                                        <p:cTn id="54" dur="166" decel="50000">
                                          <p:stCondLst>
                                            <p:cond delay="676"/>
                                          </p:stCondLst>
                                        </p:cTn>
                                        <p:tgtEl>
                                          <p:spTgt spid="5"/>
                                        </p:tgtEl>
                                      </p:cBhvr>
                                      <p:to x="100000" y="100000"/>
                                    </p:animScale>
                                    <p:animScale>
                                      <p:cBhvr>
                                        <p:cTn id="55" dur="26">
                                          <p:stCondLst>
                                            <p:cond delay="1312"/>
                                          </p:stCondLst>
                                        </p:cTn>
                                        <p:tgtEl>
                                          <p:spTgt spid="5"/>
                                        </p:tgtEl>
                                      </p:cBhvr>
                                      <p:to x="100000" y="80000"/>
                                    </p:animScale>
                                    <p:animScale>
                                      <p:cBhvr>
                                        <p:cTn id="56" dur="166" decel="50000">
                                          <p:stCondLst>
                                            <p:cond delay="1338"/>
                                          </p:stCondLst>
                                        </p:cTn>
                                        <p:tgtEl>
                                          <p:spTgt spid="5"/>
                                        </p:tgtEl>
                                      </p:cBhvr>
                                      <p:to x="100000" y="100000"/>
                                    </p:animScale>
                                    <p:animScale>
                                      <p:cBhvr>
                                        <p:cTn id="57" dur="26">
                                          <p:stCondLst>
                                            <p:cond delay="1642"/>
                                          </p:stCondLst>
                                        </p:cTn>
                                        <p:tgtEl>
                                          <p:spTgt spid="5"/>
                                        </p:tgtEl>
                                      </p:cBhvr>
                                      <p:to x="100000" y="90000"/>
                                    </p:animScale>
                                    <p:animScale>
                                      <p:cBhvr>
                                        <p:cTn id="58" dur="166" decel="50000">
                                          <p:stCondLst>
                                            <p:cond delay="1668"/>
                                          </p:stCondLst>
                                        </p:cTn>
                                        <p:tgtEl>
                                          <p:spTgt spid="5"/>
                                        </p:tgtEl>
                                      </p:cBhvr>
                                      <p:to x="100000" y="100000"/>
                                    </p:animScale>
                                    <p:animScale>
                                      <p:cBhvr>
                                        <p:cTn id="59" dur="26">
                                          <p:stCondLst>
                                            <p:cond delay="1808"/>
                                          </p:stCondLst>
                                        </p:cTn>
                                        <p:tgtEl>
                                          <p:spTgt spid="5"/>
                                        </p:tgtEl>
                                      </p:cBhvr>
                                      <p:to x="100000" y="95000"/>
                                    </p:animScale>
                                    <p:animScale>
                                      <p:cBhvr>
                                        <p:cTn id="6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6" grpId="0" animBg="1"/>
      <p:bldP spid="12" grpId="0"/>
      <p:bldP spid="13" grpId="0" animBg="1"/>
      <p:bldP spid="2" grpId="0"/>
      <p:bldP spid="15" grpId="0" animBg="1"/>
      <p:bldP spid="4" grpId="0"/>
      <p:bldP spid="17"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p:cNvPicPr>
            <a:picLocks noChangeAspect="1" noChangeArrowheads="1"/>
          </p:cNvPicPr>
          <p:nvPr/>
        </p:nvPicPr>
        <p:blipFill>
          <a:blip r:embed="rId2" cstate="print"/>
          <a:srcRect/>
          <a:stretch>
            <a:fillRect/>
          </a:stretch>
        </p:blipFill>
        <p:spPr bwMode="auto">
          <a:xfrm>
            <a:off x="1907704" y="1398327"/>
            <a:ext cx="5616624" cy="2681812"/>
          </a:xfrm>
          <a:prstGeom prst="rect">
            <a:avLst/>
          </a:prstGeom>
          <a:noFill/>
          <a:ln w="9525">
            <a:solidFill>
              <a:schemeClr val="tx1"/>
            </a:solidFill>
            <a:miter lim="800000"/>
            <a:headEnd/>
            <a:tailEnd/>
          </a:ln>
        </p:spPr>
      </p:pic>
      <p:sp>
        <p:nvSpPr>
          <p:cNvPr id="3" name="タイトル 2"/>
          <p:cNvSpPr>
            <a:spLocks noGrp="1"/>
          </p:cNvSpPr>
          <p:nvPr>
            <p:ph type="title"/>
          </p:nvPr>
        </p:nvSpPr>
        <p:spPr>
          <a:xfrm>
            <a:off x="202947" y="116632"/>
            <a:ext cx="8229600" cy="936104"/>
          </a:xfrm>
        </p:spPr>
        <p:txBody>
          <a:bodyPr/>
          <a:lstStyle/>
          <a:p>
            <a:pPr algn="l"/>
            <a:r>
              <a:rPr lang="en-US" altLang="ja-JP" dirty="0" smtClean="0">
                <a:latin typeface="ＭＳ ゴシック" pitchFamily="49" charset="-128"/>
                <a:ea typeface="ＭＳ ゴシック" pitchFamily="49" charset="-128"/>
              </a:rPr>
              <a:t>2.</a:t>
            </a:r>
            <a:r>
              <a:rPr lang="ja-JP" altLang="en-US" dirty="0" smtClean="0">
                <a:latin typeface="ＭＳ ゴシック" pitchFamily="49" charset="-128"/>
                <a:ea typeface="ＭＳ ゴシック" pitchFamily="49" charset="-128"/>
              </a:rPr>
              <a:t>方法</a:t>
            </a:r>
            <a:endParaRPr kumimoji="1" lang="ja-JP" altLang="en-US" dirty="0">
              <a:latin typeface="ＭＳ ゴシック" pitchFamily="49" charset="-128"/>
              <a:ea typeface="ＭＳ ゴシック" pitchFamily="49" charset="-128"/>
            </a:endParaRPr>
          </a:p>
        </p:txBody>
      </p:sp>
      <p:sp>
        <p:nvSpPr>
          <p:cNvPr id="31" name="テキスト ボックス 30"/>
          <p:cNvSpPr txBox="1"/>
          <p:nvPr/>
        </p:nvSpPr>
        <p:spPr>
          <a:xfrm>
            <a:off x="971600" y="4566714"/>
            <a:ext cx="3600400" cy="461665"/>
          </a:xfrm>
          <a:prstGeom prst="rect">
            <a:avLst/>
          </a:prstGeom>
          <a:noFill/>
        </p:spPr>
        <p:txBody>
          <a:bodyPr wrap="square" rtlCol="0">
            <a:spAutoFit/>
          </a:bodyPr>
          <a:lstStyle/>
          <a:p>
            <a:r>
              <a:rPr lang="ja-JP" altLang="en-US" sz="2400" dirty="0" smtClean="0">
                <a:solidFill>
                  <a:srgbClr val="FF0000"/>
                </a:solidFill>
                <a:latin typeface="ＭＳ ゴシック" pitchFamily="49" charset="-128"/>
                <a:ea typeface="ＭＳ ゴシック" pitchFamily="49" charset="-128"/>
              </a:rPr>
              <a:t>・</a:t>
            </a:r>
            <a:r>
              <a:rPr lang="en-US" altLang="ja-JP" sz="2400" i="1" dirty="0" err="1" smtClean="0">
                <a:solidFill>
                  <a:srgbClr val="FF0000"/>
                </a:solidFill>
                <a:latin typeface="ＭＳ ゴシック" pitchFamily="49" charset="-128"/>
                <a:ea typeface="ＭＳ ゴシック" pitchFamily="49" charset="-128"/>
              </a:rPr>
              <a:t>a</a:t>
            </a:r>
            <a:r>
              <a:rPr lang="en-US" altLang="ja-JP" sz="2400" dirty="0" err="1" smtClean="0">
                <a:solidFill>
                  <a:srgbClr val="FF0000"/>
                </a:solidFill>
                <a:latin typeface="ＭＳ ゴシック" pitchFamily="49" charset="-128"/>
                <a:ea typeface="ＭＳ ゴシック" pitchFamily="49" charset="-128"/>
              </a:rPr>
              <a:t>/</a:t>
            </a:r>
            <a:r>
              <a:rPr lang="en-US" altLang="ja-JP" sz="2400" i="1" dirty="0" err="1" smtClean="0">
                <a:solidFill>
                  <a:srgbClr val="FF0000"/>
                </a:solidFill>
                <a:latin typeface="ＭＳ ゴシック" pitchFamily="49" charset="-128"/>
                <a:ea typeface="ＭＳ ゴシック" pitchFamily="49" charset="-128"/>
              </a:rPr>
              <a:t>r</a:t>
            </a:r>
            <a:r>
              <a:rPr lang="ja-JP" altLang="en-US" sz="2400" dirty="0" smtClean="0">
                <a:solidFill>
                  <a:srgbClr val="FF0000"/>
                </a:solidFill>
                <a:latin typeface="ＭＳ ゴシック" pitchFamily="49" charset="-128"/>
                <a:ea typeface="ＭＳ ゴシック" pitchFamily="49" charset="-128"/>
              </a:rPr>
              <a:t>と</a:t>
            </a:r>
            <a:r>
              <a:rPr lang="en-US" altLang="ja-JP" sz="2400" i="1" dirty="0" smtClean="0">
                <a:solidFill>
                  <a:srgbClr val="FF0000"/>
                </a:solidFill>
                <a:latin typeface="ＭＳ ゴシック" pitchFamily="49" charset="-128"/>
                <a:ea typeface="ＭＳ ゴシック" pitchFamily="49" charset="-128"/>
              </a:rPr>
              <a:t>T</a:t>
            </a:r>
            <a:r>
              <a:rPr lang="en-US" altLang="ja-JP" sz="2400" i="1" baseline="30000" dirty="0" smtClean="0">
                <a:solidFill>
                  <a:srgbClr val="FF0000"/>
                </a:solidFill>
                <a:latin typeface="ＭＳ ゴシック" pitchFamily="49" charset="-128"/>
                <a:ea typeface="ＭＳ ゴシック" pitchFamily="49" charset="-128"/>
              </a:rPr>
              <a:t>2</a:t>
            </a:r>
            <a:r>
              <a:rPr lang="ja-JP" altLang="en-US" sz="2400" i="1" baseline="30000" dirty="0" smtClean="0">
                <a:solidFill>
                  <a:srgbClr val="FF0000"/>
                </a:solidFill>
                <a:latin typeface="ＭＳ ゴシック" pitchFamily="49" charset="-128"/>
                <a:ea typeface="ＭＳ ゴシック" pitchFamily="49" charset="-128"/>
              </a:rPr>
              <a:t>　</a:t>
            </a:r>
            <a:r>
              <a:rPr lang="ja-JP" altLang="en-US" sz="2400" dirty="0" smtClean="0">
                <a:solidFill>
                  <a:srgbClr val="FF0000"/>
                </a:solidFill>
                <a:latin typeface="ＭＳ ゴシック" pitchFamily="49" charset="-128"/>
                <a:ea typeface="ＭＳ ゴシック" pitchFamily="49" charset="-128"/>
              </a:rPr>
              <a:t>が反比例</a:t>
            </a:r>
            <a:endParaRPr lang="en-US" altLang="ja-JP" sz="2400" dirty="0" smtClean="0">
              <a:solidFill>
                <a:srgbClr val="FF0000"/>
              </a:solidFill>
              <a:latin typeface="ＭＳ ゴシック" pitchFamily="49" charset="-128"/>
              <a:ea typeface="ＭＳ ゴシック" pitchFamily="49" charset="-128"/>
            </a:endParaRPr>
          </a:p>
        </p:txBody>
      </p:sp>
      <p:sp>
        <p:nvSpPr>
          <p:cNvPr id="33" name="テキスト ボックス 32"/>
          <p:cNvSpPr txBox="1"/>
          <p:nvPr/>
        </p:nvSpPr>
        <p:spPr>
          <a:xfrm>
            <a:off x="611560" y="908720"/>
            <a:ext cx="7776864" cy="461665"/>
          </a:xfrm>
          <a:prstGeom prst="rect">
            <a:avLst/>
          </a:prstGeom>
          <a:noFill/>
        </p:spPr>
        <p:txBody>
          <a:bodyPr wrap="square" rtlCol="0">
            <a:spAutoFit/>
          </a:bodyPr>
          <a:lstStyle/>
          <a:p>
            <a:r>
              <a:rPr lang="ja-JP" altLang="en-US" sz="2400" dirty="0" smtClean="0">
                <a:latin typeface="ＭＳ ゴシック" pitchFamily="49" charset="-128"/>
                <a:ea typeface="ＭＳ ゴシック" pitchFamily="49" charset="-128"/>
              </a:rPr>
              <a:t>得られた勾配</a:t>
            </a:r>
            <a:r>
              <a:rPr lang="en-US" altLang="ja-JP" sz="2400" dirty="0" smtClean="0">
                <a:latin typeface="ＭＳ ゴシック" pitchFamily="49" charset="-128"/>
                <a:ea typeface="ＭＳ ゴシック" pitchFamily="49" charset="-128"/>
              </a:rPr>
              <a:t>(</a:t>
            </a:r>
            <a:r>
              <a:rPr lang="en-US" altLang="ja-JP" sz="2400" i="1" dirty="0" smtClean="0">
                <a:latin typeface="ＭＳ ゴシック" pitchFamily="49" charset="-128"/>
                <a:ea typeface="ＭＳ ゴシック" pitchFamily="49" charset="-128"/>
              </a:rPr>
              <a:t>a</a:t>
            </a:r>
            <a:r>
              <a:rPr lang="en-US" altLang="ja-JP" sz="2400" dirty="0" smtClean="0">
                <a:latin typeface="ＭＳ ゴシック" pitchFamily="49" charset="-128"/>
                <a:ea typeface="ＭＳ ゴシック" pitchFamily="49" charset="-128"/>
              </a:rPr>
              <a:t>/</a:t>
            </a:r>
            <a:r>
              <a:rPr lang="en-US" altLang="ja-JP" sz="2400" i="1" dirty="0" smtClean="0">
                <a:latin typeface="ＭＳ ゴシック" pitchFamily="49" charset="-128"/>
                <a:ea typeface="ＭＳ ゴシック" pitchFamily="49" charset="-128"/>
              </a:rPr>
              <a:t>r</a:t>
            </a:r>
            <a:r>
              <a:rPr lang="en-US" altLang="ja-JP" sz="2400" dirty="0" smtClean="0">
                <a:latin typeface="ＭＳ ゴシック" pitchFamily="49" charset="-128"/>
                <a:ea typeface="ＭＳ ゴシック" pitchFamily="49" charset="-128"/>
              </a:rPr>
              <a:t>)</a:t>
            </a:r>
            <a:r>
              <a:rPr lang="ja-JP" altLang="en-US" sz="2400" dirty="0" smtClean="0">
                <a:latin typeface="ＭＳ ゴシック" pitchFamily="49" charset="-128"/>
                <a:ea typeface="ＭＳ ゴシック" pitchFamily="49" charset="-128"/>
              </a:rPr>
              <a:t>と周期</a:t>
            </a:r>
            <a:r>
              <a:rPr lang="en-US" altLang="ja-JP" sz="2400" dirty="0" smtClean="0">
                <a:latin typeface="ＭＳ ゴシック" pitchFamily="49" charset="-128"/>
                <a:ea typeface="ＭＳ ゴシック" pitchFamily="49" charset="-128"/>
              </a:rPr>
              <a:t>(</a:t>
            </a:r>
            <a:r>
              <a:rPr lang="en-US" altLang="ja-JP" sz="2400" i="1" dirty="0" smtClean="0">
                <a:latin typeface="ＭＳ ゴシック" pitchFamily="49" charset="-128"/>
                <a:ea typeface="ＭＳ ゴシック" pitchFamily="49" charset="-128"/>
              </a:rPr>
              <a:t>T</a:t>
            </a:r>
            <a:r>
              <a:rPr lang="en-US" altLang="ja-JP" sz="2400" dirty="0" smtClean="0">
                <a:latin typeface="ＭＳ ゴシック" pitchFamily="49" charset="-128"/>
                <a:ea typeface="ＭＳ ゴシック" pitchFamily="49" charset="-128"/>
              </a:rPr>
              <a:t>)</a:t>
            </a:r>
            <a:r>
              <a:rPr lang="ja-JP" altLang="en-US" sz="2400" dirty="0" smtClean="0">
                <a:latin typeface="ＭＳ ゴシック" pitchFamily="49" charset="-128"/>
                <a:ea typeface="ＭＳ ゴシック" pitchFamily="49" charset="-128"/>
              </a:rPr>
              <a:t>の関係を再び考えさせる</a:t>
            </a:r>
            <a:r>
              <a:rPr lang="ja-JP" altLang="en-US" sz="2400" dirty="0">
                <a:latin typeface="ＭＳ ゴシック" pitchFamily="49" charset="-128"/>
                <a:ea typeface="ＭＳ ゴシック" pitchFamily="49" charset="-128"/>
              </a:rPr>
              <a:t>。</a:t>
            </a:r>
            <a:endParaRPr lang="en-US" altLang="ja-JP" sz="2400" dirty="0" smtClean="0">
              <a:latin typeface="ＭＳ ゴシック" pitchFamily="49" charset="-128"/>
              <a:ea typeface="ＭＳ ゴシック" pitchFamily="49" charset="-128"/>
            </a:endParaRPr>
          </a:p>
        </p:txBody>
      </p:sp>
      <p:sp>
        <p:nvSpPr>
          <p:cNvPr id="7" name="下矢印 6"/>
          <p:cNvSpPr/>
          <p:nvPr/>
        </p:nvSpPr>
        <p:spPr>
          <a:xfrm>
            <a:off x="2447764" y="3911201"/>
            <a:ext cx="648072" cy="5609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945490" y="4472105"/>
            <a:ext cx="3416320" cy="523220"/>
          </a:xfrm>
          <a:prstGeom prst="rect">
            <a:avLst/>
          </a:prstGeom>
        </p:spPr>
        <p:txBody>
          <a:bodyPr wrap="none">
            <a:spAutoFit/>
          </a:bodyPr>
          <a:lstStyle/>
          <a:p>
            <a:r>
              <a:rPr lang="ja-JP" altLang="en-US" sz="2800" dirty="0" smtClean="0">
                <a:solidFill>
                  <a:srgbClr val="FF0000"/>
                </a:solidFill>
                <a:latin typeface="ＭＳ ゴシック" pitchFamily="49" charset="-128"/>
                <a:ea typeface="ＭＳ ゴシック" pitchFamily="49" charset="-128"/>
              </a:rPr>
              <a:t>・</a:t>
            </a:r>
            <a:r>
              <a:rPr lang="en-US" altLang="ja-JP" sz="2800" i="1" dirty="0" err="1" smtClean="0">
                <a:solidFill>
                  <a:srgbClr val="FF0000"/>
                </a:solidFill>
                <a:latin typeface="ＭＳ ゴシック" pitchFamily="49" charset="-128"/>
                <a:ea typeface="ＭＳ ゴシック" pitchFamily="49" charset="-128"/>
              </a:rPr>
              <a:t>a</a:t>
            </a:r>
            <a:r>
              <a:rPr lang="en-US" altLang="ja-JP" sz="2800" dirty="0" err="1" smtClean="0">
                <a:solidFill>
                  <a:srgbClr val="FF0000"/>
                </a:solidFill>
                <a:latin typeface="ＭＳ ゴシック" pitchFamily="49" charset="-128"/>
                <a:ea typeface="ＭＳ ゴシック" pitchFamily="49" charset="-128"/>
              </a:rPr>
              <a:t>/</a:t>
            </a:r>
            <a:r>
              <a:rPr lang="en-US" altLang="ja-JP" sz="2800" i="1" dirty="0" err="1" smtClean="0">
                <a:solidFill>
                  <a:srgbClr val="FF0000"/>
                </a:solidFill>
                <a:latin typeface="ＭＳ ゴシック" pitchFamily="49" charset="-128"/>
                <a:ea typeface="ＭＳ ゴシック" pitchFamily="49" charset="-128"/>
              </a:rPr>
              <a:t>r</a:t>
            </a:r>
            <a:r>
              <a:rPr lang="ja-JP" altLang="en-US" sz="2800" dirty="0" smtClean="0">
                <a:solidFill>
                  <a:srgbClr val="FF0000"/>
                </a:solidFill>
                <a:latin typeface="ＭＳ ゴシック" pitchFamily="49" charset="-128"/>
                <a:ea typeface="ＭＳ ゴシック" pitchFamily="49" charset="-128"/>
              </a:rPr>
              <a:t>と</a:t>
            </a:r>
            <a:r>
              <a:rPr lang="en-US" altLang="ja-JP" sz="2800" i="1" dirty="0" err="1" smtClean="0">
                <a:solidFill>
                  <a:srgbClr val="FF0000"/>
                </a:solidFill>
                <a:latin typeface="ＭＳ ゴシック" pitchFamily="49" charset="-128"/>
                <a:ea typeface="ＭＳ ゴシック" pitchFamily="49" charset="-128"/>
              </a:rPr>
              <a:t>T</a:t>
            </a:r>
            <a:r>
              <a:rPr lang="en-US" altLang="ja-JP" sz="2800" i="1" baseline="30000" dirty="0" err="1" smtClean="0">
                <a:solidFill>
                  <a:srgbClr val="FF0000"/>
                </a:solidFill>
                <a:latin typeface="ＭＳ ゴシック" pitchFamily="49" charset="-128"/>
                <a:ea typeface="ＭＳ ゴシック" pitchFamily="49" charset="-128"/>
              </a:rPr>
              <a:t>n</a:t>
            </a:r>
            <a:r>
              <a:rPr lang="ja-JP" altLang="en-US" sz="2800" i="1" baseline="30000" dirty="0" smtClean="0">
                <a:solidFill>
                  <a:srgbClr val="FF0000"/>
                </a:solidFill>
                <a:latin typeface="ＭＳ ゴシック" pitchFamily="49" charset="-128"/>
                <a:ea typeface="ＭＳ ゴシック" pitchFamily="49" charset="-128"/>
              </a:rPr>
              <a:t>　</a:t>
            </a:r>
            <a:r>
              <a:rPr lang="ja-JP" altLang="en-US" sz="2800" dirty="0" smtClean="0">
                <a:solidFill>
                  <a:srgbClr val="FF0000"/>
                </a:solidFill>
                <a:latin typeface="ＭＳ ゴシック" pitchFamily="49" charset="-128"/>
                <a:ea typeface="ＭＳ ゴシック" pitchFamily="49" charset="-128"/>
              </a:rPr>
              <a:t>が反比例</a:t>
            </a:r>
            <a:endParaRPr lang="en-US" altLang="ja-JP" sz="2800" dirty="0" smtClean="0">
              <a:solidFill>
                <a:srgbClr val="FF0000"/>
              </a:solidFill>
              <a:latin typeface="ＭＳ ゴシック" pitchFamily="49" charset="-128"/>
              <a:ea typeface="ＭＳ ゴシック" pitchFamily="49" charset="-128"/>
            </a:endParaRPr>
          </a:p>
        </p:txBody>
      </p:sp>
      <p:sp>
        <p:nvSpPr>
          <p:cNvPr id="21" name="下矢印 20"/>
          <p:cNvSpPr/>
          <p:nvPr/>
        </p:nvSpPr>
        <p:spPr>
          <a:xfrm>
            <a:off x="6296518" y="3937170"/>
            <a:ext cx="648072" cy="5609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6570360" y="5175781"/>
            <a:ext cx="482519" cy="7734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724865" y="5227658"/>
            <a:ext cx="4460231" cy="338554"/>
          </a:xfrm>
          <a:prstGeom prst="rect">
            <a:avLst/>
          </a:prstGeom>
        </p:spPr>
        <p:txBody>
          <a:bodyPr wrap="square">
            <a:spAutoFit/>
          </a:bodyPr>
          <a:lstStyle/>
          <a:p>
            <a:r>
              <a:rPr lang="ja-JP" altLang="en-US" sz="1600" dirty="0" smtClean="0">
                <a:latin typeface="ＭＳ ゴシック" pitchFamily="49" charset="-128"/>
                <a:ea typeface="ＭＳ ゴシック" pitchFamily="49" charset="-128"/>
              </a:rPr>
              <a:t>まず簡単な数字から試してみようと促し</a:t>
            </a:r>
            <a:r>
              <a:rPr lang="en-US" altLang="ja-JP" sz="1600" dirty="0" smtClean="0">
                <a:latin typeface="ＭＳ ゴシック" pitchFamily="49" charset="-128"/>
                <a:ea typeface="ＭＳ ゴシック" pitchFamily="49" charset="-128"/>
              </a:rPr>
              <a:t>!</a:t>
            </a:r>
            <a:endParaRPr lang="ja-JP" altLang="en-US" sz="1600" dirty="0">
              <a:latin typeface="ＭＳ ゴシック" pitchFamily="49" charset="-128"/>
              <a:ea typeface="ＭＳ ゴシック" pitchFamily="49" charset="-128"/>
            </a:endParaRPr>
          </a:p>
        </p:txBody>
      </p:sp>
      <p:sp>
        <p:nvSpPr>
          <p:cNvPr id="25" name="下矢印 24"/>
          <p:cNvSpPr/>
          <p:nvPr/>
        </p:nvSpPr>
        <p:spPr>
          <a:xfrm>
            <a:off x="2479124" y="5116450"/>
            <a:ext cx="648072" cy="7942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480738" y="6093296"/>
            <a:ext cx="6696744" cy="461665"/>
          </a:xfrm>
          <a:prstGeom prst="rect">
            <a:avLst/>
          </a:prstGeom>
        </p:spPr>
        <p:txBody>
          <a:bodyPr wrap="square">
            <a:spAutoFit/>
          </a:bodyPr>
          <a:lstStyle/>
          <a:p>
            <a:r>
              <a:rPr lang="ja-JP" altLang="en-US" sz="2400" i="1" dirty="0" smtClean="0">
                <a:solidFill>
                  <a:srgbClr val="FF0000"/>
                </a:solidFill>
                <a:latin typeface="ＭＳ ゴシック" pitchFamily="49" charset="-128"/>
                <a:ea typeface="ＭＳ ゴシック" pitchFamily="49" charset="-128"/>
              </a:rPr>
              <a:t>生徒自身の手によって</a:t>
            </a:r>
            <a:r>
              <a:rPr lang="en-US" altLang="ja-JP" sz="2400" i="1" dirty="0" err="1" smtClean="0">
                <a:solidFill>
                  <a:srgbClr val="FF0000"/>
                </a:solidFill>
                <a:latin typeface="ＭＳ ゴシック" pitchFamily="49" charset="-128"/>
                <a:ea typeface="ＭＳ ゴシック" pitchFamily="49" charset="-128"/>
              </a:rPr>
              <a:t>a</a:t>
            </a:r>
            <a:r>
              <a:rPr lang="en-US" altLang="ja-JP" sz="2400" dirty="0" err="1" smtClean="0">
                <a:solidFill>
                  <a:srgbClr val="FF0000"/>
                </a:solidFill>
                <a:latin typeface="ＭＳ ゴシック" pitchFamily="49" charset="-128"/>
                <a:ea typeface="ＭＳ ゴシック" pitchFamily="49" charset="-128"/>
              </a:rPr>
              <a:t>/</a:t>
            </a:r>
            <a:r>
              <a:rPr lang="en-US" altLang="ja-JP" sz="2400" i="1" dirty="0" err="1" smtClean="0">
                <a:solidFill>
                  <a:srgbClr val="FF0000"/>
                </a:solidFill>
                <a:latin typeface="ＭＳ ゴシック" pitchFamily="49" charset="-128"/>
                <a:ea typeface="ＭＳ ゴシック" pitchFamily="49" charset="-128"/>
              </a:rPr>
              <a:t>r</a:t>
            </a:r>
            <a:r>
              <a:rPr lang="ja-JP" altLang="en-US" sz="2400" dirty="0" smtClean="0">
                <a:solidFill>
                  <a:srgbClr val="FF0000"/>
                </a:solidFill>
                <a:latin typeface="ＭＳ ゴシック" pitchFamily="49" charset="-128"/>
                <a:ea typeface="ＭＳ ゴシック" pitchFamily="49" charset="-128"/>
              </a:rPr>
              <a:t>と</a:t>
            </a:r>
            <a:r>
              <a:rPr lang="en-US" altLang="ja-JP" sz="2400" i="1" dirty="0" smtClean="0">
                <a:solidFill>
                  <a:srgbClr val="FF0000"/>
                </a:solidFill>
                <a:latin typeface="ＭＳ ゴシック" pitchFamily="49" charset="-128"/>
                <a:ea typeface="ＭＳ ゴシック" pitchFamily="49" charset="-128"/>
              </a:rPr>
              <a:t>T</a:t>
            </a:r>
            <a:r>
              <a:rPr lang="en-US" altLang="ja-JP" sz="2400" i="1" baseline="30000" dirty="0" smtClean="0">
                <a:solidFill>
                  <a:srgbClr val="FF0000"/>
                </a:solidFill>
                <a:latin typeface="ＭＳ ゴシック" pitchFamily="49" charset="-128"/>
                <a:ea typeface="ＭＳ ゴシック" pitchFamily="49" charset="-128"/>
              </a:rPr>
              <a:t>2</a:t>
            </a:r>
            <a:r>
              <a:rPr lang="ja-JP" altLang="en-US" sz="2400" i="1" dirty="0" smtClean="0">
                <a:solidFill>
                  <a:srgbClr val="FF0000"/>
                </a:solidFill>
                <a:latin typeface="ＭＳ ゴシック" pitchFamily="49" charset="-128"/>
                <a:ea typeface="ＭＳ ゴシック" pitchFamily="49" charset="-128"/>
              </a:rPr>
              <a:t>グラフを作製</a:t>
            </a:r>
            <a:endParaRPr lang="ja-JP" altLang="en-US" sz="2400" dirty="0"/>
          </a:p>
        </p:txBody>
      </p:sp>
    </p:spTree>
    <p:extLst>
      <p:ext uri="{BB962C8B-B14F-4D97-AF65-F5344CB8AC3E}">
        <p14:creationId xmlns:p14="http://schemas.microsoft.com/office/powerpoint/2010/main" val="211118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500"/>
                                        <p:tgtEl>
                                          <p:spTgt spid="31"/>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heel(1)">
                                      <p:cBhvr>
                                        <p:cTn id="23" dur="2000"/>
                                        <p:tgtEl>
                                          <p:spTgt spid="25"/>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heel(1)">
                                      <p:cBhvr>
                                        <p:cTn id="26" dur="20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down)">
                                      <p:cBhvr>
                                        <p:cTn id="31" dur="580">
                                          <p:stCondLst>
                                            <p:cond delay="0"/>
                                          </p:stCondLst>
                                        </p:cTn>
                                        <p:tgtEl>
                                          <p:spTgt spid="17"/>
                                        </p:tgtEl>
                                      </p:cBhvr>
                                    </p:animEffect>
                                    <p:anim calcmode="lin" valueType="num">
                                      <p:cBhvr>
                                        <p:cTn id="32"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37" dur="26">
                                          <p:stCondLst>
                                            <p:cond delay="650"/>
                                          </p:stCondLst>
                                        </p:cTn>
                                        <p:tgtEl>
                                          <p:spTgt spid="17"/>
                                        </p:tgtEl>
                                      </p:cBhvr>
                                      <p:to x="100000" y="60000"/>
                                    </p:animScale>
                                    <p:animScale>
                                      <p:cBhvr>
                                        <p:cTn id="38" dur="166" decel="50000">
                                          <p:stCondLst>
                                            <p:cond delay="676"/>
                                          </p:stCondLst>
                                        </p:cTn>
                                        <p:tgtEl>
                                          <p:spTgt spid="17"/>
                                        </p:tgtEl>
                                      </p:cBhvr>
                                      <p:to x="100000" y="100000"/>
                                    </p:animScale>
                                    <p:animScale>
                                      <p:cBhvr>
                                        <p:cTn id="39" dur="26">
                                          <p:stCondLst>
                                            <p:cond delay="1312"/>
                                          </p:stCondLst>
                                        </p:cTn>
                                        <p:tgtEl>
                                          <p:spTgt spid="17"/>
                                        </p:tgtEl>
                                      </p:cBhvr>
                                      <p:to x="100000" y="80000"/>
                                    </p:animScale>
                                    <p:animScale>
                                      <p:cBhvr>
                                        <p:cTn id="40" dur="166" decel="50000">
                                          <p:stCondLst>
                                            <p:cond delay="1338"/>
                                          </p:stCondLst>
                                        </p:cTn>
                                        <p:tgtEl>
                                          <p:spTgt spid="17"/>
                                        </p:tgtEl>
                                      </p:cBhvr>
                                      <p:to x="100000" y="100000"/>
                                    </p:animScale>
                                    <p:animScale>
                                      <p:cBhvr>
                                        <p:cTn id="41" dur="26">
                                          <p:stCondLst>
                                            <p:cond delay="1642"/>
                                          </p:stCondLst>
                                        </p:cTn>
                                        <p:tgtEl>
                                          <p:spTgt spid="17"/>
                                        </p:tgtEl>
                                      </p:cBhvr>
                                      <p:to x="100000" y="90000"/>
                                    </p:animScale>
                                    <p:animScale>
                                      <p:cBhvr>
                                        <p:cTn id="42" dur="166" decel="50000">
                                          <p:stCondLst>
                                            <p:cond delay="1668"/>
                                          </p:stCondLst>
                                        </p:cTn>
                                        <p:tgtEl>
                                          <p:spTgt spid="17"/>
                                        </p:tgtEl>
                                      </p:cBhvr>
                                      <p:to x="100000" y="100000"/>
                                    </p:animScale>
                                    <p:animScale>
                                      <p:cBhvr>
                                        <p:cTn id="43" dur="26">
                                          <p:stCondLst>
                                            <p:cond delay="1808"/>
                                          </p:stCondLst>
                                        </p:cTn>
                                        <p:tgtEl>
                                          <p:spTgt spid="17"/>
                                        </p:tgtEl>
                                      </p:cBhvr>
                                      <p:to x="100000" y="95000"/>
                                    </p:animScale>
                                    <p:animScale>
                                      <p:cBhvr>
                                        <p:cTn id="44" dur="166" decel="50000">
                                          <p:stCondLst>
                                            <p:cond delay="1834"/>
                                          </p:stCondLst>
                                        </p:cTn>
                                        <p:tgtEl>
                                          <p:spTgt spid="17"/>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2000"/>
                                        <p:tgtEl>
                                          <p:spTgt spid="18"/>
                                        </p:tgtEl>
                                      </p:cBhvr>
                                    </p:animEffect>
                                    <p:anim calcmode="lin" valueType="num">
                                      <p:cBhvr>
                                        <p:cTn id="50" dur="2000" fill="hold"/>
                                        <p:tgtEl>
                                          <p:spTgt spid="18"/>
                                        </p:tgtEl>
                                        <p:attrNameLst>
                                          <p:attrName>ppt_w</p:attrName>
                                        </p:attrNameLst>
                                      </p:cBhvr>
                                      <p:tavLst>
                                        <p:tav tm="0" fmla="#ppt_w*sin(2.5*pi*$)">
                                          <p:val>
                                            <p:fltVal val="0"/>
                                          </p:val>
                                        </p:tav>
                                        <p:tav tm="100000">
                                          <p:val>
                                            <p:fltVal val="1"/>
                                          </p:val>
                                        </p:tav>
                                      </p:tavLst>
                                    </p:anim>
                                    <p:anim calcmode="lin" valueType="num">
                                      <p:cBhvr>
                                        <p:cTn id="51" dur="2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7" grpId="0" animBg="1"/>
      <p:bldP spid="13" grpId="0"/>
      <p:bldP spid="21" grpId="0" animBg="1"/>
      <p:bldP spid="16" grpId="0" animBg="1"/>
      <p:bldP spid="17" grpId="0"/>
      <p:bldP spid="25" grpId="0" animBg="1"/>
      <p:bldP spid="1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311</TotalTime>
  <Words>828</Words>
  <Application>Microsoft Office PowerPoint</Application>
  <PresentationFormat>画面に合わせる (4:3)</PresentationFormat>
  <Paragraphs>137</Paragraphs>
  <Slides>13</Slides>
  <Notes>2</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ウェーブ</vt:lpstr>
      <vt:lpstr>フロッピーケース型加速度計を利用した等速円運動の実験</vt:lpstr>
      <vt:lpstr>1.問題と目的</vt:lpstr>
      <vt:lpstr>1.問題と目的</vt:lpstr>
      <vt:lpstr>1.問題と目的</vt:lpstr>
      <vt:lpstr>2.方法</vt:lpstr>
      <vt:lpstr>2.方法</vt:lpstr>
      <vt:lpstr>2.方法</vt:lpstr>
      <vt:lpstr>2.方法</vt:lpstr>
      <vt:lpstr>2.方法</vt:lpstr>
      <vt:lpstr>3.結果</vt:lpstr>
      <vt:lpstr>4.考察</vt:lpstr>
      <vt:lpstr>5.この論文を読んで感じたこと</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フロッピーケース型加速度計を利用した等速円運動の実験</dc:title>
  <dc:creator>hiroki</dc:creator>
  <cp:lastModifiedBy>hiroki</cp:lastModifiedBy>
  <cp:revision>25</cp:revision>
  <dcterms:created xsi:type="dcterms:W3CDTF">2012-06-11T22:06:53Z</dcterms:created>
  <dcterms:modified xsi:type="dcterms:W3CDTF">2012-06-12T08:08:54Z</dcterms:modified>
</cp:coreProperties>
</file>