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3" r:id="rId4"/>
    <p:sldId id="273" r:id="rId5"/>
    <p:sldId id="259" r:id="rId6"/>
    <p:sldId id="264" r:id="rId7"/>
    <p:sldId id="265" r:id="rId8"/>
    <p:sldId id="285" r:id="rId9"/>
    <p:sldId id="288" r:id="rId10"/>
    <p:sldId id="289" r:id="rId11"/>
    <p:sldId id="290" r:id="rId12"/>
    <p:sldId id="291" r:id="rId1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6E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/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90" autoAdjust="0"/>
    <p:restoredTop sz="94595" autoAdjust="0"/>
  </p:normalViewPr>
  <p:slideViewPr>
    <p:cSldViewPr>
      <p:cViewPr>
        <p:scale>
          <a:sx n="103" d="100"/>
          <a:sy n="103" d="100"/>
        </p:scale>
        <p:origin x="-50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34"/>
    </p:cViewPr>
  </p:sorterViewPr>
  <p:notesViewPr>
    <p:cSldViewPr>
      <p:cViewPr varScale="1">
        <p:scale>
          <a:sx n="59" d="100"/>
          <a:sy n="59" d="100"/>
        </p:scale>
        <p:origin x="-148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FE62C5-32BE-4452-A832-D52E2DF1401A}" type="datetimeFigureOut">
              <a:rPr kumimoji="1" lang="ja-JP" altLang="en-US" smtClean="0"/>
              <a:pPr/>
              <a:t>12/06/13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D98327-EEE6-4A47-A64E-1B11A70DBD8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31648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512D97-E6D9-4F07-83F7-CCB47DC4752E}" type="datetimeFigureOut">
              <a:rPr kumimoji="1" lang="ja-JP" altLang="en-US" smtClean="0"/>
              <a:pPr/>
              <a:t>12/06/13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D695AD-D896-48D0-8AC8-CA9646B88C1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6679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D695AD-D896-48D0-8AC8-CA9646B88C14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C534A-8C29-47AD-9113-D8A5D651EB4F}" type="datetimeFigureOut">
              <a:rPr kumimoji="1" lang="ja-JP" altLang="en-US" smtClean="0"/>
              <a:pPr/>
              <a:t>12/06/13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9FA67-3098-4E5B-8D06-C9FA849068F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C534A-8C29-47AD-9113-D8A5D651EB4F}" type="datetimeFigureOut">
              <a:rPr kumimoji="1" lang="ja-JP" altLang="en-US" smtClean="0"/>
              <a:pPr/>
              <a:t>12/06/13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9FA67-3098-4E5B-8D06-C9FA849068F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C534A-8C29-47AD-9113-D8A5D651EB4F}" type="datetimeFigureOut">
              <a:rPr kumimoji="1" lang="ja-JP" altLang="en-US" smtClean="0"/>
              <a:pPr/>
              <a:t>12/06/13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9FA67-3098-4E5B-8D06-C9FA849068F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C534A-8C29-47AD-9113-D8A5D651EB4F}" type="datetimeFigureOut">
              <a:rPr kumimoji="1" lang="ja-JP" altLang="en-US" smtClean="0"/>
              <a:pPr/>
              <a:t>12/06/13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9FA67-3098-4E5B-8D06-C9FA849068F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C534A-8C29-47AD-9113-D8A5D651EB4F}" type="datetimeFigureOut">
              <a:rPr kumimoji="1" lang="ja-JP" altLang="en-US" smtClean="0"/>
              <a:pPr/>
              <a:t>12/06/13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9FA67-3098-4E5B-8D06-C9FA849068F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図付き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C534A-8C29-47AD-9113-D8A5D651EB4F}" type="datetimeFigureOut">
              <a:rPr kumimoji="1" lang="ja-JP" altLang="en-US" smtClean="0"/>
              <a:pPr/>
              <a:t>12/06/13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9FA67-3098-4E5B-8D06-C9FA849068F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C534A-8C29-47AD-9113-D8A5D651EB4F}" type="datetimeFigureOut">
              <a:rPr kumimoji="1" lang="ja-JP" altLang="en-US" smtClean="0"/>
              <a:pPr/>
              <a:t>12/06/13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9FA67-3098-4E5B-8D06-C9FA849068F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C534A-8C29-47AD-9113-D8A5D651EB4F}" type="datetimeFigureOut">
              <a:rPr kumimoji="1" lang="ja-JP" altLang="en-US" smtClean="0"/>
              <a:pPr/>
              <a:t>12/06/13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9FA67-3098-4E5B-8D06-C9FA849068F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C534A-8C29-47AD-9113-D8A5D651EB4F}" type="datetimeFigureOut">
              <a:rPr kumimoji="1" lang="ja-JP" altLang="en-US" smtClean="0"/>
              <a:pPr/>
              <a:t>12/06/13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9FA67-3098-4E5B-8D06-C9FA849068F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C534A-8C29-47AD-9113-D8A5D651EB4F}" type="datetimeFigureOut">
              <a:rPr kumimoji="1" lang="ja-JP" altLang="en-US" smtClean="0"/>
              <a:pPr/>
              <a:t>12/06/13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9FA67-3098-4E5B-8D06-C9FA849068F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C534A-8C29-47AD-9113-D8A5D651EB4F}" type="datetimeFigureOut">
              <a:rPr kumimoji="1" lang="ja-JP" altLang="en-US" smtClean="0"/>
              <a:pPr/>
              <a:t>12/06/13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9FA67-3098-4E5B-8D06-C9FA849068F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C534A-8C29-47AD-9113-D8A5D651EB4F}" type="datetimeFigureOut">
              <a:rPr kumimoji="1" lang="ja-JP" altLang="en-US" smtClean="0"/>
              <a:pPr/>
              <a:t>12/06/13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9FA67-3098-4E5B-8D06-C9FA849068F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97C534A-8C29-47AD-9113-D8A5D651EB4F}" type="datetimeFigureOut">
              <a:rPr kumimoji="1" lang="ja-JP" altLang="en-US" smtClean="0"/>
              <a:pPr/>
              <a:t>12/06/13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B4E9FA67-3098-4E5B-8D06-C9FA849068F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kumimoji="1"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kumimoji="1"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kumimoji="1"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kumimoji="1"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kumimoji="1"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kumimoji="1"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kumimoji="1"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kumimoji="1"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kumimoji="1"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 idx="4294967295"/>
          </p:nvPr>
        </p:nvSpPr>
        <p:spPr>
          <a:xfrm>
            <a:off x="611560" y="1628800"/>
            <a:ext cx="7740650" cy="1893887"/>
          </a:xfrm>
        </p:spPr>
        <p:txBody>
          <a:bodyPr>
            <a:noAutofit/>
          </a:bodyPr>
          <a:lstStyle/>
          <a:p>
            <a:pPr algn="r"/>
            <a:r>
              <a:rPr kumimoji="1" lang="ja-JP" altLang="en-US" sz="4000" dirty="0" smtClean="0">
                <a:solidFill>
                  <a:schemeClr val="tx1"/>
                </a:solidFill>
              </a:rPr>
              <a:t>“</a:t>
            </a:r>
            <a:r>
              <a:rPr kumimoji="1" lang="ja-JP" altLang="en-US" sz="4000" dirty="0" err="1" smtClean="0">
                <a:solidFill>
                  <a:schemeClr val="tx1"/>
                </a:solidFill>
              </a:rPr>
              <a:t>ぷち</a:t>
            </a:r>
            <a:r>
              <a:rPr kumimoji="1" lang="ja-JP" altLang="en-US" sz="4000" dirty="0" smtClean="0">
                <a:solidFill>
                  <a:schemeClr val="tx1"/>
                </a:solidFill>
              </a:rPr>
              <a:t>発明”をいかした教材としての</a:t>
            </a:r>
            <a:r>
              <a:rPr kumimoji="1" lang="en-US" altLang="ja-JP" sz="4000" dirty="0" smtClean="0">
                <a:solidFill>
                  <a:schemeClr val="tx1"/>
                </a:solidFill>
              </a:rPr>
              <a:t/>
            </a:r>
            <a:br>
              <a:rPr kumimoji="1" lang="en-US" altLang="ja-JP" sz="4000" dirty="0" smtClean="0">
                <a:solidFill>
                  <a:schemeClr val="tx1"/>
                </a:solidFill>
              </a:rPr>
            </a:br>
            <a:r>
              <a:rPr kumimoji="1" lang="ja-JP" altLang="en-US" sz="4000" dirty="0" smtClean="0">
                <a:solidFill>
                  <a:schemeClr val="tx1"/>
                </a:solidFill>
              </a:rPr>
              <a:t>サボニウス型風車風力発電機</a:t>
            </a:r>
            <a:endParaRPr kumimoji="1" lang="ja-JP" altLang="en-US" sz="4000" dirty="0">
              <a:solidFill>
                <a:schemeClr val="tx1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4294967295"/>
          </p:nvPr>
        </p:nvSpPr>
        <p:spPr>
          <a:xfrm>
            <a:off x="1043608" y="4149080"/>
            <a:ext cx="7272808" cy="1512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500" dirty="0" smtClean="0">
                <a:solidFill>
                  <a:schemeClr val="tx1"/>
                </a:solidFill>
              </a:rPr>
              <a:t>　　　　川村康文、小林昭智、松林昭、藤原清</a:t>
            </a:r>
            <a:endParaRPr kumimoji="1" lang="en-US" altLang="ja-JP" sz="25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ja-JP" altLang="en-US" sz="2500" dirty="0" smtClean="0">
                <a:solidFill>
                  <a:schemeClr val="tx1"/>
                </a:solidFill>
              </a:rPr>
              <a:t>エネルギー環境教育学会　</a:t>
            </a:r>
            <a:r>
              <a:rPr lang="en-US" altLang="ja-JP" sz="2500" dirty="0" smtClean="0">
                <a:solidFill>
                  <a:schemeClr val="tx1"/>
                </a:solidFill>
              </a:rPr>
              <a:t>Vol.3 No.1</a:t>
            </a:r>
            <a:r>
              <a:rPr lang="ja-JP" altLang="en-US" sz="2500" dirty="0" smtClean="0">
                <a:solidFill>
                  <a:schemeClr val="tx1"/>
                </a:solidFill>
              </a:rPr>
              <a:t>　実践報告</a:t>
            </a:r>
            <a:endParaRPr kumimoji="1" lang="en-US" altLang="ja-JP" sz="25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3500" dirty="0" smtClean="0">
                <a:solidFill>
                  <a:schemeClr val="tx1"/>
                </a:solidFill>
              </a:rPr>
              <a:t>実践</a:t>
            </a:r>
            <a:r>
              <a:rPr lang="en-US" altLang="ja-JP" sz="3500" dirty="0" smtClean="0">
                <a:solidFill>
                  <a:schemeClr val="tx1"/>
                </a:solidFill>
              </a:rPr>
              <a:t>②</a:t>
            </a:r>
            <a:endParaRPr kumimoji="1" lang="ja-JP" altLang="en-US" sz="3500" dirty="0">
              <a:solidFill>
                <a:schemeClr val="tx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51520" y="1527175"/>
            <a:ext cx="8496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ja-JP" altLang="en-US" sz="2800" dirty="0"/>
              <a:t>親子で楽しむエネルギーフェスタ</a:t>
            </a:r>
            <a:r>
              <a:rPr lang="en-US" altLang="ja-JP" sz="2800" dirty="0"/>
              <a:t>2008</a:t>
            </a:r>
            <a:r>
              <a:rPr lang="ja-JP" altLang="en-US" sz="2800" dirty="0"/>
              <a:t>･工作</a:t>
            </a:r>
            <a:r>
              <a:rPr lang="ja-JP" altLang="en-US" sz="2800" dirty="0" smtClean="0"/>
              <a:t>教室</a:t>
            </a:r>
            <a:endParaRPr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51520" y="2420888"/>
            <a:ext cx="84969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ja-JP" altLang="en-US" sz="2800" dirty="0" smtClean="0"/>
              <a:t>日時</a:t>
            </a:r>
            <a:r>
              <a:rPr lang="en-US" altLang="ja-JP" sz="2800" dirty="0" smtClean="0"/>
              <a:t>:2008</a:t>
            </a:r>
            <a:r>
              <a:rPr lang="ja-JP" altLang="en-US" sz="2800" dirty="0" smtClean="0"/>
              <a:t>年</a:t>
            </a:r>
            <a:r>
              <a:rPr lang="en-US" altLang="ja-JP" sz="2800" dirty="0"/>
              <a:t>3</a:t>
            </a:r>
            <a:r>
              <a:rPr lang="ja-JP" altLang="en-US" sz="2800" dirty="0" smtClean="0"/>
              <a:t>月</a:t>
            </a:r>
            <a:r>
              <a:rPr lang="en-US" altLang="ja-JP" sz="2800" dirty="0" smtClean="0"/>
              <a:t>23</a:t>
            </a:r>
            <a:r>
              <a:rPr lang="ja-JP" altLang="en-US" sz="2800" dirty="0" smtClean="0"/>
              <a:t>日　　</a:t>
            </a:r>
            <a:endParaRPr lang="en-US" altLang="ja-JP" sz="2800" dirty="0" smtClean="0"/>
          </a:p>
          <a:p>
            <a:pPr>
              <a:buNone/>
            </a:pPr>
            <a:r>
              <a:rPr lang="ja-JP" altLang="en-US" sz="2800" dirty="0" smtClean="0"/>
              <a:t>受講者数</a:t>
            </a:r>
            <a:r>
              <a:rPr lang="en-US" altLang="ja-JP" sz="2800" dirty="0" smtClean="0"/>
              <a:t>:20</a:t>
            </a:r>
            <a:r>
              <a:rPr lang="ja-JP" altLang="en-US" sz="2800" dirty="0" smtClean="0"/>
              <a:t>組の親子　　　</a:t>
            </a:r>
            <a:endParaRPr lang="en-US" altLang="ja-JP" sz="2800" dirty="0" smtClean="0"/>
          </a:p>
          <a:p>
            <a:pPr>
              <a:buNone/>
            </a:pPr>
            <a:endParaRPr lang="en-US" altLang="ja-JP" sz="2400" dirty="0" smtClean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3528" y="3325048"/>
            <a:ext cx="84969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ja-JP" altLang="en-US" sz="2400" dirty="0" smtClean="0"/>
              <a:t>①親子で試行錯誤しながらサボニウス型風車風力発電機を作製</a:t>
            </a:r>
            <a:endParaRPr lang="en-US" altLang="ja-JP" sz="2400" dirty="0" smtClean="0"/>
          </a:p>
          <a:p>
            <a:pPr>
              <a:buNone/>
            </a:pPr>
            <a:r>
              <a:rPr lang="ja-JP" altLang="en-US" sz="2400" dirty="0" smtClean="0"/>
              <a:t>　　　</a:t>
            </a:r>
            <a:endParaRPr lang="en-US" altLang="ja-JP" sz="2400" dirty="0" smtClean="0"/>
          </a:p>
          <a:p>
            <a:pPr>
              <a:buNone/>
            </a:pPr>
            <a:r>
              <a:rPr lang="ja-JP" altLang="en-US" sz="2400" dirty="0" smtClean="0"/>
              <a:t>②電子メロディーや発光ダイオードで発電実験</a:t>
            </a:r>
            <a:endParaRPr lang="en-US" altLang="ja-JP" sz="2400" dirty="0" smtClean="0"/>
          </a:p>
          <a:p>
            <a:pPr>
              <a:buNone/>
            </a:pPr>
            <a:endParaRPr lang="en-US" altLang="ja-JP" sz="2400" dirty="0" smtClean="0"/>
          </a:p>
          <a:p>
            <a:pPr>
              <a:buNone/>
            </a:pPr>
            <a:r>
              <a:rPr lang="ja-JP" altLang="en-US" sz="2400" dirty="0" smtClean="0"/>
              <a:t>実際に発電できて，子どもたちは非常に</a:t>
            </a:r>
            <a:r>
              <a:rPr lang="ja-JP" altLang="en-US" sz="2400" dirty="0" smtClean="0">
                <a:solidFill>
                  <a:srgbClr val="FF0000"/>
                </a:solidFill>
              </a:rPr>
              <a:t>感動</a:t>
            </a:r>
            <a:r>
              <a:rPr lang="ja-JP" altLang="en-US" sz="2400" dirty="0" smtClean="0"/>
              <a:t>していた</a:t>
            </a:r>
            <a:endParaRPr lang="en-US" altLang="ja-JP" sz="2400" dirty="0" smtClean="0"/>
          </a:p>
          <a:p>
            <a:pPr>
              <a:buNone/>
            </a:pPr>
            <a:endParaRPr lang="en-US" altLang="ja-JP" sz="2400" dirty="0" smtClean="0"/>
          </a:p>
          <a:p>
            <a:pPr>
              <a:buNone/>
            </a:pPr>
            <a:r>
              <a:rPr lang="ja-JP" altLang="en-US" sz="2400" dirty="0" smtClean="0"/>
              <a:t>実践後，アンケート</a:t>
            </a:r>
            <a:endParaRPr lang="en-US" altLang="ja-JP" sz="2400" dirty="0" smtClean="0"/>
          </a:p>
          <a:p>
            <a:pPr>
              <a:buNone/>
            </a:pPr>
            <a:r>
              <a:rPr lang="en-US" altLang="ja-JP" sz="2400" dirty="0" smtClean="0"/>
              <a:t>｢</a:t>
            </a:r>
            <a:r>
              <a:rPr lang="ja-JP" altLang="en-US" sz="2400" dirty="0" smtClean="0"/>
              <a:t>サボニウス型風車を作ってみて楽しかったですか</a:t>
            </a:r>
            <a:r>
              <a:rPr lang="en-US" altLang="ja-JP" sz="2400" dirty="0" smtClean="0"/>
              <a:t>?｣</a:t>
            </a:r>
          </a:p>
          <a:p>
            <a:pPr>
              <a:buNone/>
            </a:pPr>
            <a:r>
              <a:rPr lang="ja-JP" altLang="en-US" sz="2400" dirty="0" smtClean="0"/>
              <a:t>→大半が</a:t>
            </a:r>
            <a:r>
              <a:rPr lang="ja-JP" altLang="en-US" sz="2400" dirty="0" smtClean="0">
                <a:solidFill>
                  <a:srgbClr val="FF0000"/>
                </a:solidFill>
              </a:rPr>
              <a:t>楽しかった</a:t>
            </a:r>
            <a:r>
              <a:rPr lang="ja-JP" altLang="en-US" sz="2400" dirty="0" smtClean="0"/>
              <a:t>という結果であった。</a:t>
            </a: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342141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z="4400" dirty="0" smtClean="0">
                <a:solidFill>
                  <a:srgbClr val="0D0D0D"/>
                </a:solidFill>
              </a:rPr>
              <a:t>まとめ</a:t>
            </a:r>
            <a:endParaRPr kumimoji="1" lang="ja-JP" altLang="en-US" sz="4400" dirty="0">
              <a:solidFill>
                <a:srgbClr val="0D0D0D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1844824"/>
            <a:ext cx="84969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ja-JP" altLang="en-US" sz="2800" dirty="0" smtClean="0"/>
              <a:t>身の回りの材料を用いて、エネルギー環境教育教材の開発を行い、実践を行なった。</a:t>
            </a:r>
            <a:r>
              <a:rPr lang="ja-JP" altLang="en-US" sz="2400" dirty="0" smtClean="0"/>
              <a:t>　　　</a:t>
            </a:r>
            <a:endParaRPr lang="en-US" altLang="ja-JP" sz="2400" dirty="0" smtClean="0"/>
          </a:p>
          <a:p>
            <a:pPr>
              <a:buNone/>
            </a:pPr>
            <a:endParaRPr lang="en-US" altLang="ja-JP" sz="2400" dirty="0" smtClean="0"/>
          </a:p>
        </p:txBody>
      </p:sp>
      <p:sp>
        <p:nvSpPr>
          <p:cNvPr id="6" name="下矢印 5"/>
          <p:cNvSpPr/>
          <p:nvPr/>
        </p:nvSpPr>
        <p:spPr>
          <a:xfrm>
            <a:off x="4067944" y="2996952"/>
            <a:ext cx="864096" cy="1008112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3528" y="4293096"/>
            <a:ext cx="84969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ja-JP" altLang="en-US" sz="2800" dirty="0" smtClean="0"/>
              <a:t>今回のようにぷち発明をいかして、教材を作り、子どもたちが少しでも環境にやさしいエネルギーに興味・関心をもってくれるとよい。　　　</a:t>
            </a:r>
            <a:endParaRPr lang="en-US" altLang="ja-JP" sz="2800" dirty="0" smtClean="0"/>
          </a:p>
          <a:p>
            <a:pPr>
              <a:buNone/>
            </a:pPr>
            <a:endParaRPr lang="en-US" altLang="ja-JP" sz="2400" dirty="0" smtClean="0"/>
          </a:p>
        </p:txBody>
      </p:sp>
    </p:spTree>
    <p:extLst>
      <p:ext uri="{BB962C8B-B14F-4D97-AF65-F5344CB8AC3E}">
        <p14:creationId xmlns:p14="http://schemas.microsoft.com/office/powerpoint/2010/main" val="1997892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0D0D0D"/>
                </a:solidFill>
              </a:rPr>
              <a:t>この論文を読んで</a:t>
            </a:r>
            <a:endParaRPr kumimoji="1" lang="ja-JP" altLang="en-US" dirty="0">
              <a:solidFill>
                <a:srgbClr val="0D0D0D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49275" y="2037928"/>
            <a:ext cx="8042276" cy="434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800" dirty="0" smtClean="0"/>
              <a:t>・副論文のアンケート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/>
              <a:t>・講義実験の教材</a:t>
            </a:r>
            <a:endParaRPr lang="en-US" altLang="ja-JP" sz="2800" dirty="0" smtClean="0"/>
          </a:p>
          <a:p>
            <a:pPr marL="0" indent="0">
              <a:buNone/>
            </a:pPr>
            <a:r>
              <a:rPr kumimoji="1" lang="ja-JP" altLang="en-US" sz="2800" dirty="0" smtClean="0"/>
              <a:t>・アンケートからのニーズ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/>
              <a:t>・キットとしてのものづくり</a:t>
            </a:r>
            <a:endParaRPr kumimoji="1" lang="en-US" altLang="ja-JP" sz="2800" dirty="0" smtClean="0"/>
          </a:p>
          <a:p>
            <a:pPr marL="0" indent="0">
              <a:buNone/>
            </a:pP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067670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3500" dirty="0" smtClean="0">
                <a:solidFill>
                  <a:schemeClr val="tx1"/>
                </a:solidFill>
              </a:rPr>
              <a:t>本論の流れ</a:t>
            </a:r>
            <a:endParaRPr kumimoji="1" lang="ja-JP" altLang="en-US" sz="3500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755576" y="1916832"/>
            <a:ext cx="7848872" cy="864096"/>
          </a:xfrm>
        </p:spPr>
        <p:txBody>
          <a:bodyPr>
            <a:noAutofit/>
          </a:bodyPr>
          <a:lstStyle/>
          <a:p>
            <a:pPr>
              <a:buNone/>
            </a:pPr>
            <a:r>
              <a:rPr kumimoji="1" lang="ja-JP" alt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風力エネルギーは地球温暖化防止の対策の</a:t>
            </a:r>
            <a:r>
              <a:rPr lang="ja-JP" alt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ひとつ</a:t>
            </a:r>
            <a:endParaRPr kumimoji="1"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-756592" y="3212976"/>
            <a:ext cx="97210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/>
              <a:t>　</a:t>
            </a:r>
            <a:r>
              <a:rPr lang="ja-JP" altLang="en-US" sz="2800" dirty="0" smtClean="0"/>
              <a:t>　　</a:t>
            </a:r>
            <a:r>
              <a:rPr kumimoji="1" lang="ja-JP" altLang="en-US" sz="2800" dirty="0" smtClean="0"/>
              <a:t>実験を通して学ぶ科学的な学習教材が豊富とはいえない。</a:t>
            </a:r>
            <a:endParaRPr kumimoji="1" lang="en-US" altLang="ja-JP" sz="2800" dirty="0" smtClean="0"/>
          </a:p>
          <a:p>
            <a:pPr algn="ctr"/>
            <a:r>
              <a:rPr lang="ja-JP" altLang="en-US" sz="2800" dirty="0" smtClean="0"/>
              <a:t>　　　この</a:t>
            </a:r>
            <a:r>
              <a:rPr lang="ja-JP" altLang="en-US" sz="2800" dirty="0"/>
              <a:t>ことがエネルギー環境教育の実践が広がりにくい要因</a:t>
            </a:r>
            <a:endParaRPr lang="ja-JP" altLang="en-US" sz="3600" dirty="0"/>
          </a:p>
          <a:p>
            <a:endParaRPr kumimoji="1" lang="en-US" altLang="ja-JP" sz="2800" dirty="0" smtClean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51520" y="4891225"/>
            <a:ext cx="84969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0D0D0D"/>
                </a:solidFill>
              </a:rPr>
              <a:t>サボニウス型風車風力発電実験機</a:t>
            </a:r>
            <a:r>
              <a:rPr kumimoji="1" lang="ja-JP" altLang="en-US" sz="2800" dirty="0" smtClean="0"/>
              <a:t>を開発し，実際に作成･発電を行った</a:t>
            </a:r>
            <a:r>
              <a:rPr kumimoji="1" lang="ja-JP" altLang="en-US" sz="2800" dirty="0" smtClean="0">
                <a:solidFill>
                  <a:srgbClr val="0D0D0D"/>
                </a:solidFill>
              </a:rPr>
              <a:t>エネルギー･環境教育</a:t>
            </a:r>
            <a:r>
              <a:rPr kumimoji="1" lang="ja-JP" altLang="en-US" sz="2800" dirty="0" smtClean="0"/>
              <a:t>の授業実践について報告</a:t>
            </a:r>
            <a:endParaRPr kumimoji="1" lang="ja-JP" altLang="en-US" sz="2800" dirty="0"/>
          </a:p>
        </p:txBody>
      </p:sp>
      <p:sp>
        <p:nvSpPr>
          <p:cNvPr id="4" name="下矢印 3"/>
          <p:cNvSpPr/>
          <p:nvPr/>
        </p:nvSpPr>
        <p:spPr>
          <a:xfrm>
            <a:off x="4427984" y="2636912"/>
            <a:ext cx="432048" cy="50405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下矢印 8"/>
          <p:cNvSpPr/>
          <p:nvPr/>
        </p:nvSpPr>
        <p:spPr>
          <a:xfrm>
            <a:off x="4427984" y="4149080"/>
            <a:ext cx="432048" cy="50405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3500" dirty="0" smtClean="0">
                <a:solidFill>
                  <a:schemeClr val="tx1"/>
                </a:solidFill>
              </a:rPr>
              <a:t>研究背景</a:t>
            </a:r>
            <a:endParaRPr kumimoji="1" lang="ja-JP" altLang="en-US" sz="3500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51520" y="1916832"/>
            <a:ext cx="8280920" cy="6480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ja-JP" dirty="0" smtClean="0">
                <a:solidFill>
                  <a:srgbClr val="0D0D0D"/>
                </a:solidFill>
                <a:latin typeface="+mn-ea"/>
              </a:rPr>
              <a:t>SSH</a:t>
            </a:r>
            <a:r>
              <a:rPr lang="ja-JP" altLang="en-US" dirty="0" smtClean="0">
                <a:solidFill>
                  <a:srgbClr val="0D0D0D"/>
                </a:solidFill>
                <a:latin typeface="+mn-ea"/>
              </a:rPr>
              <a:t>、</a:t>
            </a:r>
            <a:r>
              <a:rPr lang="en-US" altLang="ja-JP" dirty="0" smtClean="0">
                <a:solidFill>
                  <a:srgbClr val="0D0D0D"/>
                </a:solidFill>
                <a:latin typeface="+mn-ea"/>
              </a:rPr>
              <a:t>SPP</a:t>
            </a:r>
            <a:r>
              <a:rPr lang="ja-JP" altLang="en-US" dirty="0" smtClean="0">
                <a:solidFill>
                  <a:srgbClr val="0D0D0D"/>
                </a:solidFill>
                <a:latin typeface="+mn-ea"/>
              </a:rPr>
              <a:t>、サイエンスレンジャー活動で風力発電について授業</a:t>
            </a:r>
            <a:endParaRPr lang="en-US" altLang="ja-JP" dirty="0" smtClean="0">
              <a:solidFill>
                <a:srgbClr val="0D0D0D"/>
              </a:solidFill>
              <a:latin typeface="+mn-ea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195736" y="3140968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>
                <a:solidFill>
                  <a:srgbClr val="0D0D0D"/>
                </a:solidFill>
              </a:rPr>
              <a:t>専門家の指導や講師の招聘</a:t>
            </a:r>
            <a:endParaRPr lang="en-US" altLang="ja-JP" sz="2400" b="1" dirty="0" smtClean="0">
              <a:solidFill>
                <a:srgbClr val="0D0D0D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25" y="4221088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ペットボトル利用の小型サボニウス型風車風力発電機</a:t>
            </a:r>
            <a:endParaRPr kumimoji="1" lang="ja-JP" altLang="en-US" sz="2400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4288" y="2592288"/>
            <a:ext cx="1693738" cy="4265712"/>
          </a:xfrm>
          <a:prstGeom prst="rect">
            <a:avLst/>
          </a:prstGeom>
        </p:spPr>
      </p:pic>
      <p:sp>
        <p:nvSpPr>
          <p:cNvPr id="7" name="下矢印 6"/>
          <p:cNvSpPr/>
          <p:nvPr/>
        </p:nvSpPr>
        <p:spPr>
          <a:xfrm>
            <a:off x="3995936" y="2636912"/>
            <a:ext cx="432048" cy="50405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下矢印 7"/>
          <p:cNvSpPr/>
          <p:nvPr/>
        </p:nvSpPr>
        <p:spPr>
          <a:xfrm>
            <a:off x="3203848" y="4869160"/>
            <a:ext cx="432048" cy="50405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コンテンツ プレースホルダ 2"/>
          <p:cNvSpPr txBox="1">
            <a:spLocks/>
          </p:cNvSpPr>
          <p:nvPr/>
        </p:nvSpPr>
        <p:spPr>
          <a:xfrm>
            <a:off x="1619672" y="5517232"/>
            <a:ext cx="4320480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kumimoji="1"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kumimoji="1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kumimoji="1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 pitchFamily="18" charset="2"/>
              <a:buNone/>
            </a:pPr>
            <a:r>
              <a:rPr lang="ja-JP" altLang="en-US" b="1" dirty="0" smtClean="0">
                <a:solidFill>
                  <a:srgbClr val="0D0D0D"/>
                </a:solidFill>
                <a:latin typeface="+mn-ea"/>
              </a:rPr>
              <a:t>自然の風での発電は難しい</a:t>
            </a:r>
            <a:endParaRPr lang="en-US" altLang="ja-JP" b="1" dirty="0" smtClean="0">
              <a:solidFill>
                <a:srgbClr val="0D0D0D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3500" dirty="0" smtClean="0">
                <a:solidFill>
                  <a:schemeClr val="tx1"/>
                </a:solidFill>
              </a:rPr>
              <a:t>サボニウス型風車とは</a:t>
            </a:r>
            <a:endParaRPr kumimoji="1" lang="ja-JP" altLang="en-US" sz="3500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51520" y="1556792"/>
            <a:ext cx="8496944" cy="43204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kumimoji="1" lang="ja-JP" altLang="en-US" dirty="0" smtClean="0"/>
              <a:t>パドル型　　　　　　　　　　　　　　　　　サボニウス型</a:t>
            </a:r>
            <a:endParaRPr kumimoji="1" lang="ja-JP" altLang="en-US" dirty="0"/>
          </a:p>
        </p:txBody>
      </p:sp>
      <p:sp>
        <p:nvSpPr>
          <p:cNvPr id="120" name="コンテンツ プレースホルダ 2"/>
          <p:cNvSpPr txBox="1">
            <a:spLocks/>
          </p:cNvSpPr>
          <p:nvPr/>
        </p:nvSpPr>
        <p:spPr>
          <a:xfrm>
            <a:off x="251520" y="6381328"/>
            <a:ext cx="8496944" cy="432048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0" name="正方形/長方形 79"/>
          <p:cNvSpPr/>
          <p:nvPr/>
        </p:nvSpPr>
        <p:spPr>
          <a:xfrm>
            <a:off x="1691680" y="2348880"/>
            <a:ext cx="720080" cy="15121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5" name="直線コネクタ 114"/>
          <p:cNvCxnSpPr/>
          <p:nvPr/>
        </p:nvCxnSpPr>
        <p:spPr>
          <a:xfrm rot="5400000">
            <a:off x="1475680" y="4005040"/>
            <a:ext cx="432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円/楕円 117"/>
          <p:cNvSpPr/>
          <p:nvPr/>
        </p:nvSpPr>
        <p:spPr>
          <a:xfrm>
            <a:off x="1619672" y="3924048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9" name="直線矢印コネクタ 108"/>
          <p:cNvCxnSpPr/>
          <p:nvPr/>
        </p:nvCxnSpPr>
        <p:spPr>
          <a:xfrm rot="10800000">
            <a:off x="1691680" y="2708920"/>
            <a:ext cx="201622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直線矢印コネクタ 121"/>
          <p:cNvCxnSpPr/>
          <p:nvPr/>
        </p:nvCxnSpPr>
        <p:spPr>
          <a:xfrm rot="10800000">
            <a:off x="1691681" y="3139379"/>
            <a:ext cx="201622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直線矢印コネクタ 122"/>
          <p:cNvCxnSpPr/>
          <p:nvPr/>
        </p:nvCxnSpPr>
        <p:spPr>
          <a:xfrm rot="10800000">
            <a:off x="1691681" y="3571427"/>
            <a:ext cx="201622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直線矢印コネクタ 123"/>
          <p:cNvCxnSpPr/>
          <p:nvPr/>
        </p:nvCxnSpPr>
        <p:spPr>
          <a:xfrm rot="10800000">
            <a:off x="2555776" y="4939579"/>
            <a:ext cx="108012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直線矢印コネクタ 125"/>
          <p:cNvCxnSpPr/>
          <p:nvPr/>
        </p:nvCxnSpPr>
        <p:spPr>
          <a:xfrm rot="10800000">
            <a:off x="2555777" y="4509120"/>
            <a:ext cx="108012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直線矢印コネクタ 126"/>
          <p:cNvCxnSpPr/>
          <p:nvPr/>
        </p:nvCxnSpPr>
        <p:spPr>
          <a:xfrm rot="10800000">
            <a:off x="2555777" y="5371628"/>
            <a:ext cx="108012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コンテンツ プレースホルダ 2"/>
          <p:cNvSpPr txBox="1">
            <a:spLocks/>
          </p:cNvSpPr>
          <p:nvPr/>
        </p:nvSpPr>
        <p:spPr>
          <a:xfrm>
            <a:off x="395536" y="2276872"/>
            <a:ext cx="1008112" cy="43204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ja-JP" altLang="en-US" sz="2000" dirty="0" smtClean="0"/>
              <a:t>パドル</a:t>
            </a:r>
            <a:endParaRPr kumimoji="1" lang="en-US" altLang="ja-JP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9" name="コンテンツ プレースホルダ 2"/>
          <p:cNvSpPr txBox="1">
            <a:spLocks/>
          </p:cNvSpPr>
          <p:nvPr/>
        </p:nvSpPr>
        <p:spPr>
          <a:xfrm>
            <a:off x="547936" y="3789040"/>
            <a:ext cx="1215752" cy="50405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中心軸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0" name="コンテンツ プレースホルダ 2"/>
          <p:cNvSpPr txBox="1">
            <a:spLocks/>
          </p:cNvSpPr>
          <p:nvPr/>
        </p:nvSpPr>
        <p:spPr>
          <a:xfrm>
            <a:off x="1844080" y="2204864"/>
            <a:ext cx="2439888" cy="43204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回転させる向きの風</a:t>
            </a:r>
            <a:endParaRPr kumimoji="1" lang="en-US" altLang="ja-JP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1" name="コンテンツ プレースホルダ 2"/>
          <p:cNvSpPr txBox="1">
            <a:spLocks/>
          </p:cNvSpPr>
          <p:nvPr/>
        </p:nvSpPr>
        <p:spPr>
          <a:xfrm>
            <a:off x="1331640" y="5589240"/>
            <a:ext cx="2880320" cy="43204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回転を止める向きの風</a:t>
            </a:r>
            <a:endParaRPr kumimoji="1" lang="en-US" altLang="ja-JP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6" name="円弧 135"/>
          <p:cNvSpPr/>
          <p:nvPr/>
        </p:nvSpPr>
        <p:spPr>
          <a:xfrm>
            <a:off x="4860032" y="3501008"/>
            <a:ext cx="2088232" cy="2088232"/>
          </a:xfrm>
          <a:prstGeom prst="arc">
            <a:avLst>
              <a:gd name="adj1" fmla="val 16200000"/>
              <a:gd name="adj2" fmla="val 536022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円弧 136"/>
          <p:cNvSpPr/>
          <p:nvPr/>
        </p:nvSpPr>
        <p:spPr>
          <a:xfrm rot="10800000">
            <a:off x="4860032" y="2420888"/>
            <a:ext cx="2088232" cy="2088232"/>
          </a:xfrm>
          <a:prstGeom prst="arc">
            <a:avLst>
              <a:gd name="adj1" fmla="val 16200000"/>
              <a:gd name="adj2" fmla="val 536022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44" name="直線矢印コネクタ 143"/>
          <p:cNvCxnSpPr/>
          <p:nvPr/>
        </p:nvCxnSpPr>
        <p:spPr>
          <a:xfrm rot="10800000">
            <a:off x="4860031" y="5299619"/>
            <a:ext cx="108012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直線矢印コネクタ 144"/>
          <p:cNvCxnSpPr/>
          <p:nvPr/>
        </p:nvCxnSpPr>
        <p:spPr>
          <a:xfrm rot="10800000">
            <a:off x="4860032" y="4869160"/>
            <a:ext cx="1080120" cy="1588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直線矢印コネクタ 145"/>
          <p:cNvCxnSpPr/>
          <p:nvPr/>
        </p:nvCxnSpPr>
        <p:spPr>
          <a:xfrm rot="10800000">
            <a:off x="5868143" y="3139380"/>
            <a:ext cx="1080120" cy="1588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直線矢印コネクタ 146"/>
          <p:cNvCxnSpPr/>
          <p:nvPr/>
        </p:nvCxnSpPr>
        <p:spPr>
          <a:xfrm rot="10800000">
            <a:off x="5868144" y="2708921"/>
            <a:ext cx="1080120" cy="1588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円/楕円 147"/>
          <p:cNvSpPr/>
          <p:nvPr/>
        </p:nvSpPr>
        <p:spPr>
          <a:xfrm>
            <a:off x="5796136" y="3933056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コンテンツ プレースホルダ 2"/>
          <p:cNvSpPr txBox="1">
            <a:spLocks/>
          </p:cNvSpPr>
          <p:nvPr/>
        </p:nvSpPr>
        <p:spPr>
          <a:xfrm>
            <a:off x="6876256" y="3789040"/>
            <a:ext cx="1215752" cy="50405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中心軸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53" name="直線コネクタ 152"/>
          <p:cNvCxnSpPr/>
          <p:nvPr/>
        </p:nvCxnSpPr>
        <p:spPr>
          <a:xfrm>
            <a:off x="5940152" y="4005064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円弧 154"/>
          <p:cNvSpPr/>
          <p:nvPr/>
        </p:nvSpPr>
        <p:spPr>
          <a:xfrm rot="10800000">
            <a:off x="5148064" y="2708920"/>
            <a:ext cx="1512168" cy="1512168"/>
          </a:xfrm>
          <a:prstGeom prst="arc">
            <a:avLst>
              <a:gd name="adj1" fmla="val 16200000"/>
              <a:gd name="adj2" fmla="val 5360220"/>
            </a:avLst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" name="円弧 155"/>
          <p:cNvSpPr/>
          <p:nvPr/>
        </p:nvSpPr>
        <p:spPr>
          <a:xfrm rot="10800000">
            <a:off x="5580112" y="3140968"/>
            <a:ext cx="648072" cy="648072"/>
          </a:xfrm>
          <a:prstGeom prst="arc">
            <a:avLst>
              <a:gd name="adj1" fmla="val 16200000"/>
              <a:gd name="adj2" fmla="val 5360220"/>
            </a:avLst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" name="円弧 156"/>
          <p:cNvSpPr/>
          <p:nvPr/>
        </p:nvSpPr>
        <p:spPr>
          <a:xfrm>
            <a:off x="5148064" y="3789040"/>
            <a:ext cx="1512168" cy="1512168"/>
          </a:xfrm>
          <a:prstGeom prst="arc">
            <a:avLst>
              <a:gd name="adj1" fmla="val 16200000"/>
              <a:gd name="adj2" fmla="val 5360220"/>
            </a:avLst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" name="円弧 157"/>
          <p:cNvSpPr/>
          <p:nvPr/>
        </p:nvSpPr>
        <p:spPr>
          <a:xfrm>
            <a:off x="5580113" y="4221088"/>
            <a:ext cx="648072" cy="648072"/>
          </a:xfrm>
          <a:prstGeom prst="arc">
            <a:avLst>
              <a:gd name="adj1" fmla="val 16200000"/>
              <a:gd name="adj2" fmla="val 5360220"/>
            </a:avLst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" name="コンテンツ プレースホルダ 2"/>
          <p:cNvSpPr txBox="1">
            <a:spLocks/>
          </p:cNvSpPr>
          <p:nvPr/>
        </p:nvSpPr>
        <p:spPr>
          <a:xfrm>
            <a:off x="4427984" y="2276872"/>
            <a:ext cx="1008112" cy="432048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バケット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60" name="直線矢印コネクタ 159"/>
          <p:cNvCxnSpPr/>
          <p:nvPr/>
        </p:nvCxnSpPr>
        <p:spPr>
          <a:xfrm rot="10800000">
            <a:off x="6948265" y="5299619"/>
            <a:ext cx="108012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直線矢印コネクタ 160"/>
          <p:cNvCxnSpPr/>
          <p:nvPr/>
        </p:nvCxnSpPr>
        <p:spPr>
          <a:xfrm rot="10800000">
            <a:off x="6948266" y="4869160"/>
            <a:ext cx="108012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コンテンツ プレースホルダ 2"/>
          <p:cNvSpPr txBox="1">
            <a:spLocks/>
          </p:cNvSpPr>
          <p:nvPr/>
        </p:nvSpPr>
        <p:spPr>
          <a:xfrm>
            <a:off x="5876528" y="2204864"/>
            <a:ext cx="2439888" cy="43204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回転させる向きの風</a:t>
            </a:r>
            <a:endParaRPr kumimoji="1" lang="en-US" altLang="ja-JP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3" name="コンテンツ プレースホルダ 2"/>
          <p:cNvSpPr txBox="1">
            <a:spLocks/>
          </p:cNvSpPr>
          <p:nvPr/>
        </p:nvSpPr>
        <p:spPr>
          <a:xfrm>
            <a:off x="6372200" y="5373216"/>
            <a:ext cx="2771800" cy="50405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回転を止める向きの風</a:t>
            </a:r>
            <a:endParaRPr kumimoji="1" lang="en-US" altLang="ja-JP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4" name="コンテンツ プレースホルダ 2"/>
          <p:cNvSpPr txBox="1">
            <a:spLocks/>
          </p:cNvSpPr>
          <p:nvPr/>
        </p:nvSpPr>
        <p:spPr>
          <a:xfrm>
            <a:off x="4211960" y="4869160"/>
            <a:ext cx="2160240" cy="43204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回転に役立った風</a:t>
            </a:r>
            <a:endParaRPr kumimoji="1" lang="en-US" altLang="ja-JP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アーチ 3"/>
          <p:cNvSpPr/>
          <p:nvPr/>
        </p:nvSpPr>
        <p:spPr>
          <a:xfrm rot="16200000">
            <a:off x="1043607" y="2420888"/>
            <a:ext cx="1368152" cy="1368152"/>
          </a:xfrm>
          <a:prstGeom prst="blockArc">
            <a:avLst>
              <a:gd name="adj1" fmla="val 11068042"/>
              <a:gd name="adj2" fmla="val 21510493"/>
              <a:gd name="adj3" fmla="val 2459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3" name="アーチ 42"/>
          <p:cNvSpPr/>
          <p:nvPr/>
        </p:nvSpPr>
        <p:spPr>
          <a:xfrm rot="5400000">
            <a:off x="971600" y="4221088"/>
            <a:ext cx="1368152" cy="1368152"/>
          </a:xfrm>
          <a:prstGeom prst="blockArc">
            <a:avLst>
              <a:gd name="adj1" fmla="val 11068042"/>
              <a:gd name="adj2" fmla="val 21510493"/>
              <a:gd name="adj3" fmla="val 2459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3500" dirty="0" smtClean="0">
                <a:solidFill>
                  <a:schemeClr val="tx1"/>
                </a:solidFill>
              </a:rPr>
              <a:t>構造</a:t>
            </a:r>
            <a:endParaRPr kumimoji="1" lang="ja-JP" altLang="en-US" sz="3500" dirty="0">
              <a:solidFill>
                <a:schemeClr val="tx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51520" y="1527175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サボニウス型風車風力発電実験機の具体的構造</a:t>
            </a:r>
            <a:r>
              <a:rPr lang="en-US" altLang="ja-JP" sz="2400" dirty="0" smtClean="0"/>
              <a:t>…</a:t>
            </a:r>
            <a:endParaRPr kumimoji="1" lang="en-US" altLang="ja-JP" sz="24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955479"/>
            <a:ext cx="2940211" cy="221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988840"/>
            <a:ext cx="2885859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5436" y="4591463"/>
            <a:ext cx="2826444" cy="222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22874" y="4609240"/>
            <a:ext cx="2861494" cy="2248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3500" dirty="0" smtClean="0">
                <a:solidFill>
                  <a:schemeClr val="tx1"/>
                </a:solidFill>
              </a:rPr>
              <a:t>研究内容</a:t>
            </a:r>
            <a:endParaRPr kumimoji="1" lang="ja-JP" altLang="en-US" sz="3500" dirty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251520" y="1527175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サボニウス型風車風力発電実験機の具体的構造</a:t>
            </a:r>
            <a:r>
              <a:rPr lang="en-US" altLang="ja-JP" sz="2400" dirty="0" smtClean="0"/>
              <a:t>…</a:t>
            </a:r>
            <a:endParaRPr kumimoji="1" lang="en-US" altLang="ja-JP" sz="2400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988840"/>
            <a:ext cx="2880320" cy="2125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988841"/>
            <a:ext cx="2878857" cy="2160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7824" y="4509120"/>
            <a:ext cx="2900321" cy="2160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3500" dirty="0" smtClean="0">
                <a:solidFill>
                  <a:schemeClr val="tx1"/>
                </a:solidFill>
              </a:rPr>
              <a:t>性能</a:t>
            </a:r>
            <a:endParaRPr kumimoji="1" lang="ja-JP" altLang="en-US" sz="3500" dirty="0">
              <a:solidFill>
                <a:schemeClr val="tx1"/>
              </a:solidFill>
            </a:endParaRPr>
          </a:p>
        </p:txBody>
      </p:sp>
      <p:graphicFrame>
        <p:nvGraphicFramePr>
          <p:cNvPr id="26" name="表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445852"/>
              </p:ext>
            </p:extLst>
          </p:nvPr>
        </p:nvGraphicFramePr>
        <p:xfrm>
          <a:off x="2208" y="1484784"/>
          <a:ext cx="3707904" cy="3933881"/>
        </p:xfrm>
        <a:graphic>
          <a:graphicData uri="http://schemas.openxmlformats.org/drawingml/2006/table">
            <a:tbl>
              <a:tblPr/>
              <a:tblGrid>
                <a:gridCol w="1020677"/>
                <a:gridCol w="1111956"/>
                <a:gridCol w="1575271"/>
              </a:tblGrid>
              <a:tr h="37084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200" b="0" i="0" u="none" strike="noStrike" dirty="0" smtClean="0">
                          <a:solidFill>
                            <a:srgbClr val="000000"/>
                          </a:solidFill>
                          <a:latin typeface="ＭＳ 明朝"/>
                        </a:rPr>
                        <a:t>風速</a:t>
                      </a:r>
                      <a:endParaRPr lang="en-US" altLang="ja-JP" sz="2200" b="0" i="0" u="none" strike="noStrike" dirty="0" smtClean="0">
                        <a:solidFill>
                          <a:srgbClr val="000000"/>
                        </a:solidFill>
                        <a:latin typeface="ＭＳ 明朝"/>
                      </a:endParaRPr>
                    </a:p>
                    <a:p>
                      <a:pPr algn="ctr" fontAlgn="ctr"/>
                      <a:r>
                        <a:rPr lang="en-US" altLang="ja-JP" sz="2200" b="0" i="0" u="none" strike="noStrike" dirty="0" smtClean="0">
                          <a:solidFill>
                            <a:srgbClr val="000000"/>
                          </a:solidFill>
                          <a:latin typeface="ＭＳ 明朝"/>
                        </a:rPr>
                        <a:t>〔</a:t>
                      </a:r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m/s</a:t>
                      </a:r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ＭＳ 明朝"/>
                        </a:rPr>
                        <a:t>〕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7659" marR="17659" marT="17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200" b="0" i="0" u="none" strike="noStrike" dirty="0" smtClean="0">
                          <a:solidFill>
                            <a:srgbClr val="000000"/>
                          </a:solidFill>
                          <a:latin typeface="ＭＳ 明朝"/>
                        </a:rPr>
                        <a:t>回転数</a:t>
                      </a:r>
                      <a:endParaRPr lang="en-US" altLang="ja-JP" sz="2200" b="0" i="0" u="none" strike="noStrike" dirty="0" smtClean="0">
                        <a:solidFill>
                          <a:srgbClr val="000000"/>
                        </a:solidFill>
                        <a:latin typeface="ＭＳ 明朝"/>
                      </a:endParaRPr>
                    </a:p>
                    <a:p>
                      <a:pPr algn="ctr" fontAlgn="ctr"/>
                      <a:r>
                        <a:rPr lang="en-US" altLang="ja-JP" sz="2200" b="0" i="0" u="none" strike="noStrike" dirty="0" smtClean="0">
                          <a:solidFill>
                            <a:srgbClr val="000000"/>
                          </a:solidFill>
                          <a:latin typeface="ＭＳ 明朝"/>
                        </a:rPr>
                        <a:t>〔</a:t>
                      </a:r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rpm</a:t>
                      </a:r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ＭＳ 明朝"/>
                        </a:rPr>
                        <a:t>〕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7659" marR="17659" marT="17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200" b="0" i="0" u="none" strike="noStrike" dirty="0">
                          <a:solidFill>
                            <a:srgbClr val="000000"/>
                          </a:solidFill>
                          <a:latin typeface="ＭＳ 明朝"/>
                        </a:rPr>
                        <a:t>電力</a:t>
                      </a:r>
                      <a:r>
                        <a:rPr lang="en-US" altLang="ja-JP" sz="2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×</a:t>
                      </a:r>
                      <a:r>
                        <a:rPr lang="en-US" altLang="ja-JP" sz="2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  <a:r>
                        <a:rPr lang="en-US" altLang="ja-JP" sz="2200" b="0" i="0" u="none" strike="noStrike" baseline="3000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-5</a:t>
                      </a:r>
                    </a:p>
                    <a:p>
                      <a:pPr algn="ctr" fontAlgn="ctr"/>
                      <a:r>
                        <a:rPr lang="en-US" altLang="ja-JP" sz="2200" b="0" i="0" u="none" strike="noStrike" dirty="0" smtClean="0">
                          <a:solidFill>
                            <a:srgbClr val="000000"/>
                          </a:solidFill>
                          <a:latin typeface="ＭＳ 明朝"/>
                        </a:rPr>
                        <a:t>〔</a:t>
                      </a:r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W</a:t>
                      </a:r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ＭＳ 明朝"/>
                        </a:rPr>
                        <a:t>〕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7659" marR="17659" marT="17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87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0.0 </a:t>
                      </a:r>
                    </a:p>
                  </a:txBody>
                  <a:tcPr marL="17659" marR="17659" marT="17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 </a:t>
                      </a:r>
                    </a:p>
                  </a:txBody>
                  <a:tcPr marL="17659" marR="17659" marT="17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 </a:t>
                      </a:r>
                    </a:p>
                  </a:txBody>
                  <a:tcPr marL="17659" marR="17659" marT="17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787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0.5 </a:t>
                      </a:r>
                    </a:p>
                  </a:txBody>
                  <a:tcPr marL="17659" marR="17659" marT="17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 </a:t>
                      </a:r>
                    </a:p>
                  </a:txBody>
                  <a:tcPr marL="17659" marR="17659" marT="17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 </a:t>
                      </a:r>
                    </a:p>
                  </a:txBody>
                  <a:tcPr marL="17659" marR="17659" marT="17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787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1.0 </a:t>
                      </a:r>
                    </a:p>
                  </a:txBody>
                  <a:tcPr marL="17659" marR="17659" marT="17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 </a:t>
                      </a:r>
                    </a:p>
                  </a:txBody>
                  <a:tcPr marL="17659" marR="17659" marT="17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 </a:t>
                      </a:r>
                    </a:p>
                  </a:txBody>
                  <a:tcPr marL="17659" marR="17659" marT="17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787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1.5 </a:t>
                      </a:r>
                    </a:p>
                  </a:txBody>
                  <a:tcPr marL="17659" marR="17659" marT="17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 </a:t>
                      </a:r>
                    </a:p>
                  </a:txBody>
                  <a:tcPr marL="17659" marR="17659" marT="17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 </a:t>
                      </a:r>
                    </a:p>
                  </a:txBody>
                  <a:tcPr marL="17659" marR="17659" marT="17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787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2.0 </a:t>
                      </a:r>
                    </a:p>
                  </a:txBody>
                  <a:tcPr marL="17659" marR="17659" marT="17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 </a:t>
                      </a:r>
                    </a:p>
                  </a:txBody>
                  <a:tcPr marL="17659" marR="17659" marT="17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 </a:t>
                      </a:r>
                    </a:p>
                  </a:txBody>
                  <a:tcPr marL="17659" marR="17659" marT="17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787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2.5 </a:t>
                      </a:r>
                    </a:p>
                  </a:txBody>
                  <a:tcPr marL="17659" marR="17659" marT="17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55.4 </a:t>
                      </a:r>
                    </a:p>
                  </a:txBody>
                  <a:tcPr marL="17659" marR="17659" marT="17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0.65 </a:t>
                      </a:r>
                    </a:p>
                  </a:txBody>
                  <a:tcPr marL="17659" marR="17659" marT="17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787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3.0 </a:t>
                      </a:r>
                    </a:p>
                  </a:txBody>
                  <a:tcPr marL="17659" marR="17659" marT="17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101.2 </a:t>
                      </a:r>
                    </a:p>
                  </a:txBody>
                  <a:tcPr marL="17659" marR="17659" marT="17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1.38 </a:t>
                      </a:r>
                    </a:p>
                  </a:txBody>
                  <a:tcPr marL="17659" marR="17659" marT="17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787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3.5 </a:t>
                      </a:r>
                    </a:p>
                  </a:txBody>
                  <a:tcPr marL="17659" marR="17659" marT="17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158.3 </a:t>
                      </a:r>
                    </a:p>
                  </a:txBody>
                  <a:tcPr marL="17659" marR="17659" marT="17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1.90 </a:t>
                      </a:r>
                    </a:p>
                  </a:txBody>
                  <a:tcPr marL="17659" marR="17659" marT="17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787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4.0 </a:t>
                      </a:r>
                    </a:p>
                  </a:txBody>
                  <a:tcPr marL="17659" marR="17659" marT="17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196.1 </a:t>
                      </a:r>
                    </a:p>
                  </a:txBody>
                  <a:tcPr marL="17659" marR="17659" marT="17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2.31 </a:t>
                      </a:r>
                    </a:p>
                  </a:txBody>
                  <a:tcPr marL="17659" marR="17659" marT="17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787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4.5 </a:t>
                      </a:r>
                    </a:p>
                  </a:txBody>
                  <a:tcPr marL="17659" marR="17659" marT="17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211.1 </a:t>
                      </a:r>
                    </a:p>
                  </a:txBody>
                  <a:tcPr marL="17659" marR="17659" marT="17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2.64 </a:t>
                      </a:r>
                    </a:p>
                  </a:txBody>
                  <a:tcPr marL="17659" marR="17659" marT="17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64204" y="1412776"/>
            <a:ext cx="5279796" cy="399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テキスト ボックス 5"/>
          <p:cNvSpPr txBox="1"/>
          <p:nvPr/>
        </p:nvSpPr>
        <p:spPr>
          <a:xfrm>
            <a:off x="323528" y="5631631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風速</a:t>
            </a:r>
            <a:r>
              <a:rPr lang="en-US" altLang="ja-JP" sz="2400" dirty="0" smtClean="0"/>
              <a:t>2.3m/s(</a:t>
            </a:r>
            <a:r>
              <a:rPr lang="ja-JP" altLang="en-US" sz="2400" dirty="0" smtClean="0"/>
              <a:t>回転数</a:t>
            </a:r>
            <a:r>
              <a:rPr lang="en-US" altLang="ja-JP" sz="2400" dirty="0" smtClean="0"/>
              <a:t>247.1rpm)</a:t>
            </a:r>
            <a:r>
              <a:rPr lang="ja-JP" altLang="en-US" sz="2400" dirty="0" smtClean="0"/>
              <a:t>以上で発光ダイオードが点灯</a:t>
            </a:r>
            <a:endParaRPr kumimoji="1" lang="en-US" altLang="ja-JP" sz="2400" dirty="0" smtClean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3528" y="6165304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風速</a:t>
            </a:r>
            <a:r>
              <a:rPr lang="en-US" altLang="ja-JP" sz="2400" dirty="0" smtClean="0"/>
              <a:t>2.0m/s(</a:t>
            </a:r>
            <a:r>
              <a:rPr lang="ja-JP" altLang="en-US" sz="2400" dirty="0" smtClean="0"/>
              <a:t>回転数</a:t>
            </a:r>
            <a:r>
              <a:rPr lang="en-US" altLang="ja-JP" sz="2400" dirty="0" smtClean="0"/>
              <a:t>172.2rpm)</a:t>
            </a:r>
            <a:r>
              <a:rPr lang="ja-JP" altLang="en-US" sz="2400" dirty="0" smtClean="0"/>
              <a:t>以上で電子メロディーが鳴る</a:t>
            </a:r>
            <a:endParaRPr kumimoji="1" lang="en-US" altLang="ja-JP" sz="24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3500" dirty="0" smtClean="0">
                <a:solidFill>
                  <a:schemeClr val="tx1"/>
                </a:solidFill>
              </a:rPr>
              <a:t>実践</a:t>
            </a:r>
            <a:r>
              <a:rPr lang="en-US" altLang="ja-JP" sz="3500" dirty="0" smtClean="0">
                <a:solidFill>
                  <a:schemeClr val="tx1"/>
                </a:solidFill>
              </a:rPr>
              <a:t>①</a:t>
            </a:r>
            <a:endParaRPr kumimoji="1" lang="ja-JP" altLang="en-US" sz="3500" dirty="0">
              <a:solidFill>
                <a:schemeClr val="tx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51520" y="1527175"/>
            <a:ext cx="8496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ja-JP" altLang="en-US" sz="2800" dirty="0" smtClean="0"/>
              <a:t>東京理科大学理学部の授業</a:t>
            </a:r>
            <a:r>
              <a:rPr lang="en-US" altLang="ja-JP" sz="2800" dirty="0" smtClean="0"/>
              <a:t>｢</a:t>
            </a:r>
            <a:r>
              <a:rPr lang="ja-JP" altLang="en-US" sz="2800" dirty="0" smtClean="0"/>
              <a:t>講義実験</a:t>
            </a:r>
            <a:r>
              <a:rPr lang="en-US" altLang="ja-JP" sz="2800" dirty="0" smtClean="0"/>
              <a:t>｣</a:t>
            </a:r>
            <a:endParaRPr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51520" y="2420888"/>
            <a:ext cx="849694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ja-JP" altLang="en-US" sz="2800" dirty="0" smtClean="0"/>
              <a:t>日時</a:t>
            </a:r>
            <a:r>
              <a:rPr lang="en-US" altLang="ja-JP" sz="2800" dirty="0" smtClean="0"/>
              <a:t>:2008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1</a:t>
            </a:r>
            <a:r>
              <a:rPr lang="ja-JP" altLang="en-US" sz="2800" dirty="0" smtClean="0"/>
              <a:t>月</a:t>
            </a:r>
            <a:r>
              <a:rPr lang="en-US" altLang="ja-JP" sz="2800" dirty="0" smtClean="0"/>
              <a:t>17</a:t>
            </a:r>
            <a:r>
              <a:rPr lang="ja-JP" altLang="en-US" sz="2800" dirty="0" smtClean="0"/>
              <a:t>日　　</a:t>
            </a:r>
            <a:endParaRPr lang="en-US" altLang="ja-JP" sz="2800" dirty="0" smtClean="0"/>
          </a:p>
          <a:p>
            <a:pPr>
              <a:buNone/>
            </a:pPr>
            <a:r>
              <a:rPr lang="ja-JP" altLang="en-US" sz="2800" dirty="0" smtClean="0"/>
              <a:t>受講者数</a:t>
            </a:r>
            <a:r>
              <a:rPr lang="en-US" altLang="ja-JP" sz="2800" dirty="0" smtClean="0"/>
              <a:t>:180</a:t>
            </a:r>
            <a:r>
              <a:rPr lang="ja-JP" altLang="en-US" sz="2800" dirty="0" smtClean="0"/>
              <a:t>名</a:t>
            </a:r>
            <a:r>
              <a:rPr lang="en-US" altLang="ja-JP" sz="2800" dirty="0" smtClean="0"/>
              <a:t>(2</a:t>
            </a:r>
            <a:r>
              <a:rPr lang="ja-JP" altLang="en-US" sz="2800" dirty="0" smtClean="0"/>
              <a:t>名に</a:t>
            </a:r>
            <a:r>
              <a:rPr lang="en-US" altLang="ja-JP" sz="2800" dirty="0" smtClean="0"/>
              <a:t>1</a:t>
            </a:r>
            <a:r>
              <a:rPr lang="ja-JP" altLang="en-US" sz="2800" dirty="0" smtClean="0"/>
              <a:t>台</a:t>
            </a:r>
            <a:r>
              <a:rPr lang="en-US" altLang="ja-JP" sz="2800" dirty="0" smtClean="0"/>
              <a:t>)</a:t>
            </a:r>
            <a:r>
              <a:rPr lang="ja-JP" altLang="en-US" sz="2800" dirty="0" smtClean="0"/>
              <a:t>　　　</a:t>
            </a:r>
            <a:endParaRPr lang="en-US" altLang="ja-JP" sz="2800" dirty="0" smtClean="0"/>
          </a:p>
          <a:p>
            <a:pPr>
              <a:buNone/>
            </a:pPr>
            <a:endParaRPr lang="en-US" altLang="ja-JP" sz="2800" dirty="0" smtClean="0"/>
          </a:p>
          <a:p>
            <a:pPr>
              <a:buNone/>
            </a:pPr>
            <a:r>
              <a:rPr lang="ja-JP" altLang="en-US" sz="2800" dirty="0" smtClean="0"/>
              <a:t>アンケート</a:t>
            </a:r>
            <a:endParaRPr lang="en-US" altLang="ja-JP" sz="2800" dirty="0" smtClean="0"/>
          </a:p>
          <a:p>
            <a:pPr>
              <a:buNone/>
            </a:pPr>
            <a:r>
              <a:rPr lang="en-US" altLang="ja-JP" sz="2800" dirty="0" smtClean="0"/>
              <a:t>｢</a:t>
            </a:r>
            <a:r>
              <a:rPr lang="ja-JP" altLang="en-US" sz="2800" dirty="0" smtClean="0"/>
              <a:t>授業で用いたサボニウス型風車風力発電機を，</a:t>
            </a:r>
            <a:endParaRPr lang="en-US" altLang="ja-JP" sz="2800" dirty="0" smtClean="0"/>
          </a:p>
          <a:p>
            <a:pPr>
              <a:buNone/>
            </a:pPr>
            <a:r>
              <a:rPr lang="ja-JP" altLang="en-US" sz="2800" dirty="0" smtClean="0"/>
              <a:t>  あなたはどのように利用すると良いと思いますか</a:t>
            </a:r>
            <a:r>
              <a:rPr lang="en-US" altLang="ja-JP" sz="2800" dirty="0" smtClean="0"/>
              <a:t>?｣</a:t>
            </a:r>
            <a:endParaRPr lang="ja-JP" alt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1968359"/>
              </p:ext>
            </p:extLst>
          </p:nvPr>
        </p:nvGraphicFramePr>
        <p:xfrm>
          <a:off x="899592" y="260648"/>
          <a:ext cx="7488832" cy="63538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40"/>
                <a:gridCol w="720080"/>
                <a:gridCol w="504056"/>
                <a:gridCol w="720080"/>
                <a:gridCol w="4509190"/>
                <a:gridCol w="675386"/>
              </a:tblGrid>
              <a:tr h="360040">
                <a:tc rowSpan="14">
                  <a:txBody>
                    <a:bodyPr/>
                    <a:lstStyle/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肯定的</a:t>
                      </a:r>
                      <a:endParaRPr kumimoji="1" lang="ja-JP" altLang="en-US" dirty="0"/>
                    </a:p>
                  </a:txBody>
                  <a:tcPr/>
                </a:tc>
                <a:tc rowSpan="14">
                  <a:txBody>
                    <a:bodyPr/>
                    <a:lstStyle/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r>
                        <a:rPr kumimoji="1" lang="en-US" altLang="ja-JP" dirty="0" smtClean="0"/>
                        <a:t>175</a:t>
                      </a:r>
                      <a:endParaRPr kumimoji="1" lang="ja-JP" altLang="en-US" dirty="0"/>
                    </a:p>
                  </a:txBody>
                  <a:tcPr/>
                </a:tc>
                <a:tc rowSpan="9">
                  <a:txBody>
                    <a:bodyPr/>
                    <a:lstStyle/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エネルギ｜源</a:t>
                      </a:r>
                      <a:endParaRPr kumimoji="1" lang="ja-JP" altLang="en-US" dirty="0"/>
                    </a:p>
                  </a:txBody>
                  <a:tcPr/>
                </a:tc>
                <a:tc rowSpan="9">
                  <a:txBody>
                    <a:bodyPr/>
                    <a:lstStyle/>
                    <a:p>
                      <a:r>
                        <a:rPr kumimoji="1" lang="en-US" altLang="ja-JP" dirty="0" smtClean="0"/>
                        <a:t>165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電力供給・発電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54</a:t>
                      </a:r>
                    </a:p>
                  </a:txBody>
                  <a:tcPr/>
                </a:tc>
              </a:tr>
              <a:tr h="36004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自家発電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30</a:t>
                      </a:r>
                    </a:p>
                  </a:txBody>
                  <a:tcPr/>
                </a:tc>
              </a:tr>
              <a:tr h="35432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ビル風を利用して都心で発電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20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4860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自動車・自転車・バイク等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19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4288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外灯・イルミネーション等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17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3716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充電（携帯・ゲーム機・</a:t>
                      </a:r>
                      <a:r>
                        <a:rPr kumimoji="1" lang="en-US" altLang="ja-JP" dirty="0" err="1" smtClean="0"/>
                        <a:t>ipod</a:t>
                      </a:r>
                      <a:r>
                        <a:rPr kumimoji="1" lang="ja-JP" altLang="en-US" dirty="0" smtClean="0"/>
                        <a:t>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8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403448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低電力で使えるもの（電卓・時計・おもちゃ等）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4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39432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非常用電源（ラジオ等）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4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33712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オブジェ・モニュメント＋発電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9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420608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その他</a:t>
                      </a:r>
                      <a:endParaRPr kumimoji="1" lang="ja-JP" altLang="en-US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r>
                        <a:rPr kumimoji="1" lang="en-US" altLang="ja-JP" dirty="0" smtClean="0"/>
                        <a:t>10</a:t>
                      </a:r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看板・風見鶏等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6004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教育・宣伝目的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282312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二酸化炭素削減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276592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インテリア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4288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アトラクション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409168">
                <a:tc rowSpan="3">
                  <a:txBody>
                    <a:bodyPr/>
                    <a:lstStyle/>
                    <a:p>
                      <a:r>
                        <a:rPr kumimoji="1" lang="ja-JP" altLang="en-US" dirty="0" smtClean="0"/>
                        <a:t>否定的</a:t>
                      </a:r>
                      <a:endParaRPr kumimoji="1" lang="ja-JP" altLang="en-US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kumimoji="1" lang="en-US" altLang="ja-JP" dirty="0" smtClean="0"/>
                    </a:p>
                    <a:p>
                      <a:r>
                        <a:rPr kumimoji="1" lang="en-US" altLang="ja-JP" baseline="0" dirty="0" smtClean="0"/>
                        <a:t>   </a:t>
                      </a:r>
                      <a:r>
                        <a:rPr kumimoji="1" lang="en-US" altLang="ja-JP" dirty="0" smtClean="0"/>
                        <a:t>5</a:t>
                      </a:r>
                    </a:p>
                    <a:p>
                      <a:endParaRPr kumimoji="1" lang="ja-JP" alt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dirty="0" smtClean="0"/>
                        <a:t>有用性が不明</a:t>
                      </a:r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216024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dirty="0" smtClean="0"/>
                        <a:t>発展途上過ぎる</a:t>
                      </a:r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5432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dirty="0" smtClean="0"/>
                        <a:t>記述なし</a:t>
                      </a:r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1423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そよ風">
  <a:themeElements>
    <a:clrScheme name="そよ風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そよ風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そよ風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そよ風.thmx</Template>
  <TotalTime>15073</TotalTime>
  <Words>446</Words>
  <Application>Microsoft Macintosh PowerPoint</Application>
  <PresentationFormat>画面に合わせる (4:3)</PresentationFormat>
  <Paragraphs>159</Paragraphs>
  <Slides>12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3" baseType="lpstr">
      <vt:lpstr>そよ風</vt:lpstr>
      <vt:lpstr>“ぷち発明”をいかした教材としての サボニウス型風車風力発電機</vt:lpstr>
      <vt:lpstr>本論の流れ</vt:lpstr>
      <vt:lpstr>研究背景</vt:lpstr>
      <vt:lpstr>サボニウス型風車とは</vt:lpstr>
      <vt:lpstr>構造</vt:lpstr>
      <vt:lpstr>研究内容</vt:lpstr>
      <vt:lpstr>性能</vt:lpstr>
      <vt:lpstr>実践①</vt:lpstr>
      <vt:lpstr>PowerPoint プレゼンテーション</vt:lpstr>
      <vt:lpstr>実践②</vt:lpstr>
      <vt:lpstr>まとめ</vt:lpstr>
      <vt:lpstr>この論文を読んで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実験観察講座 ペットボトルを利用した簡単な温室効果実験</dc:title>
  <dc:creator>1508135</dc:creator>
  <cp:lastModifiedBy>本多 賢一郎</cp:lastModifiedBy>
  <cp:revision>73</cp:revision>
  <dcterms:created xsi:type="dcterms:W3CDTF">2011-03-25T12:42:03Z</dcterms:created>
  <dcterms:modified xsi:type="dcterms:W3CDTF">2012-06-13T11:51:28Z</dcterms:modified>
</cp:coreProperties>
</file>