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3" r:id="rId4"/>
    <p:sldId id="273" r:id="rId5"/>
    <p:sldId id="259" r:id="rId6"/>
    <p:sldId id="264" r:id="rId7"/>
    <p:sldId id="265" r:id="rId8"/>
    <p:sldId id="285" r:id="rId9"/>
    <p:sldId id="288" r:id="rId10"/>
    <p:sldId id="289" r:id="rId11"/>
    <p:sldId id="290" r:id="rId12"/>
    <p:sldId id="291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E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90" autoAdjust="0"/>
    <p:restoredTop sz="94595" autoAdjust="0"/>
  </p:normalViewPr>
  <p:slideViewPr>
    <p:cSldViewPr>
      <p:cViewPr>
        <p:scale>
          <a:sx n="103" d="100"/>
          <a:sy n="103" d="100"/>
        </p:scale>
        <p:origin x="-5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34"/>
    </p:cViewPr>
  </p:sorterViewPr>
  <p:notesViewPr>
    <p:cSldViewPr>
      <p:cViewPr varScale="1">
        <p:scale>
          <a:sx n="59" d="100"/>
          <a:sy n="59" d="100"/>
        </p:scale>
        <p:origin x="-14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E62C5-32BE-4452-A832-D52E2DF1401A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98327-EEE6-4A47-A64E-1B11A70DBD8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64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2D97-E6D9-4F07-83F7-CCB47DC4752E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695AD-D896-48D0-8AC8-CA9646B88C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67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695AD-D896-48D0-8AC8-CA9646B88C1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97C534A-8C29-47AD-9113-D8A5D651EB4F}" type="datetimeFigureOut">
              <a:rPr kumimoji="1" lang="ja-JP" altLang="en-US" smtClean="0"/>
              <a:pPr/>
              <a:t>12/06/13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B4E9FA67-3098-4E5B-8D06-C9FA8490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611560" y="1628800"/>
            <a:ext cx="7740650" cy="1893887"/>
          </a:xfrm>
        </p:spPr>
        <p:txBody>
          <a:bodyPr>
            <a:noAutofit/>
          </a:bodyPr>
          <a:lstStyle/>
          <a:p>
            <a:pPr algn="r"/>
            <a:r>
              <a:rPr kumimoji="1" lang="ja-JP" altLang="en-US" sz="4000" dirty="0" smtClean="0">
                <a:solidFill>
                  <a:schemeClr val="tx1"/>
                </a:solidFill>
              </a:rPr>
              <a:t>“</a:t>
            </a:r>
            <a:r>
              <a:rPr kumimoji="1" lang="ja-JP" altLang="en-US" sz="4000" dirty="0" err="1" smtClean="0">
                <a:solidFill>
                  <a:schemeClr val="tx1"/>
                </a:solidFill>
              </a:rPr>
              <a:t>ぷち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発明”をいかした教材としての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4000" dirty="0" smtClean="0">
                <a:solidFill>
                  <a:schemeClr val="tx1"/>
                </a:solidFill>
              </a:rPr>
            </a:br>
            <a:r>
              <a:rPr kumimoji="1" lang="ja-JP" altLang="en-US" sz="4000" dirty="0" smtClean="0">
                <a:solidFill>
                  <a:schemeClr val="tx1"/>
                </a:solidFill>
              </a:rPr>
              <a:t>サボニウス型風車風力発電機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043608" y="4149080"/>
            <a:ext cx="7272808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500" dirty="0" smtClean="0">
                <a:solidFill>
                  <a:schemeClr val="tx1"/>
                </a:solidFill>
              </a:rPr>
              <a:t>　　　　川村康文、小林昭智、松林昭、藤原清</a:t>
            </a:r>
            <a:endParaRPr kumimoji="1" lang="en-US" altLang="ja-JP" sz="2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500" dirty="0" smtClean="0">
                <a:solidFill>
                  <a:schemeClr val="tx1"/>
                </a:solidFill>
              </a:rPr>
              <a:t>エネルギー環境教育学会　</a:t>
            </a:r>
            <a:r>
              <a:rPr lang="en-US" altLang="ja-JP" sz="2500" dirty="0" smtClean="0">
                <a:solidFill>
                  <a:schemeClr val="tx1"/>
                </a:solidFill>
              </a:rPr>
              <a:t>Vol.3 No.1</a:t>
            </a:r>
            <a:r>
              <a:rPr lang="ja-JP" altLang="en-US" sz="2500" dirty="0" smtClean="0">
                <a:solidFill>
                  <a:schemeClr val="tx1"/>
                </a:solidFill>
              </a:rPr>
              <a:t>　実践報告</a:t>
            </a:r>
            <a:endParaRPr kumimoji="1" lang="en-US" altLang="ja-JP" sz="25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500" dirty="0" smtClean="0">
                <a:solidFill>
                  <a:schemeClr val="tx1"/>
                </a:solidFill>
              </a:rPr>
              <a:t>実践</a:t>
            </a:r>
            <a:r>
              <a:rPr lang="en-US" altLang="ja-JP" sz="3500" dirty="0" smtClean="0">
                <a:solidFill>
                  <a:schemeClr val="tx1"/>
                </a:solidFill>
              </a:rPr>
              <a:t>②</a:t>
            </a:r>
            <a:endParaRPr kumimoji="1" lang="ja-JP" altLang="en-US" sz="35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527175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2800" dirty="0"/>
              <a:t>親子で楽しむエネルギーフェスタ</a:t>
            </a:r>
            <a:r>
              <a:rPr lang="en-US" altLang="ja-JP" sz="2800" dirty="0"/>
              <a:t>2008</a:t>
            </a:r>
            <a:r>
              <a:rPr lang="ja-JP" altLang="en-US" sz="2800" dirty="0"/>
              <a:t>･工作</a:t>
            </a:r>
            <a:r>
              <a:rPr lang="ja-JP" altLang="en-US" sz="2800" dirty="0" smtClean="0"/>
              <a:t>教室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2420888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2800" dirty="0" smtClean="0"/>
              <a:t>日時</a:t>
            </a:r>
            <a:r>
              <a:rPr lang="en-US" altLang="ja-JP" sz="2800" dirty="0" smtClean="0"/>
              <a:t>:2008</a:t>
            </a:r>
            <a:r>
              <a:rPr lang="ja-JP" altLang="en-US" sz="2800" dirty="0" smtClean="0"/>
              <a:t>年</a:t>
            </a:r>
            <a:r>
              <a:rPr lang="en-US" altLang="ja-JP" sz="2800" dirty="0"/>
              <a:t>3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23</a:t>
            </a:r>
            <a:r>
              <a:rPr lang="ja-JP" altLang="en-US" sz="2800" dirty="0" smtClean="0"/>
              <a:t>日　　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受講者数</a:t>
            </a:r>
            <a:r>
              <a:rPr lang="en-US" altLang="ja-JP" sz="2800" dirty="0" smtClean="0"/>
              <a:t>:20</a:t>
            </a:r>
            <a:r>
              <a:rPr lang="ja-JP" altLang="en-US" sz="2800" dirty="0" smtClean="0"/>
              <a:t>組の親子　　　</a:t>
            </a:r>
            <a:endParaRPr lang="en-US" altLang="ja-JP" sz="2800" dirty="0" smtClean="0"/>
          </a:p>
          <a:p>
            <a:pPr>
              <a:buNone/>
            </a:pPr>
            <a:endParaRPr lang="en-US" altLang="ja-JP" sz="2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3325048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2400" dirty="0" smtClean="0"/>
              <a:t>①親子で試行錯誤しながらサボニウス型風車風力発電機を作製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　　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②電子メロディーや発光ダイオードで発電実験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実際に発電できて，子どもたちは非常に</a:t>
            </a:r>
            <a:r>
              <a:rPr lang="ja-JP" altLang="en-US" sz="2400" dirty="0" smtClean="0">
                <a:solidFill>
                  <a:srgbClr val="FF0000"/>
                </a:solidFill>
              </a:rPr>
              <a:t>感動</a:t>
            </a:r>
            <a:r>
              <a:rPr lang="ja-JP" altLang="en-US" sz="2400" dirty="0" smtClean="0"/>
              <a:t>していた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実践後，アンケート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｢</a:t>
            </a:r>
            <a:r>
              <a:rPr lang="ja-JP" altLang="en-US" sz="2400" dirty="0" smtClean="0"/>
              <a:t>サボニウス型風車を作ってみて楽しかったですか</a:t>
            </a:r>
            <a:r>
              <a:rPr lang="en-US" altLang="ja-JP" sz="2400" dirty="0" smtClean="0"/>
              <a:t>?｣</a:t>
            </a:r>
          </a:p>
          <a:p>
            <a:pPr>
              <a:buNone/>
            </a:pPr>
            <a:r>
              <a:rPr lang="ja-JP" altLang="en-US" sz="2400" dirty="0" smtClean="0"/>
              <a:t>→大半が</a:t>
            </a:r>
            <a:r>
              <a:rPr lang="ja-JP" altLang="en-US" sz="2400" dirty="0" smtClean="0">
                <a:solidFill>
                  <a:srgbClr val="FF0000"/>
                </a:solidFill>
              </a:rPr>
              <a:t>楽しかった</a:t>
            </a:r>
            <a:r>
              <a:rPr lang="ja-JP" altLang="en-US" sz="2400" dirty="0" smtClean="0"/>
              <a:t>という結果であった。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42141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 smtClean="0">
                <a:solidFill>
                  <a:srgbClr val="0D0D0D"/>
                </a:solidFill>
              </a:rPr>
              <a:t>まとめ</a:t>
            </a:r>
            <a:endParaRPr kumimoji="1" lang="ja-JP" altLang="en-US" sz="4400" dirty="0">
              <a:solidFill>
                <a:srgbClr val="0D0D0D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2800" dirty="0" smtClean="0"/>
              <a:t>身の回りの材料を用いて、エネルギー環境教育教材の開発を行い、実践を行なった。</a:t>
            </a:r>
            <a:r>
              <a:rPr lang="ja-JP" altLang="en-US" sz="2400" dirty="0" smtClean="0"/>
              <a:t>　　　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</p:txBody>
      </p:sp>
      <p:sp>
        <p:nvSpPr>
          <p:cNvPr id="6" name="下矢印 5"/>
          <p:cNvSpPr/>
          <p:nvPr/>
        </p:nvSpPr>
        <p:spPr>
          <a:xfrm>
            <a:off x="4067944" y="2996952"/>
            <a:ext cx="864096" cy="100811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4293096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2800" dirty="0" smtClean="0"/>
              <a:t>今回のようにぷち発明をいかして、教材を作り、子どもたちが少しでも環境にやさしいエネルギーに興味・関心をもってくれるとよい。　　　</a:t>
            </a:r>
            <a:endParaRPr lang="en-US" altLang="ja-JP" sz="2800" dirty="0" smtClean="0"/>
          </a:p>
          <a:p>
            <a:pPr>
              <a:buNone/>
            </a:pP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997892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0D0D0D"/>
                </a:solidFill>
              </a:rPr>
              <a:t>この論文を読んで</a:t>
            </a:r>
            <a:endParaRPr kumimoji="1" lang="ja-JP" altLang="en-US" dirty="0">
              <a:solidFill>
                <a:srgbClr val="0D0D0D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9275" y="2037928"/>
            <a:ext cx="8042276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・副論文のアンケート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・講義実験の教材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・アンケートからのニーズ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・キットとしてのものづくり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67670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500" dirty="0" smtClean="0">
                <a:solidFill>
                  <a:schemeClr val="tx1"/>
                </a:solidFill>
              </a:rPr>
              <a:t>本論の流れ</a:t>
            </a:r>
            <a:endParaRPr kumimoji="1" lang="ja-JP" altLang="en-US" sz="35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55576" y="1916832"/>
            <a:ext cx="7848872" cy="864096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ja-JP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風力エネルギーは地球温暖化防止の対策の</a:t>
            </a:r>
            <a:r>
              <a:rPr lang="ja-JP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ひとつ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756592" y="3212976"/>
            <a:ext cx="97210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　</a:t>
            </a:r>
            <a:r>
              <a:rPr lang="ja-JP" altLang="en-US" sz="2800" dirty="0" smtClean="0"/>
              <a:t>　　</a:t>
            </a:r>
            <a:r>
              <a:rPr kumimoji="1" lang="ja-JP" altLang="en-US" sz="2800" dirty="0" smtClean="0"/>
              <a:t>実験を通して学ぶ科学的な学習教材が豊富とはいえない。</a:t>
            </a:r>
            <a:endParaRPr kumimoji="1" lang="en-US" altLang="ja-JP" sz="2800" dirty="0" smtClean="0"/>
          </a:p>
          <a:p>
            <a:pPr algn="ctr"/>
            <a:r>
              <a:rPr lang="ja-JP" altLang="en-US" sz="2800" dirty="0" smtClean="0"/>
              <a:t>　　　この</a:t>
            </a:r>
            <a:r>
              <a:rPr lang="ja-JP" altLang="en-US" sz="2800" dirty="0"/>
              <a:t>ことがエネルギー環境教育の実践が広がりにくい要因</a:t>
            </a:r>
            <a:endParaRPr lang="ja-JP" altLang="en-US" sz="3600" dirty="0"/>
          </a:p>
          <a:p>
            <a:endParaRPr kumimoji="1" lang="en-US" altLang="ja-JP" sz="28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4891225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D0D0D"/>
                </a:solidFill>
              </a:rPr>
              <a:t>サボニウス型風車風力発電実験機</a:t>
            </a:r>
            <a:r>
              <a:rPr kumimoji="1" lang="ja-JP" altLang="en-US" sz="2800" dirty="0" smtClean="0"/>
              <a:t>を開発し，実際に作成･発電を行った</a:t>
            </a:r>
            <a:r>
              <a:rPr kumimoji="1" lang="ja-JP" altLang="en-US" sz="2800" dirty="0" smtClean="0">
                <a:solidFill>
                  <a:srgbClr val="0D0D0D"/>
                </a:solidFill>
              </a:rPr>
              <a:t>エネルギー･環境教育</a:t>
            </a:r>
            <a:r>
              <a:rPr kumimoji="1" lang="ja-JP" altLang="en-US" sz="2800" dirty="0" smtClean="0"/>
              <a:t>の授業実践について報告</a:t>
            </a:r>
            <a:endParaRPr kumimoji="1" lang="ja-JP" altLang="en-US" sz="2800" dirty="0"/>
          </a:p>
        </p:txBody>
      </p:sp>
      <p:sp>
        <p:nvSpPr>
          <p:cNvPr id="4" name="下矢印 3"/>
          <p:cNvSpPr/>
          <p:nvPr/>
        </p:nvSpPr>
        <p:spPr>
          <a:xfrm>
            <a:off x="4427984" y="2636912"/>
            <a:ext cx="432048" cy="50405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下矢印 8"/>
          <p:cNvSpPr/>
          <p:nvPr/>
        </p:nvSpPr>
        <p:spPr>
          <a:xfrm>
            <a:off x="4427984" y="4149080"/>
            <a:ext cx="432048" cy="50405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500" dirty="0" smtClean="0">
                <a:solidFill>
                  <a:schemeClr val="tx1"/>
                </a:solidFill>
              </a:rPr>
              <a:t>研究背景</a:t>
            </a:r>
            <a:endParaRPr kumimoji="1" lang="ja-JP" altLang="en-US" sz="35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916832"/>
            <a:ext cx="8280920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dirty="0" smtClean="0">
                <a:solidFill>
                  <a:srgbClr val="0D0D0D"/>
                </a:solidFill>
                <a:latin typeface="+mn-ea"/>
              </a:rPr>
              <a:t>SSH</a:t>
            </a:r>
            <a:r>
              <a:rPr lang="ja-JP" altLang="en-US" dirty="0" smtClean="0">
                <a:solidFill>
                  <a:srgbClr val="0D0D0D"/>
                </a:solidFill>
                <a:latin typeface="+mn-ea"/>
              </a:rPr>
              <a:t>、</a:t>
            </a:r>
            <a:r>
              <a:rPr lang="en-US" altLang="ja-JP" dirty="0" smtClean="0">
                <a:solidFill>
                  <a:srgbClr val="0D0D0D"/>
                </a:solidFill>
                <a:latin typeface="+mn-ea"/>
              </a:rPr>
              <a:t>SPP</a:t>
            </a:r>
            <a:r>
              <a:rPr lang="ja-JP" altLang="en-US" dirty="0" smtClean="0">
                <a:solidFill>
                  <a:srgbClr val="0D0D0D"/>
                </a:solidFill>
                <a:latin typeface="+mn-ea"/>
              </a:rPr>
              <a:t>、サイエンスレンジャー活動で風力発電について授業</a:t>
            </a:r>
            <a:endParaRPr lang="en-US" altLang="ja-JP" dirty="0" smtClean="0">
              <a:solidFill>
                <a:srgbClr val="0D0D0D"/>
              </a:solidFill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95736" y="3140968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0D0D0D"/>
                </a:solidFill>
              </a:rPr>
              <a:t>専門家の指導や講師の招聘</a:t>
            </a:r>
            <a:endParaRPr lang="en-US" altLang="ja-JP" sz="2400" b="1" dirty="0" smtClean="0">
              <a:solidFill>
                <a:srgbClr val="0D0D0D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5" y="4221088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ペットボトル利用の小型サボニウス型風車風力発電機</a:t>
            </a:r>
            <a:endParaRPr kumimoji="1" lang="ja-JP" altLang="en-US" sz="2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2592288"/>
            <a:ext cx="1693738" cy="4265712"/>
          </a:xfrm>
          <a:prstGeom prst="rect">
            <a:avLst/>
          </a:prstGeom>
        </p:spPr>
      </p:pic>
      <p:sp>
        <p:nvSpPr>
          <p:cNvPr id="7" name="下矢印 6"/>
          <p:cNvSpPr/>
          <p:nvPr/>
        </p:nvSpPr>
        <p:spPr>
          <a:xfrm>
            <a:off x="3995936" y="2636912"/>
            <a:ext cx="432048" cy="50405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下矢印 7"/>
          <p:cNvSpPr/>
          <p:nvPr/>
        </p:nvSpPr>
        <p:spPr>
          <a:xfrm>
            <a:off x="3203848" y="4869160"/>
            <a:ext cx="432048" cy="50405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1619672" y="5517232"/>
            <a:ext cx="432048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ja-JP" altLang="en-US" b="1" dirty="0" smtClean="0">
                <a:solidFill>
                  <a:srgbClr val="0D0D0D"/>
                </a:solidFill>
                <a:latin typeface="+mn-ea"/>
              </a:rPr>
              <a:t>自然の風での発電は難しい</a:t>
            </a:r>
            <a:endParaRPr lang="en-US" altLang="ja-JP" b="1" dirty="0" smtClean="0">
              <a:solidFill>
                <a:srgbClr val="0D0D0D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500" dirty="0" smtClean="0">
                <a:solidFill>
                  <a:schemeClr val="tx1"/>
                </a:solidFill>
              </a:rPr>
              <a:t>サボニウス型風車とは</a:t>
            </a:r>
            <a:endParaRPr kumimoji="1" lang="ja-JP" altLang="en-US" sz="35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556792"/>
            <a:ext cx="8496944" cy="4320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パドル型　　　　　　　　　　　　　　　　　サボニウス型</a:t>
            </a:r>
            <a:endParaRPr kumimoji="1" lang="ja-JP" altLang="en-US" dirty="0"/>
          </a:p>
        </p:txBody>
      </p:sp>
      <p:sp>
        <p:nvSpPr>
          <p:cNvPr id="120" name="コンテンツ プレースホルダ 2"/>
          <p:cNvSpPr txBox="1">
            <a:spLocks/>
          </p:cNvSpPr>
          <p:nvPr/>
        </p:nvSpPr>
        <p:spPr>
          <a:xfrm>
            <a:off x="251520" y="6381328"/>
            <a:ext cx="849694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691680" y="2348880"/>
            <a:ext cx="72008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5" name="直線コネクタ 114"/>
          <p:cNvCxnSpPr/>
          <p:nvPr/>
        </p:nvCxnSpPr>
        <p:spPr>
          <a:xfrm rot="5400000">
            <a:off x="1475680" y="4005040"/>
            <a:ext cx="43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円/楕円 117"/>
          <p:cNvSpPr/>
          <p:nvPr/>
        </p:nvSpPr>
        <p:spPr>
          <a:xfrm>
            <a:off x="1619672" y="392404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9" name="直線矢印コネクタ 108"/>
          <p:cNvCxnSpPr/>
          <p:nvPr/>
        </p:nvCxnSpPr>
        <p:spPr>
          <a:xfrm rot="10800000">
            <a:off x="1691680" y="2708920"/>
            <a:ext cx="201622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/>
          <p:nvPr/>
        </p:nvCxnSpPr>
        <p:spPr>
          <a:xfrm rot="10800000">
            <a:off x="1691681" y="3139379"/>
            <a:ext cx="201622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/>
          <p:nvPr/>
        </p:nvCxnSpPr>
        <p:spPr>
          <a:xfrm rot="10800000">
            <a:off x="1691681" y="3571427"/>
            <a:ext cx="201622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/>
          <p:nvPr/>
        </p:nvCxnSpPr>
        <p:spPr>
          <a:xfrm rot="10800000">
            <a:off x="2555776" y="4939579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/>
          <p:nvPr/>
        </p:nvCxnSpPr>
        <p:spPr>
          <a:xfrm rot="10800000">
            <a:off x="2555777" y="4509120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/>
          <p:nvPr/>
        </p:nvCxnSpPr>
        <p:spPr>
          <a:xfrm rot="10800000">
            <a:off x="2555777" y="5371628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コンテンツ プレースホルダ 2"/>
          <p:cNvSpPr txBox="1">
            <a:spLocks/>
          </p:cNvSpPr>
          <p:nvPr/>
        </p:nvSpPr>
        <p:spPr>
          <a:xfrm>
            <a:off x="395536" y="2276872"/>
            <a:ext cx="1008112" cy="4320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2000" dirty="0" smtClean="0"/>
              <a:t>パドル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9" name="コンテンツ プレースホルダ 2"/>
          <p:cNvSpPr txBox="1">
            <a:spLocks/>
          </p:cNvSpPr>
          <p:nvPr/>
        </p:nvSpPr>
        <p:spPr>
          <a:xfrm>
            <a:off x="547936" y="3789040"/>
            <a:ext cx="1215752" cy="50405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中心軸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0" name="コンテンツ プレースホルダ 2"/>
          <p:cNvSpPr txBox="1">
            <a:spLocks/>
          </p:cNvSpPr>
          <p:nvPr/>
        </p:nvSpPr>
        <p:spPr>
          <a:xfrm>
            <a:off x="1844080" y="2204864"/>
            <a:ext cx="2439888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回転させる向きの風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1" name="コンテンツ プレースホルダ 2"/>
          <p:cNvSpPr txBox="1">
            <a:spLocks/>
          </p:cNvSpPr>
          <p:nvPr/>
        </p:nvSpPr>
        <p:spPr>
          <a:xfrm>
            <a:off x="1331640" y="5589240"/>
            <a:ext cx="288032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回転を止める向きの風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6" name="円弧 135"/>
          <p:cNvSpPr/>
          <p:nvPr/>
        </p:nvSpPr>
        <p:spPr>
          <a:xfrm>
            <a:off x="4860032" y="3501008"/>
            <a:ext cx="2088232" cy="2088232"/>
          </a:xfrm>
          <a:prstGeom prst="arc">
            <a:avLst>
              <a:gd name="adj1" fmla="val 16200000"/>
              <a:gd name="adj2" fmla="val 536022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円弧 136"/>
          <p:cNvSpPr/>
          <p:nvPr/>
        </p:nvSpPr>
        <p:spPr>
          <a:xfrm rot="10800000">
            <a:off x="4860032" y="2420888"/>
            <a:ext cx="2088232" cy="2088232"/>
          </a:xfrm>
          <a:prstGeom prst="arc">
            <a:avLst>
              <a:gd name="adj1" fmla="val 16200000"/>
              <a:gd name="adj2" fmla="val 536022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4" name="直線矢印コネクタ 143"/>
          <p:cNvCxnSpPr/>
          <p:nvPr/>
        </p:nvCxnSpPr>
        <p:spPr>
          <a:xfrm rot="10800000">
            <a:off x="4860031" y="5299619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rot="10800000">
            <a:off x="4860032" y="4869160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rot="10800000">
            <a:off x="5868143" y="3139380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矢印コネクタ 146"/>
          <p:cNvCxnSpPr/>
          <p:nvPr/>
        </p:nvCxnSpPr>
        <p:spPr>
          <a:xfrm rot="10800000">
            <a:off x="5868144" y="2708921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円/楕円 147"/>
          <p:cNvSpPr/>
          <p:nvPr/>
        </p:nvSpPr>
        <p:spPr>
          <a:xfrm>
            <a:off x="5796136" y="393305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コンテンツ プレースホルダ 2"/>
          <p:cNvSpPr txBox="1">
            <a:spLocks/>
          </p:cNvSpPr>
          <p:nvPr/>
        </p:nvSpPr>
        <p:spPr>
          <a:xfrm>
            <a:off x="6876256" y="3789040"/>
            <a:ext cx="1215752" cy="50405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中心軸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3" name="直線コネクタ 152"/>
          <p:cNvCxnSpPr/>
          <p:nvPr/>
        </p:nvCxnSpPr>
        <p:spPr>
          <a:xfrm>
            <a:off x="5940152" y="400506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円弧 154"/>
          <p:cNvSpPr/>
          <p:nvPr/>
        </p:nvSpPr>
        <p:spPr>
          <a:xfrm rot="10800000">
            <a:off x="5148064" y="2708920"/>
            <a:ext cx="1512168" cy="1512168"/>
          </a:xfrm>
          <a:prstGeom prst="arc">
            <a:avLst>
              <a:gd name="adj1" fmla="val 16200000"/>
              <a:gd name="adj2" fmla="val 5360220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円弧 155"/>
          <p:cNvSpPr/>
          <p:nvPr/>
        </p:nvSpPr>
        <p:spPr>
          <a:xfrm rot="10800000">
            <a:off x="5580112" y="3140968"/>
            <a:ext cx="648072" cy="648072"/>
          </a:xfrm>
          <a:prstGeom prst="arc">
            <a:avLst>
              <a:gd name="adj1" fmla="val 16200000"/>
              <a:gd name="adj2" fmla="val 5360220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円弧 156"/>
          <p:cNvSpPr/>
          <p:nvPr/>
        </p:nvSpPr>
        <p:spPr>
          <a:xfrm>
            <a:off x="5148064" y="3789040"/>
            <a:ext cx="1512168" cy="1512168"/>
          </a:xfrm>
          <a:prstGeom prst="arc">
            <a:avLst>
              <a:gd name="adj1" fmla="val 16200000"/>
              <a:gd name="adj2" fmla="val 5360220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円弧 157"/>
          <p:cNvSpPr/>
          <p:nvPr/>
        </p:nvSpPr>
        <p:spPr>
          <a:xfrm>
            <a:off x="5580113" y="4221088"/>
            <a:ext cx="648072" cy="648072"/>
          </a:xfrm>
          <a:prstGeom prst="arc">
            <a:avLst>
              <a:gd name="adj1" fmla="val 16200000"/>
              <a:gd name="adj2" fmla="val 5360220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コンテンツ プレースホルダ 2"/>
          <p:cNvSpPr txBox="1">
            <a:spLocks/>
          </p:cNvSpPr>
          <p:nvPr/>
        </p:nvSpPr>
        <p:spPr>
          <a:xfrm>
            <a:off x="4427984" y="2276872"/>
            <a:ext cx="1008112" cy="43204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バケット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60" name="直線矢印コネクタ 159"/>
          <p:cNvCxnSpPr/>
          <p:nvPr/>
        </p:nvCxnSpPr>
        <p:spPr>
          <a:xfrm rot="10800000">
            <a:off x="6948265" y="5299619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 rot="10800000">
            <a:off x="6948266" y="4869160"/>
            <a:ext cx="108012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コンテンツ プレースホルダ 2"/>
          <p:cNvSpPr txBox="1">
            <a:spLocks/>
          </p:cNvSpPr>
          <p:nvPr/>
        </p:nvSpPr>
        <p:spPr>
          <a:xfrm>
            <a:off x="5876528" y="2204864"/>
            <a:ext cx="2439888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回転させる向きの風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" name="コンテンツ プレースホルダ 2"/>
          <p:cNvSpPr txBox="1">
            <a:spLocks/>
          </p:cNvSpPr>
          <p:nvPr/>
        </p:nvSpPr>
        <p:spPr>
          <a:xfrm>
            <a:off x="6372200" y="5373216"/>
            <a:ext cx="2771800" cy="50405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回転を止める向きの風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4" name="コンテンツ プレースホルダ 2"/>
          <p:cNvSpPr txBox="1">
            <a:spLocks/>
          </p:cNvSpPr>
          <p:nvPr/>
        </p:nvSpPr>
        <p:spPr>
          <a:xfrm>
            <a:off x="4211960" y="4869160"/>
            <a:ext cx="216024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回転に役立った風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アーチ 3"/>
          <p:cNvSpPr/>
          <p:nvPr/>
        </p:nvSpPr>
        <p:spPr>
          <a:xfrm rot="16200000">
            <a:off x="1043607" y="2420888"/>
            <a:ext cx="1368152" cy="1368152"/>
          </a:xfrm>
          <a:prstGeom prst="blockArc">
            <a:avLst>
              <a:gd name="adj1" fmla="val 11068042"/>
              <a:gd name="adj2" fmla="val 21510493"/>
              <a:gd name="adj3" fmla="val 24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アーチ 42"/>
          <p:cNvSpPr/>
          <p:nvPr/>
        </p:nvSpPr>
        <p:spPr>
          <a:xfrm rot="5400000">
            <a:off x="971600" y="4221088"/>
            <a:ext cx="1368152" cy="1368152"/>
          </a:xfrm>
          <a:prstGeom prst="blockArc">
            <a:avLst>
              <a:gd name="adj1" fmla="val 11068042"/>
              <a:gd name="adj2" fmla="val 21510493"/>
              <a:gd name="adj3" fmla="val 24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500" dirty="0" smtClean="0">
                <a:solidFill>
                  <a:schemeClr val="tx1"/>
                </a:solidFill>
              </a:rPr>
              <a:t>構造</a:t>
            </a:r>
            <a:endParaRPr kumimoji="1" lang="ja-JP" altLang="en-US" sz="35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527175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サボニウス型風車風力発電実験機の具体的構造</a:t>
            </a:r>
            <a:r>
              <a:rPr lang="en-US" altLang="ja-JP" sz="2400" dirty="0" smtClean="0"/>
              <a:t>…</a:t>
            </a:r>
            <a:endParaRPr kumimoji="1" lang="en-US" altLang="ja-JP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55479"/>
            <a:ext cx="2940211" cy="221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88840"/>
            <a:ext cx="288585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436" y="4591463"/>
            <a:ext cx="2826444" cy="222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2874" y="4609240"/>
            <a:ext cx="2861494" cy="224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500" dirty="0" smtClean="0">
                <a:solidFill>
                  <a:schemeClr val="tx1"/>
                </a:solidFill>
              </a:rPr>
              <a:t>研究内容</a:t>
            </a:r>
            <a:endParaRPr kumimoji="1" lang="ja-JP" altLang="en-US" sz="35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51520" y="1527175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サボニウス型風車風力発電実験機の具体的構造</a:t>
            </a:r>
            <a:r>
              <a:rPr lang="en-US" altLang="ja-JP" sz="2400" dirty="0" smtClean="0"/>
              <a:t>…</a:t>
            </a:r>
            <a:endParaRPr kumimoji="1" lang="en-US" altLang="ja-JP" sz="24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2880320" cy="212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88841"/>
            <a:ext cx="2878857" cy="216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4509120"/>
            <a:ext cx="2900321" cy="216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500" dirty="0" smtClean="0">
                <a:solidFill>
                  <a:schemeClr val="tx1"/>
                </a:solidFill>
              </a:rPr>
              <a:t>性能</a:t>
            </a:r>
            <a:endParaRPr kumimoji="1" lang="ja-JP" altLang="en-US" sz="3500" dirty="0">
              <a:solidFill>
                <a:schemeClr val="tx1"/>
              </a:solidFill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45852"/>
              </p:ext>
            </p:extLst>
          </p:nvPr>
        </p:nvGraphicFramePr>
        <p:xfrm>
          <a:off x="2208" y="1484784"/>
          <a:ext cx="3707904" cy="3933881"/>
        </p:xfrm>
        <a:graphic>
          <a:graphicData uri="http://schemas.openxmlformats.org/drawingml/2006/table">
            <a:tbl>
              <a:tblPr/>
              <a:tblGrid>
                <a:gridCol w="1020677"/>
                <a:gridCol w="1111956"/>
                <a:gridCol w="1575271"/>
              </a:tblGrid>
              <a:tr h="3708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200" b="0" i="0" u="none" strike="noStrike" dirty="0" smtClean="0">
                          <a:solidFill>
                            <a:srgbClr val="000000"/>
                          </a:solidFill>
                          <a:latin typeface="ＭＳ 明朝"/>
                        </a:rPr>
                        <a:t>風速</a:t>
                      </a:r>
                      <a:endParaRPr lang="en-US" altLang="ja-JP" sz="2200" b="0" i="0" u="none" strike="noStrike" dirty="0" smtClean="0">
                        <a:solidFill>
                          <a:srgbClr val="000000"/>
                        </a:solidFill>
                        <a:latin typeface="ＭＳ 明朝"/>
                      </a:endParaRPr>
                    </a:p>
                    <a:p>
                      <a:pPr algn="ctr" fontAlgn="ctr"/>
                      <a:r>
                        <a:rPr lang="en-US" altLang="ja-JP" sz="2200" b="0" i="0" u="none" strike="noStrike" dirty="0" smtClean="0">
                          <a:solidFill>
                            <a:srgbClr val="000000"/>
                          </a:solidFill>
                          <a:latin typeface="ＭＳ 明朝"/>
                        </a:rPr>
                        <a:t>〔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m/s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ＭＳ 明朝"/>
                        </a:rPr>
                        <a:t>〕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200" b="0" i="0" u="none" strike="noStrike" dirty="0" smtClean="0">
                          <a:solidFill>
                            <a:srgbClr val="000000"/>
                          </a:solidFill>
                          <a:latin typeface="ＭＳ 明朝"/>
                        </a:rPr>
                        <a:t>回転数</a:t>
                      </a:r>
                      <a:endParaRPr lang="en-US" altLang="ja-JP" sz="2200" b="0" i="0" u="none" strike="noStrike" dirty="0" smtClean="0">
                        <a:solidFill>
                          <a:srgbClr val="000000"/>
                        </a:solidFill>
                        <a:latin typeface="ＭＳ 明朝"/>
                      </a:endParaRPr>
                    </a:p>
                    <a:p>
                      <a:pPr algn="ctr" fontAlgn="ctr"/>
                      <a:r>
                        <a:rPr lang="en-US" altLang="ja-JP" sz="2200" b="0" i="0" u="none" strike="noStrike" dirty="0" smtClean="0">
                          <a:solidFill>
                            <a:srgbClr val="000000"/>
                          </a:solidFill>
                          <a:latin typeface="ＭＳ 明朝"/>
                        </a:rPr>
                        <a:t>〔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rpm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ＭＳ 明朝"/>
                        </a:rPr>
                        <a:t>〕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200" b="0" i="0" u="none" strike="noStrike" dirty="0">
                          <a:solidFill>
                            <a:srgbClr val="000000"/>
                          </a:solidFill>
                          <a:latin typeface="ＭＳ 明朝"/>
                        </a:rPr>
                        <a:t>電力</a:t>
                      </a:r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×</a:t>
                      </a:r>
                      <a:r>
                        <a:rPr lang="en-US" altLang="ja-JP" sz="2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r>
                        <a:rPr lang="en-US" altLang="ja-JP" sz="2200" b="0" i="0" u="none" strike="noStrike" baseline="300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-5</a:t>
                      </a:r>
                    </a:p>
                    <a:p>
                      <a:pPr algn="ctr" fontAlgn="ctr"/>
                      <a:r>
                        <a:rPr lang="en-US" altLang="ja-JP" sz="2200" b="0" i="0" u="none" strike="noStrike" dirty="0" smtClean="0">
                          <a:solidFill>
                            <a:srgbClr val="000000"/>
                          </a:solidFill>
                          <a:latin typeface="ＭＳ 明朝"/>
                        </a:rPr>
                        <a:t>〔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ＭＳ 明朝"/>
                        </a:rPr>
                        <a:t>〕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0.5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1.5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2.5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55.4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0.65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101.2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1.38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3.5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158.3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1.90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4.0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196.1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2.31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87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4.5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211.1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2.64 </a:t>
                      </a:r>
                    </a:p>
                  </a:txBody>
                  <a:tcPr marL="17659" marR="17659" marT="17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4204" y="1412776"/>
            <a:ext cx="5279796" cy="399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323528" y="5631631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風速</a:t>
            </a:r>
            <a:r>
              <a:rPr lang="en-US" altLang="ja-JP" sz="2400" dirty="0" smtClean="0"/>
              <a:t>2.3m/s(</a:t>
            </a:r>
            <a:r>
              <a:rPr lang="ja-JP" altLang="en-US" sz="2400" dirty="0" smtClean="0"/>
              <a:t>回転数</a:t>
            </a:r>
            <a:r>
              <a:rPr lang="en-US" altLang="ja-JP" sz="2400" dirty="0" smtClean="0"/>
              <a:t>247.1rpm)</a:t>
            </a:r>
            <a:r>
              <a:rPr lang="ja-JP" altLang="en-US" sz="2400" dirty="0" smtClean="0"/>
              <a:t>以上で発光ダイオードが点灯</a:t>
            </a:r>
            <a:endParaRPr kumimoji="1" lang="en-US" altLang="ja-JP" sz="2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616530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風速</a:t>
            </a:r>
            <a:r>
              <a:rPr lang="en-US" altLang="ja-JP" sz="2400" dirty="0" smtClean="0"/>
              <a:t>2.0m/s(</a:t>
            </a:r>
            <a:r>
              <a:rPr lang="ja-JP" altLang="en-US" sz="2400" dirty="0" smtClean="0"/>
              <a:t>回転数</a:t>
            </a:r>
            <a:r>
              <a:rPr lang="en-US" altLang="ja-JP" sz="2400" dirty="0" smtClean="0"/>
              <a:t>172.2rpm)</a:t>
            </a:r>
            <a:r>
              <a:rPr lang="ja-JP" altLang="en-US" sz="2400" dirty="0" smtClean="0"/>
              <a:t>以上で電子メロディーが鳴る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500" dirty="0" smtClean="0">
                <a:solidFill>
                  <a:schemeClr val="tx1"/>
                </a:solidFill>
              </a:rPr>
              <a:t>実践</a:t>
            </a:r>
            <a:r>
              <a:rPr lang="en-US" altLang="ja-JP" sz="3500" dirty="0" smtClean="0">
                <a:solidFill>
                  <a:schemeClr val="tx1"/>
                </a:solidFill>
              </a:rPr>
              <a:t>①</a:t>
            </a:r>
            <a:endParaRPr kumimoji="1" lang="ja-JP" altLang="en-US" sz="35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527175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2800" dirty="0" smtClean="0"/>
              <a:t>東京理科大学理学部の授業</a:t>
            </a:r>
            <a:r>
              <a:rPr lang="en-US" altLang="ja-JP" sz="2800" dirty="0" smtClean="0"/>
              <a:t>｢</a:t>
            </a:r>
            <a:r>
              <a:rPr lang="ja-JP" altLang="en-US" sz="2800" dirty="0" smtClean="0"/>
              <a:t>講義実験</a:t>
            </a:r>
            <a:r>
              <a:rPr lang="en-US" altLang="ja-JP" sz="2800" dirty="0" smtClean="0"/>
              <a:t>｣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2420888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sz="2800" dirty="0" smtClean="0"/>
              <a:t>日時</a:t>
            </a:r>
            <a:r>
              <a:rPr lang="en-US" altLang="ja-JP" sz="2800" dirty="0" smtClean="0"/>
              <a:t>:2008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17</a:t>
            </a:r>
            <a:r>
              <a:rPr lang="ja-JP" altLang="en-US" sz="2800" dirty="0" smtClean="0"/>
              <a:t>日　　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受講者数</a:t>
            </a:r>
            <a:r>
              <a:rPr lang="en-US" altLang="ja-JP" sz="2800" dirty="0" smtClean="0"/>
              <a:t>:180</a:t>
            </a:r>
            <a:r>
              <a:rPr lang="ja-JP" altLang="en-US" sz="2800" dirty="0" smtClean="0"/>
              <a:t>名</a:t>
            </a:r>
            <a:r>
              <a:rPr lang="en-US" altLang="ja-JP" sz="2800" dirty="0" smtClean="0"/>
              <a:t>(2</a:t>
            </a:r>
            <a:r>
              <a:rPr lang="ja-JP" altLang="en-US" sz="2800" dirty="0" smtClean="0"/>
              <a:t>名に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台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　　</a:t>
            </a:r>
            <a:endParaRPr lang="en-US" altLang="ja-JP" sz="2800" dirty="0" smtClean="0"/>
          </a:p>
          <a:p>
            <a:pPr>
              <a:buNone/>
            </a:pP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アンケート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｢</a:t>
            </a:r>
            <a:r>
              <a:rPr lang="ja-JP" altLang="en-US" sz="2800" dirty="0" smtClean="0"/>
              <a:t>授業で用いたサボニウス型風車風力発電機を，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  あなたはどのように利用すると良いと思いますか</a:t>
            </a:r>
            <a:r>
              <a:rPr lang="en-US" altLang="ja-JP" sz="2800" dirty="0" smtClean="0"/>
              <a:t>?｣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68359"/>
              </p:ext>
            </p:extLst>
          </p:nvPr>
        </p:nvGraphicFramePr>
        <p:xfrm>
          <a:off x="899592" y="260648"/>
          <a:ext cx="7488832" cy="6353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720080"/>
                <a:gridCol w="504056"/>
                <a:gridCol w="720080"/>
                <a:gridCol w="4509190"/>
                <a:gridCol w="675386"/>
              </a:tblGrid>
              <a:tr h="360040">
                <a:tc rowSpan="14"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肯定的</a:t>
                      </a:r>
                      <a:endParaRPr kumimoji="1" lang="ja-JP" altLang="en-US" dirty="0"/>
                    </a:p>
                  </a:txBody>
                  <a:tcPr/>
                </a:tc>
                <a:tc rowSpan="14"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175</a:t>
                      </a:r>
                      <a:endParaRPr kumimoji="1" lang="ja-JP" altLang="en-US" dirty="0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エネルギ｜源</a:t>
                      </a:r>
                      <a:endParaRPr kumimoji="1" lang="ja-JP" altLang="en-US" dirty="0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r>
                        <a:rPr kumimoji="1" lang="en-US" altLang="ja-JP" dirty="0" smtClean="0"/>
                        <a:t>165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電力供給・発電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54</a:t>
                      </a:r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自家発電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30</a:t>
                      </a:r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ビル風を利用して都心で発電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86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自動車・自転車・バイク等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19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28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外灯・イルミネーション等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17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3716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充電（携帯・ゲーム機・</a:t>
                      </a:r>
                      <a:r>
                        <a:rPr kumimoji="1" lang="en-US" altLang="ja-JP" dirty="0" err="1" smtClean="0"/>
                        <a:t>ipod</a:t>
                      </a:r>
                      <a:r>
                        <a:rPr kumimoji="1" lang="ja-JP" altLang="en-US" dirty="0" smtClean="0"/>
                        <a:t>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0344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低電力で使えるもの（電卓・時計・おもちゃ等）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3943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非常用電源（ラジオ等）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3371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オブジェ・モニュメント＋発電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206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看板・風見鶏等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教育・宣伝目的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28231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二酸化炭素削減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27659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インテリア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28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アトラクション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09168">
                <a:tc rowSpan="3"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否定的</a:t>
                      </a:r>
                      <a:endParaRPr kumimoji="1" lang="ja-JP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en-US" altLang="ja-JP" dirty="0" smtClean="0"/>
                        <a:t>5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有用性が不明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21602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 smtClean="0"/>
                        <a:t>発展途上過ぎる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記述なし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423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そよ風">
  <a:themeElements>
    <a:clrScheme name="そよ風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そよ風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そよ風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そよ風.thmx</Template>
  <TotalTime>15073</TotalTime>
  <Words>446</Words>
  <Application>Microsoft Macintosh PowerPoint</Application>
  <PresentationFormat>画面に合わせる (4:3)</PresentationFormat>
  <Paragraphs>159</Paragraphs>
  <Slides>12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そよ風</vt:lpstr>
      <vt:lpstr>“ぷち発明”をいかした教材としての サボニウス型風車風力発電機</vt:lpstr>
      <vt:lpstr>本論の流れ</vt:lpstr>
      <vt:lpstr>研究背景</vt:lpstr>
      <vt:lpstr>サボニウス型風車とは</vt:lpstr>
      <vt:lpstr>構造</vt:lpstr>
      <vt:lpstr>研究内容</vt:lpstr>
      <vt:lpstr>性能</vt:lpstr>
      <vt:lpstr>実践①</vt:lpstr>
      <vt:lpstr>PowerPoint プレゼンテーション</vt:lpstr>
      <vt:lpstr>実践②</vt:lpstr>
      <vt:lpstr>まとめ</vt:lpstr>
      <vt:lpstr>この論文を読んで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実験観察講座 ペットボトルを利用した簡単な温室効果実験</dc:title>
  <dc:creator>1508135</dc:creator>
  <cp:lastModifiedBy>本多 賢一郎</cp:lastModifiedBy>
  <cp:revision>73</cp:revision>
  <dcterms:created xsi:type="dcterms:W3CDTF">2011-03-25T12:42:03Z</dcterms:created>
  <dcterms:modified xsi:type="dcterms:W3CDTF">2012-06-13T11:51:28Z</dcterms:modified>
</cp:coreProperties>
</file>