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7" r:id="rId3"/>
    <p:sldId id="258" r:id="rId4"/>
    <p:sldId id="265" r:id="rId5"/>
    <p:sldId id="266" r:id="rId6"/>
    <p:sldId id="267" r:id="rId7"/>
    <p:sldId id="261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4029;&#26449;&#30740;&#31350;&#23460;\&#12456;&#12467;&#65286;&#12473;&#12510;&#12540;&#12488;&#12527;&#12540;&#12463;&#12471;&#12519;&#12483;&#12503;&#24863;&#2481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4029;&#26449;&#30740;&#31350;&#23460;\&#12456;&#12467;&#65286;&#12473;&#12510;&#12540;&#12488;&#12527;&#12540;&#12463;&#12471;&#12519;&#12483;&#12503;&#24863;&#2481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24029;&#26449;&#30740;&#31350;&#23460;\&#12456;&#12467;&#65286;&#12473;&#12510;&#12540;&#12488;&#12527;&#12540;&#12463;&#12471;&#12519;&#12483;&#12503;&#24863;&#2481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ja-JP"/>
              </a:p>
            </c:txPr>
            <c:showVal val="1"/>
            <c:showLeaderLines val="1"/>
          </c:dLbls>
          <c:cat>
            <c:strRef>
              <c:f>Sheet1!$B$11:$F$11</c:f>
              <c:strCache>
                <c:ptCount val="5"/>
                <c:pt idx="0">
                  <c:v>とても良い</c:v>
                </c:pt>
                <c:pt idx="1">
                  <c:v>良い</c:v>
                </c:pt>
                <c:pt idx="2">
                  <c:v>普通</c:v>
                </c:pt>
                <c:pt idx="3">
                  <c:v>あまり良くない</c:v>
                </c:pt>
                <c:pt idx="4">
                  <c:v>良くない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15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b"/>
      <c:layout/>
      <c:txPr>
        <a:bodyPr/>
        <a:lstStyle/>
        <a:p>
          <a:pPr>
            <a:defRPr sz="1400"/>
          </a:pPr>
          <a:endParaRPr lang="ja-JP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ja-JP"/>
              </a:p>
            </c:txPr>
            <c:showVal val="1"/>
            <c:showLeaderLines val="1"/>
          </c:dLbls>
          <c:cat>
            <c:strRef>
              <c:f>Sheet1!$B$14:$F$14</c:f>
              <c:strCache>
                <c:ptCount val="5"/>
                <c:pt idx="0">
                  <c:v>とても良い</c:v>
                </c:pt>
                <c:pt idx="1">
                  <c:v>良い</c:v>
                </c:pt>
                <c:pt idx="2">
                  <c:v>普通</c:v>
                </c:pt>
                <c:pt idx="3">
                  <c:v>あまり良くない</c:v>
                </c:pt>
                <c:pt idx="4">
                  <c:v>良くない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12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b"/>
      <c:layout/>
      <c:txPr>
        <a:bodyPr/>
        <a:lstStyle/>
        <a:p>
          <a:pPr>
            <a:defRPr sz="1400"/>
          </a:pPr>
          <a:endParaRPr lang="ja-JP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B050"/>
              </a:solidFill>
              <a:effectLst/>
            </c:spPr>
          </c:dPt>
          <c:dPt>
            <c:idx val="3"/>
            <c:spPr>
              <a:solidFill>
                <a:srgbClr val="FF330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2.5000000000000001E-2"/>
                  <c:y val="-2.7777777777777811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3.333333333333334E-2"/>
                  <c:y val="-4.6296296296296328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"/>
                  <c:y val="-4.6296296296296328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CatName val="1"/>
            <c:showPercent val="1"/>
            <c:showLeaderLines val="1"/>
          </c:dLbls>
          <c:cat>
            <c:strRef>
              <c:f>Sheet1!$B$17:$G$17</c:f>
              <c:strCache>
                <c:ptCount val="6"/>
                <c:pt idx="0">
                  <c:v>照明を買い換えたい</c:v>
                </c:pt>
                <c:pt idx="1">
                  <c:v>高価なので様子を見ている</c:v>
                </c:pt>
                <c:pt idx="3">
                  <c:v>その他</c:v>
                </c:pt>
                <c:pt idx="4">
                  <c:v>未回答</c:v>
                </c:pt>
                <c:pt idx="5">
                  <c:v>すでに使っている</c:v>
                </c:pt>
              </c:strCache>
            </c:strRef>
          </c:cat>
          <c:val>
            <c:numRef>
              <c:f>Sheet1!$B$18:$G$18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C90F3F-8199-4643-957E-A3777E9BAF31}" type="datetimeFigureOut">
              <a:rPr kumimoji="1" lang="ja-JP" altLang="en-US" smtClean="0"/>
              <a:pPr/>
              <a:t>2012/6/28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134DB5-7D46-4091-BB89-10FCF1D5E9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12" y="1628800"/>
            <a:ext cx="8558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i="1" dirty="0" smtClean="0"/>
              <a:t>生徒たちが地球環境問題を考える為の科学実験</a:t>
            </a:r>
            <a:endParaRPr kumimoji="1" lang="ja-JP" altLang="en-US" sz="3200" i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7944" y="4869160"/>
            <a:ext cx="39276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+mn-ea"/>
              </a:rPr>
              <a:t>発表日：</a:t>
            </a:r>
            <a:r>
              <a:rPr kumimoji="1" lang="en-US" altLang="ja-JP" sz="2000" b="1" dirty="0" smtClean="0">
                <a:latin typeface="+mn-ea"/>
              </a:rPr>
              <a:t>2012</a:t>
            </a:r>
            <a:r>
              <a:rPr kumimoji="1" lang="ja-JP" altLang="en-US" sz="2000" b="1" dirty="0" smtClean="0">
                <a:latin typeface="+mn-ea"/>
              </a:rPr>
              <a:t>年</a:t>
            </a:r>
            <a:r>
              <a:rPr kumimoji="1" lang="en-US" altLang="ja-JP" sz="2000" b="1" dirty="0" smtClean="0">
                <a:latin typeface="+mn-ea"/>
              </a:rPr>
              <a:t>6</a:t>
            </a:r>
            <a:r>
              <a:rPr kumimoji="1" lang="ja-JP" altLang="en-US" sz="2000" b="1" dirty="0" smtClean="0">
                <a:latin typeface="+mn-ea"/>
              </a:rPr>
              <a:t>月</a:t>
            </a:r>
            <a:r>
              <a:rPr kumimoji="1" lang="en-US" altLang="ja-JP" sz="2000" b="1" dirty="0" smtClean="0">
                <a:latin typeface="+mn-ea"/>
              </a:rPr>
              <a:t>19</a:t>
            </a:r>
            <a:r>
              <a:rPr kumimoji="1" lang="ja-JP" altLang="en-US" sz="2000" b="1" dirty="0" smtClean="0">
                <a:latin typeface="+mn-ea"/>
              </a:rPr>
              <a:t>日</a:t>
            </a:r>
            <a:endParaRPr kumimoji="1" lang="en-US" altLang="ja-JP" sz="2000" b="1" dirty="0" smtClean="0">
              <a:latin typeface="+mn-ea"/>
            </a:endParaRPr>
          </a:p>
          <a:p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東京理科大学理学部物理学科</a:t>
            </a:r>
            <a:r>
              <a:rPr kumimoji="1" lang="en-US" altLang="ja-JP" sz="2000" b="1" dirty="0" smtClean="0">
                <a:latin typeface="+mn-ea"/>
              </a:rPr>
              <a:t>4</a:t>
            </a:r>
            <a:r>
              <a:rPr kumimoji="1" lang="ja-JP" altLang="en-US" sz="2000" b="1" dirty="0" smtClean="0">
                <a:latin typeface="+mn-ea"/>
              </a:rPr>
              <a:t>年</a:t>
            </a:r>
            <a:endParaRPr kumimoji="1" lang="en-US" altLang="ja-JP" sz="2000" b="1" dirty="0" smtClean="0">
              <a:latin typeface="+mn-ea"/>
            </a:endParaRPr>
          </a:p>
          <a:p>
            <a:endParaRPr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氏名：遠藤修司</a:t>
            </a:r>
            <a:endParaRPr kumimoji="1" lang="ja-JP" altLang="en-US" sz="2000" b="1" dirty="0"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2348880"/>
            <a:ext cx="9324528" cy="3434680"/>
            <a:chOff x="0" y="188640"/>
            <a:chExt cx="9324528" cy="3434680"/>
          </a:xfrm>
        </p:grpSpPr>
        <p:sp>
          <p:nvSpPr>
            <p:cNvPr id="10" name="星 12 9"/>
            <p:cNvSpPr/>
            <p:nvPr/>
          </p:nvSpPr>
          <p:spPr>
            <a:xfrm>
              <a:off x="0" y="188640"/>
              <a:ext cx="9324528" cy="3434680"/>
            </a:xfrm>
            <a:prstGeom prst="star12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187624" y="1556792"/>
              <a:ext cx="723467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i="1" dirty="0" smtClean="0"/>
                <a:t>子供だけでなく大人も環境問題などを考える場所として</a:t>
              </a:r>
              <a:endParaRPr kumimoji="1" lang="en-US" altLang="ja-JP" sz="2400" i="1" dirty="0" smtClean="0"/>
            </a:p>
            <a:p>
              <a:r>
                <a:rPr kumimoji="1" lang="ja-JP" altLang="en-US" sz="2400" i="1" dirty="0" smtClean="0"/>
                <a:t>エコ＆スマートワークショップや実験教室は有効！</a:t>
              </a:r>
              <a:endParaRPr kumimoji="1" lang="ja-JP" altLang="en-US" sz="2400" i="1" dirty="0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225880" y="764704"/>
            <a:ext cx="6641563" cy="830997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/>
              <a:t>保護者</a:t>
            </a:r>
            <a:r>
              <a:rPr kumimoji="1" lang="ja-JP" altLang="en-US" sz="2400" dirty="0" smtClean="0"/>
              <a:t>が子供に環境問題について教育することで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子供の環境への意識が高まる。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5656" y="476672"/>
            <a:ext cx="6465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生徒たちが地球環境問題を考える為の科学実験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556792"/>
            <a:ext cx="8068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目的：地球環境問題を児童、生徒にとって身近なものとする為の実験教材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　　　を求める声が大きい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3789040"/>
            <a:ext cx="7430239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b="1" dirty="0" smtClean="0"/>
              <a:t>観点１：地球環境問題に関連した実験を工夫してみよう</a:t>
            </a:r>
            <a:endParaRPr lang="en-US" altLang="ja-JP" sz="2000" b="1" dirty="0" smtClean="0"/>
          </a:p>
          <a:p>
            <a:endParaRPr lang="en-US" altLang="ja-JP" sz="2000" b="1" dirty="0" smtClean="0"/>
          </a:p>
          <a:p>
            <a:r>
              <a:rPr lang="ja-JP" altLang="en-US" sz="2000" b="1" dirty="0" smtClean="0"/>
              <a:t>観点２：小学生や中学生にも行うことが出来る実験に工夫してみよう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404664"/>
            <a:ext cx="8060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１：生徒たちが地球環境問題を考える為の科学実験の具体例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628800"/>
            <a:ext cx="2961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（</a:t>
            </a:r>
            <a:r>
              <a:rPr lang="en-US" altLang="ja-JP" sz="2000" dirty="0" smtClean="0"/>
              <a:t>ⅰ</a:t>
            </a:r>
            <a:r>
              <a:rPr lang="ja-JP" altLang="en-US" sz="2000" dirty="0" smtClean="0"/>
              <a:t>）</a:t>
            </a:r>
            <a:r>
              <a:rPr kumimoji="1" lang="ja-JP" altLang="en-US" sz="2000" dirty="0" smtClean="0"/>
              <a:t>省エネ電球の不思議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124744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実験例</a:t>
            </a:r>
            <a:endParaRPr kumimoji="1" lang="ja-JP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572" t="6982" r="9080" b="6904"/>
          <a:stretch>
            <a:fillRect/>
          </a:stretch>
        </p:blipFill>
        <p:spPr bwMode="auto">
          <a:xfrm>
            <a:off x="179512" y="2276872"/>
            <a:ext cx="4176464" cy="36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971600" y="5949280"/>
            <a:ext cx="2751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図１：省エネ電球実験器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99992" y="2276872"/>
            <a:ext cx="4439036" cy="19389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・電球に流れる電流を電流計で調べる。</a:t>
            </a:r>
            <a:endParaRPr kumimoji="1"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2000" dirty="0" smtClean="0"/>
              <a:t>・電球のエネルギーロスを調べる。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2000" dirty="0" smtClean="0"/>
              <a:t>・分光筒を工作して、観察。</a:t>
            </a:r>
          </a:p>
          <a:p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/>
          <p:nvPr/>
        </p:nvGraphicFramePr>
        <p:xfrm>
          <a:off x="1835696" y="2996952"/>
          <a:ext cx="460851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763688" y="6381328"/>
            <a:ext cx="4758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図</a:t>
            </a:r>
            <a:r>
              <a:rPr lang="en-US" altLang="ja-JP" dirty="0" smtClean="0"/>
              <a:t>2</a:t>
            </a:r>
            <a:r>
              <a:rPr lang="ja-JP" altLang="en-US" dirty="0" smtClean="0"/>
              <a:t>：エコ＆スマートワークショップの感想（子供）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260648"/>
            <a:ext cx="3735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省エネ電球不思議の実験の実践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908720"/>
            <a:ext cx="6016391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対象者：小学</a:t>
            </a:r>
            <a:r>
              <a:rPr lang="en-US" altLang="ja-JP" sz="2000" dirty="0" smtClean="0"/>
              <a:t>2</a:t>
            </a:r>
            <a:r>
              <a:rPr kumimoji="1" lang="ja-JP" altLang="en-US" sz="2000" dirty="0" smtClean="0"/>
              <a:t>年生から</a:t>
            </a:r>
            <a:r>
              <a:rPr kumimoji="1" lang="en-US" altLang="ja-JP" sz="2000" dirty="0" smtClean="0"/>
              <a:t>6</a:t>
            </a:r>
            <a:r>
              <a:rPr kumimoji="1" lang="ja-JP" altLang="en-US" sz="2000" dirty="0" smtClean="0"/>
              <a:t>年生までの</a:t>
            </a:r>
            <a:r>
              <a:rPr kumimoji="1" lang="en-US" altLang="ja-JP" sz="2000" dirty="0" smtClean="0"/>
              <a:t>21</a:t>
            </a:r>
            <a:r>
              <a:rPr kumimoji="1" lang="ja-JP" altLang="en-US" sz="2000" dirty="0" smtClean="0"/>
              <a:t>人とその保護者</a:t>
            </a:r>
            <a:endParaRPr kumimoji="1"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2000" dirty="0" smtClean="0"/>
              <a:t>会場：パナソニックセンター東京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lang="ja-JP" altLang="en-US" sz="2000" dirty="0" smtClean="0"/>
              <a:t>日時：</a:t>
            </a:r>
            <a:r>
              <a:rPr lang="en-US" altLang="ja-JP" sz="2000" dirty="0" smtClean="0"/>
              <a:t>2012</a:t>
            </a:r>
            <a:r>
              <a:rPr lang="ja-JP" altLang="en-US" sz="2000" dirty="0" smtClean="0"/>
              <a:t>年</a:t>
            </a:r>
            <a:r>
              <a:rPr lang="en-US" altLang="ja-JP" sz="2000" dirty="0" smtClean="0"/>
              <a:t>6</a:t>
            </a:r>
            <a:r>
              <a:rPr lang="ja-JP" altLang="en-US" sz="2000" dirty="0" smtClean="0"/>
              <a:t>月</a:t>
            </a:r>
            <a:r>
              <a:rPr lang="en-US" altLang="ja-JP" sz="2000" dirty="0" smtClean="0"/>
              <a:t>16</a:t>
            </a:r>
            <a:r>
              <a:rPr lang="ja-JP" altLang="en-US" sz="2000" dirty="0" smtClean="0"/>
              <a:t>日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780928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アンケート結果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/>
          <p:nvPr/>
        </p:nvGraphicFramePr>
        <p:xfrm>
          <a:off x="395536" y="692696"/>
          <a:ext cx="43924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522920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図</a:t>
            </a:r>
            <a:r>
              <a:rPr lang="en-US" altLang="ja-JP" dirty="0" smtClean="0"/>
              <a:t>3</a:t>
            </a:r>
            <a:r>
              <a:rPr lang="ja-JP" altLang="en-US" dirty="0" smtClean="0"/>
              <a:t>：エコ＆スマートワークショップの感想（保護者）</a:t>
            </a:r>
          </a:p>
          <a:p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4211960" y="764704"/>
          <a:ext cx="55801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580112" y="5229200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LED</a:t>
            </a:r>
            <a:r>
              <a:rPr kumimoji="1" lang="ja-JP" altLang="en-US" dirty="0" smtClean="0"/>
              <a:t>照明についての印象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03648" y="692696"/>
            <a:ext cx="60147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・エコ＆スマートワークショップを経験しても２９％の人が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照明を買い換えたいと</a:t>
            </a:r>
            <a:r>
              <a:rPr lang="ja-JP" altLang="en-US" sz="2000" dirty="0" smtClean="0"/>
              <a:t>回答。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kumimoji="1" lang="ja-JP" altLang="en-US" sz="2000" dirty="0" smtClean="0"/>
              <a:t>・一方で３８％の人が高価なので様子を見ると回答</a:t>
            </a:r>
            <a:endParaRPr kumimoji="1" lang="ja-JP" altLang="en-US" sz="2000" dirty="0"/>
          </a:p>
        </p:txBody>
      </p:sp>
      <p:sp>
        <p:nvSpPr>
          <p:cNvPr id="3" name="下矢印 2"/>
          <p:cNvSpPr/>
          <p:nvPr/>
        </p:nvSpPr>
        <p:spPr>
          <a:xfrm>
            <a:off x="4067944" y="2492896"/>
            <a:ext cx="484632" cy="86409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3789040"/>
            <a:ext cx="7532831" cy="830997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この３８％の人たちを照明を買い換えたいと思わせるような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説明をする必要があると考える。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9512" y="260648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（</a:t>
            </a:r>
            <a:r>
              <a:rPr lang="en-US" altLang="ja-JP" sz="2000" dirty="0" smtClean="0"/>
              <a:t>ⅱ</a:t>
            </a:r>
            <a:r>
              <a:rPr lang="ja-JP" altLang="en-US" sz="2000" dirty="0" smtClean="0"/>
              <a:t>）温室効果の実験</a:t>
            </a:r>
            <a:endParaRPr lang="ja-JP" alt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814" t="8126" r="6552" b="23970"/>
          <a:stretch>
            <a:fillRect/>
          </a:stretch>
        </p:blipFill>
        <p:spPr bwMode="auto">
          <a:xfrm>
            <a:off x="1835696" y="836712"/>
            <a:ext cx="5112568" cy="3024336"/>
          </a:xfrm>
          <a:prstGeom prst="rect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1835696" y="4077072"/>
            <a:ext cx="5480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図</a:t>
            </a:r>
            <a:r>
              <a:rPr lang="en-US" altLang="ja-JP" sz="2000" dirty="0" smtClean="0"/>
              <a:t>5</a:t>
            </a:r>
            <a:r>
              <a:rPr kumimoji="1" lang="ja-JP" altLang="en-US" sz="2000" dirty="0" smtClean="0"/>
              <a:t>：熱源に赤外線を用いた地球モデル型実験器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4725144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温度計の目盛りが読み取れる程度に</a:t>
            </a:r>
            <a:r>
              <a:rPr lang="ja-JP" altLang="en-US" sz="2000" dirty="0" smtClean="0"/>
              <a:t>ゆっくりと回転させて、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左右の球内部の温度上昇の度合いを記録し比較。</a:t>
            </a:r>
            <a:endParaRPr kumimoji="1" lang="ja-JP" altLang="en-US" sz="2000" dirty="0"/>
          </a:p>
        </p:txBody>
      </p:sp>
      <p:sp>
        <p:nvSpPr>
          <p:cNvPr id="6" name="下矢印 5"/>
          <p:cNvSpPr/>
          <p:nvPr/>
        </p:nvSpPr>
        <p:spPr>
          <a:xfrm>
            <a:off x="3995936" y="5445224"/>
            <a:ext cx="484632" cy="648072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6165304"/>
            <a:ext cx="7098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i="1" u="sng" dirty="0" smtClean="0">
                <a:solidFill>
                  <a:srgbClr val="FF0000"/>
                </a:solidFill>
                <a:latin typeface="+mn-ea"/>
              </a:rPr>
              <a:t>二酸化炭素に温暖化の効果があることを認識させる。</a:t>
            </a:r>
            <a:endParaRPr kumimoji="1" lang="ja-JP" altLang="en-US" sz="2400" i="1" u="sng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404664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２：実験を通して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512" y="1268760"/>
            <a:ext cx="881844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保護者からの回答</a:t>
            </a:r>
            <a:endParaRPr kumimoji="1" lang="en-US" altLang="ja-JP" sz="2000" dirty="0" smtClean="0"/>
          </a:p>
          <a:p>
            <a:endParaRPr lang="en-US" altLang="ja-JP" sz="2000" dirty="0" smtClean="0"/>
          </a:p>
          <a:p>
            <a:r>
              <a:rPr kumimoji="1" lang="ja-JP" altLang="en-US" sz="2000" dirty="0" smtClean="0"/>
              <a:t>一般に科学実験教室では地球環境問題を意識した実験メニューが少ないが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この実験教室では地球環境問題をテーマに扱い、環境教育の面から実験教室が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行われていることが良かった。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4005064"/>
            <a:ext cx="75456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 smtClean="0">
                <a:solidFill>
                  <a:srgbClr val="FF0000"/>
                </a:solidFill>
              </a:rPr>
              <a:t>最近では子供だけではなく共に活動した市民の方の意識</a:t>
            </a: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r>
              <a:rPr lang="ja-JP" altLang="en-US" sz="2400" b="1" u="sng" dirty="0" smtClean="0">
                <a:solidFill>
                  <a:srgbClr val="FF0000"/>
                </a:solidFill>
              </a:rPr>
              <a:t>が高まってきている。</a:t>
            </a:r>
          </a:p>
          <a:p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r>
              <a:rPr lang="ja-JP" altLang="en-US" sz="2400" b="1" u="sng" dirty="0" smtClean="0">
                <a:solidFill>
                  <a:srgbClr val="FF0000"/>
                </a:solidFill>
              </a:rPr>
              <a:t>市民同士でネットワークを構成することで</a:t>
            </a: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u="sng" dirty="0" smtClean="0">
                <a:solidFill>
                  <a:srgbClr val="FF0000"/>
                </a:solidFill>
              </a:rPr>
              <a:t>大人の環境意識も変化していくのではと考えられる。</a:t>
            </a:r>
            <a:endParaRPr kumimoji="1" lang="ja-JP" altLang="en-US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四角形吹き出し 25"/>
          <p:cNvSpPr/>
          <p:nvPr/>
        </p:nvSpPr>
        <p:spPr>
          <a:xfrm>
            <a:off x="5436096" y="4221088"/>
            <a:ext cx="2160240" cy="612648"/>
          </a:xfrm>
          <a:prstGeom prst="wedgeRect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332656"/>
            <a:ext cx="2406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論文を読んで・・・</a:t>
            </a:r>
            <a:endParaRPr kumimoji="1" lang="ja-JP" altLang="en-US" sz="24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95536" y="1196752"/>
            <a:ext cx="7958650" cy="432048"/>
            <a:chOff x="539552" y="1412776"/>
            <a:chExt cx="7958650" cy="432048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539552" y="1412776"/>
              <a:ext cx="29017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/>
                <a:t>省エネ電球と分光筒工作</a:t>
              </a:r>
              <a:endParaRPr kumimoji="1" lang="ja-JP" altLang="en-US" sz="2000" dirty="0"/>
            </a:p>
          </p:txBody>
        </p:sp>
        <p:sp>
          <p:nvSpPr>
            <p:cNvPr id="5" name="右矢印 4"/>
            <p:cNvSpPr/>
            <p:nvPr/>
          </p:nvSpPr>
          <p:spPr>
            <a:xfrm>
              <a:off x="3491880" y="1412776"/>
              <a:ext cx="864096" cy="432048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499992" y="1412776"/>
              <a:ext cx="39982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/>
                <a:t>エコ＆スマートワークショップで経験</a:t>
              </a:r>
              <a:endParaRPr kumimoji="1" lang="ja-JP" altLang="en-US" sz="200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259632" y="1844824"/>
            <a:ext cx="5571574" cy="432048"/>
            <a:chOff x="611560" y="2276872"/>
            <a:chExt cx="5571574" cy="432048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11560" y="2276872"/>
              <a:ext cx="1980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/>
                <a:t>温室効果の実験</a:t>
              </a:r>
              <a:endParaRPr kumimoji="1" lang="ja-JP" altLang="en-US" sz="20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779912" y="2276872"/>
              <a:ext cx="24032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/>
                <a:t>みらい研究室で経験</a:t>
              </a:r>
              <a:endParaRPr kumimoji="1" lang="ja-JP" altLang="en-US" sz="2000" dirty="0"/>
            </a:p>
          </p:txBody>
        </p:sp>
        <p:sp>
          <p:nvSpPr>
            <p:cNvPr id="9" name="右矢印 8"/>
            <p:cNvSpPr/>
            <p:nvPr/>
          </p:nvSpPr>
          <p:spPr>
            <a:xfrm>
              <a:off x="2699792" y="2276872"/>
              <a:ext cx="864096" cy="432048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左中かっこ 11"/>
          <p:cNvSpPr/>
          <p:nvPr/>
        </p:nvSpPr>
        <p:spPr>
          <a:xfrm>
            <a:off x="251520" y="1052736"/>
            <a:ext cx="216024" cy="122413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kumimoji="1" lang="ja-JP" altLang="en-US" sz="20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2564904"/>
            <a:ext cx="4653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エコ＆スマートワークショップで</a:t>
            </a:r>
            <a:r>
              <a:rPr lang="en-US" altLang="ja-JP" sz="2000" dirty="0" smtClean="0"/>
              <a:t>TA</a:t>
            </a:r>
            <a:r>
              <a:rPr lang="ja-JP" altLang="en-US" sz="2000" dirty="0" smtClean="0"/>
              <a:t>を行って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7544" y="3717032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子供：地球環境を考えるよりも工作に夢中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7544" y="458112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保護者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5536" y="5661248"/>
            <a:ext cx="7247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保護者が、より環境問題に対して意識を高め、子供たちに教える。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7544" y="3140968"/>
            <a:ext cx="3127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アンケートを見る限り</a:t>
            </a:r>
            <a:r>
              <a:rPr lang="ja-JP" altLang="en-US" dirty="0" smtClean="0"/>
              <a:t>概ね好評</a:t>
            </a:r>
            <a:endParaRPr kumimoji="1" lang="ja-JP" altLang="en-US" dirty="0"/>
          </a:p>
        </p:txBody>
      </p:sp>
      <p:sp>
        <p:nvSpPr>
          <p:cNvPr id="20" name="左中かっこ 19"/>
          <p:cNvSpPr/>
          <p:nvPr/>
        </p:nvSpPr>
        <p:spPr>
          <a:xfrm>
            <a:off x="1403648" y="4293096"/>
            <a:ext cx="155448" cy="9144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19672" y="4149080"/>
            <a:ext cx="3661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環境問題に対して意識が高い人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19672" y="4941168"/>
            <a:ext cx="3661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環境問題に対して意識が低い人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28184" y="4941168"/>
            <a:ext cx="2250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意識を高めてもらう</a:t>
            </a:r>
            <a:endParaRPr kumimoji="1" lang="ja-JP" altLang="en-US" sz="2000" dirty="0"/>
          </a:p>
        </p:txBody>
      </p:sp>
      <p:sp>
        <p:nvSpPr>
          <p:cNvPr id="24" name="右矢印 23"/>
          <p:cNvSpPr/>
          <p:nvPr/>
        </p:nvSpPr>
        <p:spPr>
          <a:xfrm>
            <a:off x="5292080" y="4941168"/>
            <a:ext cx="792088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08104" y="436510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実験教室等の体験</a:t>
            </a:r>
            <a:endParaRPr kumimoji="1" lang="ja-JP" altLang="en-US" dirty="0"/>
          </a:p>
        </p:txBody>
      </p:sp>
      <p:sp>
        <p:nvSpPr>
          <p:cNvPr id="27" name="下矢印 26"/>
          <p:cNvSpPr/>
          <p:nvPr/>
        </p:nvSpPr>
        <p:spPr>
          <a:xfrm>
            <a:off x="3995936" y="6093296"/>
            <a:ext cx="484632" cy="5760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552</Words>
  <Application>Microsoft Office PowerPoint</Application>
  <PresentationFormat>画面に合わせる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スパイス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syuuji</dc:creator>
  <cp:lastModifiedBy>syuuji</cp:lastModifiedBy>
  <cp:revision>47</cp:revision>
  <dcterms:created xsi:type="dcterms:W3CDTF">2012-06-18T02:05:11Z</dcterms:created>
  <dcterms:modified xsi:type="dcterms:W3CDTF">2012-06-28T06:51:00Z</dcterms:modified>
</cp:coreProperties>
</file>