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57" r:id="rId3"/>
    <p:sldId id="258" r:id="rId4"/>
    <p:sldId id="259" r:id="rId5"/>
    <p:sldId id="260" r:id="rId6"/>
    <p:sldId id="261" r:id="rId7"/>
    <p:sldId id="262" r:id="rId8"/>
    <p:sldId id="270" r:id="rId9"/>
    <p:sldId id="263" r:id="rId10"/>
    <p:sldId id="264" r:id="rId11"/>
    <p:sldId id="265"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60"/>
  </p:normalViewPr>
  <p:slideViewPr>
    <p:cSldViewPr>
      <p:cViewPr varScale="1">
        <p:scale>
          <a:sx n="45" d="100"/>
          <a:sy n="45"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41050-D919-49CF-BA99-3A35E067A709}" type="datetimeFigureOut">
              <a:rPr kumimoji="1" lang="ja-JP" altLang="en-US" smtClean="0"/>
              <a:pPr/>
              <a:t>2012/7/10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5AC79-9E76-4E53-94AA-9CFFB1E648D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725AC79-9E76-4E53-94AA-9CFFB1E648D2}" type="slidenum">
              <a:rPr kumimoji="1" lang="ja-JP" altLang="en-US" smtClean="0"/>
              <a:pPr/>
              <a:t>17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F95E4DA-B2DC-4555-8124-2C481A99968B}" type="datetimeFigureOut">
              <a:rPr kumimoji="1" lang="ja-JP" altLang="en-US" smtClean="0"/>
              <a:pPr/>
              <a:t>2012/7/10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94EB35C-4B4D-4841-8A89-C73738B5FE29}" type="slidenum">
              <a:rPr kumimoji="1" lang="ja-JP" altLang="en-US" smtClean="0"/>
              <a:pPr/>
              <a:t>&lt;#&gt;</a:t>
            </a:fld>
            <a:endParaRPr kumimoji="1" lang="ja-JP"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5E4DA-B2DC-4555-8124-2C481A99968B}" type="datetimeFigureOut">
              <a:rPr kumimoji="1" lang="ja-JP" altLang="en-US" smtClean="0"/>
              <a:pPr/>
              <a:t>2012/7/10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EB35C-4B4D-4841-8A89-C73738B5FE2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332656"/>
            <a:ext cx="8134672" cy="3339803"/>
          </a:xfrm>
          <a:solidFill>
            <a:schemeClr val="tx2">
              <a:lumMod val="60000"/>
              <a:lumOff val="40000"/>
            </a:schemeClr>
          </a:solidFill>
          <a:ln>
            <a:solidFill>
              <a:schemeClr val="accent1"/>
            </a:solidFill>
          </a:ln>
          <a:scene3d>
            <a:camera prst="orthographicFront"/>
            <a:lightRig rig="threePt" dir="t"/>
          </a:scene3d>
          <a:sp3d extrusionH="31750">
            <a:bevelT/>
          </a:sp3d>
        </p:spPr>
        <p:txBody>
          <a:bodyPr>
            <a:normAutofit/>
          </a:bodyPr>
          <a:lstStyle/>
          <a:p>
            <a:r>
              <a:rPr lang="ja-JP" altLang="en-US" dirty="0" smtClean="0"/>
              <a:t>青少年の科学観の調査</a:t>
            </a:r>
            <a:r>
              <a:rPr lang="en-US" altLang="ja-JP" dirty="0" smtClean="0"/>
              <a:t/>
            </a:r>
            <a:br>
              <a:rPr lang="en-US" altLang="ja-JP" dirty="0" smtClean="0"/>
            </a:br>
            <a:r>
              <a:rPr lang="ja-JP" altLang="en-US" sz="3100" dirty="0" smtClean="0"/>
              <a:t>川村康文　京都大学大学院エネルギー科学研究科</a:t>
            </a:r>
            <a:r>
              <a:rPr lang="en-US" altLang="ja-JP" sz="3100" dirty="0" smtClean="0"/>
              <a:t/>
            </a:r>
            <a:br>
              <a:rPr lang="en-US" altLang="ja-JP" sz="3100" dirty="0" smtClean="0"/>
            </a:br>
            <a:r>
              <a:rPr lang="ja-JP" altLang="en-US" sz="3100" dirty="0" smtClean="0"/>
              <a:t>物理教育学会　第</a:t>
            </a:r>
            <a:r>
              <a:rPr lang="en-US" altLang="ja-JP" sz="3100" dirty="0" smtClean="0"/>
              <a:t>48</a:t>
            </a:r>
            <a:r>
              <a:rPr lang="ja-JP" altLang="en-US" sz="3100" dirty="0" smtClean="0"/>
              <a:t>巻　第６号（</a:t>
            </a:r>
            <a:r>
              <a:rPr lang="en-US" altLang="ja-JP" sz="3100" dirty="0" smtClean="0"/>
              <a:t>2000</a:t>
            </a:r>
            <a:r>
              <a:rPr lang="ja-JP" altLang="en-US" sz="3100" dirty="0" smtClean="0"/>
              <a:t>年）</a:t>
            </a:r>
            <a:endParaRPr kumimoji="1" lang="ja-JP" altLang="en-US" sz="3100" dirty="0"/>
          </a:p>
        </p:txBody>
      </p:sp>
      <p:sp>
        <p:nvSpPr>
          <p:cNvPr id="3" name="サブタイトル 2"/>
          <p:cNvSpPr>
            <a:spLocks noGrp="1"/>
          </p:cNvSpPr>
          <p:nvPr>
            <p:ph type="subTitle" idx="1"/>
          </p:nvPr>
        </p:nvSpPr>
        <p:spPr/>
        <p:txBody>
          <a:bodyPr/>
          <a:lstStyle/>
          <a:p>
            <a:r>
              <a:rPr kumimoji="1" lang="ja-JP" altLang="en-US" dirty="0" smtClean="0"/>
              <a:t>理学物理学科　石黒貴裕</a:t>
            </a:r>
            <a:endParaRPr kumimoji="1" lang="ja-JP" alt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4014240" cy="923330"/>
          </a:xfrm>
          <a:prstGeom prst="rect">
            <a:avLst/>
          </a:prstGeom>
          <a:noFill/>
        </p:spPr>
        <p:txBody>
          <a:bodyPr wrap="none" lIns="91440" tIns="45720" rIns="91440" bIns="45720">
            <a:spAutoFit/>
          </a:bodyPr>
          <a:lstStyle/>
          <a:p>
            <a:pPr algn="ctr"/>
            <a:r>
              <a:rPr lang="en-US" altLang="ja-JP"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r>
              <a:rPr lang="ja-JP"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因子の分類</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テキスト ボックス 2"/>
          <p:cNvSpPr txBox="1"/>
          <p:nvPr/>
        </p:nvSpPr>
        <p:spPr>
          <a:xfrm>
            <a:off x="0" y="1052736"/>
            <a:ext cx="2088232" cy="523220"/>
          </a:xfrm>
          <a:prstGeom prst="rect">
            <a:avLst/>
          </a:prstGeom>
          <a:noFill/>
        </p:spPr>
        <p:txBody>
          <a:bodyPr wrap="square" rtlCol="0">
            <a:spAutoFit/>
          </a:bodyPr>
          <a:lstStyle/>
          <a:p>
            <a:r>
              <a:rPr kumimoji="1" lang="ja-JP" altLang="en-US" sz="2800" u="sng" dirty="0" smtClean="0"/>
              <a:t>第１因子</a:t>
            </a:r>
            <a:endParaRPr kumimoji="1" lang="ja-JP" altLang="en-US" sz="2800" u="sng" dirty="0"/>
          </a:p>
        </p:txBody>
      </p:sp>
      <p:sp>
        <p:nvSpPr>
          <p:cNvPr id="4" name="テキスト ボックス 3"/>
          <p:cNvSpPr txBox="1"/>
          <p:nvPr/>
        </p:nvSpPr>
        <p:spPr>
          <a:xfrm>
            <a:off x="1691680" y="1124744"/>
            <a:ext cx="4896544" cy="523220"/>
          </a:xfrm>
          <a:prstGeom prst="rect">
            <a:avLst/>
          </a:prstGeom>
          <a:noFill/>
        </p:spPr>
        <p:txBody>
          <a:bodyPr wrap="square" rtlCol="0">
            <a:spAutoFit/>
          </a:bodyPr>
          <a:lstStyle/>
          <a:p>
            <a:r>
              <a:rPr lang="ja-JP" altLang="en-US" sz="2800" dirty="0" smtClean="0"/>
              <a:t>「科学技術の有用性の否定」</a:t>
            </a:r>
            <a:endParaRPr kumimoji="1" lang="ja-JP" altLang="en-US" sz="2800" dirty="0"/>
          </a:p>
        </p:txBody>
      </p:sp>
      <p:sp>
        <p:nvSpPr>
          <p:cNvPr id="5" name="右矢印 4"/>
          <p:cNvSpPr/>
          <p:nvPr/>
        </p:nvSpPr>
        <p:spPr>
          <a:xfrm>
            <a:off x="1691680" y="1772816"/>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915816" y="1628800"/>
            <a:ext cx="4824536" cy="830997"/>
          </a:xfrm>
          <a:prstGeom prst="rect">
            <a:avLst/>
          </a:prstGeom>
          <a:noFill/>
        </p:spPr>
        <p:txBody>
          <a:bodyPr wrap="square" rtlCol="0">
            <a:spAutoFit/>
          </a:bodyPr>
          <a:lstStyle/>
          <a:p>
            <a:r>
              <a:rPr kumimoji="1" lang="ja-JP" altLang="en-US" sz="2400" dirty="0" smtClean="0"/>
              <a:t>科学や科学技術</a:t>
            </a:r>
            <a:r>
              <a:rPr lang="ja-JP" altLang="en-US" sz="2400" dirty="0" smtClean="0"/>
              <a:t>と人間との関係について、反応が否定的なもの</a:t>
            </a:r>
            <a:endParaRPr kumimoji="1" lang="ja-JP" altLang="en-US" sz="2400" dirty="0"/>
          </a:p>
        </p:txBody>
      </p:sp>
      <p:sp>
        <p:nvSpPr>
          <p:cNvPr id="7" name="テキスト ボックス 6"/>
          <p:cNvSpPr txBox="1"/>
          <p:nvPr/>
        </p:nvSpPr>
        <p:spPr>
          <a:xfrm>
            <a:off x="755576" y="2564904"/>
            <a:ext cx="7632848" cy="830997"/>
          </a:xfrm>
          <a:prstGeom prst="rect">
            <a:avLst/>
          </a:prstGeom>
          <a:noFill/>
        </p:spPr>
        <p:txBody>
          <a:bodyPr wrap="square" rtlCol="0">
            <a:spAutoFit/>
          </a:bodyPr>
          <a:lstStyle/>
          <a:p>
            <a:r>
              <a:rPr lang="ja-JP" altLang="en-US" sz="2400" dirty="0" smtClean="0"/>
              <a:t>例）「科学は、現在の生活とは切っても切れないものである。（逆転項目）」（</a:t>
            </a:r>
            <a:r>
              <a:rPr lang="en-US" altLang="ja-JP" sz="2400" dirty="0" smtClean="0"/>
              <a:t>No.25</a:t>
            </a:r>
            <a:r>
              <a:rPr lang="ja-JP" altLang="en-US" sz="2400" dirty="0" smtClean="0"/>
              <a:t>）</a:t>
            </a:r>
            <a:endParaRPr kumimoji="1" lang="ja-JP" altLang="en-US" sz="2400" dirty="0"/>
          </a:p>
        </p:txBody>
      </p:sp>
      <p:sp>
        <p:nvSpPr>
          <p:cNvPr id="8" name="テキスト ボックス 7"/>
          <p:cNvSpPr txBox="1"/>
          <p:nvPr/>
        </p:nvSpPr>
        <p:spPr>
          <a:xfrm>
            <a:off x="0" y="3573016"/>
            <a:ext cx="2088232" cy="523220"/>
          </a:xfrm>
          <a:prstGeom prst="rect">
            <a:avLst/>
          </a:prstGeom>
          <a:noFill/>
        </p:spPr>
        <p:txBody>
          <a:bodyPr wrap="square" rtlCol="0">
            <a:spAutoFit/>
          </a:bodyPr>
          <a:lstStyle/>
          <a:p>
            <a:r>
              <a:rPr kumimoji="1" lang="ja-JP" altLang="en-US" sz="2800" u="sng" dirty="0" smtClean="0"/>
              <a:t>第</a:t>
            </a:r>
            <a:r>
              <a:rPr kumimoji="1" lang="en-US" altLang="ja-JP" sz="2800" u="sng" dirty="0" smtClean="0"/>
              <a:t>2</a:t>
            </a:r>
            <a:r>
              <a:rPr kumimoji="1" lang="ja-JP" altLang="en-US" sz="2800" u="sng" dirty="0" smtClean="0"/>
              <a:t>因子</a:t>
            </a:r>
            <a:endParaRPr kumimoji="1" lang="ja-JP" altLang="en-US" sz="2800" u="sng" dirty="0"/>
          </a:p>
        </p:txBody>
      </p:sp>
      <p:sp>
        <p:nvSpPr>
          <p:cNvPr id="9" name="テキスト ボックス 8"/>
          <p:cNvSpPr txBox="1"/>
          <p:nvPr/>
        </p:nvSpPr>
        <p:spPr>
          <a:xfrm>
            <a:off x="1691680" y="3645024"/>
            <a:ext cx="4896544" cy="523220"/>
          </a:xfrm>
          <a:prstGeom prst="rect">
            <a:avLst/>
          </a:prstGeom>
          <a:noFill/>
        </p:spPr>
        <p:txBody>
          <a:bodyPr wrap="square" rtlCol="0">
            <a:spAutoFit/>
          </a:bodyPr>
          <a:lstStyle/>
          <a:p>
            <a:r>
              <a:rPr lang="ja-JP" altLang="en-US" sz="2800" dirty="0" smtClean="0"/>
              <a:t>「科学離れ」</a:t>
            </a:r>
            <a:endParaRPr kumimoji="1" lang="ja-JP" altLang="en-US" sz="2800" dirty="0"/>
          </a:p>
        </p:txBody>
      </p:sp>
      <p:sp>
        <p:nvSpPr>
          <p:cNvPr id="10" name="右矢印 9"/>
          <p:cNvSpPr/>
          <p:nvPr/>
        </p:nvSpPr>
        <p:spPr>
          <a:xfrm>
            <a:off x="1691680" y="4293096"/>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915816" y="4149080"/>
            <a:ext cx="5688632" cy="830997"/>
          </a:xfrm>
          <a:prstGeom prst="rect">
            <a:avLst/>
          </a:prstGeom>
          <a:noFill/>
        </p:spPr>
        <p:txBody>
          <a:bodyPr wrap="square" rtlCol="0">
            <a:spAutoFit/>
          </a:bodyPr>
          <a:lstStyle/>
          <a:p>
            <a:r>
              <a:rPr lang="ja-JP" altLang="en-US" sz="2400" dirty="0" smtClean="0"/>
              <a:t>自分自身が科学や科学技術に対して興味が持てない、関係ないと考えているもの</a:t>
            </a:r>
            <a:endParaRPr kumimoji="1" lang="ja-JP" altLang="en-US" sz="2400" dirty="0"/>
          </a:p>
        </p:txBody>
      </p:sp>
      <p:sp>
        <p:nvSpPr>
          <p:cNvPr id="12" name="テキスト ボックス 11"/>
          <p:cNvSpPr txBox="1"/>
          <p:nvPr/>
        </p:nvSpPr>
        <p:spPr>
          <a:xfrm>
            <a:off x="755576" y="5085184"/>
            <a:ext cx="7632848" cy="830997"/>
          </a:xfrm>
          <a:prstGeom prst="rect">
            <a:avLst/>
          </a:prstGeom>
          <a:noFill/>
        </p:spPr>
        <p:txBody>
          <a:bodyPr wrap="square" rtlCol="0">
            <a:spAutoFit/>
          </a:bodyPr>
          <a:lstStyle/>
          <a:p>
            <a:r>
              <a:rPr lang="ja-JP" altLang="en-US" sz="2400" dirty="0" smtClean="0"/>
              <a:t>例）「将来、自分は理科系には進まないと思う。」（</a:t>
            </a:r>
            <a:r>
              <a:rPr lang="en-US" altLang="ja-JP" sz="2400" dirty="0" smtClean="0"/>
              <a:t>No.28</a:t>
            </a:r>
            <a:r>
              <a:rPr lang="ja-JP" altLang="en-US" sz="2400" dirty="0" smtClean="0"/>
              <a:t>）</a:t>
            </a:r>
            <a:endParaRPr lang="en-US" altLang="ja-JP" sz="2400" dirty="0" smtClean="0"/>
          </a:p>
          <a:p>
            <a:r>
              <a:rPr lang="ja-JP" altLang="en-US" sz="2400" dirty="0" smtClean="0"/>
              <a:t>「理科は面白い（逆転項目）。」（</a:t>
            </a:r>
            <a:r>
              <a:rPr lang="en-US" altLang="ja-JP" sz="2400" dirty="0" smtClean="0"/>
              <a:t>No.11</a:t>
            </a:r>
            <a:r>
              <a:rPr lang="ja-JP" altLang="en-US" sz="2400" dirty="0" smtClean="0"/>
              <a:t>）</a:t>
            </a:r>
            <a:endParaRPr kumimoji="1" lang="ja-JP" alt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32656"/>
            <a:ext cx="2088232" cy="523220"/>
          </a:xfrm>
          <a:prstGeom prst="rect">
            <a:avLst/>
          </a:prstGeom>
          <a:noFill/>
        </p:spPr>
        <p:txBody>
          <a:bodyPr wrap="square" rtlCol="0">
            <a:spAutoFit/>
          </a:bodyPr>
          <a:lstStyle/>
          <a:p>
            <a:r>
              <a:rPr kumimoji="1" lang="ja-JP" altLang="en-US" sz="2800" u="sng" dirty="0" smtClean="0"/>
              <a:t>第３因子</a:t>
            </a:r>
            <a:endParaRPr kumimoji="1" lang="ja-JP" altLang="en-US" sz="2800" u="sng" dirty="0"/>
          </a:p>
        </p:txBody>
      </p:sp>
      <p:sp>
        <p:nvSpPr>
          <p:cNvPr id="3" name="テキスト ボックス 2"/>
          <p:cNvSpPr txBox="1"/>
          <p:nvPr/>
        </p:nvSpPr>
        <p:spPr>
          <a:xfrm>
            <a:off x="1691680" y="404664"/>
            <a:ext cx="4896544" cy="523220"/>
          </a:xfrm>
          <a:prstGeom prst="rect">
            <a:avLst/>
          </a:prstGeom>
          <a:noFill/>
        </p:spPr>
        <p:txBody>
          <a:bodyPr wrap="square" rtlCol="0">
            <a:spAutoFit/>
          </a:bodyPr>
          <a:lstStyle/>
          <a:p>
            <a:r>
              <a:rPr lang="ja-JP" altLang="en-US" sz="2800" dirty="0" smtClean="0"/>
              <a:t>「科学技術至上主義」</a:t>
            </a:r>
            <a:endParaRPr kumimoji="1" lang="ja-JP" altLang="en-US" sz="2800" dirty="0"/>
          </a:p>
        </p:txBody>
      </p:sp>
      <p:sp>
        <p:nvSpPr>
          <p:cNvPr id="4" name="右矢印 3"/>
          <p:cNvSpPr/>
          <p:nvPr/>
        </p:nvSpPr>
        <p:spPr>
          <a:xfrm>
            <a:off x="1691680" y="1052736"/>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15816" y="908720"/>
            <a:ext cx="5760640" cy="830997"/>
          </a:xfrm>
          <a:prstGeom prst="rect">
            <a:avLst/>
          </a:prstGeom>
          <a:noFill/>
        </p:spPr>
        <p:txBody>
          <a:bodyPr wrap="square" rtlCol="0">
            <a:spAutoFit/>
          </a:bodyPr>
          <a:lstStyle/>
          <a:p>
            <a:r>
              <a:rPr lang="ja-JP" altLang="en-US" sz="2400" dirty="0" smtClean="0"/>
              <a:t>科学は絶対に正しく、専門家の考えに指導されるべきであるという考え方</a:t>
            </a:r>
            <a:endParaRPr kumimoji="1" lang="ja-JP" altLang="en-US" sz="2400" dirty="0"/>
          </a:p>
        </p:txBody>
      </p:sp>
      <p:sp>
        <p:nvSpPr>
          <p:cNvPr id="6" name="テキスト ボックス 5"/>
          <p:cNvSpPr txBox="1"/>
          <p:nvPr/>
        </p:nvSpPr>
        <p:spPr>
          <a:xfrm>
            <a:off x="755576" y="1628800"/>
            <a:ext cx="7632848" cy="1569660"/>
          </a:xfrm>
          <a:prstGeom prst="rect">
            <a:avLst/>
          </a:prstGeom>
          <a:noFill/>
        </p:spPr>
        <p:txBody>
          <a:bodyPr wrap="square" rtlCol="0">
            <a:spAutoFit/>
          </a:bodyPr>
          <a:lstStyle/>
          <a:p>
            <a:r>
              <a:rPr lang="ja-JP" altLang="en-US" sz="2400" dirty="0" smtClean="0"/>
              <a:t>例）</a:t>
            </a:r>
            <a:endParaRPr lang="en-US" altLang="ja-JP" sz="2400" dirty="0" smtClean="0"/>
          </a:p>
          <a:p>
            <a:r>
              <a:rPr lang="ja-JP" altLang="en-US" sz="2400" dirty="0" smtClean="0"/>
              <a:t>「科学的知識は、常に正しい。」（</a:t>
            </a:r>
            <a:r>
              <a:rPr lang="en-US" altLang="ja-JP" sz="2400" dirty="0" smtClean="0"/>
              <a:t>No.2</a:t>
            </a:r>
            <a:r>
              <a:rPr lang="ja-JP" altLang="en-US" sz="2400" dirty="0" smtClean="0"/>
              <a:t>）</a:t>
            </a:r>
            <a:endParaRPr lang="en-US" altLang="ja-JP" sz="2400" dirty="0" smtClean="0"/>
          </a:p>
          <a:p>
            <a:r>
              <a:rPr kumimoji="1" lang="ja-JP" altLang="en-US" sz="2400" dirty="0" smtClean="0"/>
              <a:t>「専門的な科学技術の知識を必要とする社会問題に専門家以外は口を出ししててはいけない。」（</a:t>
            </a:r>
            <a:r>
              <a:rPr lang="en-US" altLang="ja-JP" sz="2400" dirty="0" smtClean="0"/>
              <a:t>No.10</a:t>
            </a:r>
            <a:r>
              <a:rPr kumimoji="1" lang="ja-JP" altLang="en-US" sz="2400" dirty="0" smtClean="0"/>
              <a:t>）</a:t>
            </a:r>
            <a:endParaRPr kumimoji="1" lang="ja-JP" altLang="en-US" sz="2400" dirty="0"/>
          </a:p>
        </p:txBody>
      </p:sp>
      <p:sp>
        <p:nvSpPr>
          <p:cNvPr id="7" name="テキスト ボックス 6"/>
          <p:cNvSpPr txBox="1"/>
          <p:nvPr/>
        </p:nvSpPr>
        <p:spPr>
          <a:xfrm>
            <a:off x="0" y="3573016"/>
            <a:ext cx="2088232" cy="523220"/>
          </a:xfrm>
          <a:prstGeom prst="rect">
            <a:avLst/>
          </a:prstGeom>
          <a:noFill/>
        </p:spPr>
        <p:txBody>
          <a:bodyPr wrap="square" rtlCol="0">
            <a:spAutoFit/>
          </a:bodyPr>
          <a:lstStyle/>
          <a:p>
            <a:r>
              <a:rPr kumimoji="1" lang="ja-JP" altLang="en-US" sz="2800" u="sng" dirty="0" smtClean="0"/>
              <a:t>第</a:t>
            </a:r>
            <a:r>
              <a:rPr lang="ja-JP" altLang="en-US" sz="2800" u="sng" dirty="0" smtClean="0"/>
              <a:t>４</a:t>
            </a:r>
            <a:r>
              <a:rPr kumimoji="1" lang="ja-JP" altLang="en-US" sz="2800" u="sng" dirty="0" smtClean="0"/>
              <a:t>因子</a:t>
            </a:r>
            <a:endParaRPr kumimoji="1" lang="ja-JP" altLang="en-US" sz="2800" u="sng" dirty="0"/>
          </a:p>
        </p:txBody>
      </p:sp>
      <p:sp>
        <p:nvSpPr>
          <p:cNvPr id="8" name="テキスト ボックス 7"/>
          <p:cNvSpPr txBox="1"/>
          <p:nvPr/>
        </p:nvSpPr>
        <p:spPr>
          <a:xfrm>
            <a:off x="1691680" y="3645024"/>
            <a:ext cx="4896544" cy="523220"/>
          </a:xfrm>
          <a:prstGeom prst="rect">
            <a:avLst/>
          </a:prstGeom>
          <a:noFill/>
        </p:spPr>
        <p:txBody>
          <a:bodyPr wrap="square" rtlCol="0">
            <a:spAutoFit/>
          </a:bodyPr>
          <a:lstStyle/>
          <a:p>
            <a:r>
              <a:rPr lang="ja-JP" altLang="en-US" sz="2800" dirty="0" smtClean="0"/>
              <a:t>「科学技術懐疑主義」</a:t>
            </a:r>
            <a:endParaRPr kumimoji="1" lang="ja-JP" altLang="en-US" sz="2800" dirty="0"/>
          </a:p>
        </p:txBody>
      </p:sp>
      <p:sp>
        <p:nvSpPr>
          <p:cNvPr id="9" name="右矢印 8"/>
          <p:cNvSpPr/>
          <p:nvPr/>
        </p:nvSpPr>
        <p:spPr>
          <a:xfrm>
            <a:off x="1691680" y="4293096"/>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915816" y="4149080"/>
            <a:ext cx="5688632" cy="830997"/>
          </a:xfrm>
          <a:prstGeom prst="rect">
            <a:avLst/>
          </a:prstGeom>
          <a:noFill/>
        </p:spPr>
        <p:txBody>
          <a:bodyPr wrap="square" rtlCol="0">
            <a:spAutoFit/>
          </a:bodyPr>
          <a:lstStyle/>
          <a:p>
            <a:r>
              <a:rPr lang="ja-JP" altLang="en-US" sz="2400" dirty="0" smtClean="0"/>
              <a:t>いきすぎた科学や科学技術は、人類を滅亡へと導くという警戒的意識を持っている</a:t>
            </a:r>
            <a:endParaRPr kumimoji="1" lang="ja-JP" altLang="en-US" sz="2400" dirty="0"/>
          </a:p>
        </p:txBody>
      </p:sp>
      <p:sp>
        <p:nvSpPr>
          <p:cNvPr id="11" name="テキスト ボックス 10"/>
          <p:cNvSpPr txBox="1"/>
          <p:nvPr/>
        </p:nvSpPr>
        <p:spPr>
          <a:xfrm>
            <a:off x="755576" y="5085184"/>
            <a:ext cx="7632848" cy="1569660"/>
          </a:xfrm>
          <a:prstGeom prst="rect">
            <a:avLst/>
          </a:prstGeom>
          <a:noFill/>
        </p:spPr>
        <p:txBody>
          <a:bodyPr wrap="square" rtlCol="0">
            <a:spAutoFit/>
          </a:bodyPr>
          <a:lstStyle/>
          <a:p>
            <a:r>
              <a:rPr lang="ja-JP" altLang="en-US" sz="2400" dirty="0" smtClean="0"/>
              <a:t>例）</a:t>
            </a:r>
            <a:endParaRPr lang="en-US" altLang="ja-JP" sz="2400" dirty="0" smtClean="0"/>
          </a:p>
          <a:p>
            <a:r>
              <a:rPr lang="ja-JP" altLang="en-US" sz="2400" dirty="0" smtClean="0"/>
              <a:t>「高度科学技術文明は、必ず滅びると思う」（</a:t>
            </a:r>
            <a:r>
              <a:rPr lang="en-US" altLang="ja-JP" sz="2400" dirty="0" smtClean="0"/>
              <a:t>No.31</a:t>
            </a:r>
            <a:r>
              <a:rPr lang="ja-JP" altLang="en-US" sz="2400" dirty="0" smtClean="0"/>
              <a:t>）</a:t>
            </a:r>
            <a:endParaRPr lang="en-US" altLang="ja-JP" sz="2400" dirty="0" smtClean="0"/>
          </a:p>
          <a:p>
            <a:r>
              <a:rPr lang="ja-JP" altLang="en-US" sz="2400" dirty="0" smtClean="0"/>
              <a:t>「科学とは、本来人間にとって必要ではないものだと思う。」（</a:t>
            </a:r>
            <a:r>
              <a:rPr lang="en-US" altLang="ja-JP" sz="2400" dirty="0" smtClean="0"/>
              <a:t>No.40</a:t>
            </a:r>
            <a:r>
              <a:rPr lang="ja-JP" altLang="en-US" sz="2400" dirty="0" smtClean="0"/>
              <a:t>）</a:t>
            </a:r>
            <a:endParaRPr kumimoji="1" lang="ja-JP" altLang="en-US" sz="24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0648"/>
            <a:ext cx="4067944" cy="814412"/>
          </a:xfrm>
        </p:spPr>
        <p:txBody>
          <a:bodyPr>
            <a:noAutofit/>
          </a:bodyPr>
          <a:lstStyle/>
          <a:p>
            <a:r>
              <a:rPr kumimoji="1" lang="en-US" altLang="ja-JP" sz="2800" dirty="0" smtClean="0"/>
              <a:t>5</a:t>
            </a:r>
            <a:r>
              <a:rPr kumimoji="1" lang="ja-JP" altLang="en-US" sz="2800" dirty="0" smtClean="0"/>
              <a:t>－</a:t>
            </a:r>
            <a:r>
              <a:rPr kumimoji="1" lang="en-US" altLang="ja-JP" sz="2800" dirty="0" smtClean="0"/>
              <a:t>1</a:t>
            </a:r>
            <a:r>
              <a:rPr kumimoji="1" lang="ja-JP" altLang="en-US" sz="2800" dirty="0" err="1" smtClean="0"/>
              <a:t>．</a:t>
            </a:r>
            <a:r>
              <a:rPr kumimoji="1" lang="ja-JP" altLang="en-US" sz="2800" dirty="0" smtClean="0"/>
              <a:t>第</a:t>
            </a:r>
            <a:r>
              <a:rPr kumimoji="1" lang="en-US" altLang="ja-JP" sz="2800" dirty="0" smtClean="0"/>
              <a:t>1</a:t>
            </a:r>
            <a:r>
              <a:rPr kumimoji="1" lang="ja-JP" altLang="en-US" sz="2800" dirty="0" smtClean="0"/>
              <a:t>因子について</a:t>
            </a:r>
            <a:endParaRPr kumimoji="1" lang="ja-JP" altLang="en-US" sz="2800" dirty="0"/>
          </a:p>
        </p:txBody>
      </p:sp>
      <p:sp>
        <p:nvSpPr>
          <p:cNvPr id="4" name="テキスト プレースホルダ 3"/>
          <p:cNvSpPr>
            <a:spLocks noGrp="1"/>
          </p:cNvSpPr>
          <p:nvPr>
            <p:ph type="body" sz="half" idx="2"/>
          </p:nvPr>
        </p:nvSpPr>
        <p:spPr/>
        <p:txBody>
          <a:bodyPr>
            <a:normAutofit/>
          </a:bodyPr>
          <a:lstStyle/>
          <a:p>
            <a:endParaRPr kumimoji="1" lang="en-US" altLang="ja-JP" sz="2000" dirty="0" smtClean="0"/>
          </a:p>
          <a:p>
            <a:r>
              <a:rPr lang="ja-JP" altLang="en-US" sz="2000" dirty="0" smtClean="0"/>
              <a:t>　　８群すべてにおいて、項目の平均</a:t>
            </a:r>
            <a:r>
              <a:rPr lang="en-US" altLang="ja-JP" sz="2000" dirty="0" smtClean="0"/>
              <a:t>24</a:t>
            </a:r>
            <a:r>
              <a:rPr lang="ja-JP" altLang="en-US" sz="2000" dirty="0" smtClean="0"/>
              <a:t>点（３点</a:t>
            </a:r>
            <a:r>
              <a:rPr lang="en-US" altLang="ja-JP" sz="2000" dirty="0" smtClean="0"/>
              <a:t>×</a:t>
            </a:r>
            <a:r>
              <a:rPr lang="ja-JP" altLang="en-US" sz="2000" dirty="0" smtClean="0"/>
              <a:t>８項目）を下回る。（表１）</a:t>
            </a:r>
            <a:endParaRPr lang="en-US" altLang="ja-JP" sz="2000" dirty="0" smtClean="0"/>
          </a:p>
          <a:p>
            <a:r>
              <a:rPr kumimoji="1" lang="ja-JP" altLang="en-US" sz="2000" dirty="0" smtClean="0"/>
              <a:t>→</a:t>
            </a:r>
            <a:r>
              <a:rPr kumimoji="1" lang="ja-JP" altLang="en-US" sz="2400" b="1" dirty="0" smtClean="0">
                <a:solidFill>
                  <a:srgbClr val="FF0000"/>
                </a:solidFill>
              </a:rPr>
              <a:t>科学技術の有用性を認めている。</a:t>
            </a:r>
            <a:endParaRPr kumimoji="1" lang="en-US" altLang="ja-JP" sz="2000" b="1" dirty="0" smtClean="0">
              <a:solidFill>
                <a:srgbClr val="FF0000"/>
              </a:solidFill>
            </a:endParaRPr>
          </a:p>
          <a:p>
            <a:endParaRPr lang="en-US" altLang="ja-JP" sz="2000" dirty="0" smtClean="0"/>
          </a:p>
          <a:p>
            <a:r>
              <a:rPr kumimoji="1" lang="ja-JP" altLang="en-US" sz="2000" dirty="0" smtClean="0"/>
              <a:t>　二要因分散分析の結果（表２）から、</a:t>
            </a:r>
            <a:endParaRPr kumimoji="1" lang="en-US" altLang="ja-JP" sz="2000" dirty="0" smtClean="0"/>
          </a:p>
          <a:p>
            <a:r>
              <a:rPr lang="ja-JP" altLang="en-US" sz="2000" dirty="0" smtClean="0">
                <a:solidFill>
                  <a:srgbClr val="0070C0"/>
                </a:solidFill>
              </a:rPr>
              <a:t>群間に５％水準</a:t>
            </a:r>
            <a:endParaRPr lang="en-US" altLang="ja-JP" sz="2000" dirty="0" smtClean="0">
              <a:solidFill>
                <a:srgbClr val="0070C0"/>
              </a:solidFill>
            </a:endParaRPr>
          </a:p>
          <a:p>
            <a:r>
              <a:rPr kumimoji="1" lang="ja-JP" altLang="en-US" sz="2000" dirty="0" smtClean="0">
                <a:solidFill>
                  <a:srgbClr val="0070C0"/>
                </a:solidFill>
              </a:rPr>
              <a:t>性差に１％水準</a:t>
            </a:r>
            <a:endParaRPr kumimoji="1" lang="en-US" altLang="ja-JP" sz="2000" dirty="0" smtClean="0">
              <a:solidFill>
                <a:srgbClr val="0070C0"/>
              </a:solidFill>
            </a:endParaRPr>
          </a:p>
          <a:p>
            <a:r>
              <a:rPr lang="ja-JP" altLang="en-US" sz="2000" dirty="0" smtClean="0"/>
              <a:t>で有意差が認められた。</a:t>
            </a:r>
            <a:endParaRPr kumimoji="1" lang="ja-JP" altLang="en-US" sz="2000"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3575050" y="632283"/>
            <a:ext cx="5111750" cy="5134647"/>
          </a:xfrm>
          <a:prstGeom prst="rect">
            <a:avLst/>
          </a:prstGeom>
          <a:noFill/>
          <a:ln w="9525">
            <a:noFill/>
            <a:miter lim="800000"/>
            <a:headEnd/>
            <a:tailEnd/>
          </a:ln>
        </p:spPr>
      </p:pic>
      <p:sp>
        <p:nvSpPr>
          <p:cNvPr id="6" name="円/楕円 5"/>
          <p:cNvSpPr/>
          <p:nvPr/>
        </p:nvSpPr>
        <p:spPr>
          <a:xfrm>
            <a:off x="5364088" y="1844824"/>
            <a:ext cx="504056" cy="10801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7308304" y="1916832"/>
            <a:ext cx="504056" cy="10801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7596336" y="4005064"/>
            <a:ext cx="720080" cy="86409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9" name="角丸四角形吹き出し 8"/>
          <p:cNvSpPr/>
          <p:nvPr/>
        </p:nvSpPr>
        <p:spPr>
          <a:xfrm>
            <a:off x="3995936" y="3789040"/>
            <a:ext cx="4464496" cy="1944216"/>
          </a:xfrm>
          <a:prstGeom prst="wedgeRoundRectCallout">
            <a:avLst>
              <a:gd name="adj1" fmla="val 31562"/>
              <a:gd name="adj2" fmla="val -928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ja-JP" altLang="en-US" sz="2400" dirty="0" smtClean="0">
                <a:solidFill>
                  <a:schemeClr val="tx1"/>
                </a:solidFill>
              </a:rPr>
              <a:t>合計平均値が女子の方が高い。</a:t>
            </a:r>
            <a:endParaRPr kumimoji="1" lang="en-US" altLang="ja-JP" sz="2400" dirty="0" smtClean="0">
              <a:solidFill>
                <a:schemeClr val="tx1"/>
              </a:solidFill>
            </a:endParaRPr>
          </a:p>
          <a:p>
            <a:pPr algn="ctr"/>
            <a:r>
              <a:rPr lang="ja-JP" altLang="en-US" sz="2400" dirty="0" smtClean="0">
                <a:solidFill>
                  <a:schemeClr val="tx1"/>
                </a:solidFill>
              </a:rPr>
              <a:t>↓</a:t>
            </a:r>
            <a:endParaRPr lang="en-US" altLang="ja-JP" sz="2400" dirty="0" smtClean="0">
              <a:solidFill>
                <a:schemeClr val="tx1"/>
              </a:solidFill>
            </a:endParaRPr>
          </a:p>
          <a:p>
            <a:pPr algn="ctr"/>
            <a:r>
              <a:rPr kumimoji="1" lang="ja-JP" altLang="en-US" sz="2400" dirty="0" smtClean="0">
                <a:solidFill>
                  <a:schemeClr val="tx1"/>
                </a:solidFill>
              </a:rPr>
              <a:t>女子の方が男子より「科学技術の有用性の否定」観が強い。</a:t>
            </a:r>
            <a:endParaRPr kumimoji="1" lang="ja-JP" altLang="en-US" sz="24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5536" y="3379349"/>
            <a:ext cx="8400231" cy="3478652"/>
          </a:xfrm>
          <a:prstGeom prst="rect">
            <a:avLst/>
          </a:prstGeom>
          <a:noFill/>
          <a:ln w="9525">
            <a:noFill/>
            <a:miter lim="800000"/>
            <a:headEnd/>
            <a:tailEnd/>
          </a:ln>
        </p:spPr>
      </p:pic>
      <p:sp>
        <p:nvSpPr>
          <p:cNvPr id="3" name="テキスト ボックス 2"/>
          <p:cNvSpPr txBox="1"/>
          <p:nvPr/>
        </p:nvSpPr>
        <p:spPr>
          <a:xfrm>
            <a:off x="251520" y="404665"/>
            <a:ext cx="2736304" cy="461665"/>
          </a:xfrm>
          <a:prstGeom prst="rect">
            <a:avLst/>
          </a:prstGeom>
          <a:noFill/>
        </p:spPr>
        <p:txBody>
          <a:bodyPr wrap="square" rtlCol="0">
            <a:spAutoFit/>
          </a:bodyPr>
          <a:lstStyle/>
          <a:p>
            <a:r>
              <a:rPr kumimoji="1" lang="ja-JP" altLang="en-US" sz="2400" u="sng" dirty="0" smtClean="0"/>
              <a:t>群間の差について</a:t>
            </a:r>
            <a:endParaRPr kumimoji="1" lang="ja-JP" altLang="en-US" sz="2400" u="sng" dirty="0"/>
          </a:p>
        </p:txBody>
      </p:sp>
      <p:sp>
        <p:nvSpPr>
          <p:cNvPr id="4" name="テキスト ボックス 3"/>
          <p:cNvSpPr txBox="1"/>
          <p:nvPr/>
        </p:nvSpPr>
        <p:spPr>
          <a:xfrm>
            <a:off x="827584" y="1988840"/>
            <a:ext cx="5472608" cy="830997"/>
          </a:xfrm>
          <a:prstGeom prst="rect">
            <a:avLst/>
          </a:prstGeom>
          <a:noFill/>
        </p:spPr>
        <p:txBody>
          <a:bodyPr wrap="square" rtlCol="0">
            <a:spAutoFit/>
          </a:bodyPr>
          <a:lstStyle/>
          <a:p>
            <a:r>
              <a:rPr kumimoji="1" lang="ja-JP" altLang="en-US" sz="2400" dirty="0" smtClean="0"/>
              <a:t>高校理科系と高校非理科系との間に、</a:t>
            </a:r>
            <a:endParaRPr kumimoji="1" lang="en-US" altLang="ja-JP" sz="2400" dirty="0" smtClean="0"/>
          </a:p>
          <a:p>
            <a:r>
              <a:rPr kumimoji="1" lang="ja-JP" altLang="en-US" sz="2400" dirty="0" smtClean="0"/>
              <a:t>５％水準の有意差が見られた</a:t>
            </a:r>
            <a:r>
              <a:rPr kumimoji="1" lang="en-US" altLang="ja-JP" sz="2400" dirty="0" smtClean="0"/>
              <a:t>.</a:t>
            </a:r>
            <a:endParaRPr kumimoji="1" lang="ja-JP" altLang="en-US" sz="2400" dirty="0"/>
          </a:p>
        </p:txBody>
      </p:sp>
      <p:sp>
        <p:nvSpPr>
          <p:cNvPr id="5" name="円/楕円 4"/>
          <p:cNvSpPr/>
          <p:nvPr/>
        </p:nvSpPr>
        <p:spPr>
          <a:xfrm>
            <a:off x="3203848" y="4509120"/>
            <a:ext cx="2664296" cy="1800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5364088" y="6137920"/>
            <a:ext cx="3779912" cy="720080"/>
          </a:xfrm>
          <a:prstGeom prst="wedgeRoundRectCallout">
            <a:avLst>
              <a:gd name="adj1" fmla="val -63576"/>
              <a:gd name="adj2" fmla="val -7039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有意差なし</a:t>
            </a:r>
            <a:endParaRPr kumimoji="1" lang="ja-JP" altLang="en-US" sz="3200" dirty="0">
              <a:solidFill>
                <a:schemeClr val="tx1"/>
              </a:solidFill>
            </a:endParaRPr>
          </a:p>
        </p:txBody>
      </p:sp>
      <p:sp>
        <p:nvSpPr>
          <p:cNvPr id="8" name="テキスト ボックス 7"/>
          <p:cNvSpPr txBox="1"/>
          <p:nvPr/>
        </p:nvSpPr>
        <p:spPr>
          <a:xfrm>
            <a:off x="755576" y="908720"/>
            <a:ext cx="3168352" cy="954107"/>
          </a:xfrm>
          <a:prstGeom prst="rect">
            <a:avLst/>
          </a:prstGeom>
          <a:noFill/>
        </p:spPr>
        <p:txBody>
          <a:bodyPr wrap="square" rtlCol="0">
            <a:spAutoFit/>
          </a:bodyPr>
          <a:lstStyle/>
          <a:p>
            <a:r>
              <a:rPr kumimoji="1" lang="ja-JP" altLang="en-US" sz="2800" dirty="0" smtClean="0"/>
              <a:t>小学生→中学性</a:t>
            </a:r>
            <a:endParaRPr kumimoji="1" lang="en-US" altLang="ja-JP" sz="2800" dirty="0" smtClean="0"/>
          </a:p>
          <a:p>
            <a:r>
              <a:rPr lang="ja-JP" altLang="en-US" sz="2800" dirty="0" smtClean="0"/>
              <a:t>中学生→高校生</a:t>
            </a:r>
            <a:endParaRPr lang="en-US" altLang="ja-JP" sz="2800" dirty="0" smtClean="0"/>
          </a:p>
        </p:txBody>
      </p:sp>
      <p:sp>
        <p:nvSpPr>
          <p:cNvPr id="9" name="テキスト ボックス 8"/>
          <p:cNvSpPr txBox="1"/>
          <p:nvPr/>
        </p:nvSpPr>
        <p:spPr>
          <a:xfrm>
            <a:off x="3923928" y="980728"/>
            <a:ext cx="3456384" cy="830997"/>
          </a:xfrm>
          <a:prstGeom prst="rect">
            <a:avLst/>
          </a:prstGeom>
          <a:noFill/>
        </p:spPr>
        <p:txBody>
          <a:bodyPr wrap="square" rtlCol="0">
            <a:spAutoFit/>
          </a:bodyPr>
          <a:lstStyle/>
          <a:p>
            <a:r>
              <a:rPr kumimoji="1" lang="ja-JP" altLang="en-US" sz="2400" dirty="0" smtClean="0"/>
              <a:t>と成長過程における有意差はない</a:t>
            </a:r>
            <a:endParaRPr kumimoji="1" lang="ja-JP" altLang="en-US" sz="2400" dirty="0"/>
          </a:p>
        </p:txBody>
      </p:sp>
      <p:sp>
        <p:nvSpPr>
          <p:cNvPr id="10" name="右中かっこ 9"/>
          <p:cNvSpPr/>
          <p:nvPr/>
        </p:nvSpPr>
        <p:spPr>
          <a:xfrm>
            <a:off x="3563888" y="980728"/>
            <a:ext cx="216024"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1331640" y="2852936"/>
            <a:ext cx="7488832" cy="830997"/>
          </a:xfrm>
          <a:prstGeom prst="rect">
            <a:avLst/>
          </a:prstGeom>
          <a:noFill/>
        </p:spPr>
        <p:txBody>
          <a:bodyPr wrap="square" rtlCol="0">
            <a:spAutoFit/>
          </a:bodyPr>
          <a:lstStyle/>
          <a:p>
            <a:r>
              <a:rPr kumimoji="1" lang="ja-JP" altLang="en-US" sz="2400" dirty="0" smtClean="0"/>
              <a:t>高校非理系の方が、「科学技術の有用性の否定」観が強い</a:t>
            </a:r>
            <a:endParaRPr kumimoji="1" lang="ja-JP" altLang="en-US" sz="2400" dirty="0"/>
          </a:p>
        </p:txBody>
      </p:sp>
      <p:sp>
        <p:nvSpPr>
          <p:cNvPr id="14" name="曲折矢印 13"/>
          <p:cNvSpPr/>
          <p:nvPr/>
        </p:nvSpPr>
        <p:spPr>
          <a:xfrm rot="5400000">
            <a:off x="6156176" y="1772816"/>
            <a:ext cx="792088"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347864" cy="1196752"/>
          </a:xfrm>
        </p:spPr>
        <p:txBody>
          <a:bodyPr>
            <a:normAutofit/>
          </a:bodyPr>
          <a:lstStyle/>
          <a:p>
            <a:r>
              <a:rPr kumimoji="1" lang="en-US" altLang="ja-JP" sz="2800" dirty="0" smtClean="0"/>
              <a:t>5</a:t>
            </a:r>
            <a:r>
              <a:rPr kumimoji="1" lang="ja-JP" altLang="en-US" sz="2800" dirty="0" smtClean="0"/>
              <a:t>－</a:t>
            </a:r>
            <a:r>
              <a:rPr kumimoji="1" lang="en-US" altLang="ja-JP" sz="2800" dirty="0" smtClean="0"/>
              <a:t>2.</a:t>
            </a:r>
            <a:r>
              <a:rPr kumimoji="1" lang="ja-JP" altLang="en-US" sz="2800" dirty="0" smtClean="0"/>
              <a:t>第</a:t>
            </a:r>
            <a:r>
              <a:rPr kumimoji="1" lang="en-US" altLang="ja-JP" sz="2800" dirty="0" smtClean="0"/>
              <a:t>2</a:t>
            </a:r>
            <a:r>
              <a:rPr kumimoji="1" lang="ja-JP" altLang="en-US" sz="2800" dirty="0" smtClean="0"/>
              <a:t>因子</a:t>
            </a:r>
            <a:r>
              <a:rPr kumimoji="1" lang="en-US" altLang="ja-JP" sz="2800" dirty="0" smtClean="0"/>
              <a:t/>
            </a:r>
            <a:br>
              <a:rPr kumimoji="1" lang="en-US" altLang="ja-JP" sz="2800" dirty="0" smtClean="0"/>
            </a:br>
            <a:r>
              <a:rPr lang="ja-JP" altLang="en-US" sz="2800" dirty="0" smtClean="0"/>
              <a:t>「科学離れ」</a:t>
            </a:r>
            <a:endParaRPr kumimoji="1" lang="ja-JP" altLang="en-US" sz="2800" dirty="0"/>
          </a:p>
        </p:txBody>
      </p:sp>
      <p:sp>
        <p:nvSpPr>
          <p:cNvPr id="4" name="テキスト プレースホルダ 3"/>
          <p:cNvSpPr>
            <a:spLocks noGrp="1"/>
          </p:cNvSpPr>
          <p:nvPr>
            <p:ph type="body" sz="half" idx="2"/>
          </p:nvPr>
        </p:nvSpPr>
        <p:spPr/>
        <p:txBody>
          <a:bodyPr>
            <a:normAutofit/>
          </a:bodyPr>
          <a:lstStyle/>
          <a:p>
            <a:r>
              <a:rPr lang="ja-JP" altLang="en-US" sz="2000" dirty="0" smtClean="0"/>
              <a:t>　表</a:t>
            </a:r>
            <a:r>
              <a:rPr lang="en-US" altLang="ja-JP" sz="2000" dirty="0" smtClean="0"/>
              <a:t>4</a:t>
            </a:r>
            <a:r>
              <a:rPr lang="ja-JP" altLang="en-US" sz="2000" dirty="0" smtClean="0"/>
              <a:t>より、項目の合計から、「科学離れ」は</a:t>
            </a:r>
            <a:r>
              <a:rPr lang="ja-JP" altLang="en-US" sz="2000" b="1" dirty="0" smtClean="0">
                <a:solidFill>
                  <a:srgbClr val="FF0000"/>
                </a:solidFill>
              </a:rPr>
              <a:t>男子より女子に強く見られる</a:t>
            </a:r>
            <a:r>
              <a:rPr lang="en-US" altLang="ja-JP" sz="2000" b="1" dirty="0" smtClean="0">
                <a:solidFill>
                  <a:srgbClr val="FF0000"/>
                </a:solidFill>
              </a:rPr>
              <a:t>.</a:t>
            </a:r>
          </a:p>
          <a:p>
            <a:endParaRPr kumimoji="1" lang="en-US" altLang="ja-JP" sz="2000" b="1" dirty="0" smtClean="0">
              <a:solidFill>
                <a:srgbClr val="FF0000"/>
              </a:solidFill>
            </a:endParaRPr>
          </a:p>
          <a:p>
            <a:r>
              <a:rPr lang="ja-JP" altLang="en-US" sz="2000" dirty="0" smtClean="0"/>
              <a:t>　群間の差と性差に１％の有意差が生じた</a:t>
            </a:r>
            <a:r>
              <a:rPr lang="en-US" altLang="ja-JP" sz="2000" dirty="0" smtClean="0"/>
              <a:t>.</a:t>
            </a:r>
          </a:p>
          <a:p>
            <a:r>
              <a:rPr kumimoji="1" lang="ja-JP" altLang="en-US" sz="2000" dirty="0" smtClean="0"/>
              <a:t>　また相互作用に５％の有意差が確認できた</a:t>
            </a:r>
            <a:r>
              <a:rPr lang="en-US" altLang="ja-JP" sz="2000" dirty="0" smtClean="0"/>
              <a:t>.</a:t>
            </a:r>
          </a:p>
          <a:p>
            <a:endParaRPr kumimoji="1" lang="en-US" altLang="ja-JP" sz="2000" dirty="0" smtClean="0"/>
          </a:p>
          <a:p>
            <a:endParaRPr lang="en-US" altLang="ja-JP" sz="2000" dirty="0" smtClean="0"/>
          </a:p>
          <a:p>
            <a:r>
              <a:rPr kumimoji="1" lang="ja-JP" altLang="en-US" sz="2800" dirty="0" smtClean="0"/>
              <a:t>*項目平均：</a:t>
            </a:r>
            <a:r>
              <a:rPr kumimoji="1" lang="en-US" altLang="ja-JP" sz="2800" dirty="0" smtClean="0"/>
              <a:t>24</a:t>
            </a:r>
            <a:r>
              <a:rPr kumimoji="1" lang="ja-JP" altLang="en-US" sz="2800" dirty="0" smtClean="0"/>
              <a:t>点</a:t>
            </a:r>
            <a:endParaRPr kumimoji="1" lang="ja-JP" altLang="en-US" sz="2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575050" y="747148"/>
            <a:ext cx="5111750" cy="490491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43608" y="1268760"/>
            <a:ext cx="6970737" cy="2703752"/>
          </a:xfrm>
          <a:prstGeom prst="rect">
            <a:avLst/>
          </a:prstGeom>
          <a:noFill/>
          <a:ln w="9525">
            <a:noFill/>
            <a:miter lim="800000"/>
            <a:headEnd/>
            <a:tailEnd/>
          </a:ln>
        </p:spPr>
      </p:pic>
      <p:sp>
        <p:nvSpPr>
          <p:cNvPr id="9" name="テキスト ボックス 8"/>
          <p:cNvSpPr txBox="1"/>
          <p:nvPr/>
        </p:nvSpPr>
        <p:spPr>
          <a:xfrm>
            <a:off x="0" y="332656"/>
            <a:ext cx="2627784" cy="461665"/>
          </a:xfrm>
          <a:prstGeom prst="rect">
            <a:avLst/>
          </a:prstGeom>
          <a:noFill/>
        </p:spPr>
        <p:txBody>
          <a:bodyPr wrap="square" rtlCol="0">
            <a:spAutoFit/>
          </a:bodyPr>
          <a:lstStyle/>
          <a:p>
            <a:r>
              <a:rPr kumimoji="1" lang="ja-JP" altLang="en-US" sz="2400" u="sng" dirty="0" smtClean="0"/>
              <a:t>群差の考察結果</a:t>
            </a:r>
            <a:endParaRPr kumimoji="1" lang="ja-JP" altLang="en-US" sz="2400" u="sng" dirty="0"/>
          </a:p>
        </p:txBody>
      </p:sp>
      <p:sp>
        <p:nvSpPr>
          <p:cNvPr id="10" name="テキスト ボックス 9"/>
          <p:cNvSpPr txBox="1"/>
          <p:nvPr/>
        </p:nvSpPr>
        <p:spPr>
          <a:xfrm>
            <a:off x="1475656" y="4149080"/>
            <a:ext cx="2880320" cy="830997"/>
          </a:xfrm>
          <a:prstGeom prst="rect">
            <a:avLst/>
          </a:prstGeom>
          <a:noFill/>
        </p:spPr>
        <p:txBody>
          <a:bodyPr wrap="square" rtlCol="0">
            <a:spAutoFit/>
          </a:bodyPr>
          <a:lstStyle/>
          <a:p>
            <a:r>
              <a:rPr kumimoji="1" lang="ja-JP" altLang="en-US" sz="2400" dirty="0" smtClean="0"/>
              <a:t>小学生</a:t>
            </a:r>
            <a:r>
              <a:rPr lang="ja-JP" altLang="en-US" sz="2400" dirty="0" smtClean="0"/>
              <a:t>と中学生</a:t>
            </a:r>
            <a:endParaRPr lang="en-US" altLang="ja-JP" sz="2400" dirty="0" smtClean="0"/>
          </a:p>
          <a:p>
            <a:r>
              <a:rPr kumimoji="1" lang="ja-JP" altLang="en-US" sz="2400" dirty="0" smtClean="0"/>
              <a:t>中学生と高校理系</a:t>
            </a:r>
            <a:endParaRPr kumimoji="1" lang="ja-JP" altLang="en-US" sz="2400" dirty="0"/>
          </a:p>
        </p:txBody>
      </p:sp>
      <p:sp>
        <p:nvSpPr>
          <p:cNvPr id="11" name="下矢印 10"/>
          <p:cNvSpPr/>
          <p:nvPr/>
        </p:nvSpPr>
        <p:spPr>
          <a:xfrm>
            <a:off x="2339752" y="5013176"/>
            <a:ext cx="36004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403648" y="5373216"/>
            <a:ext cx="2448272" cy="830997"/>
          </a:xfrm>
          <a:prstGeom prst="rect">
            <a:avLst/>
          </a:prstGeom>
          <a:noFill/>
        </p:spPr>
        <p:txBody>
          <a:bodyPr wrap="square" rtlCol="0">
            <a:spAutoFit/>
          </a:bodyPr>
          <a:lstStyle/>
          <a:p>
            <a:r>
              <a:rPr kumimoji="1" lang="ja-JP" altLang="en-US" sz="2400" dirty="0" smtClean="0"/>
              <a:t>「科学離れ」の</a:t>
            </a:r>
            <a:r>
              <a:rPr kumimoji="1" lang="ja-JP" altLang="en-US" sz="2400" dirty="0" smtClean="0">
                <a:solidFill>
                  <a:srgbClr val="FF0000"/>
                </a:solidFill>
              </a:rPr>
              <a:t>強まりはない</a:t>
            </a:r>
            <a:endParaRPr kumimoji="1" lang="ja-JP" altLang="en-US" sz="2400" dirty="0">
              <a:solidFill>
                <a:srgbClr val="FF0000"/>
              </a:solidFill>
            </a:endParaRPr>
          </a:p>
        </p:txBody>
      </p:sp>
      <p:sp>
        <p:nvSpPr>
          <p:cNvPr id="13" name="テキスト ボックス 12"/>
          <p:cNvSpPr txBox="1"/>
          <p:nvPr/>
        </p:nvSpPr>
        <p:spPr>
          <a:xfrm>
            <a:off x="5508104" y="4005064"/>
            <a:ext cx="3347864" cy="830997"/>
          </a:xfrm>
          <a:prstGeom prst="rect">
            <a:avLst/>
          </a:prstGeom>
          <a:noFill/>
        </p:spPr>
        <p:txBody>
          <a:bodyPr wrap="square" rtlCol="0">
            <a:spAutoFit/>
          </a:bodyPr>
          <a:lstStyle/>
          <a:p>
            <a:r>
              <a:rPr lang="ja-JP" altLang="en-US" sz="2400" dirty="0" smtClean="0"/>
              <a:t>中学生と高校非理系</a:t>
            </a:r>
            <a:endParaRPr lang="en-US" altLang="ja-JP" sz="2400" dirty="0" smtClean="0"/>
          </a:p>
          <a:p>
            <a:r>
              <a:rPr lang="ja-JP" altLang="en-US" sz="2400" dirty="0" smtClean="0"/>
              <a:t>高校理系</a:t>
            </a:r>
            <a:r>
              <a:rPr kumimoji="1" lang="ja-JP" altLang="en-US" sz="2400" dirty="0" smtClean="0"/>
              <a:t>と高校非理系</a:t>
            </a:r>
            <a:endParaRPr kumimoji="1" lang="ja-JP" altLang="en-US" sz="2400" dirty="0"/>
          </a:p>
        </p:txBody>
      </p:sp>
      <p:sp>
        <p:nvSpPr>
          <p:cNvPr id="14" name="下矢印 13"/>
          <p:cNvSpPr/>
          <p:nvPr/>
        </p:nvSpPr>
        <p:spPr>
          <a:xfrm>
            <a:off x="6839744" y="4869160"/>
            <a:ext cx="36004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903640" y="5229200"/>
            <a:ext cx="2448272" cy="1200329"/>
          </a:xfrm>
          <a:prstGeom prst="rect">
            <a:avLst/>
          </a:prstGeom>
          <a:noFill/>
        </p:spPr>
        <p:txBody>
          <a:bodyPr wrap="square" rtlCol="0">
            <a:spAutoFit/>
          </a:bodyPr>
          <a:lstStyle/>
          <a:p>
            <a:r>
              <a:rPr kumimoji="1" lang="ja-JP" altLang="en-US" sz="2400" dirty="0" smtClean="0"/>
              <a:t>「科学離れ」の</a:t>
            </a:r>
            <a:r>
              <a:rPr lang="ja-JP" altLang="en-US" sz="2400" dirty="0" smtClean="0">
                <a:solidFill>
                  <a:srgbClr val="FF0000"/>
                </a:solidFill>
              </a:rPr>
              <a:t>５％水準の有意差が確認</a:t>
            </a:r>
            <a:endParaRPr kumimoji="1" lang="ja-JP" altLang="en-US" sz="24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467544" y="332656"/>
            <a:ext cx="7416824" cy="3959765"/>
          </a:xfrm>
          <a:prstGeom prst="rect">
            <a:avLst/>
          </a:prstGeom>
          <a:noFill/>
          <a:ln w="9525">
            <a:noFill/>
            <a:miter lim="800000"/>
            <a:headEnd/>
            <a:tailEnd/>
          </a:ln>
        </p:spPr>
      </p:pic>
      <p:sp>
        <p:nvSpPr>
          <p:cNvPr id="3" name="テキスト ボックス 2"/>
          <p:cNvSpPr txBox="1"/>
          <p:nvPr/>
        </p:nvSpPr>
        <p:spPr>
          <a:xfrm>
            <a:off x="1115616" y="5013176"/>
            <a:ext cx="1728192" cy="954107"/>
          </a:xfrm>
          <a:prstGeom prst="rect">
            <a:avLst/>
          </a:prstGeom>
          <a:noFill/>
        </p:spPr>
        <p:txBody>
          <a:bodyPr wrap="square" rtlCol="0">
            <a:spAutoFit/>
          </a:bodyPr>
          <a:lstStyle/>
          <a:p>
            <a:r>
              <a:rPr kumimoji="1" lang="ja-JP" altLang="en-US" sz="2800" dirty="0" smtClean="0"/>
              <a:t>男子のみ</a:t>
            </a:r>
            <a:endParaRPr kumimoji="1" lang="en-US" altLang="ja-JP" sz="2800" dirty="0" smtClean="0"/>
          </a:p>
          <a:p>
            <a:r>
              <a:rPr lang="ja-JP" altLang="en-US" sz="2800" dirty="0" smtClean="0"/>
              <a:t>女子のみ</a:t>
            </a:r>
            <a:endParaRPr kumimoji="1" lang="ja-JP" altLang="en-US" sz="2800" dirty="0"/>
          </a:p>
        </p:txBody>
      </p:sp>
      <p:sp>
        <p:nvSpPr>
          <p:cNvPr id="4" name="右中かっこ 3"/>
          <p:cNvSpPr/>
          <p:nvPr/>
        </p:nvSpPr>
        <p:spPr>
          <a:xfrm>
            <a:off x="2699792" y="5013176"/>
            <a:ext cx="432048"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3275856" y="5157192"/>
            <a:ext cx="5256584" cy="461665"/>
          </a:xfrm>
          <a:prstGeom prst="rect">
            <a:avLst/>
          </a:prstGeom>
          <a:noFill/>
        </p:spPr>
        <p:txBody>
          <a:bodyPr wrap="square" rtlCol="0">
            <a:spAutoFit/>
          </a:bodyPr>
          <a:lstStyle/>
          <a:p>
            <a:r>
              <a:rPr kumimoji="1" lang="ja-JP" altLang="en-US" sz="2400" dirty="0" smtClean="0"/>
              <a:t>の群間においても有意差が確認</a:t>
            </a:r>
            <a:endParaRPr kumimoji="1" lang="ja-JP" altLang="en-US" sz="24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584435" y="404664"/>
            <a:ext cx="4559565" cy="5517232"/>
          </a:xfrm>
          <a:prstGeom prst="rect">
            <a:avLst/>
          </a:prstGeom>
          <a:noFill/>
          <a:ln w="9525">
            <a:noFill/>
            <a:miter lim="800000"/>
            <a:headEnd/>
            <a:tailEnd/>
          </a:ln>
        </p:spPr>
      </p:pic>
      <p:sp>
        <p:nvSpPr>
          <p:cNvPr id="4" name="角丸四角形吹き出し 3"/>
          <p:cNvSpPr/>
          <p:nvPr/>
        </p:nvSpPr>
        <p:spPr>
          <a:xfrm>
            <a:off x="611560" y="692696"/>
            <a:ext cx="2736304" cy="1728192"/>
          </a:xfrm>
          <a:prstGeom prst="wedgeRoundRectCallout">
            <a:avLst>
              <a:gd name="adj1" fmla="val 98848"/>
              <a:gd name="adj2" fmla="val 4035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kumimoji="1" lang="ja-JP" altLang="en-US" sz="2400" dirty="0" smtClean="0">
                <a:solidFill>
                  <a:schemeClr val="tx1"/>
                </a:solidFill>
              </a:rPr>
              <a:t>非理系高校生の群は他のどの群との間にも有意差がある</a:t>
            </a:r>
            <a:r>
              <a:rPr kumimoji="1" lang="en-US" altLang="ja-JP" sz="2400" dirty="0" smtClean="0">
                <a:solidFill>
                  <a:schemeClr val="tx1"/>
                </a:solidFill>
              </a:rPr>
              <a:t>.</a:t>
            </a:r>
            <a:endParaRPr kumimoji="1" lang="ja-JP" altLang="en-US" sz="2400" dirty="0">
              <a:solidFill>
                <a:schemeClr val="tx1"/>
              </a:solidFill>
            </a:endParaRPr>
          </a:p>
        </p:txBody>
      </p:sp>
      <p:sp>
        <p:nvSpPr>
          <p:cNvPr id="5" name="角丸四角形吹き出し 4"/>
          <p:cNvSpPr/>
          <p:nvPr/>
        </p:nvSpPr>
        <p:spPr>
          <a:xfrm>
            <a:off x="683568" y="3212976"/>
            <a:ext cx="2736304" cy="1728192"/>
          </a:xfrm>
          <a:prstGeom prst="wedgeRoundRectCallout">
            <a:avLst>
              <a:gd name="adj1" fmla="val 98848"/>
              <a:gd name="adj2" fmla="val 4035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kumimoji="1" lang="ja-JP" altLang="en-US" sz="2400" dirty="0" smtClean="0">
                <a:solidFill>
                  <a:schemeClr val="tx1"/>
                </a:solidFill>
              </a:rPr>
              <a:t>理系</a:t>
            </a:r>
            <a:r>
              <a:rPr lang="en-US" altLang="ja-JP" sz="2400" dirty="0" smtClean="0">
                <a:solidFill>
                  <a:schemeClr val="tx1"/>
                </a:solidFill>
              </a:rPr>
              <a:t>/</a:t>
            </a:r>
            <a:r>
              <a:rPr kumimoji="1" lang="ja-JP" altLang="en-US" sz="2400" dirty="0" smtClean="0">
                <a:solidFill>
                  <a:schemeClr val="tx1"/>
                </a:solidFill>
              </a:rPr>
              <a:t>非理系高校生の群は他のどの群との間にも有意差がある</a:t>
            </a:r>
            <a:r>
              <a:rPr kumimoji="1" lang="en-US" altLang="ja-JP" sz="2400" dirty="0" smtClean="0">
                <a:solidFill>
                  <a:schemeClr val="tx1"/>
                </a:solidFill>
              </a:rPr>
              <a:t>.</a:t>
            </a:r>
            <a:endParaRPr kumimoji="1" lang="ja-JP" altLang="en-US" sz="2400" dirty="0">
              <a:solidFill>
                <a:schemeClr val="tx1"/>
              </a:solidFill>
            </a:endParaRPr>
          </a:p>
        </p:txBody>
      </p:sp>
      <p:sp>
        <p:nvSpPr>
          <p:cNvPr id="6" name="下矢印 5"/>
          <p:cNvSpPr/>
          <p:nvPr/>
        </p:nvSpPr>
        <p:spPr>
          <a:xfrm>
            <a:off x="539552" y="5229200"/>
            <a:ext cx="1080120" cy="16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47664" y="5373216"/>
            <a:ext cx="3240360" cy="830997"/>
          </a:xfrm>
          <a:prstGeom prst="rect">
            <a:avLst/>
          </a:prstGeom>
          <a:noFill/>
        </p:spPr>
        <p:txBody>
          <a:bodyPr wrap="square" rtlCol="0">
            <a:spAutoFit/>
          </a:bodyPr>
          <a:lstStyle/>
          <a:p>
            <a:r>
              <a:rPr kumimoji="1" lang="ja-JP" altLang="en-US" sz="2400" dirty="0" smtClean="0"/>
              <a:t>項目平均と</a:t>
            </a:r>
            <a:r>
              <a:rPr lang="ja-JP" altLang="en-US" sz="2400" dirty="0" smtClean="0"/>
              <a:t>合わせて考えると</a:t>
            </a:r>
            <a:r>
              <a:rPr lang="en-US" altLang="ja-JP" sz="2400" dirty="0" smtClean="0"/>
              <a:t>…</a:t>
            </a:r>
            <a:endParaRPr kumimoji="1" lang="ja-JP" altLang="en-US" sz="24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4509120"/>
            <a:ext cx="7488832" cy="1754326"/>
          </a:xfrm>
          <a:prstGeom prst="rect">
            <a:avLst/>
          </a:prstGeom>
          <a:noFill/>
        </p:spPr>
        <p:txBody>
          <a:bodyPr wrap="square" rtlCol="0">
            <a:spAutoFit/>
          </a:bodyPr>
          <a:lstStyle/>
          <a:p>
            <a:r>
              <a:rPr kumimoji="1" lang="ja-JP" altLang="en-US" sz="3600" dirty="0" smtClean="0"/>
              <a:t>小</a:t>
            </a:r>
            <a:r>
              <a:rPr lang="en-US" altLang="ja-JP" sz="3600" dirty="0" smtClean="0"/>
              <a:t>/</a:t>
            </a:r>
            <a:r>
              <a:rPr lang="ja-JP" altLang="en-US" sz="3600" dirty="0" smtClean="0"/>
              <a:t>中学生→「科学離れ」傾向がある</a:t>
            </a:r>
            <a:endParaRPr lang="en-US" altLang="ja-JP" sz="3600" dirty="0" smtClean="0"/>
          </a:p>
          <a:p>
            <a:r>
              <a:rPr lang="ja-JP" altLang="en-US" sz="3600" dirty="0" smtClean="0"/>
              <a:t>高校理系→「科学離れ」生じず</a:t>
            </a:r>
            <a:endParaRPr lang="en-US" altLang="ja-JP" sz="3600" dirty="0" smtClean="0"/>
          </a:p>
          <a:p>
            <a:r>
              <a:rPr lang="ja-JP" altLang="en-US" sz="3600" dirty="0" smtClean="0"/>
              <a:t>高校非理系→</a:t>
            </a:r>
            <a:r>
              <a:rPr lang="ja-JP" altLang="en-US" sz="3600" b="1" dirty="0" smtClean="0">
                <a:solidFill>
                  <a:srgbClr val="FF0000"/>
                </a:solidFill>
              </a:rPr>
              <a:t>「科学離れ」が激化</a:t>
            </a:r>
            <a:endParaRPr lang="en-US" altLang="ja-JP" sz="3600" b="1" dirty="0" smtClean="0">
              <a:solidFill>
                <a:srgbClr val="FF0000"/>
              </a:solidFill>
            </a:endParaRPr>
          </a:p>
        </p:txBody>
      </p:sp>
      <p:sp>
        <p:nvSpPr>
          <p:cNvPr id="3" name="テキスト ボックス 2"/>
          <p:cNvSpPr txBox="1"/>
          <p:nvPr/>
        </p:nvSpPr>
        <p:spPr>
          <a:xfrm>
            <a:off x="539552" y="3933056"/>
            <a:ext cx="1723549" cy="461665"/>
          </a:xfrm>
          <a:prstGeom prst="rect">
            <a:avLst/>
          </a:prstGeom>
          <a:noFill/>
        </p:spPr>
        <p:txBody>
          <a:bodyPr wrap="none" rtlCol="0">
            <a:spAutoFit/>
          </a:bodyPr>
          <a:lstStyle/>
          <a:p>
            <a:r>
              <a:rPr kumimoji="1" lang="ja-JP" altLang="en-US" sz="2400" dirty="0" smtClean="0"/>
              <a:t>女子の傾向</a:t>
            </a:r>
            <a:endParaRPr kumimoji="1" lang="ja-JP" altLang="en-US" sz="2400" dirty="0"/>
          </a:p>
        </p:txBody>
      </p:sp>
      <p:sp>
        <p:nvSpPr>
          <p:cNvPr id="4" name="左中かっこ 3"/>
          <p:cNvSpPr/>
          <p:nvPr/>
        </p:nvSpPr>
        <p:spPr>
          <a:xfrm>
            <a:off x="251520" y="4653136"/>
            <a:ext cx="432048" cy="15121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683568" y="1412776"/>
            <a:ext cx="7488832" cy="1754326"/>
          </a:xfrm>
          <a:prstGeom prst="rect">
            <a:avLst/>
          </a:prstGeom>
          <a:noFill/>
        </p:spPr>
        <p:txBody>
          <a:bodyPr wrap="square" rtlCol="0">
            <a:spAutoFit/>
          </a:bodyPr>
          <a:lstStyle/>
          <a:p>
            <a:r>
              <a:rPr kumimoji="1" lang="ja-JP" altLang="en-US" sz="3600" dirty="0" smtClean="0"/>
              <a:t>小</a:t>
            </a:r>
            <a:r>
              <a:rPr lang="en-US" altLang="ja-JP" sz="3600" dirty="0" smtClean="0"/>
              <a:t>/</a:t>
            </a:r>
            <a:r>
              <a:rPr lang="ja-JP" altLang="en-US" sz="3600" dirty="0" smtClean="0"/>
              <a:t>中学生</a:t>
            </a:r>
            <a:r>
              <a:rPr lang="en-US" altLang="ja-JP" sz="3600" dirty="0" smtClean="0"/>
              <a:t>/</a:t>
            </a:r>
            <a:r>
              <a:rPr lang="ja-JP" altLang="en-US" sz="3600" dirty="0" smtClean="0"/>
              <a:t>高校理系</a:t>
            </a:r>
            <a:endParaRPr lang="en-US" altLang="ja-JP" sz="3600" dirty="0" smtClean="0"/>
          </a:p>
          <a:p>
            <a:r>
              <a:rPr lang="ja-JP" altLang="en-US" sz="3600" dirty="0" smtClean="0"/>
              <a:t>→「科学離れ」生じず</a:t>
            </a:r>
            <a:endParaRPr lang="en-US" altLang="ja-JP" sz="3600" dirty="0" smtClean="0"/>
          </a:p>
          <a:p>
            <a:r>
              <a:rPr lang="ja-JP" altLang="en-US" sz="3600" dirty="0" smtClean="0"/>
              <a:t>高校非理系→「科学離れ」が生じる</a:t>
            </a:r>
            <a:endParaRPr lang="en-US" altLang="ja-JP" sz="3600" dirty="0" smtClean="0"/>
          </a:p>
        </p:txBody>
      </p:sp>
      <p:sp>
        <p:nvSpPr>
          <p:cNvPr id="6" name="テキスト ボックス 5"/>
          <p:cNvSpPr txBox="1"/>
          <p:nvPr/>
        </p:nvSpPr>
        <p:spPr>
          <a:xfrm>
            <a:off x="611560" y="836712"/>
            <a:ext cx="1723549" cy="461665"/>
          </a:xfrm>
          <a:prstGeom prst="rect">
            <a:avLst/>
          </a:prstGeom>
          <a:noFill/>
        </p:spPr>
        <p:txBody>
          <a:bodyPr wrap="none" rtlCol="0">
            <a:spAutoFit/>
          </a:bodyPr>
          <a:lstStyle/>
          <a:p>
            <a:r>
              <a:rPr lang="ja-JP" altLang="en-US" sz="2400" dirty="0" smtClean="0"/>
              <a:t>男子</a:t>
            </a:r>
            <a:r>
              <a:rPr kumimoji="1" lang="ja-JP" altLang="en-US" sz="2400" dirty="0" smtClean="0"/>
              <a:t>の傾向</a:t>
            </a:r>
            <a:endParaRPr kumimoji="1" lang="ja-JP" altLang="en-US" sz="2400" dirty="0"/>
          </a:p>
        </p:txBody>
      </p:sp>
      <p:sp>
        <p:nvSpPr>
          <p:cNvPr id="7" name="左中かっこ 6"/>
          <p:cNvSpPr/>
          <p:nvPr/>
        </p:nvSpPr>
        <p:spPr>
          <a:xfrm>
            <a:off x="323528" y="1556792"/>
            <a:ext cx="432048" cy="15121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116873" y="260648"/>
            <a:ext cx="5027127" cy="6116885"/>
          </a:xfrm>
          <a:prstGeom prst="rect">
            <a:avLst/>
          </a:prstGeom>
          <a:noFill/>
          <a:ln w="9525">
            <a:noFill/>
            <a:miter lim="800000"/>
            <a:headEnd/>
            <a:tailEnd/>
          </a:ln>
        </p:spPr>
      </p:pic>
      <p:sp>
        <p:nvSpPr>
          <p:cNvPr id="3" name="テキスト ボックス 2"/>
          <p:cNvSpPr txBox="1"/>
          <p:nvPr/>
        </p:nvSpPr>
        <p:spPr>
          <a:xfrm>
            <a:off x="0" y="0"/>
            <a:ext cx="4139952" cy="1077218"/>
          </a:xfrm>
          <a:prstGeom prst="rect">
            <a:avLst/>
          </a:prstGeom>
          <a:noFill/>
        </p:spPr>
        <p:txBody>
          <a:bodyPr wrap="square" rtlCol="0">
            <a:spAutoFit/>
          </a:bodyPr>
          <a:lstStyle/>
          <a:p>
            <a:r>
              <a:rPr kumimoji="1" lang="en-US" altLang="ja-JP" sz="3200" dirty="0" smtClean="0"/>
              <a:t>5</a:t>
            </a:r>
            <a:r>
              <a:rPr kumimoji="1" lang="ja-JP" altLang="en-US" sz="3200" dirty="0" smtClean="0"/>
              <a:t>－</a:t>
            </a:r>
            <a:r>
              <a:rPr kumimoji="1" lang="en-US" altLang="ja-JP" sz="3200" dirty="0" smtClean="0"/>
              <a:t>3.</a:t>
            </a:r>
            <a:r>
              <a:rPr kumimoji="1" lang="ja-JP" altLang="en-US" sz="3200" dirty="0" smtClean="0"/>
              <a:t>第</a:t>
            </a:r>
            <a:r>
              <a:rPr kumimoji="1" lang="en-US" altLang="ja-JP" sz="3200" dirty="0" smtClean="0"/>
              <a:t>3</a:t>
            </a:r>
            <a:r>
              <a:rPr kumimoji="1" lang="ja-JP" altLang="en-US" sz="3200" dirty="0" smtClean="0"/>
              <a:t>因子</a:t>
            </a:r>
            <a:endParaRPr kumimoji="1" lang="en-US" altLang="ja-JP" sz="3200" dirty="0" smtClean="0"/>
          </a:p>
          <a:p>
            <a:r>
              <a:rPr kumimoji="1" lang="ja-JP" altLang="en-US" sz="3200" dirty="0" smtClean="0"/>
              <a:t>「科学技術至上主義」</a:t>
            </a:r>
            <a:endParaRPr kumimoji="1" lang="ja-JP" altLang="en-US" sz="3200" dirty="0"/>
          </a:p>
        </p:txBody>
      </p:sp>
      <p:sp>
        <p:nvSpPr>
          <p:cNvPr id="4" name="テキスト ボックス 3"/>
          <p:cNvSpPr txBox="1"/>
          <p:nvPr/>
        </p:nvSpPr>
        <p:spPr>
          <a:xfrm>
            <a:off x="0" y="1196752"/>
            <a:ext cx="3851920" cy="461665"/>
          </a:xfrm>
          <a:prstGeom prst="rect">
            <a:avLst/>
          </a:prstGeom>
          <a:noFill/>
        </p:spPr>
        <p:txBody>
          <a:bodyPr wrap="square" rtlCol="0">
            <a:spAutoFit/>
          </a:bodyPr>
          <a:lstStyle/>
          <a:p>
            <a:r>
              <a:rPr kumimoji="1" lang="ja-JP" altLang="en-US" sz="2400" dirty="0" smtClean="0"/>
              <a:t>項目平均：３</a:t>
            </a:r>
            <a:r>
              <a:rPr kumimoji="1" lang="en-US" altLang="ja-JP" sz="2400" dirty="0" smtClean="0"/>
              <a:t>×</a:t>
            </a:r>
            <a:r>
              <a:rPr kumimoji="1" lang="ja-JP" altLang="en-US" sz="2400" dirty="0" smtClean="0"/>
              <a:t>５項目＝</a:t>
            </a:r>
            <a:r>
              <a:rPr kumimoji="1" lang="en-US" altLang="ja-JP" sz="2400" dirty="0" smtClean="0"/>
              <a:t>15</a:t>
            </a:r>
            <a:r>
              <a:rPr kumimoji="1" lang="ja-JP" altLang="en-US" sz="2400" dirty="0" smtClean="0"/>
              <a:t>点</a:t>
            </a:r>
            <a:endParaRPr kumimoji="1" lang="ja-JP" altLang="en-US" sz="2400" dirty="0"/>
          </a:p>
        </p:txBody>
      </p:sp>
      <p:sp>
        <p:nvSpPr>
          <p:cNvPr id="6" name="角丸四角形吹き出し 5"/>
          <p:cNvSpPr/>
          <p:nvPr/>
        </p:nvSpPr>
        <p:spPr>
          <a:xfrm>
            <a:off x="323528" y="1772816"/>
            <a:ext cx="2880320" cy="1152128"/>
          </a:xfrm>
          <a:prstGeom prst="wedgeRoundRectCallout">
            <a:avLst>
              <a:gd name="adj1" fmla="val 82528"/>
              <a:gd name="adj2" fmla="val 1328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kumimoji="1" lang="ja-JP" altLang="en-US" sz="2400" dirty="0" smtClean="0">
                <a:solidFill>
                  <a:schemeClr val="tx1"/>
                </a:solidFill>
              </a:rPr>
              <a:t>すべての群で項目平均</a:t>
            </a:r>
            <a:r>
              <a:rPr lang="ja-JP" altLang="en-US" sz="2400" dirty="0" smtClean="0">
                <a:solidFill>
                  <a:schemeClr val="tx1"/>
                </a:solidFill>
              </a:rPr>
              <a:t>を下回る</a:t>
            </a:r>
            <a:endParaRPr kumimoji="1" lang="ja-JP" altLang="en-US" sz="2400" dirty="0">
              <a:solidFill>
                <a:schemeClr val="tx1"/>
              </a:solidFill>
            </a:endParaRPr>
          </a:p>
        </p:txBody>
      </p:sp>
      <p:sp>
        <p:nvSpPr>
          <p:cNvPr id="7" name="下矢印 6"/>
          <p:cNvSpPr/>
          <p:nvPr/>
        </p:nvSpPr>
        <p:spPr>
          <a:xfrm>
            <a:off x="1331640" y="3140968"/>
            <a:ext cx="100811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0" y="3789040"/>
            <a:ext cx="3995936" cy="830997"/>
          </a:xfrm>
          <a:prstGeom prst="rect">
            <a:avLst/>
          </a:prstGeom>
          <a:noFill/>
        </p:spPr>
        <p:txBody>
          <a:bodyPr wrap="square" rtlCol="0">
            <a:spAutoFit/>
          </a:bodyPr>
          <a:lstStyle/>
          <a:p>
            <a:r>
              <a:rPr kumimoji="1" lang="ja-JP" altLang="en-US" sz="2400" dirty="0" smtClean="0"/>
              <a:t>「科学技術至上主義」がはびこっているわけではない</a:t>
            </a:r>
            <a:endParaRPr kumimoji="1" lang="ja-JP" altLang="en-US" sz="2400" dirty="0"/>
          </a:p>
        </p:txBody>
      </p:sp>
      <p:sp>
        <p:nvSpPr>
          <p:cNvPr id="9" name="角丸四角形吹き出し 8"/>
          <p:cNvSpPr/>
          <p:nvPr/>
        </p:nvSpPr>
        <p:spPr>
          <a:xfrm>
            <a:off x="251520" y="4725144"/>
            <a:ext cx="3096344" cy="1152128"/>
          </a:xfrm>
          <a:prstGeom prst="wedgeRoundRectCallout">
            <a:avLst>
              <a:gd name="adj1" fmla="val 72913"/>
              <a:gd name="adj2" fmla="val -107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ja-JP" altLang="en-US" sz="2400" dirty="0" smtClean="0">
                <a:solidFill>
                  <a:schemeClr val="tx1"/>
                </a:solidFill>
              </a:rPr>
              <a:t>各変動因それぞれに</a:t>
            </a:r>
            <a:r>
              <a:rPr lang="ja-JP" altLang="en-US" sz="2400" dirty="0" smtClean="0">
                <a:solidFill>
                  <a:srgbClr val="FF0000"/>
                </a:solidFill>
              </a:rPr>
              <a:t>５％水準で有意差あり</a:t>
            </a:r>
            <a:endParaRPr kumimoji="1" lang="ja-JP" altLang="en-US" sz="2400" dirty="0">
              <a:solidFill>
                <a:srgbClr val="FF0000"/>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en-US" altLang="ja-JP" dirty="0" smtClean="0"/>
              <a:t>§</a:t>
            </a:r>
            <a:r>
              <a:rPr kumimoji="1" lang="ja-JP" altLang="en-US" dirty="0" smtClean="0"/>
              <a:t>１．科学観調査の必要性</a:t>
            </a:r>
            <a:endParaRPr kumimoji="1" lang="ja-JP" altLang="en-US" dirty="0"/>
          </a:p>
        </p:txBody>
      </p:sp>
      <p:sp>
        <p:nvSpPr>
          <p:cNvPr id="5" name="コンテンツ プレースホルダ 4"/>
          <p:cNvSpPr>
            <a:spLocks noGrp="1"/>
          </p:cNvSpPr>
          <p:nvPr>
            <p:ph idx="1"/>
          </p:nvPr>
        </p:nvSpPr>
        <p:spPr>
          <a:xfrm>
            <a:off x="914400" y="1556792"/>
            <a:ext cx="8229600" cy="2736304"/>
          </a:xfrm>
        </p:spPr>
        <p:txBody>
          <a:bodyPr>
            <a:normAutofit fontScale="85000" lnSpcReduction="20000"/>
          </a:bodyPr>
          <a:lstStyle/>
          <a:p>
            <a:pPr>
              <a:buNone/>
            </a:pPr>
            <a:r>
              <a:rPr kumimoji="1" lang="ja-JP" altLang="en-US" dirty="0" smtClean="0"/>
              <a:t>①児童・生徒が持つ科学観が発達的なものかどうかを明らかにする。</a:t>
            </a:r>
            <a:endParaRPr kumimoji="1" lang="en-US" altLang="ja-JP" dirty="0" smtClean="0"/>
          </a:p>
          <a:p>
            <a:pPr>
              <a:buNone/>
            </a:pPr>
            <a:endParaRPr lang="en-US" altLang="ja-JP" dirty="0" smtClean="0"/>
          </a:p>
          <a:p>
            <a:pPr>
              <a:buNone/>
            </a:pPr>
            <a:r>
              <a:rPr lang="ja-JP" altLang="en-US" dirty="0" smtClean="0"/>
              <a:t>②科学観の発達段階を知る。</a:t>
            </a:r>
            <a:endParaRPr lang="en-US" altLang="ja-JP" dirty="0" smtClean="0"/>
          </a:p>
          <a:p>
            <a:pPr>
              <a:buNone/>
            </a:pPr>
            <a:endParaRPr lang="en-US" altLang="ja-JP" dirty="0" smtClean="0"/>
          </a:p>
          <a:p>
            <a:pPr>
              <a:buNone/>
            </a:pPr>
            <a:r>
              <a:rPr lang="ja-JP" altLang="en-US" dirty="0" smtClean="0"/>
              <a:t>③授業対象者の科学観が授業前後でどのように変化したかを客観的に評価する。</a:t>
            </a:r>
            <a:endParaRPr lang="en-US" altLang="ja-JP" dirty="0"/>
          </a:p>
          <a:p>
            <a:pPr>
              <a:buNone/>
            </a:pPr>
            <a:endParaRPr kumimoji="1" lang="ja-JP" altLang="en-US" dirty="0"/>
          </a:p>
        </p:txBody>
      </p:sp>
      <p:sp>
        <p:nvSpPr>
          <p:cNvPr id="6" name="左中かっこ 5"/>
          <p:cNvSpPr/>
          <p:nvPr/>
        </p:nvSpPr>
        <p:spPr>
          <a:xfrm>
            <a:off x="323528" y="1484784"/>
            <a:ext cx="504056" cy="2736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下矢印 6"/>
          <p:cNvSpPr/>
          <p:nvPr/>
        </p:nvSpPr>
        <p:spPr>
          <a:xfrm>
            <a:off x="3707904" y="4365104"/>
            <a:ext cx="115212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27584" y="5373216"/>
            <a:ext cx="6984776" cy="1200329"/>
          </a:xfrm>
          <a:prstGeom prst="rect">
            <a:avLst/>
          </a:prstGeom>
          <a:noFill/>
        </p:spPr>
        <p:txBody>
          <a:bodyPr wrap="square" rtlCol="0">
            <a:spAutoFit/>
          </a:bodyPr>
          <a:lstStyle/>
          <a:p>
            <a:r>
              <a:rPr lang="ja-JP" altLang="en-US" sz="2400" dirty="0"/>
              <a:t>③</a:t>
            </a:r>
            <a:r>
              <a:rPr kumimoji="1" lang="ja-JP" altLang="en-US" sz="2400" dirty="0" smtClean="0"/>
              <a:t>については、</a:t>
            </a:r>
            <a:r>
              <a:rPr lang="en-US" altLang="ja-JP" sz="2400" dirty="0"/>
              <a:t>16</a:t>
            </a:r>
            <a:r>
              <a:rPr lang="ja-JP" altLang="en-US" sz="2400" dirty="0" smtClean="0"/>
              <a:t>項目からなる科学調査票を作成し、「</a:t>
            </a:r>
            <a:r>
              <a:rPr lang="ja-JP" altLang="en-US" sz="2400" dirty="0" smtClean="0">
                <a:solidFill>
                  <a:srgbClr val="FF0000"/>
                </a:solidFill>
              </a:rPr>
              <a:t>物理学の興味・関心</a:t>
            </a:r>
            <a:r>
              <a:rPr lang="ja-JP" altLang="en-US" sz="2400" dirty="0" smtClean="0"/>
              <a:t>」、「</a:t>
            </a:r>
            <a:r>
              <a:rPr lang="ja-JP" altLang="en-US" sz="2400" dirty="0" smtClean="0">
                <a:solidFill>
                  <a:srgbClr val="FF0000"/>
                </a:solidFill>
              </a:rPr>
              <a:t>科学技術至上主義</a:t>
            </a:r>
            <a:r>
              <a:rPr lang="ja-JP" altLang="en-US" sz="2400" dirty="0" smtClean="0"/>
              <a:t>」という二つの因子が抽出された。</a:t>
            </a:r>
            <a:endParaRPr kumimoji="1" lang="ja-JP" altLang="en-US"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987824" y="476672"/>
            <a:ext cx="5557408" cy="2134577"/>
          </a:xfrm>
          <a:prstGeom prst="rect">
            <a:avLst/>
          </a:prstGeom>
          <a:noFill/>
          <a:ln w="9525">
            <a:noFill/>
            <a:miter lim="800000"/>
            <a:headEnd/>
            <a:tailEnd/>
          </a:ln>
        </p:spPr>
      </p:pic>
      <p:sp>
        <p:nvSpPr>
          <p:cNvPr id="3" name="角丸四角形吹き出し 2"/>
          <p:cNvSpPr/>
          <p:nvPr/>
        </p:nvSpPr>
        <p:spPr>
          <a:xfrm>
            <a:off x="323528" y="1052736"/>
            <a:ext cx="2304256" cy="1152128"/>
          </a:xfrm>
          <a:prstGeom prst="wedgeRoundRectCallout">
            <a:avLst>
              <a:gd name="adj1" fmla="val 72913"/>
              <a:gd name="adj2" fmla="val -107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ja-JP" altLang="en-US" sz="2400" dirty="0" smtClean="0">
                <a:solidFill>
                  <a:schemeClr val="tx1"/>
                </a:solidFill>
              </a:rPr>
              <a:t>どの群間でも</a:t>
            </a:r>
            <a:r>
              <a:rPr lang="ja-JP" altLang="en-US" sz="2400" dirty="0" smtClean="0">
                <a:solidFill>
                  <a:srgbClr val="FF0000"/>
                </a:solidFill>
              </a:rPr>
              <a:t>有意差なし</a:t>
            </a:r>
            <a:endParaRPr kumimoji="1" lang="ja-JP" altLang="en-US" sz="2400" dirty="0">
              <a:solidFill>
                <a:srgbClr val="FF0000"/>
              </a:solidFill>
            </a:endParaRPr>
          </a:p>
        </p:txBody>
      </p:sp>
      <p:pic>
        <p:nvPicPr>
          <p:cNvPr id="7171" name="Picture 3"/>
          <p:cNvPicPr>
            <a:picLocks noChangeAspect="1" noChangeArrowheads="1"/>
          </p:cNvPicPr>
          <p:nvPr/>
        </p:nvPicPr>
        <p:blipFill>
          <a:blip r:embed="rId3" cstate="print"/>
          <a:srcRect/>
          <a:stretch>
            <a:fillRect/>
          </a:stretch>
        </p:blipFill>
        <p:spPr bwMode="auto">
          <a:xfrm>
            <a:off x="2915816" y="2636912"/>
            <a:ext cx="5952047" cy="3869035"/>
          </a:xfrm>
          <a:prstGeom prst="rect">
            <a:avLst/>
          </a:prstGeom>
          <a:noFill/>
          <a:ln w="9525">
            <a:noFill/>
            <a:miter lim="800000"/>
            <a:headEnd/>
            <a:tailEnd/>
          </a:ln>
        </p:spPr>
      </p:pic>
      <p:sp>
        <p:nvSpPr>
          <p:cNvPr id="5" name="角丸四角形吹き出し 4"/>
          <p:cNvSpPr/>
          <p:nvPr/>
        </p:nvSpPr>
        <p:spPr>
          <a:xfrm>
            <a:off x="0" y="3573016"/>
            <a:ext cx="2627784" cy="1152128"/>
          </a:xfrm>
          <a:prstGeom prst="wedgeRoundRectCallout">
            <a:avLst>
              <a:gd name="adj1" fmla="val 66439"/>
              <a:gd name="adj2" fmla="val -107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ja-JP" altLang="en-US" sz="2400" dirty="0" smtClean="0">
                <a:solidFill>
                  <a:schemeClr val="tx1"/>
                </a:solidFill>
              </a:rPr>
              <a:t>女子においては、群間に</a:t>
            </a:r>
            <a:r>
              <a:rPr lang="ja-JP" altLang="en-US" sz="2400" dirty="0" smtClean="0">
                <a:solidFill>
                  <a:srgbClr val="FF0000"/>
                </a:solidFill>
              </a:rPr>
              <a:t>有意差なし</a:t>
            </a:r>
            <a:endParaRPr kumimoji="1" lang="ja-JP" altLang="en-US" sz="2400" dirty="0">
              <a:solidFill>
                <a:srgbClr val="FF0000"/>
              </a:soli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563887" y="332656"/>
            <a:ext cx="5246737" cy="2808311"/>
          </a:xfrm>
          <a:prstGeom prst="rect">
            <a:avLst/>
          </a:prstGeom>
          <a:noFill/>
          <a:ln w="9525">
            <a:noFill/>
            <a:miter lim="800000"/>
            <a:headEnd/>
            <a:tailEnd/>
          </a:ln>
        </p:spPr>
      </p:pic>
      <p:sp>
        <p:nvSpPr>
          <p:cNvPr id="3" name="角丸四角形吹き出し 2"/>
          <p:cNvSpPr/>
          <p:nvPr/>
        </p:nvSpPr>
        <p:spPr>
          <a:xfrm>
            <a:off x="0" y="1052736"/>
            <a:ext cx="2987824" cy="2448272"/>
          </a:xfrm>
          <a:prstGeom prst="wedgeRoundRectCallout">
            <a:avLst>
              <a:gd name="adj1" fmla="val 75760"/>
              <a:gd name="adj2" fmla="val 405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kumimoji="1" lang="ja-JP" altLang="en-US" sz="2400" dirty="0" smtClean="0">
                <a:solidFill>
                  <a:schemeClr val="tx1"/>
                </a:solidFill>
              </a:rPr>
              <a:t>高校非理系では、小学生</a:t>
            </a:r>
            <a:r>
              <a:rPr kumimoji="1" lang="en-US" altLang="ja-JP" sz="2400" dirty="0" smtClean="0">
                <a:solidFill>
                  <a:schemeClr val="tx1"/>
                </a:solidFill>
              </a:rPr>
              <a:t>/</a:t>
            </a:r>
            <a:r>
              <a:rPr kumimoji="1" lang="ja-JP" altLang="en-US" sz="2400" dirty="0" smtClean="0">
                <a:solidFill>
                  <a:schemeClr val="tx1"/>
                </a:solidFill>
              </a:rPr>
              <a:t>中学</a:t>
            </a:r>
            <a:r>
              <a:rPr lang="ja-JP" altLang="en-US" sz="2400" dirty="0" smtClean="0">
                <a:solidFill>
                  <a:schemeClr val="tx1"/>
                </a:solidFill>
              </a:rPr>
              <a:t>生と比べて、</a:t>
            </a:r>
            <a:r>
              <a:rPr lang="ja-JP" altLang="en-US" sz="2400" dirty="0" smtClean="0">
                <a:solidFill>
                  <a:srgbClr val="FF0000"/>
                </a:solidFill>
              </a:rPr>
              <a:t>「科学技術至上主義」観が強い</a:t>
            </a:r>
            <a:endParaRPr kumimoji="1" lang="ja-JP" altLang="en-US" sz="2400" dirty="0">
              <a:solidFill>
                <a:srgbClr val="FF0000"/>
              </a:solidFill>
            </a:endParaRPr>
          </a:p>
        </p:txBody>
      </p:sp>
      <p:sp>
        <p:nvSpPr>
          <p:cNvPr id="4" name="テキスト ボックス 3"/>
          <p:cNvSpPr txBox="1"/>
          <p:nvPr/>
        </p:nvSpPr>
        <p:spPr>
          <a:xfrm>
            <a:off x="395536" y="3717032"/>
            <a:ext cx="2376264" cy="461665"/>
          </a:xfrm>
          <a:prstGeom prst="rect">
            <a:avLst/>
          </a:prstGeom>
          <a:noFill/>
        </p:spPr>
        <p:txBody>
          <a:bodyPr wrap="square" rtlCol="0">
            <a:spAutoFit/>
          </a:bodyPr>
          <a:lstStyle/>
          <a:p>
            <a:r>
              <a:rPr kumimoji="1" lang="ja-JP" altLang="en-US" sz="2400" u="sng" dirty="0" smtClean="0"/>
              <a:t>第</a:t>
            </a:r>
            <a:r>
              <a:rPr kumimoji="1" lang="en-US" altLang="ja-JP" sz="2400" u="sng" dirty="0" smtClean="0"/>
              <a:t>3</a:t>
            </a:r>
            <a:r>
              <a:rPr kumimoji="1" lang="ja-JP" altLang="en-US" sz="2400" u="sng" dirty="0" smtClean="0"/>
              <a:t>因子のまとめ</a:t>
            </a:r>
            <a:endParaRPr kumimoji="1" lang="ja-JP" altLang="en-US" sz="2400" u="sng" dirty="0"/>
          </a:p>
        </p:txBody>
      </p:sp>
      <p:sp>
        <p:nvSpPr>
          <p:cNvPr id="5" name="テキスト ボックス 4"/>
          <p:cNvSpPr txBox="1"/>
          <p:nvPr/>
        </p:nvSpPr>
        <p:spPr>
          <a:xfrm>
            <a:off x="1043608" y="4221088"/>
            <a:ext cx="7056784" cy="461665"/>
          </a:xfrm>
          <a:prstGeom prst="rect">
            <a:avLst/>
          </a:prstGeom>
          <a:noFill/>
        </p:spPr>
        <p:txBody>
          <a:bodyPr wrap="square" rtlCol="0">
            <a:spAutoFit/>
          </a:bodyPr>
          <a:lstStyle/>
          <a:p>
            <a:r>
              <a:rPr kumimoji="1" lang="ja-JP" altLang="en-US" sz="2400" dirty="0" smtClean="0"/>
              <a:t>小学生</a:t>
            </a:r>
            <a:r>
              <a:rPr kumimoji="1" lang="en-US" altLang="ja-JP" sz="2400" dirty="0" smtClean="0"/>
              <a:t>/</a:t>
            </a:r>
            <a:r>
              <a:rPr kumimoji="1" lang="ja-JP" altLang="en-US" sz="2400" dirty="0" smtClean="0"/>
              <a:t>中学生では、男女間で有意差が見られない</a:t>
            </a:r>
            <a:r>
              <a:rPr kumimoji="1" lang="en-US" altLang="ja-JP" sz="2400" dirty="0" smtClean="0"/>
              <a:t>.</a:t>
            </a:r>
            <a:endParaRPr kumimoji="1" lang="ja-JP" altLang="en-US" sz="2400" dirty="0"/>
          </a:p>
        </p:txBody>
      </p:sp>
      <p:sp>
        <p:nvSpPr>
          <p:cNvPr id="6" name="テキスト ボックス 5"/>
          <p:cNvSpPr txBox="1"/>
          <p:nvPr/>
        </p:nvSpPr>
        <p:spPr>
          <a:xfrm>
            <a:off x="1115616" y="5373216"/>
            <a:ext cx="7056784" cy="461665"/>
          </a:xfrm>
          <a:prstGeom prst="rect">
            <a:avLst/>
          </a:prstGeom>
          <a:noFill/>
        </p:spPr>
        <p:txBody>
          <a:bodyPr wrap="square" rtlCol="0">
            <a:spAutoFit/>
          </a:bodyPr>
          <a:lstStyle/>
          <a:p>
            <a:r>
              <a:rPr lang="ja-JP" altLang="en-US" sz="2400" dirty="0" smtClean="0"/>
              <a:t>高校生</a:t>
            </a:r>
            <a:r>
              <a:rPr kumimoji="1" lang="ja-JP" altLang="en-US" sz="2400" dirty="0" smtClean="0"/>
              <a:t>では、男女間で</a:t>
            </a:r>
            <a:r>
              <a:rPr kumimoji="1" lang="ja-JP" altLang="en-US" sz="2400" dirty="0" smtClean="0">
                <a:solidFill>
                  <a:srgbClr val="FF0000"/>
                </a:solidFill>
              </a:rPr>
              <a:t>有意差が見られる</a:t>
            </a:r>
            <a:r>
              <a:rPr kumimoji="1" lang="en-US" altLang="ja-JP" sz="2400" dirty="0" smtClean="0"/>
              <a:t>.</a:t>
            </a:r>
            <a:endParaRPr kumimoji="1" lang="ja-JP" altLang="en-US" sz="2400" dirty="0"/>
          </a:p>
        </p:txBody>
      </p:sp>
      <p:sp>
        <p:nvSpPr>
          <p:cNvPr id="7" name="上下矢印 6"/>
          <p:cNvSpPr/>
          <p:nvPr/>
        </p:nvSpPr>
        <p:spPr>
          <a:xfrm>
            <a:off x="3347864" y="4653136"/>
            <a:ext cx="648072" cy="792088"/>
          </a:xfrm>
          <a:prstGeom prst="upDownArrow">
            <a:avLst>
              <a:gd name="adj1" fmla="val 50000"/>
              <a:gd name="adj2" fmla="val 27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331640" y="6093296"/>
            <a:ext cx="1656184" cy="3600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059832" y="6027003"/>
            <a:ext cx="5832648" cy="461665"/>
          </a:xfrm>
          <a:prstGeom prst="rect">
            <a:avLst/>
          </a:prstGeom>
          <a:noFill/>
        </p:spPr>
        <p:txBody>
          <a:bodyPr wrap="square" rtlCol="0">
            <a:spAutoFit/>
          </a:bodyPr>
          <a:lstStyle/>
          <a:p>
            <a:r>
              <a:rPr kumimoji="1" lang="ja-JP" altLang="en-US" sz="2400" dirty="0" smtClean="0"/>
              <a:t>男子の方が「科学技術至上主義」観が強い</a:t>
            </a:r>
            <a:endParaRPr kumimoji="1" lang="ja-JP" altLang="en-US" sz="240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499992" y="0"/>
            <a:ext cx="4298056" cy="6385272"/>
          </a:xfrm>
          <a:prstGeom prst="rect">
            <a:avLst/>
          </a:prstGeom>
          <a:noFill/>
          <a:ln w="9525">
            <a:noFill/>
            <a:miter lim="800000"/>
            <a:headEnd/>
            <a:tailEnd/>
          </a:ln>
        </p:spPr>
      </p:pic>
      <p:sp>
        <p:nvSpPr>
          <p:cNvPr id="3" name="テキスト ボックス 2"/>
          <p:cNvSpPr txBox="1"/>
          <p:nvPr/>
        </p:nvSpPr>
        <p:spPr>
          <a:xfrm>
            <a:off x="0" y="0"/>
            <a:ext cx="4139952" cy="1077218"/>
          </a:xfrm>
          <a:prstGeom prst="rect">
            <a:avLst/>
          </a:prstGeom>
          <a:noFill/>
        </p:spPr>
        <p:txBody>
          <a:bodyPr wrap="square" rtlCol="0">
            <a:spAutoFit/>
          </a:bodyPr>
          <a:lstStyle/>
          <a:p>
            <a:r>
              <a:rPr kumimoji="1" lang="en-US" altLang="ja-JP" sz="3200" dirty="0" smtClean="0"/>
              <a:t>5</a:t>
            </a:r>
            <a:r>
              <a:rPr kumimoji="1" lang="ja-JP" altLang="en-US" sz="3200" dirty="0" smtClean="0"/>
              <a:t>－</a:t>
            </a:r>
            <a:r>
              <a:rPr lang="en-US" altLang="ja-JP" sz="3200" dirty="0" smtClean="0"/>
              <a:t>4</a:t>
            </a:r>
            <a:r>
              <a:rPr kumimoji="1" lang="en-US" altLang="ja-JP" sz="3200" dirty="0" smtClean="0"/>
              <a:t>.</a:t>
            </a:r>
            <a:r>
              <a:rPr kumimoji="1" lang="ja-JP" altLang="en-US" sz="3200" dirty="0" smtClean="0"/>
              <a:t>第</a:t>
            </a:r>
            <a:r>
              <a:rPr lang="en-US" altLang="ja-JP" sz="3200" dirty="0" smtClean="0"/>
              <a:t>4</a:t>
            </a:r>
            <a:r>
              <a:rPr kumimoji="1" lang="ja-JP" altLang="en-US" sz="3200" dirty="0" smtClean="0"/>
              <a:t>因子</a:t>
            </a:r>
            <a:endParaRPr kumimoji="1" lang="en-US" altLang="ja-JP" sz="3200" dirty="0" smtClean="0"/>
          </a:p>
          <a:p>
            <a:r>
              <a:rPr kumimoji="1" lang="ja-JP" altLang="en-US" sz="3200" dirty="0" smtClean="0"/>
              <a:t>「科学技術懐疑主義」</a:t>
            </a:r>
            <a:endParaRPr kumimoji="1" lang="ja-JP" altLang="en-US" sz="3200" dirty="0"/>
          </a:p>
        </p:txBody>
      </p:sp>
      <p:sp>
        <p:nvSpPr>
          <p:cNvPr id="4" name="テキスト ボックス 3"/>
          <p:cNvSpPr txBox="1"/>
          <p:nvPr/>
        </p:nvSpPr>
        <p:spPr>
          <a:xfrm>
            <a:off x="0" y="1196752"/>
            <a:ext cx="3851920" cy="461665"/>
          </a:xfrm>
          <a:prstGeom prst="rect">
            <a:avLst/>
          </a:prstGeom>
          <a:noFill/>
        </p:spPr>
        <p:txBody>
          <a:bodyPr wrap="square" rtlCol="0">
            <a:spAutoFit/>
          </a:bodyPr>
          <a:lstStyle/>
          <a:p>
            <a:r>
              <a:rPr kumimoji="1" lang="ja-JP" altLang="en-US" sz="2400" dirty="0" smtClean="0"/>
              <a:t>項目平均：３</a:t>
            </a:r>
            <a:r>
              <a:rPr kumimoji="1" lang="en-US" altLang="ja-JP" sz="2400" dirty="0" smtClean="0"/>
              <a:t>×</a:t>
            </a:r>
            <a:r>
              <a:rPr lang="ja-JP" altLang="en-US" sz="2400" dirty="0" smtClean="0"/>
              <a:t>６</a:t>
            </a:r>
            <a:r>
              <a:rPr kumimoji="1" lang="ja-JP" altLang="en-US" sz="2400" dirty="0" smtClean="0"/>
              <a:t>項目＝</a:t>
            </a:r>
            <a:r>
              <a:rPr kumimoji="1" lang="en-US" altLang="ja-JP" sz="2400" dirty="0" smtClean="0"/>
              <a:t>18</a:t>
            </a:r>
            <a:r>
              <a:rPr kumimoji="1" lang="ja-JP" altLang="en-US" sz="2400" dirty="0" smtClean="0"/>
              <a:t>点</a:t>
            </a:r>
            <a:endParaRPr kumimoji="1" lang="ja-JP" altLang="en-US" sz="2400" dirty="0"/>
          </a:p>
        </p:txBody>
      </p:sp>
      <p:sp>
        <p:nvSpPr>
          <p:cNvPr id="5" name="角丸四角形吹き出し 4"/>
          <p:cNvSpPr/>
          <p:nvPr/>
        </p:nvSpPr>
        <p:spPr>
          <a:xfrm>
            <a:off x="251520" y="2708920"/>
            <a:ext cx="2987824" cy="1008112"/>
          </a:xfrm>
          <a:prstGeom prst="wedgeRoundRectCallout">
            <a:avLst>
              <a:gd name="adj1" fmla="val 82877"/>
              <a:gd name="adj2" fmla="val 13222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kumimoji="1" lang="ja-JP" altLang="en-US" sz="2400" dirty="0" smtClean="0">
                <a:solidFill>
                  <a:schemeClr val="tx1"/>
                </a:solidFill>
              </a:rPr>
              <a:t>群間の差</a:t>
            </a:r>
            <a:r>
              <a:rPr kumimoji="1" lang="en-US" altLang="ja-JP" sz="2400" dirty="0" smtClean="0">
                <a:solidFill>
                  <a:schemeClr val="tx1"/>
                </a:solidFill>
              </a:rPr>
              <a:t>/</a:t>
            </a:r>
            <a:r>
              <a:rPr kumimoji="1" lang="ja-JP" altLang="en-US" sz="2400" dirty="0" smtClean="0">
                <a:solidFill>
                  <a:schemeClr val="tx1"/>
                </a:solidFill>
              </a:rPr>
              <a:t>性差ともに認められなかった</a:t>
            </a:r>
            <a:r>
              <a:rPr kumimoji="1" lang="en-US" altLang="ja-JP" sz="2400" dirty="0" smtClean="0">
                <a:solidFill>
                  <a:schemeClr val="tx1"/>
                </a:solidFill>
              </a:rPr>
              <a:t>.</a:t>
            </a:r>
            <a:endParaRPr kumimoji="1" lang="ja-JP" altLang="en-US" sz="2400" dirty="0">
              <a:solidFill>
                <a:schemeClr val="tx1"/>
              </a:solidFill>
            </a:endParaRPr>
          </a:p>
        </p:txBody>
      </p:sp>
      <p:sp>
        <p:nvSpPr>
          <p:cNvPr id="6" name="テキスト ボックス 5"/>
          <p:cNvSpPr txBox="1"/>
          <p:nvPr/>
        </p:nvSpPr>
        <p:spPr>
          <a:xfrm>
            <a:off x="467544" y="4581128"/>
            <a:ext cx="3312368" cy="1200329"/>
          </a:xfrm>
          <a:prstGeom prst="rect">
            <a:avLst/>
          </a:prstGeom>
          <a:noFill/>
        </p:spPr>
        <p:txBody>
          <a:bodyPr wrap="square" rtlCol="0">
            <a:spAutoFit/>
          </a:bodyPr>
          <a:lstStyle/>
          <a:p>
            <a:r>
              <a:rPr kumimoji="1" lang="ja-JP" altLang="en-US" sz="2400" dirty="0" smtClean="0">
                <a:solidFill>
                  <a:srgbClr val="FF0000"/>
                </a:solidFill>
              </a:rPr>
              <a:t>加齢とともに変化するものではなく</a:t>
            </a:r>
            <a:r>
              <a:rPr kumimoji="1" lang="ja-JP" altLang="en-US" sz="2400" dirty="0" smtClean="0"/>
              <a:t>、かつ性差も認められない</a:t>
            </a:r>
            <a:r>
              <a:rPr kumimoji="1" lang="en-US" altLang="ja-JP" sz="2400" dirty="0" smtClean="0"/>
              <a:t>.</a:t>
            </a:r>
            <a:endParaRPr kumimoji="1" lang="ja-JP" altLang="en-US" sz="240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a:t>
            </a:r>
            <a:r>
              <a:rPr kumimoji="1" lang="ja-JP" altLang="en-US" dirty="0" smtClean="0"/>
              <a:t>６</a:t>
            </a:r>
            <a:r>
              <a:rPr kumimoji="1" lang="en-US" altLang="ja-JP" dirty="0" smtClean="0"/>
              <a:t>.</a:t>
            </a:r>
            <a:r>
              <a:rPr kumimoji="1" lang="ja-JP" altLang="en-US" dirty="0" smtClean="0"/>
              <a:t>考察</a:t>
            </a:r>
            <a:endParaRPr kumimoji="1" lang="ja-JP" altLang="en-US" dirty="0"/>
          </a:p>
        </p:txBody>
      </p:sp>
      <p:sp>
        <p:nvSpPr>
          <p:cNvPr id="4" name="テキスト ボックス 3"/>
          <p:cNvSpPr txBox="1"/>
          <p:nvPr/>
        </p:nvSpPr>
        <p:spPr>
          <a:xfrm>
            <a:off x="395536" y="1412776"/>
            <a:ext cx="3384376" cy="1384995"/>
          </a:xfrm>
          <a:prstGeom prst="rect">
            <a:avLst/>
          </a:prstGeom>
          <a:noFill/>
        </p:spPr>
        <p:txBody>
          <a:bodyPr wrap="square" rtlCol="0">
            <a:spAutoFit/>
          </a:bodyPr>
          <a:lstStyle/>
          <a:p>
            <a:r>
              <a:rPr kumimoji="1" lang="ja-JP" altLang="en-US" sz="2800" dirty="0" smtClean="0"/>
              <a:t>高度科学</a:t>
            </a:r>
            <a:r>
              <a:rPr lang="ja-JP" altLang="en-US" sz="2800" dirty="0" smtClean="0"/>
              <a:t>技術社会（携帯電話、</a:t>
            </a:r>
            <a:r>
              <a:rPr lang="en-US" altLang="ja-JP" sz="2800" dirty="0" smtClean="0"/>
              <a:t>PC</a:t>
            </a:r>
            <a:r>
              <a:rPr lang="ja-JP" altLang="en-US" sz="2800" dirty="0" smtClean="0"/>
              <a:t>などが普及している社会）</a:t>
            </a:r>
            <a:endParaRPr kumimoji="1" lang="ja-JP" altLang="en-US" sz="2800" dirty="0"/>
          </a:p>
        </p:txBody>
      </p:sp>
      <p:sp>
        <p:nvSpPr>
          <p:cNvPr id="6" name="テキスト ボックス 5"/>
          <p:cNvSpPr txBox="1"/>
          <p:nvPr/>
        </p:nvSpPr>
        <p:spPr>
          <a:xfrm>
            <a:off x="5148064" y="1556792"/>
            <a:ext cx="3096344" cy="830997"/>
          </a:xfrm>
          <a:prstGeom prst="rect">
            <a:avLst/>
          </a:prstGeom>
          <a:noFill/>
        </p:spPr>
        <p:txBody>
          <a:bodyPr wrap="square" rtlCol="0">
            <a:spAutoFit/>
          </a:bodyPr>
          <a:lstStyle/>
          <a:p>
            <a:r>
              <a:rPr kumimoji="1" lang="ja-JP" altLang="en-US" sz="2400" dirty="0" smtClean="0"/>
              <a:t>日常生活の中に科学技術があふれている</a:t>
            </a:r>
            <a:endParaRPr kumimoji="1" lang="ja-JP" altLang="en-US" sz="2400" dirty="0"/>
          </a:p>
        </p:txBody>
      </p:sp>
      <p:sp>
        <p:nvSpPr>
          <p:cNvPr id="7" name="テキスト ボックス 6"/>
          <p:cNvSpPr txBox="1"/>
          <p:nvPr/>
        </p:nvSpPr>
        <p:spPr>
          <a:xfrm>
            <a:off x="1259632" y="3573016"/>
            <a:ext cx="6840760" cy="954107"/>
          </a:xfrm>
          <a:prstGeom prst="rect">
            <a:avLst/>
          </a:prstGeom>
          <a:noFill/>
        </p:spPr>
        <p:txBody>
          <a:bodyPr wrap="square" rtlCol="0">
            <a:spAutoFit/>
          </a:bodyPr>
          <a:lstStyle/>
          <a:p>
            <a:r>
              <a:rPr kumimoji="1" lang="ja-JP" altLang="en-US" sz="2800" dirty="0" smtClean="0"/>
              <a:t>「科学技術の有用性」を否定せず、</a:t>
            </a:r>
            <a:endParaRPr kumimoji="1" lang="en-US" altLang="ja-JP" sz="2800" dirty="0" smtClean="0"/>
          </a:p>
          <a:p>
            <a:r>
              <a:rPr lang="ja-JP" altLang="en-US" sz="2800" dirty="0" smtClean="0"/>
              <a:t>「科学技術至上主義」にも陥っていない</a:t>
            </a:r>
            <a:r>
              <a:rPr lang="en-US" altLang="ja-JP" sz="2800" dirty="0" smtClean="0"/>
              <a:t>.</a:t>
            </a:r>
            <a:endParaRPr kumimoji="1" lang="ja-JP" altLang="en-US" sz="2800" dirty="0"/>
          </a:p>
        </p:txBody>
      </p:sp>
      <p:sp>
        <p:nvSpPr>
          <p:cNvPr id="8" name="左右矢印 7"/>
          <p:cNvSpPr/>
          <p:nvPr/>
        </p:nvSpPr>
        <p:spPr>
          <a:xfrm>
            <a:off x="3851920" y="1772816"/>
            <a:ext cx="1296144"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3779912" y="2708920"/>
            <a:ext cx="144016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71600" y="5085184"/>
            <a:ext cx="2232248" cy="1384995"/>
          </a:xfrm>
          <a:prstGeom prst="rect">
            <a:avLst/>
          </a:prstGeom>
          <a:noFill/>
        </p:spPr>
        <p:txBody>
          <a:bodyPr wrap="square" rtlCol="0">
            <a:spAutoFit/>
          </a:bodyPr>
          <a:lstStyle/>
          <a:p>
            <a:r>
              <a:rPr kumimoji="1" lang="ja-JP" altLang="en-US" sz="2800" dirty="0" smtClean="0"/>
              <a:t>開発優先の論理に基づく環境破壊</a:t>
            </a:r>
            <a:endParaRPr kumimoji="1" lang="ja-JP" altLang="en-US" sz="2800" dirty="0"/>
          </a:p>
        </p:txBody>
      </p:sp>
      <p:sp>
        <p:nvSpPr>
          <p:cNvPr id="11" name="右矢印 10"/>
          <p:cNvSpPr/>
          <p:nvPr/>
        </p:nvSpPr>
        <p:spPr>
          <a:xfrm>
            <a:off x="3203848" y="5589240"/>
            <a:ext cx="194421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148064" y="5301208"/>
            <a:ext cx="3168352" cy="1200329"/>
          </a:xfrm>
          <a:prstGeom prst="rect">
            <a:avLst/>
          </a:prstGeom>
          <a:noFill/>
        </p:spPr>
        <p:txBody>
          <a:bodyPr wrap="square" rtlCol="0">
            <a:spAutoFit/>
          </a:bodyPr>
          <a:lstStyle/>
          <a:p>
            <a:r>
              <a:rPr kumimoji="1" lang="ja-JP" altLang="en-US" sz="2400" dirty="0" smtClean="0"/>
              <a:t>「科学技術への</a:t>
            </a:r>
            <a:endParaRPr kumimoji="1" lang="en-US" altLang="ja-JP" sz="2400" dirty="0" smtClean="0"/>
          </a:p>
          <a:p>
            <a:r>
              <a:rPr lang="ja-JP" altLang="en-US" sz="2400" dirty="0" smtClean="0"/>
              <a:t>懐疑</a:t>
            </a:r>
            <a:r>
              <a:rPr kumimoji="1" lang="ja-JP" altLang="en-US" sz="2400" dirty="0" smtClean="0"/>
              <a:t>」観を持つようになった</a:t>
            </a:r>
            <a:r>
              <a:rPr kumimoji="1" lang="en-US" altLang="ja-JP" sz="2400" dirty="0" smtClean="0"/>
              <a:t>.</a:t>
            </a:r>
            <a:endParaRPr kumimoji="1" lang="ja-JP" altLang="en-US" sz="24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620688"/>
            <a:ext cx="4104456" cy="954107"/>
          </a:xfrm>
          <a:prstGeom prst="rect">
            <a:avLst/>
          </a:prstGeom>
          <a:noFill/>
          <a:ln>
            <a:solidFill>
              <a:schemeClr val="accent1">
                <a:shade val="50000"/>
              </a:schemeClr>
            </a:solidFill>
          </a:ln>
        </p:spPr>
        <p:txBody>
          <a:bodyPr wrap="square" rtlCol="0">
            <a:spAutoFit/>
          </a:bodyPr>
          <a:lstStyle/>
          <a:p>
            <a:r>
              <a:rPr kumimoji="1" lang="ja-JP" altLang="en-US" sz="2800" dirty="0" smtClean="0"/>
              <a:t>高校生理科系を除く女子</a:t>
            </a:r>
            <a:endParaRPr kumimoji="1" lang="en-US" altLang="ja-JP" sz="2800" dirty="0" smtClean="0"/>
          </a:p>
          <a:p>
            <a:r>
              <a:rPr lang="ja-JP" altLang="en-US" sz="2800" dirty="0" smtClean="0"/>
              <a:t>高校生非理科系の男子</a:t>
            </a:r>
            <a:endParaRPr kumimoji="1" lang="ja-JP" altLang="en-US" sz="2800" dirty="0"/>
          </a:p>
        </p:txBody>
      </p:sp>
      <p:sp>
        <p:nvSpPr>
          <p:cNvPr id="3" name="下矢印 2"/>
          <p:cNvSpPr/>
          <p:nvPr/>
        </p:nvSpPr>
        <p:spPr>
          <a:xfrm>
            <a:off x="2051720" y="1916832"/>
            <a:ext cx="64807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83568" y="3284984"/>
            <a:ext cx="3672408" cy="523220"/>
          </a:xfrm>
          <a:prstGeom prst="rect">
            <a:avLst/>
          </a:prstGeom>
          <a:noFill/>
        </p:spPr>
        <p:txBody>
          <a:bodyPr wrap="square" rtlCol="0">
            <a:spAutoFit/>
          </a:bodyPr>
          <a:lstStyle/>
          <a:p>
            <a:r>
              <a:rPr kumimoji="1" lang="ja-JP" altLang="en-US" sz="2800" dirty="0" smtClean="0"/>
              <a:t>「科学離れ」が見られる</a:t>
            </a:r>
            <a:r>
              <a:rPr kumimoji="1" lang="en-US" altLang="ja-JP" sz="2800" dirty="0" smtClean="0"/>
              <a:t>.</a:t>
            </a:r>
            <a:endParaRPr kumimoji="1" lang="ja-JP" altLang="en-US" sz="2800" dirty="0"/>
          </a:p>
        </p:txBody>
      </p:sp>
      <p:sp>
        <p:nvSpPr>
          <p:cNvPr id="5" name="テキスト ボックス 4"/>
          <p:cNvSpPr txBox="1"/>
          <p:nvPr/>
        </p:nvSpPr>
        <p:spPr>
          <a:xfrm>
            <a:off x="755576" y="4365104"/>
            <a:ext cx="5832648" cy="954107"/>
          </a:xfrm>
          <a:prstGeom prst="rect">
            <a:avLst/>
          </a:prstGeom>
          <a:solidFill>
            <a:srgbClr val="FFFF00"/>
          </a:solidFill>
        </p:spPr>
        <p:txBody>
          <a:bodyPr wrap="square" rtlCol="0">
            <a:spAutoFit/>
          </a:bodyPr>
          <a:lstStyle/>
          <a:p>
            <a:r>
              <a:rPr kumimoji="1" lang="ja-JP" altLang="en-US" sz="2800" b="1" dirty="0" smtClean="0">
                <a:solidFill>
                  <a:srgbClr val="FF0000"/>
                </a:solidFill>
              </a:rPr>
              <a:t>非理科系では、加齢とともに「科学離れ」が進む傾向が見られた</a:t>
            </a:r>
            <a:r>
              <a:rPr kumimoji="1" lang="en-US" altLang="ja-JP" sz="2800" b="1" dirty="0" smtClean="0">
                <a:solidFill>
                  <a:srgbClr val="FF0000"/>
                </a:solidFill>
              </a:rPr>
              <a:t>.</a:t>
            </a:r>
            <a:endParaRPr kumimoji="1" lang="ja-JP" altLang="en-US" sz="2800" b="1" dirty="0">
              <a:solidFill>
                <a:srgbClr val="FF0000"/>
              </a:soli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７</a:t>
            </a:r>
            <a:r>
              <a:rPr kumimoji="1" lang="en-US" altLang="ja-JP" dirty="0" smtClean="0"/>
              <a:t>.</a:t>
            </a:r>
            <a:r>
              <a:rPr kumimoji="1" lang="ja-JP" altLang="en-US" dirty="0" smtClean="0"/>
              <a:t>この論文を読んで</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kumimoji="1" lang="ja-JP" altLang="en-US" dirty="0" smtClean="0"/>
              <a:t>・</a:t>
            </a:r>
            <a:r>
              <a:rPr kumimoji="1" lang="ja-JP" altLang="en-US" sz="2800" dirty="0" smtClean="0"/>
              <a:t>これまで実感として、科学に対する興味の度合い（ここでは「科学離れ」）に性差があるとは予想できたが、今回の論文を読み、統計的に確認できたことが良かった</a:t>
            </a:r>
            <a:r>
              <a:rPr kumimoji="1" lang="en-US" altLang="ja-JP" sz="2800" dirty="0" smtClean="0"/>
              <a:t>.</a:t>
            </a:r>
          </a:p>
          <a:p>
            <a:pPr>
              <a:buNone/>
            </a:pPr>
            <a:r>
              <a:rPr lang="ja-JP" altLang="en-US" sz="2800" dirty="0" smtClean="0"/>
              <a:t>・この性差に関しては、個人的には、「ジェンダー」のような心理的・社会的が原因ではないかと考えます。</a:t>
            </a:r>
            <a:endParaRPr lang="en-US" altLang="ja-JP" sz="2800" dirty="0" smtClean="0"/>
          </a:p>
          <a:p>
            <a:pPr>
              <a:buNone/>
            </a:pPr>
            <a:r>
              <a:rPr kumimoji="1" lang="ja-JP" altLang="en-US" sz="2800" smtClean="0"/>
              <a:t>・</a:t>
            </a:r>
            <a:r>
              <a:rPr lang="ja-JP" altLang="en-US" sz="2800" smtClean="0"/>
              <a:t>「</a:t>
            </a:r>
            <a:r>
              <a:rPr lang="ja-JP" altLang="en-US" sz="2800" dirty="0" smtClean="0"/>
              <a:t>科学離れ」がいい意味の</a:t>
            </a:r>
            <a:r>
              <a:rPr lang="ja-JP" altLang="en-US" sz="2800" dirty="0" smtClean="0"/>
              <a:t>離れ方（自分自身が科学以外に進むべき道を見つけた</a:t>
            </a:r>
            <a:r>
              <a:rPr lang="ja-JP" altLang="en-US" sz="2800" dirty="0" smtClean="0"/>
              <a:t>など</a:t>
            </a:r>
            <a:r>
              <a:rPr lang="ja-JP" altLang="en-US" sz="2800" dirty="0" smtClean="0"/>
              <a:t>）で</a:t>
            </a:r>
            <a:r>
              <a:rPr lang="ja-JP" altLang="en-US" sz="2800" dirty="0" smtClean="0"/>
              <a:t>あること</a:t>
            </a:r>
            <a:r>
              <a:rPr lang="ja-JP" altLang="en-US" sz="2800" dirty="0" smtClean="0"/>
              <a:t>を願います</a:t>
            </a:r>
            <a:r>
              <a:rPr lang="ja-JP" altLang="en-US" sz="2800" dirty="0" smtClean="0"/>
              <a:t>。</a:t>
            </a:r>
            <a:endParaRPr kumimoji="1" lang="ja-JP" altLang="en-US" sz="18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899592" y="1412776"/>
            <a:ext cx="7560840" cy="2952328"/>
          </a:xfrm>
          <a:prstGeom prst="roundRect">
            <a:avLst/>
          </a:prstGeom>
          <a:solidFill>
            <a:srgbClr val="FFFF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457200" y="274638"/>
            <a:ext cx="8229600" cy="850106"/>
          </a:xfrm>
        </p:spPr>
        <p:txBody>
          <a:bodyPr/>
          <a:lstStyle/>
          <a:p>
            <a:r>
              <a:rPr kumimoji="1" lang="ja-JP" altLang="en-US" dirty="0" smtClean="0"/>
              <a:t>③の結果について</a:t>
            </a:r>
            <a:endParaRPr kumimoji="1" lang="ja-JP" altLang="en-US" dirty="0"/>
          </a:p>
        </p:txBody>
      </p:sp>
      <p:sp>
        <p:nvSpPr>
          <p:cNvPr id="5" name="テキスト ボックス 4"/>
          <p:cNvSpPr txBox="1"/>
          <p:nvPr/>
        </p:nvSpPr>
        <p:spPr>
          <a:xfrm>
            <a:off x="971600" y="1484784"/>
            <a:ext cx="6984776" cy="954107"/>
          </a:xfrm>
          <a:prstGeom prst="rect">
            <a:avLst/>
          </a:prstGeom>
          <a:noFill/>
        </p:spPr>
        <p:txBody>
          <a:bodyPr wrap="square" rtlCol="0">
            <a:spAutoFit/>
          </a:bodyPr>
          <a:lstStyle/>
          <a:p>
            <a:r>
              <a:rPr kumimoji="1" lang="ja-JP" altLang="en-US" sz="2800" dirty="0" smtClean="0"/>
              <a:t>「物理学興味・関心」について</a:t>
            </a:r>
            <a:endParaRPr kumimoji="1" lang="en-US" altLang="ja-JP" sz="2800" dirty="0" smtClean="0"/>
          </a:p>
          <a:p>
            <a:r>
              <a:rPr lang="ja-JP" altLang="en-US" sz="2800" dirty="0" smtClean="0"/>
              <a:t>→実験群と統制群で有意差が見られた。</a:t>
            </a:r>
            <a:endParaRPr kumimoji="1" lang="ja-JP" altLang="en-US" sz="2800" dirty="0"/>
          </a:p>
        </p:txBody>
      </p:sp>
      <p:sp>
        <p:nvSpPr>
          <p:cNvPr id="6" name="テキスト ボックス 5"/>
          <p:cNvSpPr txBox="1"/>
          <p:nvPr/>
        </p:nvSpPr>
        <p:spPr>
          <a:xfrm>
            <a:off x="971600" y="2636912"/>
            <a:ext cx="6984776" cy="1384995"/>
          </a:xfrm>
          <a:prstGeom prst="rect">
            <a:avLst/>
          </a:prstGeom>
          <a:noFill/>
        </p:spPr>
        <p:txBody>
          <a:bodyPr wrap="square" rtlCol="0">
            <a:spAutoFit/>
          </a:bodyPr>
          <a:lstStyle/>
          <a:p>
            <a:r>
              <a:rPr kumimoji="1" lang="ja-JP" altLang="en-US" sz="2800" dirty="0" smtClean="0"/>
              <a:t>「科学技術至上主義」について</a:t>
            </a:r>
            <a:endParaRPr kumimoji="1" lang="en-US" altLang="ja-JP" sz="2800" dirty="0" smtClean="0"/>
          </a:p>
          <a:p>
            <a:r>
              <a:rPr lang="ja-JP" altLang="en-US" sz="2800" dirty="0" smtClean="0"/>
              <a:t>→実験群・統制群ともに変化は見られず、</a:t>
            </a:r>
            <a:r>
              <a:rPr lang="ja-JP" altLang="en-US" sz="2800" dirty="0" smtClean="0">
                <a:solidFill>
                  <a:srgbClr val="0070C0"/>
                </a:solidFill>
              </a:rPr>
              <a:t>短期間の授業実験では効果が表れない</a:t>
            </a:r>
            <a:r>
              <a:rPr lang="ja-JP" altLang="en-US" sz="2800" dirty="0" smtClean="0"/>
              <a:t>。</a:t>
            </a:r>
            <a:endParaRPr kumimoji="1" lang="ja-JP" altLang="en-US" sz="2800" dirty="0"/>
          </a:p>
        </p:txBody>
      </p:sp>
      <p:sp>
        <p:nvSpPr>
          <p:cNvPr id="8" name="テキスト ボックス 7"/>
          <p:cNvSpPr txBox="1"/>
          <p:nvPr/>
        </p:nvSpPr>
        <p:spPr>
          <a:xfrm>
            <a:off x="2915816" y="6211669"/>
            <a:ext cx="5760640" cy="646331"/>
          </a:xfrm>
          <a:prstGeom prst="rect">
            <a:avLst/>
          </a:prstGeom>
          <a:noFill/>
        </p:spPr>
        <p:txBody>
          <a:bodyPr wrap="square" rtlCol="0">
            <a:spAutoFit/>
          </a:bodyPr>
          <a:lstStyle/>
          <a:p>
            <a:r>
              <a:rPr lang="ja-JP" altLang="en-US" dirty="0" smtClean="0"/>
              <a:t>参考文献：川村康文・子安増生　科学教育研究、</a:t>
            </a:r>
            <a:r>
              <a:rPr lang="en-US" altLang="ja-JP" dirty="0" smtClean="0"/>
              <a:t>22</a:t>
            </a:r>
            <a:r>
              <a:rPr lang="ja-JP" altLang="en-US" dirty="0" smtClean="0"/>
              <a:t>－</a:t>
            </a:r>
            <a:r>
              <a:rPr lang="en-US" altLang="ja-JP" dirty="0" smtClean="0"/>
              <a:t>1</a:t>
            </a:r>
            <a:r>
              <a:rPr lang="ja-JP" altLang="en-US" dirty="0" smtClean="0"/>
              <a:t>（</a:t>
            </a:r>
            <a:r>
              <a:rPr lang="en-US" altLang="ja-JP" dirty="0" smtClean="0"/>
              <a:t>1988</a:t>
            </a:r>
            <a:r>
              <a:rPr lang="ja-JP" altLang="en-US" dirty="0" smtClean="0"/>
              <a:t>）</a:t>
            </a:r>
            <a:r>
              <a:rPr lang="en-US" altLang="ja-JP" dirty="0" smtClean="0"/>
              <a:t>32</a:t>
            </a:r>
            <a:r>
              <a:rPr lang="en-US" altLang="ja-JP" dirty="0"/>
              <a:t>.</a:t>
            </a:r>
            <a:endParaRPr kumimoji="1" lang="ja-JP" altLang="en-US" dirty="0"/>
          </a:p>
        </p:txBody>
      </p:sp>
      <p:sp>
        <p:nvSpPr>
          <p:cNvPr id="9" name="右カーブ矢印 8"/>
          <p:cNvSpPr/>
          <p:nvPr/>
        </p:nvSpPr>
        <p:spPr>
          <a:xfrm>
            <a:off x="683568" y="4005064"/>
            <a:ext cx="1008112" cy="16561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2123728" y="4653136"/>
            <a:ext cx="6264696" cy="1384995"/>
          </a:xfrm>
          <a:prstGeom prst="rect">
            <a:avLst/>
          </a:prstGeom>
          <a:noFill/>
        </p:spPr>
        <p:txBody>
          <a:bodyPr wrap="square" rtlCol="0">
            <a:spAutoFit/>
          </a:bodyPr>
          <a:lstStyle/>
          <a:p>
            <a:r>
              <a:rPr lang="ja-JP" altLang="en-US" sz="2800" b="1" dirty="0" smtClean="0">
                <a:solidFill>
                  <a:srgbClr val="FF0000"/>
                </a:solidFill>
              </a:rPr>
              <a:t>高校生を対象</a:t>
            </a:r>
            <a:r>
              <a:rPr lang="ja-JP" altLang="en-US" sz="2800" dirty="0" smtClean="0"/>
              <a:t>に科学観を構成する因子の特定、授業におけるそれら因子の変化を調査した。</a:t>
            </a:r>
            <a:endParaRPr kumimoji="1" lang="ja-JP" altLang="en-US" sz="28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8015" y="764704"/>
            <a:ext cx="9232014" cy="923330"/>
          </a:xfrm>
          <a:prstGeom prst="rect">
            <a:avLst/>
          </a:prstGeom>
          <a:noFill/>
        </p:spPr>
        <p:txBody>
          <a:bodyPr wrap="none" lIns="91440" tIns="45720" rIns="91440" bIns="45720">
            <a:spAutoFit/>
          </a:bodyPr>
          <a:lstStyle/>
          <a:p>
            <a:pPr algn="ctr"/>
            <a:r>
              <a:rPr lang="ja-JP" alt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小・中・高校生の科学観の構造</a:t>
            </a:r>
            <a:endParaRPr lang="ja-JP"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テキスト ボックス 4"/>
          <p:cNvSpPr txBox="1"/>
          <p:nvPr/>
        </p:nvSpPr>
        <p:spPr>
          <a:xfrm>
            <a:off x="1115616" y="1988840"/>
            <a:ext cx="7272808" cy="523220"/>
          </a:xfrm>
          <a:prstGeom prst="rect">
            <a:avLst/>
          </a:prstGeom>
          <a:noFill/>
        </p:spPr>
        <p:txBody>
          <a:bodyPr wrap="square" rtlCol="0">
            <a:spAutoFit/>
          </a:bodyPr>
          <a:lstStyle/>
          <a:p>
            <a:r>
              <a:rPr kumimoji="1" lang="ja-JP" altLang="en-US" sz="2800" dirty="0" smtClean="0"/>
              <a:t>前述の①②に関して調査する。</a:t>
            </a:r>
            <a:endParaRPr kumimoji="1" lang="ja-JP" altLang="en-US" sz="2800" dirty="0"/>
          </a:p>
        </p:txBody>
      </p:sp>
      <p:sp>
        <p:nvSpPr>
          <p:cNvPr id="6" name="下矢印 5"/>
          <p:cNvSpPr/>
          <p:nvPr/>
        </p:nvSpPr>
        <p:spPr>
          <a:xfrm>
            <a:off x="2915816" y="2636912"/>
            <a:ext cx="79208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15616" y="3861048"/>
            <a:ext cx="6264696" cy="1077218"/>
          </a:xfrm>
          <a:prstGeom prst="rect">
            <a:avLst/>
          </a:prstGeom>
          <a:noFill/>
        </p:spPr>
        <p:txBody>
          <a:bodyPr wrap="square" rtlCol="0">
            <a:spAutoFit/>
          </a:bodyPr>
          <a:lstStyle/>
          <a:p>
            <a:r>
              <a:rPr kumimoji="1" lang="ja-JP" altLang="en-US" sz="3200" dirty="0" smtClean="0"/>
              <a:t>科学観が</a:t>
            </a:r>
            <a:r>
              <a:rPr kumimoji="1" lang="ja-JP" altLang="en-US" sz="3200" b="1" dirty="0" smtClean="0">
                <a:solidFill>
                  <a:srgbClr val="FF0000"/>
                </a:solidFill>
              </a:rPr>
              <a:t>加齢とともに発達するのか</a:t>
            </a:r>
            <a:r>
              <a:rPr kumimoji="1" lang="ja-JP" altLang="en-US" sz="3200" dirty="0" smtClean="0"/>
              <a:t>どうかについて考察を行った。</a:t>
            </a:r>
            <a:endParaRPr kumimoji="1" lang="ja-JP" altLang="en-US" sz="32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２．</a:t>
            </a:r>
            <a:r>
              <a:rPr lang="ja-JP" altLang="en-US" dirty="0"/>
              <a:t>研究方法</a:t>
            </a:r>
            <a:endParaRPr kumimoji="1" lang="ja-JP" altLang="en-US" dirty="0"/>
          </a:p>
        </p:txBody>
      </p:sp>
      <p:sp>
        <p:nvSpPr>
          <p:cNvPr id="4" name="テキスト ボックス 3"/>
          <p:cNvSpPr txBox="1"/>
          <p:nvPr/>
        </p:nvSpPr>
        <p:spPr>
          <a:xfrm>
            <a:off x="323528" y="1412776"/>
            <a:ext cx="3024336" cy="461665"/>
          </a:xfrm>
          <a:prstGeom prst="rect">
            <a:avLst/>
          </a:prstGeom>
          <a:noFill/>
        </p:spPr>
        <p:txBody>
          <a:bodyPr wrap="square" rtlCol="0">
            <a:spAutoFit/>
          </a:bodyPr>
          <a:lstStyle/>
          <a:p>
            <a:r>
              <a:rPr kumimoji="1" lang="ja-JP" altLang="en-US" sz="2400" u="sng" dirty="0" smtClean="0"/>
              <a:t>科学観調査票の</a:t>
            </a:r>
            <a:r>
              <a:rPr lang="ja-JP" altLang="en-US" sz="2400" u="sng" dirty="0"/>
              <a:t>作成</a:t>
            </a:r>
            <a:endParaRPr kumimoji="1" lang="ja-JP" altLang="en-US" sz="2400" u="sng" dirty="0"/>
          </a:p>
        </p:txBody>
      </p:sp>
      <p:sp>
        <p:nvSpPr>
          <p:cNvPr id="5" name="テキスト ボックス 4"/>
          <p:cNvSpPr txBox="1"/>
          <p:nvPr/>
        </p:nvSpPr>
        <p:spPr>
          <a:xfrm>
            <a:off x="899592" y="1916832"/>
            <a:ext cx="6912768" cy="1384995"/>
          </a:xfrm>
          <a:prstGeom prst="rect">
            <a:avLst/>
          </a:prstGeom>
          <a:noFill/>
        </p:spPr>
        <p:txBody>
          <a:bodyPr wrap="square" rtlCol="0">
            <a:spAutoFit/>
          </a:bodyPr>
          <a:lstStyle/>
          <a:p>
            <a:r>
              <a:rPr kumimoji="1" lang="ja-JP" altLang="en-US" sz="2800" dirty="0" smtClean="0"/>
              <a:t>高校生のあるクラスで、「科学についてあなたたちの意見や考えを書いてください」といって</a:t>
            </a:r>
            <a:r>
              <a:rPr kumimoji="1" lang="ja-JP" altLang="en-US" sz="2800" b="1" dirty="0" smtClean="0">
                <a:solidFill>
                  <a:srgbClr val="FF0000"/>
                </a:solidFill>
              </a:rPr>
              <a:t>自由記述のアンケート</a:t>
            </a:r>
            <a:r>
              <a:rPr kumimoji="1" lang="ja-JP" altLang="en-US" sz="2800" dirty="0" smtClean="0"/>
              <a:t>を行う。</a:t>
            </a:r>
            <a:endParaRPr kumimoji="1" lang="ja-JP" altLang="en-US" sz="2800" dirty="0"/>
          </a:p>
        </p:txBody>
      </p:sp>
      <p:sp>
        <p:nvSpPr>
          <p:cNvPr id="6" name="下矢印 5"/>
          <p:cNvSpPr/>
          <p:nvPr/>
        </p:nvSpPr>
        <p:spPr>
          <a:xfrm>
            <a:off x="2843808" y="3429000"/>
            <a:ext cx="10801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403648" y="3933056"/>
            <a:ext cx="3960440" cy="461665"/>
          </a:xfrm>
          <a:prstGeom prst="rect">
            <a:avLst/>
          </a:prstGeom>
          <a:noFill/>
        </p:spPr>
        <p:txBody>
          <a:bodyPr wrap="square" rtlCol="0">
            <a:spAutoFit/>
          </a:bodyPr>
          <a:lstStyle/>
          <a:p>
            <a:r>
              <a:rPr kumimoji="1" lang="ja-JP" altLang="en-US" sz="2400" dirty="0" smtClean="0"/>
              <a:t>集約し、草案を作成する。</a:t>
            </a:r>
            <a:endParaRPr kumimoji="1" lang="ja-JP" altLang="en-US" sz="2400" dirty="0"/>
          </a:p>
        </p:txBody>
      </p:sp>
      <p:sp>
        <p:nvSpPr>
          <p:cNvPr id="8" name="テキスト ボックス 7"/>
          <p:cNvSpPr txBox="1"/>
          <p:nvPr/>
        </p:nvSpPr>
        <p:spPr>
          <a:xfrm>
            <a:off x="1331640" y="4941168"/>
            <a:ext cx="6408712" cy="1200329"/>
          </a:xfrm>
          <a:prstGeom prst="rect">
            <a:avLst/>
          </a:prstGeom>
          <a:noFill/>
        </p:spPr>
        <p:txBody>
          <a:bodyPr wrap="square" rtlCol="0">
            <a:spAutoFit/>
          </a:bodyPr>
          <a:lstStyle/>
          <a:p>
            <a:r>
              <a:rPr kumimoji="1" lang="ja-JP" altLang="en-US" sz="2400" dirty="0" smtClean="0"/>
              <a:t>別のクラスにこの草案を配布し、「自分と同じ意見に○をしてください。自分と同じ意見がない場合は新たに書き加えてください」と指示</a:t>
            </a:r>
            <a:r>
              <a:rPr lang="ja-JP" altLang="en-US" sz="2400" dirty="0" smtClean="0"/>
              <a:t>を出す。</a:t>
            </a:r>
            <a:endParaRPr kumimoji="1" lang="ja-JP" altLang="en-US" sz="2400" dirty="0"/>
          </a:p>
        </p:txBody>
      </p:sp>
      <p:sp>
        <p:nvSpPr>
          <p:cNvPr id="9" name="下矢印 8"/>
          <p:cNvSpPr/>
          <p:nvPr/>
        </p:nvSpPr>
        <p:spPr>
          <a:xfrm>
            <a:off x="2915816" y="4437112"/>
            <a:ext cx="10801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2987824" y="6093296"/>
            <a:ext cx="936104" cy="764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11560" y="620688"/>
            <a:ext cx="7848872" cy="2062103"/>
          </a:xfrm>
          <a:prstGeom prst="rect">
            <a:avLst/>
          </a:prstGeom>
          <a:noFill/>
        </p:spPr>
        <p:txBody>
          <a:bodyPr wrap="square" rtlCol="0">
            <a:spAutoFit/>
          </a:bodyPr>
          <a:lstStyle/>
          <a:p>
            <a:r>
              <a:rPr lang="ja-JP" altLang="en-US" sz="3200" dirty="0" smtClean="0"/>
              <a:t>合計４クラスをリレー式に回ったあとに最初のクラスに最新の印刷物を配布。</a:t>
            </a:r>
            <a:endParaRPr lang="en-US" altLang="ja-JP" sz="3200" dirty="0" smtClean="0"/>
          </a:p>
          <a:p>
            <a:r>
              <a:rPr lang="ja-JP" altLang="en-US" sz="3200" dirty="0" smtClean="0"/>
              <a:t>同様の作業で</a:t>
            </a:r>
            <a:r>
              <a:rPr lang="ja-JP" altLang="en-US" sz="3200" dirty="0" smtClean="0">
                <a:solidFill>
                  <a:srgbClr val="FF0000"/>
                </a:solidFill>
              </a:rPr>
              <a:t>原案を作成</a:t>
            </a:r>
            <a:r>
              <a:rPr lang="ja-JP" altLang="en-US" sz="3200" dirty="0" smtClean="0"/>
              <a:t>。</a:t>
            </a:r>
            <a:endParaRPr lang="en-US" altLang="ja-JP" sz="3200" dirty="0" smtClean="0"/>
          </a:p>
          <a:p>
            <a:endParaRPr kumimoji="1" lang="ja-JP" altLang="en-US" sz="3200" dirty="0"/>
          </a:p>
        </p:txBody>
      </p:sp>
      <p:sp>
        <p:nvSpPr>
          <p:cNvPr id="6" name="下矢印 5"/>
          <p:cNvSpPr/>
          <p:nvPr/>
        </p:nvSpPr>
        <p:spPr>
          <a:xfrm>
            <a:off x="3419872" y="2204864"/>
            <a:ext cx="86409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331640" y="3068960"/>
            <a:ext cx="3168352" cy="20882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a:t>
            </a:r>
            <a:r>
              <a:rPr lang="en-US" altLang="ja-JP" sz="3600" dirty="0" err="1" smtClean="0"/>
              <a:t>OnsenML</a:t>
            </a:r>
            <a:endParaRPr lang="en-US" altLang="ja-JP" sz="3600" dirty="0" smtClean="0"/>
          </a:p>
          <a:p>
            <a:pPr algn="ctr"/>
            <a:r>
              <a:rPr lang="ja-JP" altLang="en-US" sz="3600" dirty="0" smtClean="0"/>
              <a:t>・</a:t>
            </a:r>
            <a:r>
              <a:rPr lang="en-US" altLang="ja-JP" sz="3600" dirty="0" err="1" smtClean="0"/>
              <a:t>rikaML</a:t>
            </a:r>
            <a:endParaRPr lang="en-US" altLang="ja-JP" sz="3600" dirty="0" smtClean="0"/>
          </a:p>
          <a:p>
            <a:pPr algn="ctr"/>
            <a:r>
              <a:rPr kumimoji="1" lang="ja-JP" altLang="en-US" sz="3600" dirty="0" smtClean="0"/>
              <a:t>・</a:t>
            </a:r>
            <a:r>
              <a:rPr kumimoji="1" lang="en-US" altLang="ja-JP" sz="3600" dirty="0" err="1" smtClean="0"/>
              <a:t>eesML</a:t>
            </a:r>
            <a:endParaRPr kumimoji="1" lang="ja-JP" altLang="en-US" sz="3600" dirty="0"/>
          </a:p>
        </p:txBody>
      </p:sp>
      <p:sp>
        <p:nvSpPr>
          <p:cNvPr id="8" name="角丸四角形吹き出し 7"/>
          <p:cNvSpPr/>
          <p:nvPr/>
        </p:nvSpPr>
        <p:spPr>
          <a:xfrm>
            <a:off x="5652120" y="2348880"/>
            <a:ext cx="3491880" cy="1944216"/>
          </a:xfrm>
          <a:prstGeom prst="wedgeRoundRectCallout">
            <a:avLst>
              <a:gd name="adj1" fmla="val -89999"/>
              <a:gd name="adj2" fmla="val 5687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3</a:t>
            </a:r>
            <a:r>
              <a:rPr lang="ja-JP" altLang="en-US" sz="2400" dirty="0" err="1">
                <a:solidFill>
                  <a:schemeClr val="tx1"/>
                </a:solidFill>
              </a:rPr>
              <a:t>つ</a:t>
            </a:r>
            <a:r>
              <a:rPr lang="ja-JP" altLang="en-US" sz="2400" dirty="0" err="1" smtClean="0">
                <a:solidFill>
                  <a:schemeClr val="tx1"/>
                </a:solidFill>
              </a:rPr>
              <a:t>の</a:t>
            </a:r>
            <a:r>
              <a:rPr lang="ja-JP" altLang="en-US" sz="2400" dirty="0" smtClean="0">
                <a:solidFill>
                  <a:schemeClr val="tx1"/>
                </a:solidFill>
              </a:rPr>
              <a:t>メーリング・リストにアップし各方面からの意見を取集する</a:t>
            </a:r>
            <a:endParaRPr kumimoji="1" lang="ja-JP" altLang="en-US" sz="2400" dirty="0">
              <a:solidFill>
                <a:schemeClr val="tx1"/>
              </a:solidFill>
            </a:endParaRPr>
          </a:p>
        </p:txBody>
      </p:sp>
      <p:sp>
        <p:nvSpPr>
          <p:cNvPr id="9" name="右矢印 8"/>
          <p:cNvSpPr/>
          <p:nvPr/>
        </p:nvSpPr>
        <p:spPr>
          <a:xfrm>
            <a:off x="611560" y="5805264"/>
            <a:ext cx="180020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699792" y="5589240"/>
            <a:ext cx="5184576" cy="954107"/>
          </a:xfrm>
          <a:prstGeom prst="rect">
            <a:avLst/>
          </a:prstGeom>
          <a:noFill/>
        </p:spPr>
        <p:txBody>
          <a:bodyPr wrap="square" rtlCol="0">
            <a:spAutoFit/>
          </a:bodyPr>
          <a:lstStyle/>
          <a:p>
            <a:r>
              <a:rPr kumimoji="1" lang="ja-JP" altLang="en-US" sz="2800" dirty="0" smtClean="0"/>
              <a:t>高校生の意見</a:t>
            </a:r>
            <a:r>
              <a:rPr lang="ja-JP" altLang="en-US" sz="2800" dirty="0" smtClean="0"/>
              <a:t>を基にした「科学観調査票」の完成</a:t>
            </a:r>
            <a:endParaRPr kumimoji="1" lang="ja-JP" alt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３．調査対象者および調査時期</a:t>
            </a:r>
            <a:endParaRPr kumimoji="1" lang="ja-JP" altLang="en-US" dirty="0"/>
          </a:p>
        </p:txBody>
      </p:sp>
      <p:graphicFrame>
        <p:nvGraphicFramePr>
          <p:cNvPr id="4" name="コンテンツ プレースホルダ 3"/>
          <p:cNvGraphicFramePr>
            <a:graphicFrameLocks noGrp="1"/>
          </p:cNvGraphicFramePr>
          <p:nvPr>
            <p:ph idx="1"/>
          </p:nvPr>
        </p:nvGraphicFramePr>
        <p:xfrm>
          <a:off x="323528" y="1772816"/>
          <a:ext cx="8424936" cy="3024336"/>
        </p:xfrm>
        <a:graphic>
          <a:graphicData uri="http://schemas.openxmlformats.org/drawingml/2006/table">
            <a:tbl>
              <a:tblPr firstRow="1" bandRow="1">
                <a:tableStyleId>{5C22544A-7EE6-4342-B048-85BDC9FD1C3A}</a:tableStyleId>
              </a:tblPr>
              <a:tblGrid>
                <a:gridCol w="2808312"/>
                <a:gridCol w="2808312"/>
                <a:gridCol w="2808312"/>
              </a:tblGrid>
              <a:tr h="854007">
                <a:tc>
                  <a:txBody>
                    <a:bodyPr/>
                    <a:lstStyle/>
                    <a:p>
                      <a:pPr lvl="0" algn="ctr"/>
                      <a:r>
                        <a:rPr kumimoji="1" lang="ja-JP" altLang="en-US" sz="2400" dirty="0" smtClean="0"/>
                        <a:t>学年</a:t>
                      </a:r>
                      <a:endParaRPr kumimoji="1" lang="ja-JP" altLang="en-US" sz="2400" dirty="0"/>
                    </a:p>
                  </a:txBody>
                  <a:tcPr anchor="ctr"/>
                </a:tc>
                <a:tc>
                  <a:txBody>
                    <a:bodyPr/>
                    <a:lstStyle/>
                    <a:p>
                      <a:pPr lvl="0" algn="ctr"/>
                      <a:r>
                        <a:rPr kumimoji="1" lang="ja-JP" altLang="en-US" sz="2400" dirty="0" smtClean="0"/>
                        <a:t>男子</a:t>
                      </a:r>
                      <a:endParaRPr kumimoji="1" lang="en-US" altLang="ja-JP" sz="2400" dirty="0" smtClean="0"/>
                    </a:p>
                  </a:txBody>
                  <a:tcPr anchor="ctr"/>
                </a:tc>
                <a:tc>
                  <a:txBody>
                    <a:bodyPr/>
                    <a:lstStyle/>
                    <a:p>
                      <a:pPr lvl="0" algn="ctr"/>
                      <a:r>
                        <a:rPr kumimoji="1" lang="ja-JP" altLang="en-US" sz="2400" dirty="0" smtClean="0"/>
                        <a:t>女子</a:t>
                      </a:r>
                      <a:endParaRPr kumimoji="1" lang="ja-JP" altLang="en-US" sz="2400" dirty="0"/>
                    </a:p>
                  </a:txBody>
                  <a:tcPr anchor="ctr"/>
                </a:tc>
              </a:tr>
              <a:tr h="723443">
                <a:tc>
                  <a:txBody>
                    <a:bodyPr/>
                    <a:lstStyle/>
                    <a:p>
                      <a:pPr lvl="0" algn="ctr"/>
                      <a:r>
                        <a:rPr kumimoji="1" lang="ja-JP" altLang="en-US" sz="2400" dirty="0" smtClean="0"/>
                        <a:t>小学</a:t>
                      </a:r>
                      <a:r>
                        <a:rPr kumimoji="1" lang="en-US" altLang="ja-JP" sz="2400" dirty="0" smtClean="0"/>
                        <a:t>6</a:t>
                      </a:r>
                      <a:r>
                        <a:rPr kumimoji="1" lang="ja-JP" altLang="en-US" sz="2400" dirty="0" smtClean="0"/>
                        <a:t>年生（</a:t>
                      </a:r>
                      <a:r>
                        <a:rPr kumimoji="1" lang="en-US" altLang="ja-JP" sz="2400" dirty="0" smtClean="0"/>
                        <a:t>12</a:t>
                      </a:r>
                      <a:r>
                        <a:rPr kumimoji="1" lang="ja-JP" altLang="en-US" sz="2400" dirty="0" smtClean="0"/>
                        <a:t>歳）</a:t>
                      </a:r>
                      <a:endParaRPr kumimoji="1" lang="en-US" altLang="ja-JP" sz="2400" dirty="0" smtClean="0"/>
                    </a:p>
                  </a:txBody>
                  <a:tcPr anchor="ctr"/>
                </a:tc>
                <a:tc>
                  <a:txBody>
                    <a:bodyPr/>
                    <a:lstStyle/>
                    <a:p>
                      <a:pPr lvl="0" algn="ctr"/>
                      <a:r>
                        <a:rPr kumimoji="1" lang="en-US" altLang="ja-JP" sz="2400" dirty="0" smtClean="0"/>
                        <a:t>62</a:t>
                      </a:r>
                      <a:r>
                        <a:rPr kumimoji="1" lang="ja-JP" altLang="en-US" sz="2400" dirty="0" smtClean="0"/>
                        <a:t>人</a:t>
                      </a:r>
                      <a:endParaRPr kumimoji="1" lang="ja-JP" altLang="en-US" sz="2400" dirty="0"/>
                    </a:p>
                  </a:txBody>
                  <a:tcPr anchor="ctr"/>
                </a:tc>
                <a:tc>
                  <a:txBody>
                    <a:bodyPr/>
                    <a:lstStyle/>
                    <a:p>
                      <a:pPr lvl="0" algn="ctr"/>
                      <a:r>
                        <a:rPr kumimoji="1" lang="en-US" altLang="ja-JP" sz="2400" dirty="0" smtClean="0"/>
                        <a:t>65</a:t>
                      </a:r>
                      <a:r>
                        <a:rPr kumimoji="1" lang="ja-JP" altLang="en-US" sz="2400" dirty="0" smtClean="0"/>
                        <a:t>人</a:t>
                      </a:r>
                      <a:endParaRPr kumimoji="1" lang="ja-JP" altLang="en-US" sz="2400" dirty="0"/>
                    </a:p>
                  </a:txBody>
                  <a:tcPr anchor="ctr"/>
                </a:tc>
              </a:tr>
              <a:tr h="723443">
                <a:tc>
                  <a:txBody>
                    <a:bodyPr/>
                    <a:lstStyle/>
                    <a:p>
                      <a:pPr lvl="0" algn="ctr"/>
                      <a:r>
                        <a:rPr kumimoji="1" lang="ja-JP" altLang="en-US" sz="2400" dirty="0" smtClean="0"/>
                        <a:t>中学</a:t>
                      </a:r>
                      <a:r>
                        <a:rPr kumimoji="1" lang="en-US" altLang="ja-JP" sz="2400" dirty="0" smtClean="0"/>
                        <a:t>2</a:t>
                      </a:r>
                      <a:r>
                        <a:rPr kumimoji="1" lang="ja-JP" altLang="en-US" sz="2400" dirty="0" smtClean="0"/>
                        <a:t>年生（</a:t>
                      </a:r>
                      <a:r>
                        <a:rPr kumimoji="1" lang="en-US" altLang="ja-JP" sz="2400" dirty="0" smtClean="0"/>
                        <a:t>14</a:t>
                      </a:r>
                      <a:r>
                        <a:rPr kumimoji="1" lang="ja-JP" altLang="en-US" sz="2400" dirty="0" smtClean="0"/>
                        <a:t>歳）</a:t>
                      </a:r>
                      <a:endParaRPr kumimoji="1" lang="en-US" altLang="ja-JP" sz="2400" dirty="0" smtClean="0"/>
                    </a:p>
                  </a:txBody>
                  <a:tcPr anchor="ctr"/>
                </a:tc>
                <a:tc>
                  <a:txBody>
                    <a:bodyPr/>
                    <a:lstStyle/>
                    <a:p>
                      <a:pPr lvl="0" algn="ctr"/>
                      <a:r>
                        <a:rPr kumimoji="1" lang="en-US" altLang="ja-JP" sz="2400" dirty="0" smtClean="0"/>
                        <a:t>117</a:t>
                      </a:r>
                      <a:r>
                        <a:rPr kumimoji="1" lang="ja-JP" altLang="en-US" sz="2400" dirty="0" smtClean="0"/>
                        <a:t>人</a:t>
                      </a:r>
                      <a:endParaRPr kumimoji="1" lang="ja-JP" altLang="en-US" sz="2400" dirty="0"/>
                    </a:p>
                  </a:txBody>
                  <a:tcPr anchor="ctr"/>
                </a:tc>
                <a:tc>
                  <a:txBody>
                    <a:bodyPr/>
                    <a:lstStyle/>
                    <a:p>
                      <a:pPr lvl="0" algn="ctr"/>
                      <a:r>
                        <a:rPr kumimoji="1" lang="en-US" altLang="ja-JP" sz="2400" dirty="0" smtClean="0"/>
                        <a:t>127</a:t>
                      </a:r>
                      <a:r>
                        <a:rPr kumimoji="1" lang="ja-JP" altLang="en-US" sz="2400" dirty="0" smtClean="0"/>
                        <a:t>人</a:t>
                      </a:r>
                      <a:endParaRPr kumimoji="1" lang="ja-JP" altLang="en-US" sz="2400" dirty="0"/>
                    </a:p>
                  </a:txBody>
                  <a:tcPr anchor="ctr"/>
                </a:tc>
              </a:tr>
              <a:tr h="723443">
                <a:tc>
                  <a:txBody>
                    <a:bodyPr/>
                    <a:lstStyle/>
                    <a:p>
                      <a:pPr lvl="0" algn="ctr"/>
                      <a:r>
                        <a:rPr kumimoji="1" lang="ja-JP" altLang="en-US" sz="2400" dirty="0" smtClean="0"/>
                        <a:t>高校</a:t>
                      </a:r>
                      <a:r>
                        <a:rPr kumimoji="1" lang="en-US" altLang="ja-JP" sz="2400" dirty="0" smtClean="0"/>
                        <a:t>2</a:t>
                      </a:r>
                      <a:r>
                        <a:rPr kumimoji="1" lang="ja-JP" altLang="en-US" sz="2400" dirty="0" smtClean="0"/>
                        <a:t>年生（</a:t>
                      </a:r>
                      <a:r>
                        <a:rPr kumimoji="1" lang="en-US" altLang="ja-JP" sz="2400" dirty="0" smtClean="0"/>
                        <a:t>16</a:t>
                      </a:r>
                      <a:r>
                        <a:rPr kumimoji="1" lang="ja-JP" altLang="en-US" sz="2400" dirty="0" smtClean="0"/>
                        <a:t>歳）</a:t>
                      </a:r>
                      <a:endParaRPr kumimoji="1" lang="ja-JP" altLang="en-US" sz="2400" dirty="0"/>
                    </a:p>
                  </a:txBody>
                  <a:tcPr anchor="ctr"/>
                </a:tc>
                <a:tc>
                  <a:txBody>
                    <a:bodyPr/>
                    <a:lstStyle/>
                    <a:p>
                      <a:pPr lvl="0" algn="ctr"/>
                      <a:r>
                        <a:rPr kumimoji="1" lang="en-US" altLang="ja-JP" sz="2400" dirty="0" smtClean="0"/>
                        <a:t>142</a:t>
                      </a:r>
                      <a:r>
                        <a:rPr kumimoji="1" lang="ja-JP" altLang="en-US" sz="2400" dirty="0" smtClean="0"/>
                        <a:t>人</a:t>
                      </a:r>
                      <a:endParaRPr kumimoji="1" lang="ja-JP" altLang="en-US" sz="2400" dirty="0"/>
                    </a:p>
                  </a:txBody>
                  <a:tcPr anchor="ctr"/>
                </a:tc>
                <a:tc>
                  <a:txBody>
                    <a:bodyPr/>
                    <a:lstStyle/>
                    <a:p>
                      <a:pPr lvl="0" algn="ctr"/>
                      <a:r>
                        <a:rPr kumimoji="1" lang="en-US" altLang="ja-JP" sz="2400" dirty="0" smtClean="0"/>
                        <a:t>175</a:t>
                      </a:r>
                      <a:r>
                        <a:rPr kumimoji="1" lang="ja-JP" altLang="en-US" sz="2400" dirty="0" smtClean="0"/>
                        <a:t>人</a:t>
                      </a:r>
                      <a:endParaRPr kumimoji="1" lang="ja-JP" altLang="en-US" sz="2400" dirty="0"/>
                    </a:p>
                  </a:txBody>
                  <a:tcPr anchor="ctr"/>
                </a:tc>
              </a:tr>
            </a:tbl>
          </a:graphicData>
        </a:graphic>
      </p:graphicFrame>
      <p:sp>
        <p:nvSpPr>
          <p:cNvPr id="5" name="テキスト ボックス 4"/>
          <p:cNvSpPr txBox="1"/>
          <p:nvPr/>
        </p:nvSpPr>
        <p:spPr>
          <a:xfrm>
            <a:off x="539552" y="4869160"/>
            <a:ext cx="7632848" cy="461665"/>
          </a:xfrm>
          <a:prstGeom prst="rect">
            <a:avLst/>
          </a:prstGeom>
          <a:noFill/>
        </p:spPr>
        <p:txBody>
          <a:bodyPr wrap="square" rtlCol="0">
            <a:spAutoFit/>
          </a:bodyPr>
          <a:lstStyle/>
          <a:p>
            <a:r>
              <a:rPr kumimoji="1" lang="ja-JP" altLang="en-US" sz="2400" dirty="0" smtClean="0"/>
              <a:t>京都市内の小・中・高校生（合計</a:t>
            </a:r>
            <a:r>
              <a:rPr kumimoji="1" lang="en-US" altLang="ja-JP" sz="2400" dirty="0" smtClean="0"/>
              <a:t>688</a:t>
            </a:r>
            <a:r>
              <a:rPr kumimoji="1" lang="ja-JP" altLang="en-US" sz="2400" dirty="0" smtClean="0"/>
              <a:t>人）</a:t>
            </a:r>
            <a:endParaRPr kumimoji="1" lang="ja-JP" altLang="en-US" sz="2400" dirty="0"/>
          </a:p>
        </p:txBody>
      </p:sp>
      <p:sp>
        <p:nvSpPr>
          <p:cNvPr id="7" name="テキスト ボックス 6"/>
          <p:cNvSpPr txBox="1"/>
          <p:nvPr/>
        </p:nvSpPr>
        <p:spPr>
          <a:xfrm>
            <a:off x="611560" y="5517232"/>
            <a:ext cx="4248472" cy="461665"/>
          </a:xfrm>
          <a:prstGeom prst="rect">
            <a:avLst/>
          </a:prstGeom>
          <a:noFill/>
        </p:spPr>
        <p:txBody>
          <a:bodyPr wrap="square" rtlCol="0">
            <a:spAutoFit/>
          </a:bodyPr>
          <a:lstStyle/>
          <a:p>
            <a:r>
              <a:rPr kumimoji="1" lang="ja-JP" altLang="en-US" sz="2400" dirty="0" smtClean="0"/>
              <a:t>調査時期：</a:t>
            </a:r>
            <a:r>
              <a:rPr kumimoji="1" lang="en-US" altLang="ja-JP" sz="2400" dirty="0" smtClean="0"/>
              <a:t>1988</a:t>
            </a:r>
            <a:r>
              <a:rPr kumimoji="1" lang="ja-JP" altLang="en-US" sz="2400" dirty="0" smtClean="0"/>
              <a:t>年</a:t>
            </a:r>
            <a:r>
              <a:rPr kumimoji="1" lang="en-US" altLang="ja-JP" sz="2400" dirty="0" smtClean="0"/>
              <a:t>10</a:t>
            </a:r>
            <a:r>
              <a:rPr kumimoji="1" lang="ja-JP" altLang="en-US" sz="2400" dirty="0" smtClean="0"/>
              <a:t>月～</a:t>
            </a:r>
            <a:r>
              <a:rPr kumimoji="1" lang="en-US" altLang="ja-JP" sz="2400" dirty="0" smtClean="0"/>
              <a:t>11</a:t>
            </a:r>
            <a:r>
              <a:rPr kumimoji="1" lang="ja-JP" altLang="en-US" sz="2400" dirty="0" smtClean="0"/>
              <a:t>月</a:t>
            </a:r>
            <a:endParaRPr kumimoji="1" lang="ja-JP" altLang="en-US" sz="2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４．調査方法</a:t>
            </a:r>
            <a:endParaRPr kumimoji="1" lang="ja-JP" altLang="en-US" dirty="0"/>
          </a:p>
        </p:txBody>
      </p:sp>
      <p:sp>
        <p:nvSpPr>
          <p:cNvPr id="4" name="テキスト ボックス 3"/>
          <p:cNvSpPr txBox="1"/>
          <p:nvPr/>
        </p:nvSpPr>
        <p:spPr>
          <a:xfrm>
            <a:off x="467544" y="1700808"/>
            <a:ext cx="7200800" cy="3046988"/>
          </a:xfrm>
          <a:prstGeom prst="rect">
            <a:avLst/>
          </a:prstGeom>
          <a:noFill/>
        </p:spPr>
        <p:txBody>
          <a:bodyPr wrap="square" rtlCol="0">
            <a:spAutoFit/>
          </a:bodyPr>
          <a:lstStyle/>
          <a:p>
            <a:r>
              <a:rPr kumimoji="1" lang="en-US" altLang="ja-JP" sz="3200" dirty="0" smtClean="0"/>
              <a:t>47</a:t>
            </a:r>
            <a:r>
              <a:rPr kumimoji="1" lang="ja-JP" altLang="en-US" sz="3200" dirty="0" smtClean="0"/>
              <a:t>項目からなる科学調査票（</a:t>
            </a:r>
            <a:r>
              <a:rPr kumimoji="1" lang="en-US" altLang="ja-JP" sz="3200" dirty="0" smtClean="0"/>
              <a:t>§</a:t>
            </a:r>
            <a:r>
              <a:rPr kumimoji="1" lang="ja-JP" altLang="en-US" sz="3200" dirty="0" smtClean="0"/>
              <a:t>２．で作成したも</a:t>
            </a:r>
            <a:r>
              <a:rPr lang="ja-JP" altLang="en-US" sz="3200" dirty="0" smtClean="0"/>
              <a:t>の</a:t>
            </a:r>
            <a:r>
              <a:rPr kumimoji="1" lang="ja-JP" altLang="en-US" sz="3200" dirty="0" smtClean="0"/>
              <a:t>）に</a:t>
            </a:r>
            <a:r>
              <a:rPr kumimoji="1" lang="en-US" altLang="ja-JP" sz="3200" dirty="0" smtClean="0"/>
              <a:t>5</a:t>
            </a:r>
            <a:r>
              <a:rPr kumimoji="1" lang="ja-JP" altLang="en-US" sz="3200" dirty="0" smtClean="0"/>
              <a:t>段階で回答させた。</a:t>
            </a:r>
            <a:endParaRPr kumimoji="1" lang="en-US" altLang="ja-JP" sz="3200" dirty="0" smtClean="0"/>
          </a:p>
          <a:p>
            <a:endParaRPr lang="en-US" altLang="ja-JP" sz="3200" dirty="0" smtClean="0"/>
          </a:p>
          <a:p>
            <a:r>
              <a:rPr kumimoji="1" lang="ja-JP" altLang="en-US" sz="3200" dirty="0" smtClean="0"/>
              <a:t>まったくそう思わない</a:t>
            </a:r>
            <a:r>
              <a:rPr kumimoji="1" lang="en-US" altLang="ja-JP" sz="3200" dirty="0" smtClean="0"/>
              <a:t>…1</a:t>
            </a:r>
            <a:r>
              <a:rPr kumimoji="1" lang="ja-JP" altLang="en-US" sz="3200" dirty="0" smtClean="0"/>
              <a:t>点</a:t>
            </a:r>
            <a:endParaRPr kumimoji="1" lang="en-US" altLang="ja-JP" sz="3200" dirty="0" smtClean="0"/>
          </a:p>
          <a:p>
            <a:r>
              <a:rPr lang="ja-JP" altLang="en-US" sz="3200" dirty="0" smtClean="0"/>
              <a:t>どちらとも言えない</a:t>
            </a:r>
            <a:r>
              <a:rPr lang="en-US" altLang="ja-JP" sz="3200" dirty="0" smtClean="0"/>
              <a:t>…3</a:t>
            </a:r>
            <a:r>
              <a:rPr lang="ja-JP" altLang="en-US" sz="3200" dirty="0" smtClean="0"/>
              <a:t>点</a:t>
            </a:r>
            <a:endParaRPr lang="en-US" altLang="ja-JP" sz="3200" dirty="0" smtClean="0"/>
          </a:p>
          <a:p>
            <a:r>
              <a:rPr kumimoji="1" lang="ja-JP" altLang="en-US" sz="3200" dirty="0" smtClean="0"/>
              <a:t>まったくそう思う</a:t>
            </a:r>
            <a:r>
              <a:rPr kumimoji="1" lang="en-US" altLang="ja-JP" sz="3200" dirty="0" smtClean="0"/>
              <a:t>…5</a:t>
            </a:r>
            <a:r>
              <a:rPr kumimoji="1" lang="ja-JP" altLang="en-US" sz="3200" dirty="0" smtClean="0"/>
              <a:t>点</a:t>
            </a:r>
            <a:endParaRPr kumimoji="1" lang="ja-JP" altLang="en-US"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a:t>
            </a:r>
            <a:r>
              <a:rPr lang="ja-JP" altLang="en-US" dirty="0" smtClean="0"/>
              <a:t>５．調査結果</a:t>
            </a:r>
            <a:endParaRPr kumimoji="1" lang="ja-JP" altLang="en-US" dirty="0"/>
          </a:p>
        </p:txBody>
      </p:sp>
      <p:sp>
        <p:nvSpPr>
          <p:cNvPr id="5" name="角丸四角形 4"/>
          <p:cNvSpPr/>
          <p:nvPr/>
        </p:nvSpPr>
        <p:spPr>
          <a:xfrm>
            <a:off x="1043608" y="1484784"/>
            <a:ext cx="7272808" cy="172819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kumimoji="1" lang="ja-JP" altLang="en-US" sz="2400" dirty="0" smtClean="0">
                <a:solidFill>
                  <a:schemeClr val="tx1"/>
                </a:solidFill>
              </a:rPr>
              <a:t>分析方法→因子分析（主因子法・バリマックス回転）</a:t>
            </a:r>
            <a:endParaRPr kumimoji="1" lang="en-US" altLang="ja-JP" sz="2400" dirty="0" smtClean="0">
              <a:solidFill>
                <a:schemeClr val="tx1"/>
              </a:solidFill>
            </a:endParaRPr>
          </a:p>
          <a:p>
            <a:pPr algn="ctr"/>
            <a:r>
              <a:rPr lang="ja-JP" altLang="en-US" sz="2400" dirty="0" smtClean="0">
                <a:solidFill>
                  <a:schemeClr val="tx1"/>
                </a:solidFill>
              </a:rPr>
              <a:t>↓</a:t>
            </a:r>
            <a:endParaRPr lang="en-US" altLang="ja-JP" sz="2400" dirty="0" smtClean="0">
              <a:solidFill>
                <a:schemeClr val="tx1"/>
              </a:solidFill>
            </a:endParaRPr>
          </a:p>
          <a:p>
            <a:pPr algn="ctr"/>
            <a:r>
              <a:rPr kumimoji="1" lang="ja-JP" altLang="en-US" sz="2400" dirty="0" smtClean="0">
                <a:solidFill>
                  <a:schemeClr val="tx1"/>
                </a:solidFill>
              </a:rPr>
              <a:t>固有値の推移と因子の解釈可能性を考えて、</a:t>
            </a:r>
            <a:r>
              <a:rPr kumimoji="1" lang="en-US" altLang="ja-JP" sz="2400" dirty="0" smtClean="0">
                <a:solidFill>
                  <a:srgbClr val="FF0000"/>
                </a:solidFill>
              </a:rPr>
              <a:t>4</a:t>
            </a:r>
            <a:r>
              <a:rPr kumimoji="1" lang="ja-JP" altLang="en-US" sz="2400" dirty="0" smtClean="0">
                <a:solidFill>
                  <a:srgbClr val="FF0000"/>
                </a:solidFill>
              </a:rPr>
              <a:t>因子解</a:t>
            </a:r>
            <a:r>
              <a:rPr kumimoji="1" lang="ja-JP" altLang="en-US" sz="2400" dirty="0" smtClean="0">
                <a:solidFill>
                  <a:schemeClr val="tx1"/>
                </a:solidFill>
              </a:rPr>
              <a:t>が妥当である。</a:t>
            </a:r>
            <a:endParaRPr kumimoji="1" lang="ja-JP" altLang="en-US" sz="2400" dirty="0">
              <a:solidFill>
                <a:schemeClr val="tx1"/>
              </a:solidFill>
            </a:endParaRPr>
          </a:p>
        </p:txBody>
      </p:sp>
      <p:sp>
        <p:nvSpPr>
          <p:cNvPr id="6" name="テキスト ボックス 5"/>
          <p:cNvSpPr txBox="1"/>
          <p:nvPr/>
        </p:nvSpPr>
        <p:spPr>
          <a:xfrm>
            <a:off x="1187624" y="4149080"/>
            <a:ext cx="6264696" cy="830997"/>
          </a:xfrm>
          <a:prstGeom prst="rect">
            <a:avLst/>
          </a:prstGeom>
          <a:noFill/>
        </p:spPr>
        <p:txBody>
          <a:bodyPr wrap="square" rtlCol="0">
            <a:spAutoFit/>
          </a:bodyPr>
          <a:lstStyle/>
          <a:p>
            <a:pPr algn="ctr"/>
            <a:r>
              <a:rPr lang="ja-JP" altLang="en-US" sz="2400" dirty="0" smtClean="0"/>
              <a:t>因子負荷量の絶対値が</a:t>
            </a:r>
            <a:r>
              <a:rPr lang="en-US" altLang="ja-JP" sz="2400" dirty="0" smtClean="0"/>
              <a:t>0.4</a:t>
            </a:r>
            <a:r>
              <a:rPr lang="ja-JP" altLang="en-US" sz="2400" dirty="0" smtClean="0"/>
              <a:t>以上を基準に項目を選定し、各因子の解釈を行った。</a:t>
            </a:r>
            <a:endParaRPr lang="ja-JP" altLang="en-US" sz="2400" dirty="0"/>
          </a:p>
        </p:txBody>
      </p:sp>
      <p:sp>
        <p:nvSpPr>
          <p:cNvPr id="7" name="下矢印 6"/>
          <p:cNvSpPr/>
          <p:nvPr/>
        </p:nvSpPr>
        <p:spPr>
          <a:xfrm>
            <a:off x="3851920" y="3501008"/>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TotalTime>
  <Words>1430</Words>
  <Application>Microsoft Office PowerPoint</Application>
  <PresentationFormat>画面に合わせる (4:3)</PresentationFormat>
  <Paragraphs>163</Paragraphs>
  <Slides>25</Slides>
  <Notes>1</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青少年の科学観の調査 川村康文　京都大学大学院エネルギー科学研究科 物理教育学会　第48巻　第６号（2000年）</vt:lpstr>
      <vt:lpstr>§１．科学観調査の必要性</vt:lpstr>
      <vt:lpstr>③の結果について</vt:lpstr>
      <vt:lpstr>スライド 4</vt:lpstr>
      <vt:lpstr>§２．研究方法</vt:lpstr>
      <vt:lpstr>スライド 6</vt:lpstr>
      <vt:lpstr>§３．調査対象者および調査時期</vt:lpstr>
      <vt:lpstr>§４．調査方法</vt:lpstr>
      <vt:lpstr>§５．調査結果</vt:lpstr>
      <vt:lpstr>スライド 10</vt:lpstr>
      <vt:lpstr>スライド 11</vt:lpstr>
      <vt:lpstr>5－1．第1因子について</vt:lpstr>
      <vt:lpstr>スライド 13</vt:lpstr>
      <vt:lpstr>5－2.第2因子 「科学離れ」</vt:lpstr>
      <vt:lpstr>スライド 15</vt:lpstr>
      <vt:lpstr>スライド 16</vt:lpstr>
      <vt:lpstr>スライド 17</vt:lpstr>
      <vt:lpstr>スライド 18</vt:lpstr>
      <vt:lpstr>スライド 19</vt:lpstr>
      <vt:lpstr>スライド 20</vt:lpstr>
      <vt:lpstr>スライド 21</vt:lpstr>
      <vt:lpstr>スライド 22</vt:lpstr>
      <vt:lpstr>§６.考察</vt:lpstr>
      <vt:lpstr>スライド 24</vt:lpstr>
      <vt:lpstr>§７.この論文を読んで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青少年の科学観の調査 川村康文　京都大学大学院エネルギー科学研究科 物理教育学会　第48巻　第６号</dc:title>
  <dc:creator>taka</dc:creator>
  <cp:lastModifiedBy>taka</cp:lastModifiedBy>
  <cp:revision>93</cp:revision>
  <dcterms:created xsi:type="dcterms:W3CDTF">2012-07-09T10:17:10Z</dcterms:created>
  <dcterms:modified xsi:type="dcterms:W3CDTF">2012-07-10T12:26:59Z</dcterms:modified>
</cp:coreProperties>
</file>