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4" r:id="rId5"/>
    <p:sldId id="259" r:id="rId6"/>
    <p:sldId id="260" r:id="rId7"/>
    <p:sldId id="263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EAAA7-2A33-460C-9F3A-B666DA81E4A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77642-85B5-412C-9B51-387DDF942F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F40383E-8BC8-41F7-896D-DF3EE1FFB8F2}" type="slidenum">
              <a:rPr lang="en-US" altLang="ja-JP" smtClean="0">
                <a:latin typeface="Arial" charset="0"/>
                <a:ea typeface="ＭＳ Ｐゴシック" charset="-128"/>
              </a:rPr>
              <a:pPr/>
              <a:t>8</a:t>
            </a:fld>
            <a:endParaRPr lang="en-US" altLang="ja-JP" smtClean="0">
              <a:latin typeface="Arial" charset="0"/>
              <a:ea typeface="ＭＳ Ｐゴシック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 dirty="0" smtClean="0">
                <a:latin typeface="Arial" charset="0"/>
                <a:ea typeface="ＭＳ Ｐ明朝" charset="-128"/>
              </a:rPr>
              <a:t>LOK</a:t>
            </a:r>
            <a:endParaRPr lang="ja-JP" altLang="ja-JP" dirty="0" smtClean="0">
              <a:latin typeface="Arial" charset="0"/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ソーラー発電の有用性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smtClean="0"/>
              <a:t>　特に、エネルギーのこと普及率のこと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77642-85B5-412C-9B51-387DDF942F3D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C4DF8-7BB7-4FB0-A4F5-47D01FDBDF09}" type="datetimeFigureOut">
              <a:rPr kumimoji="1" lang="ja-JP" altLang="en-US" smtClean="0"/>
              <a:pPr/>
              <a:t>2012/7/30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DE300-3887-432B-8EC3-404D772AFA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01622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色素増感太陽電池を作って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発電</a:t>
            </a:r>
            <a:r>
              <a:rPr lang="ja-JP" altLang="en-US" dirty="0" smtClean="0"/>
              <a:t>実験をしてみよう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100" dirty="0" err="1" smtClean="0"/>
              <a:t>ー</a:t>
            </a:r>
            <a:r>
              <a:rPr lang="ja-JP" altLang="en-US" sz="3100" dirty="0" smtClean="0"/>
              <a:t>ＳＰＰでの授業実践を通してー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84475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3600" dirty="0" smtClean="0">
                <a:solidFill>
                  <a:schemeClr val="tx1"/>
                </a:solidFill>
              </a:rPr>
              <a:t>発表者：横山昇平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71162" y="2823319"/>
            <a:ext cx="2185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著者：川村教授</a:t>
            </a:r>
            <a:endParaRPr kumimoji="1" lang="ja-JP" altLang="en-US" sz="2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68167" y="3356992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遺伝　　</a:t>
            </a:r>
            <a:r>
              <a:rPr kumimoji="1" lang="en-US" altLang="ja-JP" dirty="0" smtClean="0"/>
              <a:t>2005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月号　掲載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時間目</a:t>
            </a: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作製の続きおよび発電実験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	</a:t>
            </a:r>
          </a:p>
          <a:p>
            <a:pPr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		</a:t>
            </a:r>
            <a:r>
              <a:rPr kumimoji="1" lang="ja-JP" altLang="en-US" dirty="0" smtClean="0"/>
              <a:t>植物色素での染色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	</a:t>
            </a:r>
            <a:r>
              <a:rPr lang="ja-JP" altLang="en-US" dirty="0" smtClean="0"/>
              <a:t>ヨウ素溶液を滴下し組み立て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		</a:t>
            </a:r>
            <a:r>
              <a:rPr kumimoji="1" lang="ja-JP" altLang="en-US" dirty="0" smtClean="0"/>
              <a:t>発電実験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r>
              <a:rPr lang="en-US" altLang="ja-JP" dirty="0"/>
              <a:t>3</a:t>
            </a:r>
            <a:r>
              <a:rPr lang="ja-JP" altLang="en-US" dirty="0" smtClean="0"/>
              <a:t>時間目</a:t>
            </a:r>
            <a:r>
              <a:rPr lang="en-US" altLang="ja-JP" dirty="0" smtClean="0"/>
              <a:t>	</a:t>
            </a:r>
            <a:r>
              <a:rPr lang="ja-JP" altLang="en-US" dirty="0" smtClean="0"/>
              <a:t>応用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</a:t>
            </a:r>
            <a:r>
              <a:rPr lang="ja-JP" altLang="en-US" dirty="0" smtClean="0"/>
              <a:t>自分たちで持ち寄った植物色素で実験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</a:t>
            </a:r>
            <a:r>
              <a:rPr lang="ja-JP" altLang="en-US" dirty="0" smtClean="0"/>
              <a:t>配置等の工夫</a:t>
            </a:r>
            <a:endParaRPr lang="en-US" altLang="ja-JP" dirty="0" smtClean="0"/>
          </a:p>
        </p:txBody>
      </p:sp>
      <p:sp>
        <p:nvSpPr>
          <p:cNvPr id="4" name="左中かっこ 3"/>
          <p:cNvSpPr/>
          <p:nvPr/>
        </p:nvSpPr>
        <p:spPr>
          <a:xfrm>
            <a:off x="1979712" y="2132856"/>
            <a:ext cx="432048" cy="1656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29657" y="3606115"/>
            <a:ext cx="3906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＊</a:t>
            </a:r>
            <a:r>
              <a:rPr lang="ja-JP" altLang="en-US" sz="2400" dirty="0"/>
              <a:t>　</a:t>
            </a:r>
            <a:r>
              <a:rPr kumimoji="1" lang="ja-JP" altLang="en-US" sz="2400" dirty="0" smtClean="0"/>
              <a:t>晴れていない場合は</a:t>
            </a:r>
            <a:endParaRPr lang="en-US" altLang="ja-JP" sz="2400" dirty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  ハロゲン等の光を当てる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実践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長野市立桜ケ丘中学校</a:t>
            </a:r>
            <a:endParaRPr kumimoji="1" lang="en-US" altLang="ja-JP" dirty="0" smtClean="0"/>
          </a:p>
          <a:p>
            <a:r>
              <a:rPr lang="ja-JP" altLang="en-US" dirty="0" smtClean="0"/>
              <a:t>鳥取県立青谷高校</a:t>
            </a:r>
            <a:endParaRPr lang="en-US" altLang="ja-JP" dirty="0" smtClean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r>
              <a:rPr kumimoji="1" lang="ja-JP" altLang="en-US" dirty="0" smtClean="0"/>
              <a:t>反応</a:t>
            </a:r>
            <a:endParaRPr lang="en-US" altLang="ja-JP" dirty="0"/>
          </a:p>
          <a:p>
            <a:pPr>
              <a:buNone/>
            </a:pPr>
            <a:endParaRPr kumimoji="1" lang="en-US" altLang="ja-JP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3985900"/>
            <a:ext cx="4511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自分たちには作れないだろう</a:t>
            </a:r>
            <a:endParaRPr kumimoji="1" lang="ja-JP" altLang="en-US" dirty="0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4762691" y="4221088"/>
            <a:ext cx="5293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508104" y="3985900"/>
            <a:ext cx="31165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実際に作れて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感動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/>
              <a:t>身近な</a:t>
            </a:r>
            <a:r>
              <a:rPr kumimoji="1" lang="ja-JP" altLang="en-US" sz="2800" dirty="0" smtClean="0"/>
              <a:t>ものと感じた</a:t>
            </a:r>
            <a:endParaRPr kumimoji="1" lang="en-US" altLang="ja-JP" sz="28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6677" y="5445224"/>
            <a:ext cx="8473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自らが化学技術でエネルギー・環境問題に貢献できることを体感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いろいろな植物色素での発電実験</a:t>
            </a:r>
            <a:endParaRPr kumimoji="1" lang="ja-JP" alt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2603"/>
            <a:ext cx="5038725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二等辺三角形 5"/>
          <p:cNvSpPr/>
          <p:nvPr/>
        </p:nvSpPr>
        <p:spPr>
          <a:xfrm rot="10800000">
            <a:off x="4427984" y="2060848"/>
            <a:ext cx="72008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/>
          <p:cNvSpPr/>
          <p:nvPr/>
        </p:nvSpPr>
        <p:spPr>
          <a:xfrm rot="10800000">
            <a:off x="4427984" y="2340495"/>
            <a:ext cx="72008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 rot="10800000">
            <a:off x="4427984" y="2844551"/>
            <a:ext cx="72008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/>
          <p:cNvSpPr/>
          <p:nvPr/>
        </p:nvSpPr>
        <p:spPr>
          <a:xfrm rot="10800000">
            <a:off x="4427984" y="3068960"/>
            <a:ext cx="72008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 rot="10800000">
            <a:off x="4427984" y="3356992"/>
            <a:ext cx="72008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>
            <a:off x="3511296" y="2348880"/>
            <a:ext cx="124600" cy="144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/>
          <p:cNvSpPr/>
          <p:nvPr/>
        </p:nvSpPr>
        <p:spPr>
          <a:xfrm rot="10800000">
            <a:off x="3563889" y="2636912"/>
            <a:ext cx="72008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2915816" y="2060848"/>
            <a:ext cx="720080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3779912" y="2564904"/>
            <a:ext cx="720080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2915816" y="2780928"/>
            <a:ext cx="720080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2915816" y="3068960"/>
            <a:ext cx="720080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2915816" y="3284984"/>
            <a:ext cx="720080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72000" y="6021288"/>
            <a:ext cx="4373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身近な材料で出来る実体験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2959" y="2473732"/>
            <a:ext cx="2951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室内でも再現可能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この実践授業外でも、多くの化学実験教室での実践</a:t>
            </a:r>
            <a:r>
              <a:rPr lang="ja-JP" altLang="en-US" dirty="0" smtClean="0"/>
              <a:t>を行っている。</a:t>
            </a:r>
            <a:endParaRPr lang="en-US" altLang="ja-JP" dirty="0" smtClean="0"/>
          </a:p>
          <a:p>
            <a:r>
              <a:rPr kumimoji="1" lang="ja-JP" altLang="en-US" dirty="0" smtClean="0"/>
              <a:t>自ら作り、それによって現象を確認できる。</a:t>
            </a:r>
            <a:endParaRPr kumimoji="1" lang="en-US" altLang="ja-JP" dirty="0" smtClean="0"/>
          </a:p>
          <a:p>
            <a:r>
              <a:rPr lang="ja-JP" altLang="en-US" dirty="0" smtClean="0"/>
              <a:t>エネルギー問題や地球環境問題に対する興味・関心を高められる。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/>
          </a:p>
          <a:p>
            <a:pPr>
              <a:buNone/>
            </a:pPr>
            <a:r>
              <a:rPr lang="ja-JP" altLang="en-US" dirty="0" smtClean="0"/>
              <a:t>先端科学技術をベースに実験教材を</a:t>
            </a:r>
            <a:r>
              <a:rPr lang="ja-JP" altLang="en-US" dirty="0" smtClean="0">
                <a:solidFill>
                  <a:srgbClr val="FF0000"/>
                </a:solidFill>
              </a:rPr>
              <a:t>適切に</a:t>
            </a:r>
            <a:r>
              <a:rPr lang="ja-JP" altLang="en-US" dirty="0" smtClean="0"/>
              <a:t>提供することは</a:t>
            </a:r>
            <a:r>
              <a:rPr lang="ja-JP" altLang="en-US" dirty="0" smtClean="0">
                <a:solidFill>
                  <a:srgbClr val="FF0000"/>
                </a:solidFill>
              </a:rPr>
              <a:t>学習効果が高い</a:t>
            </a:r>
            <a:r>
              <a:rPr lang="ja-JP" altLang="en-US" dirty="0" smtClean="0"/>
              <a:t>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論文を読んで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実験教室において、さらにクリエイティブな発想を引き出したい</a:t>
            </a:r>
            <a:endParaRPr kumimoji="1" lang="en-US" altLang="ja-JP" dirty="0" smtClean="0"/>
          </a:p>
          <a:p>
            <a:r>
              <a:rPr lang="ja-JP" altLang="en-US" dirty="0" smtClean="0"/>
              <a:t>生徒・児童の関心を引き、知ろうとする人には適切に説明する努力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様々なパターンを試し、さらなる色素の発展を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考えてほしいこと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学校現場において、実験を行う際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児童・生徒に自由な発想で行わせるべきか。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賛成派　　　　　　　　　　　　　　　　反対派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smtClean="0"/>
              <a:t>に分かれてディベートを行いましょう。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背景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6046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dirty="0" smtClean="0"/>
              <a:t>エネルギー環境教育の</a:t>
            </a:r>
            <a:r>
              <a:rPr lang="ja-JP" altLang="en-US" dirty="0"/>
              <a:t>重要性</a:t>
            </a:r>
            <a:endParaRPr kumimoji="1" lang="ja-JP" altLang="en-US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539552" y="2132856"/>
            <a:ext cx="6480720" cy="2736304"/>
            <a:chOff x="611560" y="2276872"/>
            <a:chExt cx="6480720" cy="2736304"/>
          </a:xfrm>
        </p:grpSpPr>
        <p:sp>
          <p:nvSpPr>
            <p:cNvPr id="4" name="角丸四角形 3"/>
            <p:cNvSpPr/>
            <p:nvPr/>
          </p:nvSpPr>
          <p:spPr>
            <a:xfrm>
              <a:off x="611560" y="2276872"/>
              <a:ext cx="3456384" cy="100811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dirty="0" smtClean="0">
                  <a:solidFill>
                    <a:schemeClr val="tx1"/>
                  </a:solidFill>
                </a:rPr>
                <a:t>風力発電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611560" y="3717032"/>
              <a:ext cx="3456384" cy="100811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dirty="0">
                  <a:solidFill>
                    <a:schemeClr val="tx1"/>
                  </a:solidFill>
                </a:rPr>
                <a:t>太陽光</a:t>
              </a:r>
              <a:r>
                <a:rPr lang="ja-JP" altLang="en-US" sz="3600" dirty="0" smtClean="0">
                  <a:solidFill>
                    <a:schemeClr val="tx1"/>
                  </a:solidFill>
                </a:rPr>
                <a:t>発電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3635896" y="2564904"/>
              <a:ext cx="3456384" cy="10081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自然</a:t>
              </a:r>
              <a:r>
                <a:rPr lang="ja-JP" altLang="en-US" sz="2800" dirty="0" smtClean="0">
                  <a:solidFill>
                    <a:schemeClr val="tx1"/>
                  </a:solidFill>
                </a:rPr>
                <a:t>に吹く風を利用していない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3635896" y="4005064"/>
              <a:ext cx="3456384" cy="10081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市販</a:t>
              </a:r>
              <a:r>
                <a:rPr lang="ja-JP" altLang="en-US" sz="2800" dirty="0" smtClean="0">
                  <a:solidFill>
                    <a:schemeClr val="tx1"/>
                  </a:solidFill>
                </a:rPr>
                <a:t>の太陽電池</a:t>
              </a:r>
              <a:endParaRPr lang="en-US" altLang="ja-JP" sz="2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2800" dirty="0" smtClean="0">
                  <a:solidFill>
                    <a:schemeClr val="tx1"/>
                  </a:solidFill>
                </a:rPr>
                <a:t>を利用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2051720" y="5157192"/>
            <a:ext cx="5064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実際に作ることを通して学ぶ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200" dirty="0" smtClean="0"/>
              <a:t>エネルギー・環境教育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色素増感太陽電池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176265"/>
            <a:ext cx="2386608" cy="676672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主な材料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2996952"/>
            <a:ext cx="341632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電気伝導性透明</a:t>
            </a:r>
            <a:r>
              <a:rPr lang="ja-JP" altLang="en-US" sz="2800" dirty="0" smtClean="0"/>
              <a:t>電極</a:t>
            </a:r>
            <a:endParaRPr lang="en-US" altLang="ja-JP" sz="2800" dirty="0" smtClean="0"/>
          </a:p>
          <a:p>
            <a:r>
              <a:rPr kumimoji="1" lang="ja-JP" altLang="en-US" sz="2800" dirty="0"/>
              <a:t>二</a:t>
            </a:r>
            <a:r>
              <a:rPr kumimoji="1" lang="ja-JP" altLang="en-US" sz="2800" dirty="0" smtClean="0"/>
              <a:t>酸化チタン（</a:t>
            </a:r>
            <a:r>
              <a:rPr kumimoji="1" lang="en-US" altLang="ja-JP" sz="2800" dirty="0" smtClean="0"/>
              <a:t>TiO</a:t>
            </a:r>
            <a:r>
              <a:rPr kumimoji="1" lang="en-US" altLang="ja-JP" dirty="0" smtClean="0"/>
              <a:t>2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色素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ヨウ素電解溶液</a:t>
            </a:r>
            <a:endParaRPr kumimoji="1" lang="en-US" altLang="ja-JP" sz="2800" dirty="0" smtClean="0"/>
          </a:p>
        </p:txBody>
      </p:sp>
      <p:sp>
        <p:nvSpPr>
          <p:cNvPr id="5" name="右中かっこ 4"/>
          <p:cNvSpPr/>
          <p:nvPr/>
        </p:nvSpPr>
        <p:spPr>
          <a:xfrm>
            <a:off x="4139952" y="2924944"/>
            <a:ext cx="576064" cy="1944216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Picture 2" descr="完成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055788"/>
            <a:ext cx="3672408" cy="29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7" name="グループ化 6"/>
          <p:cNvGrpSpPr/>
          <p:nvPr/>
        </p:nvGrpSpPr>
        <p:grpSpPr>
          <a:xfrm>
            <a:off x="456312" y="5661248"/>
            <a:ext cx="8292152" cy="769441"/>
            <a:chOff x="395536" y="715343"/>
            <a:chExt cx="8292152" cy="769441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395536" y="836712"/>
              <a:ext cx="34676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 smtClean="0"/>
                <a:t>色素増感太陽電池</a:t>
              </a:r>
              <a:endParaRPr kumimoji="1" lang="ja-JP" altLang="en-US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4255125" y="715343"/>
              <a:ext cx="7489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 smtClean="0">
                  <a:solidFill>
                    <a:srgbClr val="FF0000"/>
                  </a:solidFill>
                </a:rPr>
                <a:t>＝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220072" y="836712"/>
              <a:ext cx="34676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 smtClean="0"/>
                <a:t>光合成型太陽電池</a:t>
              </a:r>
              <a:endParaRPr kumimoji="1" lang="ja-JP" altLang="en-U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色素</a:t>
            </a:r>
            <a:r>
              <a:rPr kumimoji="1" lang="ja-JP" altLang="en-US" dirty="0" smtClean="0">
                <a:solidFill>
                  <a:srgbClr val="FF0000"/>
                </a:solidFill>
              </a:rPr>
              <a:t>増感</a:t>
            </a:r>
            <a:r>
              <a:rPr kumimoji="1" lang="ja-JP" altLang="en-US" dirty="0" smtClean="0"/>
              <a:t>太陽電池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1628800"/>
            <a:ext cx="7914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二酸化チタンは主に</a:t>
            </a:r>
            <a:r>
              <a:rPr kumimoji="1" lang="ja-JP" alt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紫外領域</a:t>
            </a:r>
            <a:r>
              <a:rPr kumimoji="1" lang="ja-JP" altLang="en-US" sz="3200" dirty="0" smtClean="0"/>
              <a:t>に良く反応する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54899" y="2401724"/>
            <a:ext cx="40943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紫外線</a:t>
            </a:r>
            <a:r>
              <a:rPr lang="en-US" altLang="ja-JP" sz="2800" dirty="0"/>
              <a:t>	</a:t>
            </a:r>
            <a:r>
              <a:rPr lang="ja-JP" altLang="en-US" sz="2800" dirty="0" smtClean="0"/>
              <a:t>高エネルギー</a:t>
            </a:r>
            <a:endParaRPr lang="en-US" altLang="ja-JP" sz="2800" dirty="0" smtClean="0"/>
          </a:p>
          <a:p>
            <a:r>
              <a:rPr lang="en-US" altLang="ja-JP" sz="2800" dirty="0"/>
              <a:t>	</a:t>
            </a:r>
            <a:r>
              <a:rPr lang="en-US" altLang="ja-JP" sz="2800" dirty="0" smtClean="0"/>
              <a:t>	</a:t>
            </a:r>
            <a:r>
              <a:rPr lang="ja-JP" altLang="en-US" sz="2800" dirty="0" smtClean="0"/>
              <a:t>短波長</a:t>
            </a:r>
            <a:endParaRPr lang="en-US" altLang="ja-JP" sz="2800" dirty="0" smtClean="0"/>
          </a:p>
        </p:txBody>
      </p:sp>
      <p:sp>
        <p:nvSpPr>
          <p:cNvPr id="6" name="右中かっこ 5"/>
          <p:cNvSpPr/>
          <p:nvPr/>
        </p:nvSpPr>
        <p:spPr>
          <a:xfrm>
            <a:off x="5856712" y="2442592"/>
            <a:ext cx="44348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72200" y="2473732"/>
            <a:ext cx="25891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透過しやすく</a:t>
            </a:r>
            <a:endParaRPr lang="en-US" altLang="ja-JP" sz="2800" dirty="0" smtClean="0"/>
          </a:p>
          <a:p>
            <a:r>
              <a:rPr kumimoji="1" lang="ja-JP" altLang="en-US" sz="2800" dirty="0"/>
              <a:t>使い</a:t>
            </a:r>
            <a:r>
              <a:rPr kumimoji="1" lang="ja-JP" altLang="en-US" sz="2800" dirty="0" smtClean="0"/>
              <a:t>勝手も悪い</a:t>
            </a:r>
            <a:endParaRPr kumimoji="1" lang="ja-JP" altLang="en-US" dirty="0"/>
          </a:p>
        </p:txBody>
      </p:sp>
      <p:sp>
        <p:nvSpPr>
          <p:cNvPr id="8" name="下矢印 7"/>
          <p:cNvSpPr/>
          <p:nvPr/>
        </p:nvSpPr>
        <p:spPr>
          <a:xfrm>
            <a:off x="3707904" y="3501008"/>
            <a:ext cx="1872208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9552" y="4725144"/>
            <a:ext cx="8233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可視光</a:t>
            </a:r>
            <a:r>
              <a:rPr kumimoji="1" lang="ja-JP" altLang="en-US" sz="3600" dirty="0" smtClean="0"/>
              <a:t>領域にまで広く反応するようになる</a:t>
            </a:r>
            <a:endParaRPr kumimoji="1" lang="ja-JP" altLang="en-US" sz="2400" dirty="0"/>
          </a:p>
        </p:txBody>
      </p:sp>
      <p:cxnSp>
        <p:nvCxnSpPr>
          <p:cNvPr id="11" name="直線矢印コネクタ 10"/>
          <p:cNvCxnSpPr/>
          <p:nvPr/>
        </p:nvCxnSpPr>
        <p:spPr>
          <a:xfrm flipH="1">
            <a:off x="5220072" y="386104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6084168" y="362586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色素</a:t>
            </a:r>
            <a:endParaRPr kumimoji="1" lang="ja-JP" altLang="en-US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4283968" y="5373216"/>
            <a:ext cx="13681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4390236" y="544522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（増感）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なぜ色素増感太陽電池なのか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ja-JP" altLang="en-US" dirty="0"/>
              <a:t>普及して</a:t>
            </a:r>
            <a:r>
              <a:rPr lang="ja-JP" altLang="en-US" dirty="0" smtClean="0"/>
              <a:t>いるアモルファスシリコン型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製造段階でのエネルギー　</a:t>
            </a:r>
            <a:r>
              <a:rPr lang="ja-JP" altLang="en-US" dirty="0" smtClean="0">
                <a:solidFill>
                  <a:srgbClr val="FF0000"/>
                </a:solidFill>
              </a:rPr>
              <a:t>膨大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高い技術力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廃棄段階での</a:t>
            </a:r>
            <a:r>
              <a:rPr lang="ja-JP" altLang="en-US" dirty="0" smtClean="0">
                <a:solidFill>
                  <a:srgbClr val="FF0000"/>
                </a:solidFill>
              </a:rPr>
              <a:t>大量</a:t>
            </a:r>
            <a:r>
              <a:rPr lang="ja-JP" altLang="en-US" dirty="0" smtClean="0"/>
              <a:t>の産業廃棄物</a:t>
            </a:r>
            <a:endParaRPr lang="en-US" altLang="ja-JP" dirty="0"/>
          </a:p>
          <a:p>
            <a:r>
              <a:rPr lang="ja-JP" altLang="en-US" dirty="0" smtClean="0"/>
              <a:t>色素増感型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低</a:t>
            </a:r>
            <a:r>
              <a:rPr lang="ja-JP" altLang="en-US" dirty="0" smtClean="0"/>
              <a:t>コスト！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比較的</a:t>
            </a:r>
            <a:r>
              <a:rPr lang="ja-JP" altLang="en-US" dirty="0" smtClean="0">
                <a:solidFill>
                  <a:srgbClr val="FF0000"/>
                </a:solidFill>
              </a:rPr>
              <a:t>小規模</a:t>
            </a:r>
            <a:r>
              <a:rPr lang="ja-JP" altLang="en-US" dirty="0" smtClean="0"/>
              <a:t>施設での製造可能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環境への影響　</a:t>
            </a:r>
            <a:r>
              <a:rPr lang="ja-JP" altLang="en-US" dirty="0" smtClean="0">
                <a:solidFill>
                  <a:srgbClr val="FF0000"/>
                </a:solidFill>
              </a:rPr>
              <a:t>少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4" name="左中かっこ 3"/>
          <p:cNvSpPr/>
          <p:nvPr/>
        </p:nvSpPr>
        <p:spPr>
          <a:xfrm>
            <a:off x="395536" y="2204864"/>
            <a:ext cx="659504" cy="17281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左中かっこ 4"/>
          <p:cNvSpPr/>
          <p:nvPr/>
        </p:nvSpPr>
        <p:spPr>
          <a:xfrm>
            <a:off x="395536" y="4509120"/>
            <a:ext cx="648072" cy="1728192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材料は</a:t>
            </a:r>
            <a:r>
              <a:rPr lang="ja-JP" altLang="en-US" dirty="0"/>
              <a:t>こんな</a:t>
            </a:r>
            <a:r>
              <a:rPr kumimoji="1" lang="ja-JP" altLang="en-US" dirty="0" smtClean="0"/>
              <a:t>ところに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5536" y="1268760"/>
            <a:ext cx="3456384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二</a:t>
            </a:r>
            <a:r>
              <a:rPr lang="ja-JP" altLang="en-US" sz="3600" dirty="0" smtClean="0">
                <a:solidFill>
                  <a:schemeClr val="tx1"/>
                </a:solidFill>
              </a:rPr>
              <a:t>酸化</a:t>
            </a:r>
            <a:r>
              <a:rPr lang="ja-JP" altLang="en-US" sz="3600" dirty="0">
                <a:solidFill>
                  <a:schemeClr val="tx1"/>
                </a:solidFill>
              </a:rPr>
              <a:t>チタン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220072" y="1268760"/>
            <a:ext cx="3456384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光触媒・</a:t>
            </a:r>
            <a:r>
              <a:rPr lang="ja-JP" altLang="en-US" sz="2400" dirty="0" smtClean="0">
                <a:solidFill>
                  <a:schemeClr val="tx1"/>
                </a:solidFill>
              </a:rPr>
              <a:t>ペンキ（塗料）・歯磨き粉・</a:t>
            </a:r>
            <a:r>
              <a:rPr lang="ja-JP" altLang="en-US" sz="2400" dirty="0" smtClean="0">
                <a:solidFill>
                  <a:schemeClr val="tx1"/>
                </a:solidFill>
              </a:rPr>
              <a:t>化粧品</a:t>
            </a:r>
            <a:r>
              <a:rPr lang="ja-JP" altLang="en-US" sz="2400" dirty="0" smtClean="0">
                <a:solidFill>
                  <a:schemeClr val="tx1"/>
                </a:solidFill>
              </a:rPr>
              <a:t>・チョコ等の白色</a:t>
            </a:r>
            <a:r>
              <a:rPr lang="ja-JP" altLang="en-US" sz="2400" dirty="0" smtClean="0">
                <a:solidFill>
                  <a:schemeClr val="tx1"/>
                </a:solidFill>
              </a:rPr>
              <a:t>・</a:t>
            </a:r>
            <a:r>
              <a:rPr lang="ja-JP" altLang="en-US" sz="2400" dirty="0" smtClean="0">
                <a:solidFill>
                  <a:schemeClr val="tx1"/>
                </a:solidFill>
              </a:rPr>
              <a:t>・・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95536" y="2564904"/>
            <a:ext cx="3456384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色素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220072" y="2564904"/>
            <a:ext cx="3456384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ハイビスカス・紫キャベツ・ブルーベリー・・・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（指示薬系）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95536" y="3861048"/>
            <a:ext cx="3456384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ヨウ素溶液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220072" y="3861048"/>
            <a:ext cx="3456384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うがい</a:t>
            </a:r>
            <a:r>
              <a:rPr lang="ja-JP" altLang="en-US" sz="2800" dirty="0" smtClean="0">
                <a:solidFill>
                  <a:schemeClr val="tx1"/>
                </a:solidFill>
              </a:rPr>
              <a:t>薬（イソジン）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95536" y="5157192"/>
            <a:ext cx="3456384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電気伝導性・・・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220072" y="5157192"/>
            <a:ext cx="3456384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液晶等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6" name="右矢印 15"/>
          <p:cNvSpPr/>
          <p:nvPr/>
        </p:nvSpPr>
        <p:spPr>
          <a:xfrm rot="10800000">
            <a:off x="4025640" y="14847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 rot="10800000">
            <a:off x="4025640" y="280035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 rot="10800000">
            <a:off x="4025640" y="40964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 rot="10800000">
            <a:off x="4025640" y="539263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グループ化 30"/>
          <p:cNvGrpSpPr/>
          <p:nvPr/>
        </p:nvGrpSpPr>
        <p:grpSpPr>
          <a:xfrm>
            <a:off x="683568" y="1412776"/>
            <a:ext cx="7704856" cy="2016224"/>
            <a:chOff x="683568" y="1844824"/>
            <a:chExt cx="7704856" cy="2016224"/>
          </a:xfrm>
        </p:grpSpPr>
        <p:sp>
          <p:nvSpPr>
            <p:cNvPr id="8" name="正方形/長方形 7"/>
            <p:cNvSpPr/>
            <p:nvPr/>
          </p:nvSpPr>
          <p:spPr>
            <a:xfrm>
              <a:off x="683568" y="1844824"/>
              <a:ext cx="7704856" cy="15121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763688" y="2708920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1475656" y="2060848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5004048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2220888" y="1916832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755576" y="2204864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4355976" y="1844824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5652120" y="2204864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3419872" y="2420888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2982888" y="2348880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7164288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7740352" y="1844824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" name="直線矢印コネクタ 20"/>
            <p:cNvCxnSpPr/>
            <p:nvPr/>
          </p:nvCxnSpPr>
          <p:spPr>
            <a:xfrm flipV="1">
              <a:off x="7020272" y="3356992"/>
              <a:ext cx="0" cy="504056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/>
          <p:cNvSpPr txBox="1"/>
          <p:nvPr/>
        </p:nvSpPr>
        <p:spPr>
          <a:xfrm>
            <a:off x="2938247" y="550421"/>
            <a:ext cx="3433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作り方のポイント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80112" y="3429000"/>
            <a:ext cx="2892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二酸化チタンの層</a:t>
            </a:r>
            <a:endParaRPr kumimoji="1" lang="ja-JP" altLang="en-US" dirty="0"/>
          </a:p>
        </p:txBody>
      </p:sp>
      <p:cxnSp>
        <p:nvCxnSpPr>
          <p:cNvPr id="38" name="直線矢印コネクタ 37"/>
          <p:cNvCxnSpPr/>
          <p:nvPr/>
        </p:nvCxnSpPr>
        <p:spPr>
          <a:xfrm flipV="1">
            <a:off x="1979712" y="2780928"/>
            <a:ext cx="0" cy="7200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1580957" y="3409836"/>
            <a:ext cx="149271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色素</a:t>
            </a:r>
            <a:endParaRPr kumimoji="1" lang="en-US" altLang="ja-JP" sz="2800" dirty="0" smtClean="0"/>
          </a:p>
          <a:p>
            <a:r>
              <a:rPr kumimoji="1" lang="ja-JP" altLang="en-US" dirty="0" smtClean="0"/>
              <a:t>孔に入り込む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9512" y="4604935"/>
            <a:ext cx="87927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dirty="0" smtClean="0"/>
              <a:t>高温で焼き付けることで二酸化炭素を飛ばし</a:t>
            </a:r>
            <a:endParaRPr kumimoji="1" lang="en-US" altLang="ja-JP" sz="3600" dirty="0" smtClean="0"/>
          </a:p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</a:rPr>
              <a:t>多孔質化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662" name="Picture 10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020272" y="2564904"/>
            <a:ext cx="468313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47982" y="2446915"/>
            <a:ext cx="5077048" cy="2607096"/>
          </a:xfrm>
          <a:prstGeom prst="rect">
            <a:avLst/>
          </a:prstGeom>
          <a:solidFill>
            <a:srgbClr val="993300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908398" y="5805488"/>
            <a:ext cx="4895850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54000" tIns="46800" rIns="54000" bIns="46800">
            <a:spAutoFit/>
          </a:bodyPr>
          <a:lstStyle/>
          <a:p>
            <a:pPr>
              <a:spcBef>
                <a:spcPct val="50000"/>
              </a:spcBef>
            </a:pPr>
            <a:endParaRPr lang="en-US" altLang="ja-JP" sz="2800">
              <a:solidFill>
                <a:srgbClr val="0066FF"/>
              </a:solidFill>
            </a:endParaRPr>
          </a:p>
          <a:p>
            <a:pPr>
              <a:spcBef>
                <a:spcPct val="50000"/>
              </a:spcBef>
            </a:pPr>
            <a:endParaRPr lang="en-US" altLang="ja-JP" sz="1200">
              <a:solidFill>
                <a:srgbClr val="0066FF"/>
              </a:solidFill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727200" y="5084763"/>
            <a:ext cx="5111750" cy="71437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727200" y="5157788"/>
            <a:ext cx="5111750" cy="503237"/>
          </a:xfrm>
          <a:prstGeom prst="rect">
            <a:avLst/>
          </a:prstGeom>
          <a:solidFill>
            <a:schemeClr val="accent1">
              <a:lumMod val="20000"/>
              <a:lumOff val="80000"/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738217" y="2394046"/>
            <a:ext cx="5111750" cy="71437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1727200" y="5013325"/>
            <a:ext cx="5111750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38950" y="241608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7574154" y="2410547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735748" y="1889711"/>
            <a:ext cx="5111750" cy="503237"/>
          </a:xfrm>
          <a:prstGeom prst="rect">
            <a:avLst/>
          </a:prstGeom>
          <a:solidFill>
            <a:schemeClr val="accent1">
              <a:lumMod val="20000"/>
              <a:lumOff val="80000"/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9228" name="Picture 12" descr="MCj044040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92150"/>
            <a:ext cx="1258888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73" name="Oval 13"/>
          <p:cNvSpPr>
            <a:spLocks noChangeArrowheads="1"/>
          </p:cNvSpPr>
          <p:nvPr/>
        </p:nvSpPr>
        <p:spPr bwMode="auto">
          <a:xfrm>
            <a:off x="2590800" y="4278313"/>
            <a:ext cx="719138" cy="431800"/>
          </a:xfrm>
          <a:prstGeom prst="ellipse">
            <a:avLst/>
          </a:prstGeom>
          <a:solidFill>
            <a:srgbClr val="993300">
              <a:alpha val="3019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>
                <a:latin typeface="Times New Roman" pitchFamily="18" charset="0"/>
              </a:rPr>
              <a:t>I</a:t>
            </a:r>
            <a:r>
              <a:rPr lang="en-US" altLang="ja-JP" sz="2400" baseline="-25000">
                <a:latin typeface="Times New Roman" pitchFamily="18" charset="0"/>
              </a:rPr>
              <a:t>3</a:t>
            </a:r>
            <a:r>
              <a:rPr lang="ja-JP" altLang="en-US" sz="2400" baseline="50000">
                <a:latin typeface="Times New Roman" pitchFamily="18" charset="0"/>
              </a:rPr>
              <a:t>－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81538" y="3773488"/>
            <a:ext cx="1797050" cy="1150937"/>
            <a:chOff x="3426" y="2160"/>
            <a:chExt cx="1132" cy="725"/>
          </a:xfrm>
        </p:grpSpPr>
        <p:sp>
          <p:nvSpPr>
            <p:cNvPr id="9346" name="Oval 15"/>
            <p:cNvSpPr>
              <a:spLocks noChangeArrowheads="1"/>
            </p:cNvSpPr>
            <p:nvPr/>
          </p:nvSpPr>
          <p:spPr bwMode="auto">
            <a:xfrm>
              <a:off x="3426" y="2160"/>
              <a:ext cx="453" cy="272"/>
            </a:xfrm>
            <a:prstGeom prst="ellipse">
              <a:avLst/>
            </a:prstGeom>
            <a:solidFill>
              <a:srgbClr val="993300">
                <a:alpha val="3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>
                  <a:latin typeface="Times New Roman" pitchFamily="18" charset="0"/>
                </a:rPr>
                <a:t>I</a:t>
              </a:r>
              <a:r>
                <a:rPr lang="ja-JP" altLang="en-US" sz="2400" baseline="50000">
                  <a:latin typeface="Times New Roman" pitchFamily="18" charset="0"/>
                </a:rPr>
                <a:t>－</a:t>
              </a:r>
            </a:p>
          </p:txBody>
        </p:sp>
        <p:sp>
          <p:nvSpPr>
            <p:cNvPr id="9347" name="Oval 16"/>
            <p:cNvSpPr>
              <a:spLocks noChangeArrowheads="1"/>
            </p:cNvSpPr>
            <p:nvPr/>
          </p:nvSpPr>
          <p:spPr bwMode="auto">
            <a:xfrm>
              <a:off x="4105" y="2251"/>
              <a:ext cx="453" cy="272"/>
            </a:xfrm>
            <a:prstGeom prst="ellipse">
              <a:avLst/>
            </a:prstGeom>
            <a:solidFill>
              <a:srgbClr val="993300">
                <a:alpha val="3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>
                  <a:latin typeface="Times New Roman" pitchFamily="18" charset="0"/>
                </a:rPr>
                <a:t>I</a:t>
              </a:r>
              <a:r>
                <a:rPr lang="ja-JP" altLang="en-US" sz="2400" baseline="50000">
                  <a:latin typeface="Times New Roman" pitchFamily="18" charset="0"/>
                </a:rPr>
                <a:t>－</a:t>
              </a:r>
            </a:p>
          </p:txBody>
        </p:sp>
        <p:sp>
          <p:nvSpPr>
            <p:cNvPr id="9348" name="Oval 17"/>
            <p:cNvSpPr>
              <a:spLocks noChangeArrowheads="1"/>
            </p:cNvSpPr>
            <p:nvPr/>
          </p:nvSpPr>
          <p:spPr bwMode="auto">
            <a:xfrm>
              <a:off x="3653" y="2613"/>
              <a:ext cx="453" cy="272"/>
            </a:xfrm>
            <a:prstGeom prst="ellipse">
              <a:avLst/>
            </a:prstGeom>
            <a:solidFill>
              <a:srgbClr val="993300">
                <a:alpha val="3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>
                  <a:latin typeface="Times New Roman" pitchFamily="18" charset="0"/>
                </a:rPr>
                <a:t>I</a:t>
              </a:r>
              <a:r>
                <a:rPr lang="ja-JP" altLang="en-US" sz="2400" baseline="50000">
                  <a:latin typeface="Times New Roman" pitchFamily="18" charset="0"/>
                </a:rPr>
                <a:t>－</a:t>
              </a:r>
            </a:p>
          </p:txBody>
        </p:sp>
      </p:grpSp>
      <p:sp>
        <p:nvSpPr>
          <p:cNvPr id="9317" name="Oval 19"/>
          <p:cNvSpPr>
            <a:spLocks noChangeArrowheads="1"/>
          </p:cNvSpPr>
          <p:nvPr/>
        </p:nvSpPr>
        <p:spPr bwMode="auto">
          <a:xfrm>
            <a:off x="1870075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8" name="Oval 20"/>
          <p:cNvSpPr>
            <a:spLocks noChangeArrowheads="1"/>
          </p:cNvSpPr>
          <p:nvPr/>
        </p:nvSpPr>
        <p:spPr bwMode="auto">
          <a:xfrm>
            <a:off x="4678363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9" name="Oval 21"/>
          <p:cNvSpPr>
            <a:spLocks noChangeArrowheads="1"/>
          </p:cNvSpPr>
          <p:nvPr/>
        </p:nvSpPr>
        <p:spPr bwMode="auto">
          <a:xfrm>
            <a:off x="3743325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" name="Oval 22"/>
          <p:cNvSpPr>
            <a:spLocks noChangeArrowheads="1"/>
          </p:cNvSpPr>
          <p:nvPr/>
        </p:nvSpPr>
        <p:spPr bwMode="auto">
          <a:xfrm>
            <a:off x="2878138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1" name="Oval 23"/>
          <p:cNvSpPr>
            <a:spLocks noChangeArrowheads="1"/>
          </p:cNvSpPr>
          <p:nvPr/>
        </p:nvSpPr>
        <p:spPr bwMode="auto">
          <a:xfrm>
            <a:off x="2230438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2" name="Oval 24"/>
          <p:cNvSpPr>
            <a:spLocks noChangeArrowheads="1"/>
          </p:cNvSpPr>
          <p:nvPr/>
        </p:nvSpPr>
        <p:spPr bwMode="auto">
          <a:xfrm>
            <a:off x="5038725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3" name="Oval 25"/>
          <p:cNvSpPr>
            <a:spLocks noChangeArrowheads="1"/>
          </p:cNvSpPr>
          <p:nvPr/>
        </p:nvSpPr>
        <p:spPr bwMode="auto">
          <a:xfrm>
            <a:off x="4175125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4" name="Oval 26"/>
          <p:cNvSpPr>
            <a:spLocks noChangeArrowheads="1"/>
          </p:cNvSpPr>
          <p:nvPr/>
        </p:nvSpPr>
        <p:spPr bwMode="auto">
          <a:xfrm>
            <a:off x="3238500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5" name="Oval 27"/>
          <p:cNvSpPr>
            <a:spLocks noChangeArrowheads="1"/>
          </p:cNvSpPr>
          <p:nvPr/>
        </p:nvSpPr>
        <p:spPr bwMode="auto">
          <a:xfrm>
            <a:off x="2590800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6" name="Oval 28"/>
          <p:cNvSpPr>
            <a:spLocks noChangeArrowheads="1"/>
          </p:cNvSpPr>
          <p:nvPr/>
        </p:nvSpPr>
        <p:spPr bwMode="auto">
          <a:xfrm>
            <a:off x="4391025" y="2478088"/>
            <a:ext cx="287338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7" name="Oval 29"/>
          <p:cNvSpPr>
            <a:spLocks noChangeArrowheads="1"/>
          </p:cNvSpPr>
          <p:nvPr/>
        </p:nvSpPr>
        <p:spPr bwMode="auto">
          <a:xfrm>
            <a:off x="3094038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8" name="Oval 30"/>
          <p:cNvSpPr>
            <a:spLocks noChangeArrowheads="1"/>
          </p:cNvSpPr>
          <p:nvPr/>
        </p:nvSpPr>
        <p:spPr bwMode="auto">
          <a:xfrm>
            <a:off x="3454400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9" name="Oval 31"/>
          <p:cNvSpPr>
            <a:spLocks noChangeArrowheads="1"/>
          </p:cNvSpPr>
          <p:nvPr/>
        </p:nvSpPr>
        <p:spPr bwMode="auto">
          <a:xfrm>
            <a:off x="2014538" y="2620963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30" name="Oval 32"/>
          <p:cNvSpPr>
            <a:spLocks noChangeArrowheads="1"/>
          </p:cNvSpPr>
          <p:nvPr/>
        </p:nvSpPr>
        <p:spPr bwMode="auto">
          <a:xfrm>
            <a:off x="3886200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31" name="Oval 33"/>
          <p:cNvSpPr>
            <a:spLocks noChangeArrowheads="1"/>
          </p:cNvSpPr>
          <p:nvPr/>
        </p:nvSpPr>
        <p:spPr bwMode="auto">
          <a:xfrm>
            <a:off x="2662238" y="2620963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32" name="Oval 34"/>
          <p:cNvSpPr>
            <a:spLocks noChangeArrowheads="1"/>
          </p:cNvSpPr>
          <p:nvPr/>
        </p:nvSpPr>
        <p:spPr bwMode="auto">
          <a:xfrm>
            <a:off x="2374900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33" name="Oval 35"/>
          <p:cNvSpPr>
            <a:spLocks noChangeArrowheads="1"/>
          </p:cNvSpPr>
          <p:nvPr/>
        </p:nvSpPr>
        <p:spPr bwMode="auto">
          <a:xfrm>
            <a:off x="4102100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34" name="Oval 36"/>
          <p:cNvSpPr>
            <a:spLocks noChangeArrowheads="1"/>
          </p:cNvSpPr>
          <p:nvPr/>
        </p:nvSpPr>
        <p:spPr bwMode="auto">
          <a:xfrm>
            <a:off x="4535488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35" name="Oval 37"/>
          <p:cNvSpPr>
            <a:spLocks noChangeArrowheads="1"/>
          </p:cNvSpPr>
          <p:nvPr/>
        </p:nvSpPr>
        <p:spPr bwMode="auto">
          <a:xfrm>
            <a:off x="3598863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36" name="Oval 38"/>
          <p:cNvSpPr>
            <a:spLocks noChangeArrowheads="1"/>
          </p:cNvSpPr>
          <p:nvPr/>
        </p:nvSpPr>
        <p:spPr bwMode="auto">
          <a:xfrm>
            <a:off x="6407150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37" name="Oval 39"/>
          <p:cNvSpPr>
            <a:spLocks noChangeArrowheads="1"/>
          </p:cNvSpPr>
          <p:nvPr/>
        </p:nvSpPr>
        <p:spPr bwMode="auto">
          <a:xfrm>
            <a:off x="5472113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38" name="Oval 40"/>
          <p:cNvSpPr>
            <a:spLocks noChangeArrowheads="1"/>
          </p:cNvSpPr>
          <p:nvPr/>
        </p:nvSpPr>
        <p:spPr bwMode="auto">
          <a:xfrm>
            <a:off x="5724128" y="2636912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39" name="Oval 41"/>
          <p:cNvSpPr>
            <a:spLocks noChangeArrowheads="1"/>
          </p:cNvSpPr>
          <p:nvPr/>
        </p:nvSpPr>
        <p:spPr bwMode="auto">
          <a:xfrm>
            <a:off x="6048375" y="2549525"/>
            <a:ext cx="287338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40" name="Oval 42"/>
          <p:cNvSpPr>
            <a:spLocks noChangeArrowheads="1"/>
          </p:cNvSpPr>
          <p:nvPr/>
        </p:nvSpPr>
        <p:spPr bwMode="auto">
          <a:xfrm>
            <a:off x="5183188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41" name="Oval 43"/>
          <p:cNvSpPr>
            <a:spLocks noChangeArrowheads="1"/>
          </p:cNvSpPr>
          <p:nvPr/>
        </p:nvSpPr>
        <p:spPr bwMode="auto">
          <a:xfrm>
            <a:off x="5399088" y="2620963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42" name="Oval 44"/>
          <p:cNvSpPr>
            <a:spLocks noChangeArrowheads="1"/>
          </p:cNvSpPr>
          <p:nvPr/>
        </p:nvSpPr>
        <p:spPr bwMode="auto">
          <a:xfrm>
            <a:off x="5830888" y="2620963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43" name="Oval 45"/>
          <p:cNvSpPr>
            <a:spLocks noChangeArrowheads="1"/>
          </p:cNvSpPr>
          <p:nvPr/>
        </p:nvSpPr>
        <p:spPr bwMode="auto">
          <a:xfrm>
            <a:off x="5902325" y="2478088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44" name="Oval 46"/>
          <p:cNvSpPr>
            <a:spLocks noChangeArrowheads="1"/>
          </p:cNvSpPr>
          <p:nvPr/>
        </p:nvSpPr>
        <p:spPr bwMode="auto">
          <a:xfrm>
            <a:off x="6264275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45" name="Oval 47"/>
          <p:cNvSpPr>
            <a:spLocks noChangeArrowheads="1"/>
          </p:cNvSpPr>
          <p:nvPr/>
        </p:nvSpPr>
        <p:spPr bwMode="auto">
          <a:xfrm>
            <a:off x="4822825" y="2549525"/>
            <a:ext cx="288925" cy="287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1870075" y="2478088"/>
            <a:ext cx="4754563" cy="361950"/>
            <a:chOff x="1655" y="1707"/>
            <a:chExt cx="2995" cy="228"/>
          </a:xfrm>
        </p:grpSpPr>
        <p:sp>
          <p:nvSpPr>
            <p:cNvPr id="9273" name="Oval 49"/>
            <p:cNvSpPr>
              <a:spLocks noChangeArrowheads="1"/>
            </p:cNvSpPr>
            <p:nvPr/>
          </p:nvSpPr>
          <p:spPr bwMode="auto">
            <a:xfrm>
              <a:off x="3969" y="175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74" name="Oval 50"/>
            <p:cNvSpPr>
              <a:spLocks noChangeArrowheads="1"/>
            </p:cNvSpPr>
            <p:nvPr/>
          </p:nvSpPr>
          <p:spPr bwMode="auto">
            <a:xfrm>
              <a:off x="3832" y="175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75" name="Oval 51"/>
            <p:cNvSpPr>
              <a:spLocks noChangeArrowheads="1"/>
            </p:cNvSpPr>
            <p:nvPr/>
          </p:nvSpPr>
          <p:spPr bwMode="auto">
            <a:xfrm>
              <a:off x="4241" y="188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76" name="Oval 52"/>
            <p:cNvSpPr>
              <a:spLocks noChangeArrowheads="1"/>
            </p:cNvSpPr>
            <p:nvPr/>
          </p:nvSpPr>
          <p:spPr bwMode="auto">
            <a:xfrm>
              <a:off x="4513" y="184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77" name="Oval 53"/>
            <p:cNvSpPr>
              <a:spLocks noChangeArrowheads="1"/>
            </p:cNvSpPr>
            <p:nvPr/>
          </p:nvSpPr>
          <p:spPr bwMode="auto">
            <a:xfrm>
              <a:off x="4059" y="1797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78" name="Oval 54"/>
            <p:cNvSpPr>
              <a:spLocks noChangeArrowheads="1"/>
            </p:cNvSpPr>
            <p:nvPr/>
          </p:nvSpPr>
          <p:spPr bwMode="auto">
            <a:xfrm>
              <a:off x="4105" y="188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79" name="Oval 55"/>
            <p:cNvSpPr>
              <a:spLocks noChangeArrowheads="1"/>
            </p:cNvSpPr>
            <p:nvPr/>
          </p:nvSpPr>
          <p:spPr bwMode="auto">
            <a:xfrm>
              <a:off x="3969" y="188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80" name="Oval 56"/>
            <p:cNvSpPr>
              <a:spLocks noChangeArrowheads="1"/>
            </p:cNvSpPr>
            <p:nvPr/>
          </p:nvSpPr>
          <p:spPr bwMode="auto">
            <a:xfrm>
              <a:off x="4422" y="184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81" name="Oval 57"/>
            <p:cNvSpPr>
              <a:spLocks noChangeArrowheads="1"/>
            </p:cNvSpPr>
            <p:nvPr/>
          </p:nvSpPr>
          <p:spPr bwMode="auto">
            <a:xfrm>
              <a:off x="4377" y="175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82" name="Oval 58"/>
            <p:cNvSpPr>
              <a:spLocks noChangeArrowheads="1"/>
            </p:cNvSpPr>
            <p:nvPr/>
          </p:nvSpPr>
          <p:spPr bwMode="auto">
            <a:xfrm>
              <a:off x="4241" y="1797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83" name="Oval 59"/>
            <p:cNvSpPr>
              <a:spLocks noChangeArrowheads="1"/>
            </p:cNvSpPr>
            <p:nvPr/>
          </p:nvSpPr>
          <p:spPr bwMode="auto">
            <a:xfrm>
              <a:off x="3243" y="175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84" name="Oval 60"/>
            <p:cNvSpPr>
              <a:spLocks noChangeArrowheads="1"/>
            </p:cNvSpPr>
            <p:nvPr/>
          </p:nvSpPr>
          <p:spPr bwMode="auto">
            <a:xfrm>
              <a:off x="3198" y="184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85" name="Oval 61"/>
            <p:cNvSpPr>
              <a:spLocks noChangeArrowheads="1"/>
            </p:cNvSpPr>
            <p:nvPr/>
          </p:nvSpPr>
          <p:spPr bwMode="auto">
            <a:xfrm>
              <a:off x="3651" y="184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86" name="Oval 62"/>
            <p:cNvSpPr>
              <a:spLocks noChangeArrowheads="1"/>
            </p:cNvSpPr>
            <p:nvPr/>
          </p:nvSpPr>
          <p:spPr bwMode="auto">
            <a:xfrm>
              <a:off x="3878" y="1887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87" name="Oval 63"/>
            <p:cNvSpPr>
              <a:spLocks noChangeArrowheads="1"/>
            </p:cNvSpPr>
            <p:nvPr/>
          </p:nvSpPr>
          <p:spPr bwMode="auto">
            <a:xfrm>
              <a:off x="3424" y="175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88" name="Oval 64"/>
            <p:cNvSpPr>
              <a:spLocks noChangeArrowheads="1"/>
            </p:cNvSpPr>
            <p:nvPr/>
          </p:nvSpPr>
          <p:spPr bwMode="auto">
            <a:xfrm>
              <a:off x="3470" y="1843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89" name="Oval 65"/>
            <p:cNvSpPr>
              <a:spLocks noChangeArrowheads="1"/>
            </p:cNvSpPr>
            <p:nvPr/>
          </p:nvSpPr>
          <p:spPr bwMode="auto">
            <a:xfrm>
              <a:off x="3334" y="1843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0" name="Oval 66"/>
            <p:cNvSpPr>
              <a:spLocks noChangeArrowheads="1"/>
            </p:cNvSpPr>
            <p:nvPr/>
          </p:nvSpPr>
          <p:spPr bwMode="auto">
            <a:xfrm>
              <a:off x="3787" y="1887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1" name="Oval 67"/>
            <p:cNvSpPr>
              <a:spLocks noChangeArrowheads="1"/>
            </p:cNvSpPr>
            <p:nvPr/>
          </p:nvSpPr>
          <p:spPr bwMode="auto">
            <a:xfrm>
              <a:off x="3742" y="1707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2" name="Oval 68"/>
            <p:cNvSpPr>
              <a:spLocks noChangeArrowheads="1"/>
            </p:cNvSpPr>
            <p:nvPr/>
          </p:nvSpPr>
          <p:spPr bwMode="auto">
            <a:xfrm>
              <a:off x="3606" y="175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3" name="Oval 69"/>
            <p:cNvSpPr>
              <a:spLocks noChangeArrowheads="1"/>
            </p:cNvSpPr>
            <p:nvPr/>
          </p:nvSpPr>
          <p:spPr bwMode="auto">
            <a:xfrm>
              <a:off x="2562" y="188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4" name="Oval 70"/>
            <p:cNvSpPr>
              <a:spLocks noChangeArrowheads="1"/>
            </p:cNvSpPr>
            <p:nvPr/>
          </p:nvSpPr>
          <p:spPr bwMode="auto">
            <a:xfrm>
              <a:off x="2336" y="184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5" name="Oval 71"/>
            <p:cNvSpPr>
              <a:spLocks noChangeArrowheads="1"/>
            </p:cNvSpPr>
            <p:nvPr/>
          </p:nvSpPr>
          <p:spPr bwMode="auto">
            <a:xfrm>
              <a:off x="2926" y="179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6" name="Oval 72"/>
            <p:cNvSpPr>
              <a:spLocks noChangeArrowheads="1"/>
            </p:cNvSpPr>
            <p:nvPr/>
          </p:nvSpPr>
          <p:spPr bwMode="auto">
            <a:xfrm>
              <a:off x="2200" y="175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7" name="Oval 73"/>
            <p:cNvSpPr>
              <a:spLocks noChangeArrowheads="1"/>
            </p:cNvSpPr>
            <p:nvPr/>
          </p:nvSpPr>
          <p:spPr bwMode="auto">
            <a:xfrm>
              <a:off x="2744" y="1889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8" name="Oval 74"/>
            <p:cNvSpPr>
              <a:spLocks noChangeArrowheads="1"/>
            </p:cNvSpPr>
            <p:nvPr/>
          </p:nvSpPr>
          <p:spPr bwMode="auto">
            <a:xfrm>
              <a:off x="2790" y="179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9" name="Oval 75"/>
            <p:cNvSpPr>
              <a:spLocks noChangeArrowheads="1"/>
            </p:cNvSpPr>
            <p:nvPr/>
          </p:nvSpPr>
          <p:spPr bwMode="auto">
            <a:xfrm>
              <a:off x="2699" y="184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0" name="Oval 76"/>
            <p:cNvSpPr>
              <a:spLocks noChangeArrowheads="1"/>
            </p:cNvSpPr>
            <p:nvPr/>
          </p:nvSpPr>
          <p:spPr bwMode="auto">
            <a:xfrm>
              <a:off x="3107" y="175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1" name="Oval 77"/>
            <p:cNvSpPr>
              <a:spLocks noChangeArrowheads="1"/>
            </p:cNvSpPr>
            <p:nvPr/>
          </p:nvSpPr>
          <p:spPr bwMode="auto">
            <a:xfrm>
              <a:off x="3062" y="1844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2" name="Oval 78"/>
            <p:cNvSpPr>
              <a:spLocks noChangeArrowheads="1"/>
            </p:cNvSpPr>
            <p:nvPr/>
          </p:nvSpPr>
          <p:spPr bwMode="auto">
            <a:xfrm>
              <a:off x="2926" y="1889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3" name="Oval 79"/>
            <p:cNvSpPr>
              <a:spLocks noChangeArrowheads="1"/>
            </p:cNvSpPr>
            <p:nvPr/>
          </p:nvSpPr>
          <p:spPr bwMode="auto">
            <a:xfrm>
              <a:off x="1927" y="1797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4" name="Oval 80"/>
            <p:cNvSpPr>
              <a:spLocks noChangeArrowheads="1"/>
            </p:cNvSpPr>
            <p:nvPr/>
          </p:nvSpPr>
          <p:spPr bwMode="auto">
            <a:xfrm>
              <a:off x="1837" y="188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5" name="Oval 81"/>
            <p:cNvSpPr>
              <a:spLocks noChangeArrowheads="1"/>
            </p:cNvSpPr>
            <p:nvPr/>
          </p:nvSpPr>
          <p:spPr bwMode="auto">
            <a:xfrm>
              <a:off x="1746" y="184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6" name="Oval 82"/>
            <p:cNvSpPr>
              <a:spLocks noChangeArrowheads="1"/>
            </p:cNvSpPr>
            <p:nvPr/>
          </p:nvSpPr>
          <p:spPr bwMode="auto">
            <a:xfrm>
              <a:off x="2563" y="1797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7" name="Oval 83"/>
            <p:cNvSpPr>
              <a:spLocks noChangeArrowheads="1"/>
            </p:cNvSpPr>
            <p:nvPr/>
          </p:nvSpPr>
          <p:spPr bwMode="auto">
            <a:xfrm>
              <a:off x="2109" y="1844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8" name="Oval 84"/>
            <p:cNvSpPr>
              <a:spLocks noChangeArrowheads="1"/>
            </p:cNvSpPr>
            <p:nvPr/>
          </p:nvSpPr>
          <p:spPr bwMode="auto">
            <a:xfrm>
              <a:off x="2064" y="1797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9" name="Oval 85"/>
            <p:cNvSpPr>
              <a:spLocks noChangeArrowheads="1"/>
            </p:cNvSpPr>
            <p:nvPr/>
          </p:nvSpPr>
          <p:spPr bwMode="auto">
            <a:xfrm>
              <a:off x="2018" y="188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0" name="Oval 86"/>
            <p:cNvSpPr>
              <a:spLocks noChangeArrowheads="1"/>
            </p:cNvSpPr>
            <p:nvPr/>
          </p:nvSpPr>
          <p:spPr bwMode="auto">
            <a:xfrm>
              <a:off x="2472" y="1797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1" name="Oval 87"/>
            <p:cNvSpPr>
              <a:spLocks noChangeArrowheads="1"/>
            </p:cNvSpPr>
            <p:nvPr/>
          </p:nvSpPr>
          <p:spPr bwMode="auto">
            <a:xfrm>
              <a:off x="2200" y="188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2" name="Oval 88"/>
            <p:cNvSpPr>
              <a:spLocks noChangeArrowheads="1"/>
            </p:cNvSpPr>
            <p:nvPr/>
          </p:nvSpPr>
          <p:spPr bwMode="auto">
            <a:xfrm>
              <a:off x="2381" y="188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3" name="Oval 89"/>
            <p:cNvSpPr>
              <a:spLocks noChangeArrowheads="1"/>
            </p:cNvSpPr>
            <p:nvPr/>
          </p:nvSpPr>
          <p:spPr bwMode="auto">
            <a:xfrm>
              <a:off x="4558" y="175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4" name="Oval 90"/>
            <p:cNvSpPr>
              <a:spLocks noChangeArrowheads="1"/>
            </p:cNvSpPr>
            <p:nvPr/>
          </p:nvSpPr>
          <p:spPr bwMode="auto">
            <a:xfrm>
              <a:off x="4604" y="1888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5" name="Oval 91"/>
            <p:cNvSpPr>
              <a:spLocks noChangeArrowheads="1"/>
            </p:cNvSpPr>
            <p:nvPr/>
          </p:nvSpPr>
          <p:spPr bwMode="auto">
            <a:xfrm>
              <a:off x="1791" y="1752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6" name="Oval 92"/>
            <p:cNvSpPr>
              <a:spLocks noChangeArrowheads="1"/>
            </p:cNvSpPr>
            <p:nvPr/>
          </p:nvSpPr>
          <p:spPr bwMode="auto">
            <a:xfrm>
              <a:off x="1655" y="1797"/>
              <a:ext cx="46" cy="4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6654" name="Oval 94"/>
          <p:cNvSpPr>
            <a:spLocks noChangeArrowheads="1"/>
          </p:cNvSpPr>
          <p:nvPr/>
        </p:nvSpPr>
        <p:spPr bwMode="auto">
          <a:xfrm>
            <a:off x="3707904" y="2276872"/>
            <a:ext cx="360363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dirty="0">
                <a:latin typeface="Times New Roman" pitchFamily="18" charset="0"/>
              </a:rPr>
              <a:t>e</a:t>
            </a:r>
            <a:r>
              <a:rPr lang="en-US" altLang="ja-JP" sz="2800" baseline="30000" dirty="0">
                <a:latin typeface="Times New Roman" pitchFamily="18" charset="0"/>
              </a:rPr>
              <a:t>-</a:t>
            </a:r>
          </a:p>
        </p:txBody>
      </p:sp>
      <p:sp>
        <p:nvSpPr>
          <p:cNvPr id="66655" name="Oval 95"/>
          <p:cNvSpPr>
            <a:spLocks noChangeArrowheads="1"/>
          </p:cNvSpPr>
          <p:nvPr/>
        </p:nvSpPr>
        <p:spPr bwMode="auto">
          <a:xfrm>
            <a:off x="3022600" y="2765425"/>
            <a:ext cx="360363" cy="3603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h</a:t>
            </a:r>
            <a:r>
              <a:rPr lang="en-US" altLang="ja-JP" sz="2400" baseline="30000">
                <a:latin typeface="Times New Roman" pitchFamily="18" charset="0"/>
              </a:rPr>
              <a:t>+</a:t>
            </a:r>
          </a:p>
        </p:txBody>
      </p:sp>
      <p:sp>
        <p:nvSpPr>
          <p:cNvPr id="66656" name="Oval 96"/>
          <p:cNvSpPr>
            <a:spLocks noChangeArrowheads="1"/>
          </p:cNvSpPr>
          <p:nvPr/>
        </p:nvSpPr>
        <p:spPr bwMode="auto">
          <a:xfrm>
            <a:off x="4716016" y="2276872"/>
            <a:ext cx="360362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dirty="0">
                <a:latin typeface="Times New Roman" pitchFamily="18" charset="0"/>
              </a:rPr>
              <a:t>e</a:t>
            </a:r>
            <a:r>
              <a:rPr lang="en-US" altLang="ja-JP" sz="2800" baseline="30000" dirty="0">
                <a:latin typeface="Times New Roman" pitchFamily="18" charset="0"/>
              </a:rPr>
              <a:t>-</a:t>
            </a:r>
          </a:p>
        </p:txBody>
      </p:sp>
      <p:sp>
        <p:nvSpPr>
          <p:cNvPr id="66657" name="Oval 97"/>
          <p:cNvSpPr>
            <a:spLocks noChangeArrowheads="1"/>
          </p:cNvSpPr>
          <p:nvPr/>
        </p:nvSpPr>
        <p:spPr bwMode="auto">
          <a:xfrm>
            <a:off x="4211960" y="2780928"/>
            <a:ext cx="360362" cy="3603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h</a:t>
            </a:r>
            <a:r>
              <a:rPr lang="en-US" altLang="ja-JP" sz="2400" baseline="30000">
                <a:latin typeface="Times New Roman" pitchFamily="18" charset="0"/>
              </a:rPr>
              <a:t>+</a:t>
            </a:r>
          </a:p>
        </p:txBody>
      </p:sp>
      <p:sp>
        <p:nvSpPr>
          <p:cNvPr id="66658" name="Oval 98"/>
          <p:cNvSpPr>
            <a:spLocks noChangeArrowheads="1"/>
          </p:cNvSpPr>
          <p:nvPr/>
        </p:nvSpPr>
        <p:spPr bwMode="auto">
          <a:xfrm>
            <a:off x="2878138" y="3844925"/>
            <a:ext cx="360362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>
                <a:latin typeface="Times New Roman" pitchFamily="18" charset="0"/>
              </a:rPr>
              <a:t>e</a:t>
            </a:r>
            <a:r>
              <a:rPr lang="en-US" altLang="ja-JP" sz="2800" baseline="30000">
                <a:latin typeface="Times New Roman" pitchFamily="18" charset="0"/>
              </a:rPr>
              <a:t>-</a:t>
            </a:r>
          </a:p>
        </p:txBody>
      </p:sp>
      <p:sp>
        <p:nvSpPr>
          <p:cNvPr id="66659" name="Oval 99"/>
          <p:cNvSpPr>
            <a:spLocks noChangeArrowheads="1"/>
          </p:cNvSpPr>
          <p:nvPr/>
        </p:nvSpPr>
        <p:spPr bwMode="auto">
          <a:xfrm>
            <a:off x="2374900" y="3844925"/>
            <a:ext cx="360363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>
                <a:latin typeface="Times New Roman" pitchFamily="18" charset="0"/>
              </a:rPr>
              <a:t>e</a:t>
            </a:r>
            <a:r>
              <a:rPr lang="en-US" altLang="ja-JP" sz="2800" baseline="30000">
                <a:latin typeface="Times New Roman" pitchFamily="18" charset="0"/>
              </a:rPr>
              <a:t>-</a:t>
            </a:r>
          </a:p>
        </p:txBody>
      </p:sp>
      <p:sp>
        <p:nvSpPr>
          <p:cNvPr id="66660" name="AutoShape 100"/>
          <p:cNvSpPr>
            <a:spLocks noChangeArrowheads="1"/>
          </p:cNvSpPr>
          <p:nvPr/>
        </p:nvSpPr>
        <p:spPr bwMode="auto">
          <a:xfrm>
            <a:off x="3598863" y="4133850"/>
            <a:ext cx="792162" cy="360363"/>
          </a:xfrm>
          <a:prstGeom prst="leftArrow">
            <a:avLst>
              <a:gd name="adj1" fmla="val 50000"/>
              <a:gd name="adj2" fmla="val 54956"/>
            </a:avLst>
          </a:prstGeom>
          <a:solidFill>
            <a:srgbClr val="FF0000">
              <a:alpha val="50195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663" name="AutoShape 103"/>
          <p:cNvSpPr>
            <a:spLocks noChangeArrowheads="1"/>
          </p:cNvSpPr>
          <p:nvPr/>
        </p:nvSpPr>
        <p:spPr bwMode="auto">
          <a:xfrm rot="10800000">
            <a:off x="3598863" y="4133850"/>
            <a:ext cx="792162" cy="360363"/>
          </a:xfrm>
          <a:prstGeom prst="leftArrow">
            <a:avLst>
              <a:gd name="adj1" fmla="val 50000"/>
              <a:gd name="adj2" fmla="val 54956"/>
            </a:avLst>
          </a:prstGeom>
          <a:solidFill>
            <a:srgbClr val="FF0000">
              <a:alpha val="50195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4" name="Group 104"/>
          <p:cNvGrpSpPr>
            <a:grpSpLocks/>
          </p:cNvGrpSpPr>
          <p:nvPr/>
        </p:nvGrpSpPr>
        <p:grpSpPr bwMode="auto">
          <a:xfrm>
            <a:off x="-323850" y="4365625"/>
            <a:ext cx="2665413" cy="746125"/>
            <a:chOff x="0" y="3067"/>
            <a:chExt cx="1429" cy="470"/>
          </a:xfrm>
        </p:grpSpPr>
        <p:sp>
          <p:nvSpPr>
            <p:cNvPr id="9271" name="Line 105"/>
            <p:cNvSpPr>
              <a:spLocks noChangeShapeType="1"/>
            </p:cNvSpPr>
            <p:nvPr/>
          </p:nvSpPr>
          <p:spPr bwMode="auto">
            <a:xfrm flipV="1">
              <a:off x="1020" y="3067"/>
              <a:ext cx="40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9272" name="Text Box 106"/>
            <p:cNvSpPr txBox="1">
              <a:spLocks noChangeArrowheads="1"/>
            </p:cNvSpPr>
            <p:nvPr/>
          </p:nvSpPr>
          <p:spPr bwMode="auto">
            <a:xfrm>
              <a:off x="0" y="3249"/>
              <a:ext cx="1089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dirty="0"/>
                <a:t>　　　</a:t>
              </a:r>
              <a:r>
                <a:rPr lang="ja-JP" altLang="en-US" sz="2400" dirty="0">
                  <a:solidFill>
                    <a:schemeClr val="accent6">
                      <a:lumMod val="50000"/>
                    </a:schemeClr>
                  </a:solidFill>
                </a:rPr>
                <a:t>ヨウ素液</a:t>
              </a:r>
            </a:p>
          </p:txBody>
        </p:sp>
      </p:grpSp>
      <p:grpSp>
        <p:nvGrpSpPr>
          <p:cNvPr id="5" name="Group 107"/>
          <p:cNvGrpSpPr>
            <a:grpSpLocks/>
          </p:cNvGrpSpPr>
          <p:nvPr/>
        </p:nvGrpSpPr>
        <p:grpSpPr bwMode="auto">
          <a:xfrm>
            <a:off x="6814327" y="4797299"/>
            <a:ext cx="1958222" cy="461049"/>
            <a:chOff x="4254" y="3508"/>
            <a:chExt cx="999" cy="318"/>
          </a:xfrm>
        </p:grpSpPr>
        <p:sp>
          <p:nvSpPr>
            <p:cNvPr id="9269" name="Line 108"/>
            <p:cNvSpPr>
              <a:spLocks noChangeShapeType="1"/>
            </p:cNvSpPr>
            <p:nvPr/>
          </p:nvSpPr>
          <p:spPr bwMode="auto">
            <a:xfrm flipH="1" flipV="1">
              <a:off x="4254" y="3679"/>
              <a:ext cx="5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70" name="Text Box 109"/>
            <p:cNvSpPr txBox="1">
              <a:spLocks noChangeArrowheads="1"/>
            </p:cNvSpPr>
            <p:nvPr/>
          </p:nvSpPr>
          <p:spPr bwMode="auto">
            <a:xfrm>
              <a:off x="4800" y="3508"/>
              <a:ext cx="453" cy="3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400" dirty="0">
                  <a:ln w="3175" cmpd="sng">
                    <a:solidFill>
                      <a:sysClr val="windowText" lastClr="00000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黒鉛</a:t>
              </a:r>
            </a:p>
          </p:txBody>
        </p:sp>
      </p:grpSp>
      <p:sp>
        <p:nvSpPr>
          <p:cNvPr id="9246" name="Line 110"/>
          <p:cNvSpPr>
            <a:spLocks noChangeShapeType="1"/>
          </p:cNvSpPr>
          <p:nvPr/>
        </p:nvSpPr>
        <p:spPr bwMode="auto">
          <a:xfrm flipH="1">
            <a:off x="6732238" y="2204864"/>
            <a:ext cx="720081" cy="216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7" name="Text Box 111"/>
          <p:cNvSpPr txBox="1">
            <a:spLocks noChangeArrowheads="1"/>
          </p:cNvSpPr>
          <p:nvPr/>
        </p:nvSpPr>
        <p:spPr bwMode="auto">
          <a:xfrm>
            <a:off x="7380312" y="2035696"/>
            <a:ext cx="1763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>
                <a:solidFill>
                  <a:srgbClr val="FF0000"/>
                </a:solidFill>
              </a:rPr>
              <a:t>電気導電膜</a:t>
            </a: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6214661" y="1171698"/>
            <a:ext cx="877576" cy="1408905"/>
            <a:chOff x="3359" y="882"/>
            <a:chExt cx="454" cy="825"/>
          </a:xfrm>
        </p:grpSpPr>
        <p:sp>
          <p:nvSpPr>
            <p:cNvPr id="9267" name="Line 113"/>
            <p:cNvSpPr>
              <a:spLocks noChangeShapeType="1"/>
            </p:cNvSpPr>
            <p:nvPr/>
          </p:nvSpPr>
          <p:spPr bwMode="auto">
            <a:xfrm flipH="1">
              <a:off x="3515" y="1107"/>
              <a:ext cx="37" cy="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9268" name="Text Box 114"/>
            <p:cNvSpPr txBox="1">
              <a:spLocks noChangeArrowheads="1"/>
            </p:cNvSpPr>
            <p:nvPr/>
          </p:nvSpPr>
          <p:spPr bwMode="auto">
            <a:xfrm>
              <a:off x="3359" y="882"/>
              <a:ext cx="454" cy="2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400" dirty="0">
                  <a:solidFill>
                    <a:srgbClr val="7030A0"/>
                  </a:solidFill>
                </a:rPr>
                <a:t>色素</a:t>
              </a:r>
            </a:p>
          </p:txBody>
        </p:sp>
      </p:grpSp>
      <p:sp>
        <p:nvSpPr>
          <p:cNvPr id="9249" name="Line 115"/>
          <p:cNvSpPr>
            <a:spLocks noChangeShapeType="1"/>
          </p:cNvSpPr>
          <p:nvPr/>
        </p:nvSpPr>
        <p:spPr bwMode="auto">
          <a:xfrm flipH="1">
            <a:off x="6660232" y="1844824"/>
            <a:ext cx="792088" cy="3592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50" name="Text Box 116"/>
          <p:cNvSpPr txBox="1">
            <a:spLocks noChangeArrowheads="1"/>
          </p:cNvSpPr>
          <p:nvPr/>
        </p:nvSpPr>
        <p:spPr bwMode="auto">
          <a:xfrm>
            <a:off x="7380312" y="1603648"/>
            <a:ext cx="1657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ガラス基板</a:t>
            </a:r>
          </a:p>
        </p:txBody>
      </p:sp>
      <p:grpSp>
        <p:nvGrpSpPr>
          <p:cNvPr id="7" name="Group 117"/>
          <p:cNvGrpSpPr>
            <a:grpSpLocks/>
          </p:cNvGrpSpPr>
          <p:nvPr/>
        </p:nvGrpSpPr>
        <p:grpSpPr bwMode="auto">
          <a:xfrm>
            <a:off x="34925" y="2622550"/>
            <a:ext cx="2051050" cy="744538"/>
            <a:chOff x="158" y="1752"/>
            <a:chExt cx="1134" cy="469"/>
          </a:xfrm>
        </p:grpSpPr>
        <p:sp>
          <p:nvSpPr>
            <p:cNvPr id="9265" name="Line 118"/>
            <p:cNvSpPr>
              <a:spLocks noChangeShapeType="1"/>
            </p:cNvSpPr>
            <p:nvPr/>
          </p:nvSpPr>
          <p:spPr bwMode="auto">
            <a:xfrm flipV="1">
              <a:off x="747" y="1752"/>
              <a:ext cx="499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9266" name="Text Box 119"/>
            <p:cNvSpPr txBox="1">
              <a:spLocks noChangeArrowheads="1"/>
            </p:cNvSpPr>
            <p:nvPr/>
          </p:nvSpPr>
          <p:spPr bwMode="auto">
            <a:xfrm>
              <a:off x="158" y="1933"/>
              <a:ext cx="113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400"/>
                <a:t>二酸化チタン</a:t>
              </a:r>
            </a:p>
          </p:txBody>
        </p:sp>
      </p:grpSp>
      <p:sp>
        <p:nvSpPr>
          <p:cNvPr id="9252" name="Text Box 120"/>
          <p:cNvSpPr txBox="1">
            <a:spLocks noChangeArrowheads="1"/>
          </p:cNvSpPr>
          <p:nvPr/>
        </p:nvSpPr>
        <p:spPr bwMode="auto">
          <a:xfrm>
            <a:off x="1742956" y="1891722"/>
            <a:ext cx="10080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400" dirty="0"/>
              <a:t>負極</a:t>
            </a:r>
          </a:p>
        </p:txBody>
      </p:sp>
      <p:sp>
        <p:nvSpPr>
          <p:cNvPr id="9253" name="Text Box 121"/>
          <p:cNvSpPr txBox="1">
            <a:spLocks noChangeArrowheads="1"/>
          </p:cNvSpPr>
          <p:nvPr/>
        </p:nvSpPr>
        <p:spPr bwMode="auto">
          <a:xfrm>
            <a:off x="1732515" y="5198756"/>
            <a:ext cx="10080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400" dirty="0"/>
              <a:t>正極</a:t>
            </a:r>
          </a:p>
        </p:txBody>
      </p:sp>
      <p:sp>
        <p:nvSpPr>
          <p:cNvPr id="66688" name="Text Box 128"/>
          <p:cNvSpPr txBox="1">
            <a:spLocks noChangeArrowheads="1"/>
          </p:cNvSpPr>
          <p:nvPr/>
        </p:nvSpPr>
        <p:spPr bwMode="auto">
          <a:xfrm>
            <a:off x="1763936" y="5734050"/>
            <a:ext cx="1223962" cy="5254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54000" tIns="46800" rIns="54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 dirty="0">
                <a:solidFill>
                  <a:sysClr val="windowText" lastClr="000000"/>
                </a:solidFill>
              </a:rPr>
              <a:t>反応式</a:t>
            </a:r>
          </a:p>
        </p:txBody>
      </p:sp>
      <p:sp>
        <p:nvSpPr>
          <p:cNvPr id="66689" name="Rectangle 129"/>
          <p:cNvSpPr>
            <a:spLocks noChangeArrowheads="1"/>
          </p:cNvSpPr>
          <p:nvPr/>
        </p:nvSpPr>
        <p:spPr bwMode="auto">
          <a:xfrm>
            <a:off x="3132361" y="5876925"/>
            <a:ext cx="792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4000" dirty="0"/>
              <a:t>3</a:t>
            </a:r>
            <a:r>
              <a:rPr lang="ja-JP" altLang="en-US" sz="4000" dirty="0"/>
              <a:t>Ｉ</a:t>
            </a:r>
            <a:r>
              <a:rPr lang="en-US" altLang="ja-JP" sz="4000" baseline="30000" dirty="0"/>
              <a:t>-</a:t>
            </a:r>
            <a:endParaRPr lang="en-US" altLang="ja-JP" sz="4000" dirty="0"/>
          </a:p>
        </p:txBody>
      </p:sp>
      <p:sp>
        <p:nvSpPr>
          <p:cNvPr id="66690" name="Line 130"/>
          <p:cNvSpPr>
            <a:spLocks noChangeShapeType="1"/>
          </p:cNvSpPr>
          <p:nvPr/>
        </p:nvSpPr>
        <p:spPr bwMode="auto">
          <a:xfrm>
            <a:off x="3865786" y="6135688"/>
            <a:ext cx="431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691" name="Line 131"/>
          <p:cNvSpPr>
            <a:spLocks noChangeShapeType="1"/>
          </p:cNvSpPr>
          <p:nvPr/>
        </p:nvSpPr>
        <p:spPr bwMode="auto">
          <a:xfrm flipH="1">
            <a:off x="3837211" y="6337300"/>
            <a:ext cx="431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692" name="Rectangle 132"/>
          <p:cNvSpPr>
            <a:spLocks noChangeArrowheads="1"/>
          </p:cNvSpPr>
          <p:nvPr/>
        </p:nvSpPr>
        <p:spPr bwMode="auto">
          <a:xfrm>
            <a:off x="4354736" y="5876925"/>
            <a:ext cx="223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 dirty="0"/>
              <a:t>Ｉ</a:t>
            </a:r>
            <a:r>
              <a:rPr lang="en-US" altLang="ja-JP" sz="4000" baseline="-25000" dirty="0"/>
              <a:t>3</a:t>
            </a:r>
            <a:r>
              <a:rPr lang="en-US" altLang="ja-JP" sz="4000" baseline="30000" dirty="0"/>
              <a:t>-</a:t>
            </a:r>
            <a:r>
              <a:rPr lang="ja-JP" altLang="en-US" sz="4000" dirty="0"/>
              <a:t>　＋</a:t>
            </a:r>
            <a:r>
              <a:rPr lang="en-US" altLang="ja-JP" sz="4000" dirty="0"/>
              <a:t>2e</a:t>
            </a:r>
            <a:r>
              <a:rPr lang="en-US" altLang="ja-JP" sz="4000" baseline="30000" dirty="0"/>
              <a:t>-</a:t>
            </a:r>
            <a:r>
              <a:rPr lang="en-US" altLang="ja-JP" sz="4000" dirty="0"/>
              <a:t> </a:t>
            </a:r>
            <a:r>
              <a:rPr lang="ja-JP" altLang="en-US" sz="4000" dirty="0"/>
              <a:t>　</a:t>
            </a:r>
          </a:p>
        </p:txBody>
      </p:sp>
      <p:sp>
        <p:nvSpPr>
          <p:cNvPr id="133" name="Text Box 111"/>
          <p:cNvSpPr txBox="1">
            <a:spLocks noChangeArrowheads="1"/>
          </p:cNvSpPr>
          <p:nvPr/>
        </p:nvSpPr>
        <p:spPr bwMode="auto">
          <a:xfrm>
            <a:off x="7380288" y="5229200"/>
            <a:ext cx="1763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>
                <a:solidFill>
                  <a:srgbClr val="FF0000"/>
                </a:solidFill>
              </a:rPr>
              <a:t>電気導電膜</a:t>
            </a:r>
          </a:p>
        </p:txBody>
      </p:sp>
      <p:sp>
        <p:nvSpPr>
          <p:cNvPr id="135" name="Line 110"/>
          <p:cNvSpPr>
            <a:spLocks noChangeShapeType="1"/>
          </p:cNvSpPr>
          <p:nvPr/>
        </p:nvSpPr>
        <p:spPr bwMode="auto">
          <a:xfrm flipH="1" flipV="1">
            <a:off x="6588224" y="5129895"/>
            <a:ext cx="864095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6" name="Line 8"/>
          <p:cNvSpPr>
            <a:spLocks noChangeShapeType="1"/>
          </p:cNvSpPr>
          <p:nvPr/>
        </p:nvSpPr>
        <p:spPr bwMode="auto">
          <a:xfrm>
            <a:off x="6845812" y="5137139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7" name="Text Box 116"/>
          <p:cNvSpPr txBox="1">
            <a:spLocks noChangeArrowheads="1"/>
          </p:cNvSpPr>
          <p:nvPr/>
        </p:nvSpPr>
        <p:spPr bwMode="auto">
          <a:xfrm>
            <a:off x="7380312" y="5661248"/>
            <a:ext cx="1657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ガラス基板</a:t>
            </a:r>
          </a:p>
        </p:txBody>
      </p:sp>
      <p:sp>
        <p:nvSpPr>
          <p:cNvPr id="138" name="Line 115"/>
          <p:cNvSpPr>
            <a:spLocks noChangeShapeType="1"/>
          </p:cNvSpPr>
          <p:nvPr/>
        </p:nvSpPr>
        <p:spPr bwMode="auto">
          <a:xfrm flipH="1" flipV="1">
            <a:off x="6588224" y="5517233"/>
            <a:ext cx="863402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8" name="グループ化 166"/>
          <p:cNvGrpSpPr/>
          <p:nvPr/>
        </p:nvGrpSpPr>
        <p:grpSpPr>
          <a:xfrm rot="2339767">
            <a:off x="1991087" y="1380268"/>
            <a:ext cx="1728192" cy="648072"/>
            <a:chOff x="2411760" y="908720"/>
            <a:chExt cx="1728192" cy="648072"/>
          </a:xfrm>
        </p:grpSpPr>
        <p:cxnSp>
          <p:nvCxnSpPr>
            <p:cNvPr id="149" name="直線コネクタ 148"/>
            <p:cNvCxnSpPr/>
            <p:nvPr/>
          </p:nvCxnSpPr>
          <p:spPr>
            <a:xfrm>
              <a:off x="2411760" y="1196752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矢印コネクタ 151"/>
            <p:cNvCxnSpPr/>
            <p:nvPr/>
          </p:nvCxnSpPr>
          <p:spPr>
            <a:xfrm>
              <a:off x="3635896" y="1196752"/>
              <a:ext cx="50405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>
              <a:off x="2915816" y="1196752"/>
              <a:ext cx="72008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2987824" y="1052736"/>
              <a:ext cx="72008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>
              <a:off x="3059832" y="1052736"/>
              <a:ext cx="144016" cy="5040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3203848" y="908720"/>
              <a:ext cx="144016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>
              <a:off x="3347864" y="908720"/>
              <a:ext cx="144016" cy="5040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3491880" y="1196752"/>
              <a:ext cx="144016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グループ化 167"/>
          <p:cNvGrpSpPr/>
          <p:nvPr/>
        </p:nvGrpSpPr>
        <p:grpSpPr>
          <a:xfrm rot="2339767">
            <a:off x="3048457" y="1301267"/>
            <a:ext cx="1728192" cy="648072"/>
            <a:chOff x="2411760" y="908720"/>
            <a:chExt cx="1728192" cy="648072"/>
          </a:xfrm>
        </p:grpSpPr>
        <p:cxnSp>
          <p:nvCxnSpPr>
            <p:cNvPr id="169" name="直線コネクタ 168"/>
            <p:cNvCxnSpPr/>
            <p:nvPr/>
          </p:nvCxnSpPr>
          <p:spPr>
            <a:xfrm>
              <a:off x="2411760" y="1196752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矢印コネクタ 169"/>
            <p:cNvCxnSpPr/>
            <p:nvPr/>
          </p:nvCxnSpPr>
          <p:spPr>
            <a:xfrm>
              <a:off x="3635896" y="1196752"/>
              <a:ext cx="50405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コネクタ 170"/>
            <p:cNvCxnSpPr/>
            <p:nvPr/>
          </p:nvCxnSpPr>
          <p:spPr>
            <a:xfrm>
              <a:off x="2915816" y="1196752"/>
              <a:ext cx="72008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コネクタ 171"/>
            <p:cNvCxnSpPr/>
            <p:nvPr/>
          </p:nvCxnSpPr>
          <p:spPr>
            <a:xfrm flipV="1">
              <a:off x="2987824" y="1052736"/>
              <a:ext cx="72008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コネクタ 172"/>
            <p:cNvCxnSpPr/>
            <p:nvPr/>
          </p:nvCxnSpPr>
          <p:spPr>
            <a:xfrm>
              <a:off x="3059832" y="1052736"/>
              <a:ext cx="144016" cy="5040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コネクタ 173"/>
            <p:cNvCxnSpPr/>
            <p:nvPr/>
          </p:nvCxnSpPr>
          <p:spPr>
            <a:xfrm flipV="1">
              <a:off x="3203848" y="908720"/>
              <a:ext cx="144016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コネクタ 174"/>
            <p:cNvCxnSpPr/>
            <p:nvPr/>
          </p:nvCxnSpPr>
          <p:spPr>
            <a:xfrm>
              <a:off x="3347864" y="908720"/>
              <a:ext cx="144016" cy="5040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コネクタ 175"/>
            <p:cNvCxnSpPr/>
            <p:nvPr/>
          </p:nvCxnSpPr>
          <p:spPr>
            <a:xfrm flipV="1">
              <a:off x="3491880" y="1196752"/>
              <a:ext cx="144016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タイトル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発電原理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カッコいいスピーカーアイコン | 無料で使えるフリーアイコン素材 No.31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3212976"/>
            <a:ext cx="1219200" cy="1219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8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6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6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withGroup">
                            <p:stCondLst>
                              <p:cond delay="800"/>
                            </p:stCondLst>
                            <p:childTnLst>
                              <p:par>
                                <p:cTn id="4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500"/>
                                        <p:tgtEl>
                                          <p:spTgt spid="6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500"/>
                                        <p:tgtEl>
                                          <p:spTgt spid="6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6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6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3" dur="500"/>
                                        <p:tgtEl>
                                          <p:spTgt spid="6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6.7052E-6 L 0.14965 -0.15722 " pathEditMode="relative" ptsTypes="AA">
                                      <p:cBhvr>
                                        <p:cTn id="91" dur="1000" fill="hold"/>
                                        <p:tgtEl>
                                          <p:spTgt spid="666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08092E-6 L 0.07084 -0.15722 " pathEditMode="relative" ptsTypes="AA">
                                      <p:cBhvr>
                                        <p:cTn id="93" dur="1000" fill="hold"/>
                                        <p:tgtEl>
                                          <p:spTgt spid="666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66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66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66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66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66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4" dur="500"/>
                                        <p:tgtEl>
                                          <p:spTgt spid="66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7" dur="500"/>
                                        <p:tgtEl>
                                          <p:spTgt spid="66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0" dur="500"/>
                                        <p:tgtEl>
                                          <p:spTgt spid="66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5 0 " pathEditMode="relative" ptsTypes="AA">
                                      <p:cBhvr>
                                        <p:cTn id="125" dur="800" fill="hold"/>
                                        <p:tgtEl>
                                          <p:spTgt spid="666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0.29149 4.27746E-6 L 0.29149 0.40624 " pathEditMode="relative" rAng="0" ptsTypes="AA">
                                      <p:cBhvr>
                                        <p:cTn id="127" dur="800" fill="hold"/>
                                        <p:tgtEl>
                                          <p:spTgt spid="666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3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0" presetClass="path" presetSubtype="0" accel="50000" decel="5000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0.29149 0.40624 L -0.25191 0.3852 " pathEditMode="relative" rAng="0" ptsTypes="AA">
                                      <p:cBhvr>
                                        <p:cTn id="129" dur="800" fill="hold"/>
                                        <p:tgtEl>
                                          <p:spTgt spid="666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-11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39306E-6 L 0.40174 4.39306E-6 " pathEditMode="relative" rAng="0" ptsTypes="AA">
                                      <p:cBhvr>
                                        <p:cTn id="131" dur="1100" fill="hold"/>
                                        <p:tgtEl>
                                          <p:spTgt spid="66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40052 -0.00162 L 0.40052 0.40458 " pathEditMode="relative" rAng="0" ptsTypes="AA">
                                      <p:cBhvr>
                                        <p:cTn id="133" dur="800" fill="hold"/>
                                        <p:tgtEl>
                                          <p:spTgt spid="66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3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0" presetClass="path" presetSubtype="0" accel="50000" decel="5000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0.40174 0.40624 L -0.07864 0.3852 " pathEditMode="relative" rAng="0" ptsTypes="AA">
                                      <p:cBhvr>
                                        <p:cTn id="135" dur="700" fill="hold"/>
                                        <p:tgtEl>
                                          <p:spTgt spid="66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-11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6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791 0.39075 L -0.25989 0.23075 " pathEditMode="relative" rAng="0" ptsTypes="AA">
                                      <p:cBhvr>
                                        <p:cTn id="142" dur="800" fill="hold"/>
                                        <p:tgtEl>
                                          <p:spTgt spid="666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80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64 0.39583 L -0.09461 0.23075 " pathEditMode="relative" rAng="0" ptsTypes="AA">
                                      <p:cBhvr>
                                        <p:cTn id="144" dur="800" fill="hold"/>
                                        <p:tgtEl>
                                          <p:spTgt spid="66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6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6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0" dur="500"/>
                                        <p:tgtEl>
                                          <p:spTgt spid="6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6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66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1000"/>
                                        <p:tgtEl>
                                          <p:spTgt spid="66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66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6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nimBg="1"/>
      <p:bldP spid="66567" grpId="0" animBg="1"/>
      <p:bldP spid="66573" grpId="0" animBg="1"/>
      <p:bldP spid="66573" grpId="1" animBg="1"/>
      <p:bldP spid="66654" grpId="0" animBg="1"/>
      <p:bldP spid="66654" grpId="1" animBg="1"/>
      <p:bldP spid="66654" grpId="2" animBg="1"/>
      <p:bldP spid="66654" grpId="3" animBg="1"/>
      <p:bldP spid="66655" grpId="0" animBg="1"/>
      <p:bldP spid="66655" grpId="1" animBg="1"/>
      <p:bldP spid="66656" grpId="0" animBg="1"/>
      <p:bldP spid="66656" grpId="1" animBg="1"/>
      <p:bldP spid="66656" grpId="2" animBg="1"/>
      <p:bldP spid="66656" grpId="3" animBg="1"/>
      <p:bldP spid="66656" grpId="4" animBg="1"/>
      <p:bldP spid="66657" grpId="0" animBg="1"/>
      <p:bldP spid="66657" grpId="1" animBg="1"/>
      <p:bldP spid="66658" grpId="0" animBg="1"/>
      <p:bldP spid="66658" grpId="1" animBg="1"/>
      <p:bldP spid="66658" grpId="2" animBg="1"/>
      <p:bldP spid="66659" grpId="0" animBg="1"/>
      <p:bldP spid="66659" grpId="1" animBg="1"/>
      <p:bldP spid="66659" grpId="2" animBg="1"/>
      <p:bldP spid="66660" grpId="0" animBg="1"/>
      <p:bldP spid="66660" grpId="1" animBg="1"/>
      <p:bldP spid="66663" grpId="0" animBg="1"/>
      <p:bldP spid="66663" grpId="1" animBg="1"/>
      <p:bldP spid="66688" grpId="0" animBg="1"/>
      <p:bldP spid="66689" grpId="0"/>
      <p:bldP spid="66689" grpId="1"/>
      <p:bldP spid="66689" grpId="2"/>
      <p:bldP spid="66690" grpId="0" animBg="1"/>
      <p:bldP spid="66690" grpId="1" animBg="1"/>
      <p:bldP spid="66690" grpId="2" animBg="1"/>
      <p:bldP spid="66691" grpId="0" animBg="1"/>
      <p:bldP spid="66692" grpId="0"/>
      <p:bldP spid="66692" grpId="1"/>
      <p:bldP spid="6669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授業案（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時間構成）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時間目</a:t>
            </a:r>
            <a:r>
              <a:rPr lang="en-US" altLang="ja-JP" dirty="0" smtClean="0"/>
              <a:t>	</a:t>
            </a:r>
            <a:r>
              <a:rPr lang="ja-JP" altLang="en-US" dirty="0" smtClean="0"/>
              <a:t>教員による演示実験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		</a:t>
            </a:r>
            <a:r>
              <a:rPr kumimoji="1" lang="ja-JP" altLang="en-US" dirty="0" smtClean="0"/>
              <a:t>材料の用途と日常生活の関係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	</a:t>
            </a:r>
            <a:r>
              <a:rPr lang="ja-JP" altLang="en-US" dirty="0" smtClean="0"/>
              <a:t>シリコン型との違い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3708321"/>
            <a:ext cx="63754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これらを説明、イメージをつかませる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28633" y="5066020"/>
            <a:ext cx="1959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実際に作製</a:t>
            </a:r>
            <a:endParaRPr kumimoji="1" lang="ja-JP" altLang="en-US" sz="2800" dirty="0"/>
          </a:p>
        </p:txBody>
      </p:sp>
      <p:sp>
        <p:nvSpPr>
          <p:cNvPr id="7" name="左中かっこ 6"/>
          <p:cNvSpPr/>
          <p:nvPr/>
        </p:nvSpPr>
        <p:spPr>
          <a:xfrm>
            <a:off x="2987824" y="4581128"/>
            <a:ext cx="360040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47864" y="4653136"/>
            <a:ext cx="424667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二酸化チタンの焼き付け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r>
              <a:rPr lang="ja-JP" altLang="en-US" sz="2800" dirty="0" smtClean="0"/>
              <a:t>鉛筆</a:t>
            </a:r>
            <a:r>
              <a:rPr lang="ja-JP" altLang="en-US" sz="2800" dirty="0"/>
              <a:t>に</a:t>
            </a:r>
            <a:r>
              <a:rPr lang="ja-JP" altLang="en-US" sz="2800" dirty="0" smtClean="0"/>
              <a:t>よる炭素の塗りつけ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</TotalTime>
  <Words>459</Words>
  <Application>Microsoft Office PowerPoint</Application>
  <PresentationFormat>画面に合わせる (4:3)</PresentationFormat>
  <Paragraphs>135</Paragraphs>
  <Slides>15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色素増感太陽電池を作って 発電実験をしてみよう ーＳＰＰでの授業実践を通してー</vt:lpstr>
      <vt:lpstr>背景</vt:lpstr>
      <vt:lpstr>色素増感太陽電池</vt:lpstr>
      <vt:lpstr>色素増感太陽電池</vt:lpstr>
      <vt:lpstr>なぜ色素増感太陽電池なのか</vt:lpstr>
      <vt:lpstr>材料はこんなところに</vt:lpstr>
      <vt:lpstr>スライド 7</vt:lpstr>
      <vt:lpstr>スライド 8</vt:lpstr>
      <vt:lpstr>授業案（3時間構成）</vt:lpstr>
      <vt:lpstr>スライド 10</vt:lpstr>
      <vt:lpstr>実践</vt:lpstr>
      <vt:lpstr>いろいろな植物色素での発電実験</vt:lpstr>
      <vt:lpstr>まとめ</vt:lpstr>
      <vt:lpstr>論文を読んで</vt:lpstr>
      <vt:lpstr>考えてほしいこと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色素増感太陽電池を作って 発電実験をしてみよう ーＳＰＰでの授業実践を通してー</dc:title>
  <dc:creator>shohei</dc:creator>
  <cp:lastModifiedBy>shohei</cp:lastModifiedBy>
  <cp:revision>26</cp:revision>
  <dcterms:created xsi:type="dcterms:W3CDTF">2012-07-09T16:42:22Z</dcterms:created>
  <dcterms:modified xsi:type="dcterms:W3CDTF">2012-07-30T06:44:16Z</dcterms:modified>
</cp:coreProperties>
</file>