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8" r:id="rId10"/>
    <p:sldId id="262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0" autoAdjust="0"/>
    <p:restoredTop sz="92172" autoAdjust="0"/>
  </p:normalViewPr>
  <p:slideViewPr>
    <p:cSldViewPr>
      <p:cViewPr varScale="1">
        <p:scale>
          <a:sx n="43" d="100"/>
          <a:sy n="4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DC7BF-D7FE-414D-9343-6978FE4D3E7B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0421F-317B-4A5A-9BA9-00BBF23E8D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相違点：ガラス厚、クリップ、チタン、ヨウ素、ガラスの種類、面積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421F-317B-4A5A-9BA9-00BBF23E8D3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D7858-3962-4433-8923-32BD956FAB59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899592" y="73434"/>
            <a:ext cx="7452319" cy="343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artbank.co.jp/stockillust/vol8_image/naganokiyotaka/1-C-KYN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22398"/>
            <a:ext cx="4776465" cy="3335602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535979" y="5304110"/>
            <a:ext cx="30684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2012/07/18</a:t>
            </a:r>
          </a:p>
          <a:p>
            <a:pPr algn="ctr"/>
            <a:r>
              <a:rPr lang="ja-JP" altLang="en-US" sz="3200" dirty="0" smtClean="0"/>
              <a:t>輪講　</a:t>
            </a:r>
            <a:r>
              <a:rPr lang="en-US" altLang="ja-JP" sz="3200" dirty="0" smtClean="0"/>
              <a:t>M2</a:t>
            </a:r>
            <a:r>
              <a:rPr lang="ja-JP" altLang="en-US" sz="3200" dirty="0" smtClean="0"/>
              <a:t>渡部温</a:t>
            </a:r>
            <a:endParaRPr kumimoji="1" lang="en-US" altLang="ja-JP" sz="32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913005" y="116632"/>
            <a:ext cx="131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4</a:t>
            </a:r>
            <a:r>
              <a:rPr kumimoji="1" lang="en-US" altLang="ja-JP" sz="3200" dirty="0" smtClean="0"/>
              <a:t>.</a:t>
            </a:r>
            <a:r>
              <a:rPr lang="ja-JP" altLang="en-US" sz="3200" dirty="0" smtClean="0"/>
              <a:t>考察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88258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本論文では</a:t>
            </a:r>
            <a:r>
              <a:rPr kumimoji="1" lang="en-US" altLang="ja-JP" sz="2800" dirty="0" smtClean="0"/>
              <a:t>…</a:t>
            </a:r>
          </a:p>
          <a:p>
            <a:pPr algn="ctr"/>
            <a:r>
              <a:rPr lang="ja-JP" altLang="en-US" sz="2800" u="sng" dirty="0" smtClean="0"/>
              <a:t>色素増感</a:t>
            </a:r>
            <a:r>
              <a:rPr lang="ja-JP" altLang="en-US" sz="2800" u="sng" dirty="0"/>
              <a:t>太陽</a:t>
            </a:r>
            <a:r>
              <a:rPr lang="ja-JP" altLang="en-US" sz="2800" u="sng" dirty="0" smtClean="0"/>
              <a:t>電池で模型自動車を動かす実験教材の開発</a:t>
            </a:r>
            <a:endParaRPr lang="en-US" altLang="ja-JP" sz="2800" u="sng" dirty="0" smtClean="0"/>
          </a:p>
          <a:p>
            <a:pPr algn="ctr"/>
            <a:endParaRPr lang="en-US" altLang="ja-JP" sz="2000" u="sng" dirty="0" smtClean="0"/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</a:rPr>
              <a:t>光→電気→運動</a:t>
            </a:r>
            <a:r>
              <a:rPr lang="ja-JP" altLang="en-US" sz="2000" dirty="0" smtClean="0">
                <a:solidFill>
                  <a:srgbClr val="FF0000"/>
                </a:solidFill>
              </a:rPr>
              <a:t>、</a:t>
            </a:r>
            <a:r>
              <a:rPr lang="ja-JP" altLang="en-US" sz="3200" dirty="0" smtClean="0">
                <a:solidFill>
                  <a:srgbClr val="FF0000"/>
                </a:solidFill>
              </a:rPr>
              <a:t>エネルギー変換の学習教材の開発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247964" y="2780928"/>
            <a:ext cx="648072" cy="6480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3429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u="sng" dirty="0" smtClean="0">
                <a:solidFill>
                  <a:srgbClr val="FF0000"/>
                </a:solidFill>
              </a:rPr>
              <a:t>色素増感太陽電池搭載型模型自動車の開発</a:t>
            </a:r>
            <a:endParaRPr kumimoji="1" lang="en-US" altLang="ja-JP" sz="3600" u="sng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154381"/>
            <a:ext cx="3456384" cy="258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577978" y="116632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5.</a:t>
            </a:r>
            <a:r>
              <a:rPr lang="ja-JP" altLang="en-US" sz="3200" dirty="0" smtClean="0"/>
              <a:t>おわりに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1659285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3200" dirty="0" smtClean="0"/>
              <a:t>　学校教育現場から求められている、科学実験を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 通して学習させることができるエネルギー環境教　　</a:t>
            </a:r>
            <a:endParaRPr lang="en-US" altLang="ja-JP" sz="3200" dirty="0" smtClean="0"/>
          </a:p>
          <a:p>
            <a:r>
              <a:rPr lang="ja-JP" altLang="en-US" sz="3200" dirty="0" smtClean="0"/>
              <a:t>　 育教材のニーズに応えることができた</a:t>
            </a:r>
            <a:endParaRPr lang="en-US" altLang="ja-JP" sz="3200" dirty="0" smtClean="0"/>
          </a:p>
          <a:p>
            <a:endParaRPr kumimoji="1" lang="en-US" altLang="ja-JP" sz="3200" dirty="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sz="3200" dirty="0" smtClean="0"/>
              <a:t>　本実験教材を社会教育など多面的に活用していく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 という観点からも色素増感太陽電池が利用されて　　</a:t>
            </a:r>
            <a:endParaRPr lang="en-US" altLang="ja-JP" sz="3200" dirty="0" smtClean="0"/>
          </a:p>
          <a:p>
            <a:r>
              <a:rPr lang="ja-JP" altLang="en-US" sz="3200" dirty="0" smtClean="0"/>
              <a:t>　 いくことを期待する</a:t>
            </a:r>
            <a:endParaRPr kumimoji="1" lang="en-US" altLang="ja-JP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959219" y="116632"/>
            <a:ext cx="3225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本論文を読んで</a:t>
            </a:r>
            <a:r>
              <a:rPr lang="en-US" altLang="ja-JP" sz="3200" dirty="0" smtClean="0"/>
              <a:t>…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371" y="1659285"/>
            <a:ext cx="904125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800" dirty="0" smtClean="0"/>
              <a:t>　川村研究室として、研究の「引き継ぎ」や先人の知恵から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 </a:t>
            </a:r>
            <a:r>
              <a:rPr lang="en-US" altLang="ja-JP" sz="2800" dirty="0" smtClean="0"/>
              <a:t> </a:t>
            </a:r>
            <a:r>
              <a:rPr kumimoji="1" lang="ja-JP" altLang="en-US" sz="2800" dirty="0" smtClean="0"/>
              <a:t>学ぶということから、改めて論文の重要性を痛感した。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→教員免許更新講習が終わり次第、論文作成を頑張って</a:t>
            </a:r>
            <a:endParaRPr lang="en-US" altLang="ja-JP" sz="2800" dirty="0" smtClean="0"/>
          </a:p>
          <a:p>
            <a:r>
              <a:rPr lang="ja-JP" altLang="en-US" sz="2800" dirty="0" smtClean="0"/>
              <a:t>　  いきたいと思う（電気伝導性ガラス作り論文）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800" dirty="0" smtClean="0"/>
              <a:t>　“遊びの中に学び有り”（発見学習）</a:t>
            </a:r>
            <a:endParaRPr lang="en-US" altLang="ja-JP" sz="2800" dirty="0" smtClean="0"/>
          </a:p>
          <a:p>
            <a:r>
              <a:rPr lang="ja-JP" altLang="en-US" sz="2800" dirty="0" smtClean="0"/>
              <a:t>　　の精神を大切に、これからも教材開発を行っていきたい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 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624465" y="116632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ディベート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7201" y="2397949"/>
            <a:ext cx="83695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問い：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①なぜ、生徒は物理を嫌いになってしまうのか。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r>
              <a:rPr kumimoji="1" lang="ja-JP" altLang="en-US" sz="3200" dirty="0" smtClean="0"/>
              <a:t>②物理</a:t>
            </a:r>
            <a:r>
              <a:rPr kumimoji="1" lang="en-US" altLang="ja-JP" sz="3200" dirty="0" smtClean="0"/>
              <a:t>or</a:t>
            </a:r>
            <a:r>
              <a:rPr kumimoji="1" lang="ja-JP" altLang="en-US" sz="3200" dirty="0" smtClean="0"/>
              <a:t>理科</a:t>
            </a:r>
            <a:r>
              <a:rPr kumimoji="1" lang="en-US" altLang="ja-JP" sz="3200" dirty="0" smtClean="0"/>
              <a:t>or</a:t>
            </a:r>
            <a:r>
              <a:rPr kumimoji="1" lang="ja-JP" altLang="en-US" sz="3200" dirty="0" smtClean="0"/>
              <a:t>科学の面白みとは何か。</a:t>
            </a:r>
            <a:endParaRPr kumimoji="1" lang="ja-JP" alt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938908" y="116632"/>
            <a:ext cx="5266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色素（サボ）論文を読む上で</a:t>
            </a:r>
            <a:r>
              <a:rPr kumimoji="1" lang="en-US" altLang="ja-JP" sz="3200" dirty="0" smtClean="0"/>
              <a:t>…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0819" y="1268760"/>
            <a:ext cx="7922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大事なこと：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教材の発展経緯を意識すること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!!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699792" y="1268760"/>
            <a:ext cx="5688632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150" y="2132856"/>
            <a:ext cx="906370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本目：色素増感太陽電池を作って発電実験をしてみよう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　　</a:t>
            </a:r>
            <a:r>
              <a:rPr kumimoji="1" lang="ja-JP" altLang="en-US" sz="2800" dirty="0" smtClean="0"/>
              <a:t>ー</a:t>
            </a:r>
            <a:r>
              <a:rPr kumimoji="1" lang="en-US" altLang="ja-JP" sz="2800" dirty="0" smtClean="0"/>
              <a:t>SPP</a:t>
            </a:r>
            <a:r>
              <a:rPr lang="ja-JP" altLang="en-US" sz="2800" dirty="0" smtClean="0"/>
              <a:t>での授業実践を通してー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　（遺伝</a:t>
            </a:r>
            <a:r>
              <a:rPr lang="ja-JP" altLang="en-US" sz="2800" dirty="0"/>
              <a:t>，</a:t>
            </a:r>
            <a:r>
              <a:rPr lang="en-US" altLang="ja-JP" sz="2800" dirty="0" smtClean="0"/>
              <a:t>Vol.59</a:t>
            </a:r>
            <a:r>
              <a:rPr lang="ja-JP" altLang="en-US" sz="2800" dirty="0"/>
              <a:t>，</a:t>
            </a:r>
            <a:r>
              <a:rPr lang="en-US" altLang="ja-JP" sz="2800" dirty="0" smtClean="0"/>
              <a:t>No.6</a:t>
            </a:r>
            <a:r>
              <a:rPr lang="ja-JP" altLang="en-US" sz="2800" dirty="0" err="1" smtClean="0"/>
              <a:t>，</a:t>
            </a:r>
            <a:r>
              <a:rPr lang="en-US" altLang="ja-JP" sz="2800" dirty="0" smtClean="0"/>
              <a:t>2005</a:t>
            </a:r>
            <a:r>
              <a:rPr lang="ja-JP" altLang="en-US" sz="2800" dirty="0" err="1" smtClean="0"/>
              <a:t>，</a:t>
            </a:r>
            <a:r>
              <a:rPr lang="en-US" altLang="ja-JP" sz="2800" dirty="0" smtClean="0"/>
              <a:t>pp.15-19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endParaRPr kumimoji="1" lang="en-US" altLang="ja-JP" sz="2800" dirty="0"/>
          </a:p>
          <a:p>
            <a:r>
              <a:rPr lang="en-US" altLang="ja-JP" sz="2800" dirty="0" smtClean="0"/>
              <a:t>2</a:t>
            </a:r>
            <a:r>
              <a:rPr lang="ja-JP" altLang="en-US" sz="2800" dirty="0" smtClean="0"/>
              <a:t>本目：色素増感太陽電池で模型自動車を動かす実験教材</a:t>
            </a:r>
            <a:endParaRPr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　　　　の開発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　（物理教育，</a:t>
            </a:r>
            <a:r>
              <a:rPr lang="en-US" altLang="ja-JP" sz="2800" dirty="0" smtClean="0"/>
              <a:t>Vol.56</a:t>
            </a:r>
            <a:r>
              <a:rPr lang="ja-JP" altLang="en-US" sz="2800" dirty="0" err="1" smtClean="0"/>
              <a:t>，</a:t>
            </a:r>
            <a:r>
              <a:rPr lang="en-US" altLang="ja-JP" sz="2800" dirty="0" smtClean="0"/>
              <a:t>No.1</a:t>
            </a:r>
            <a:r>
              <a:rPr lang="ja-JP" altLang="en-US" sz="2800" dirty="0" err="1" smtClean="0"/>
              <a:t>，</a:t>
            </a:r>
            <a:r>
              <a:rPr lang="en-US" altLang="ja-JP" sz="2800" dirty="0" smtClean="0"/>
              <a:t>2008</a:t>
            </a:r>
            <a:r>
              <a:rPr lang="ja-JP" altLang="en-US" sz="2800" dirty="0" err="1" smtClean="0"/>
              <a:t>，</a:t>
            </a:r>
            <a:r>
              <a:rPr lang="en-US" altLang="ja-JP" sz="2800" dirty="0" smtClean="0"/>
              <a:t>pp.21-24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　　　　　　　　　　　　　　　　</a:t>
            </a:r>
            <a:endParaRPr lang="en-US" altLang="ja-JP" sz="28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27984" y="5373216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r>
              <a:rPr lang="ja-JP" altLang="en-US" dirty="0"/>
              <a:t>　</a:t>
            </a:r>
            <a:endParaRPr lang="en-US" altLang="ja-JP" dirty="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dirty="0"/>
              <a:t>　</a:t>
            </a: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r>
              <a:rPr lang="ja-JP" altLang="en-US" dirty="0"/>
              <a:t>　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5652120" y="1556792"/>
            <a:ext cx="3168352" cy="2304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453745" y="11663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発展の流れ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980728"/>
            <a:ext cx="252184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色素</a:t>
            </a:r>
            <a:r>
              <a:rPr lang="ja-JP" altLang="en-US" sz="2800" dirty="0" smtClean="0"/>
              <a:t>論文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本目</a:t>
            </a:r>
            <a:endParaRPr kumimoji="1" lang="ja-JP" alt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1091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311078" y="3913892"/>
            <a:ext cx="252184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色素</a:t>
            </a:r>
            <a:r>
              <a:rPr lang="ja-JP" altLang="en-US" sz="2800" dirty="0" smtClean="0"/>
              <a:t>論文</a:t>
            </a:r>
            <a:r>
              <a:rPr lang="en-US" altLang="ja-JP" sz="2800" dirty="0"/>
              <a:t>2</a:t>
            </a:r>
            <a:r>
              <a:rPr lang="ja-JP" altLang="en-US" sz="2800" dirty="0" smtClean="0"/>
              <a:t>本目</a:t>
            </a:r>
            <a:endParaRPr kumimoji="1" lang="ja-JP" altLang="en-US" sz="2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6039" y="4484160"/>
            <a:ext cx="3171923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下矢印 9"/>
          <p:cNvSpPr/>
          <p:nvPr/>
        </p:nvSpPr>
        <p:spPr>
          <a:xfrm rot="19452388">
            <a:off x="2523784" y="3789634"/>
            <a:ext cx="504056" cy="792088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2147612" flipV="1">
            <a:off x="6124184" y="3789634"/>
            <a:ext cx="504056" cy="792088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38588" y="980728"/>
            <a:ext cx="252184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色素</a:t>
            </a:r>
            <a:r>
              <a:rPr lang="ja-JP" altLang="en-US" sz="2800" dirty="0" smtClean="0"/>
              <a:t>論文</a:t>
            </a:r>
            <a:r>
              <a:rPr lang="en-US" altLang="ja-JP" sz="2800" dirty="0" smtClean="0"/>
              <a:t>3</a:t>
            </a:r>
            <a:r>
              <a:rPr lang="ja-JP" altLang="en-US" sz="2800" dirty="0" smtClean="0"/>
              <a:t>本目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755576" y="1124744"/>
            <a:ext cx="7416824" cy="2664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453745" y="1166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1.</a:t>
            </a:r>
            <a:r>
              <a:rPr kumimoji="1" lang="ja-JP" altLang="en-US" sz="3200" dirty="0" smtClean="0"/>
              <a:t>はじめに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1383" y="1268760"/>
            <a:ext cx="73212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エネルギー環境教育教材として川村研究室は</a:t>
            </a:r>
            <a:r>
              <a:rPr lang="en-US" altLang="ja-JP" sz="2800" dirty="0" smtClean="0"/>
              <a:t>…</a:t>
            </a:r>
          </a:p>
          <a:p>
            <a:r>
              <a:rPr kumimoji="1" lang="ja-JP" altLang="en-US" sz="2800" dirty="0" smtClean="0"/>
              <a:t>・手回し発電機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・サボニウス型風車風力発電機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・燃料電池自動車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・色素増感太陽電池</a:t>
            </a:r>
            <a:endParaRPr kumimoji="1" lang="en-US" altLang="ja-JP" sz="2800" dirty="0" smtClean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1" y="4005064"/>
            <a:ext cx="9144000" cy="2474406"/>
            <a:chOff x="1" y="4005064"/>
            <a:chExt cx="9144000" cy="247440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857154" y="4005064"/>
              <a:ext cx="54296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 smtClean="0"/>
                <a:t>→　</a:t>
              </a:r>
              <a:r>
                <a:rPr kumimoji="1" lang="ja-JP" altLang="en-US" sz="2800" dirty="0" smtClean="0"/>
                <a:t>模型自動車が動く実験の要望</a:t>
              </a:r>
              <a:endParaRPr kumimoji="1" lang="ja-JP" altLang="en-US" sz="28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" y="4725144"/>
              <a:ext cx="9144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 smtClean="0"/>
                <a:t>本論文では</a:t>
              </a:r>
              <a:r>
                <a:rPr kumimoji="1" lang="en-US" altLang="ja-JP" sz="2800" dirty="0" smtClean="0"/>
                <a:t>…</a:t>
              </a:r>
            </a:p>
            <a:p>
              <a:pPr algn="ctr"/>
              <a:r>
                <a:rPr lang="ja-JP" altLang="en-US" sz="2800" u="sng" dirty="0" smtClean="0"/>
                <a:t>色素増感</a:t>
              </a:r>
              <a:r>
                <a:rPr lang="ja-JP" altLang="en-US" sz="2800" u="sng" dirty="0"/>
                <a:t>太陽</a:t>
              </a:r>
              <a:r>
                <a:rPr lang="ja-JP" altLang="en-US" sz="2800" u="sng" dirty="0" smtClean="0"/>
                <a:t>電池で模型自動車を動かす実験教材の開発</a:t>
              </a:r>
              <a:endParaRPr lang="en-US" altLang="ja-JP" sz="2800" u="sng" dirty="0" smtClean="0"/>
            </a:p>
            <a:p>
              <a:pPr algn="ctr"/>
              <a:endParaRPr lang="en-US" altLang="ja-JP" sz="2000" u="sng" dirty="0" smtClean="0"/>
            </a:p>
            <a:p>
              <a:pPr algn="ctr"/>
              <a:r>
                <a:rPr lang="ja-JP" altLang="en-US" sz="3200" dirty="0" smtClean="0">
                  <a:solidFill>
                    <a:srgbClr val="FF0000"/>
                  </a:solidFill>
                </a:rPr>
                <a:t>光→電気→運動</a:t>
              </a:r>
              <a:r>
                <a:rPr lang="ja-JP" altLang="en-US" sz="2000" dirty="0" smtClean="0">
                  <a:solidFill>
                    <a:srgbClr val="FF0000"/>
                  </a:solidFill>
                </a:rPr>
                <a:t>、</a:t>
              </a:r>
              <a:r>
                <a:rPr lang="ja-JP" altLang="en-US" sz="3200" dirty="0" smtClean="0">
                  <a:solidFill>
                    <a:srgbClr val="FF0000"/>
                  </a:solidFill>
                </a:rPr>
                <a:t>エネルギー変換の学習教材の開発</a:t>
              </a:r>
              <a:endParaRPr kumimoji="1" lang="en-US" altLang="ja-JP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319621" y="116632"/>
            <a:ext cx="4504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</a:t>
            </a:r>
            <a:r>
              <a:rPr kumimoji="1" lang="en-US" altLang="ja-JP" sz="3200" dirty="0" smtClean="0"/>
              <a:t>.</a:t>
            </a:r>
            <a:r>
              <a:rPr lang="ja-JP" altLang="en-US" sz="3200" dirty="0"/>
              <a:t>色素増感太陽電池と</a:t>
            </a:r>
            <a:r>
              <a:rPr lang="ja-JP" altLang="en-US" sz="3200" dirty="0" smtClean="0"/>
              <a:t>は</a:t>
            </a:r>
            <a:endParaRPr kumimoji="1" lang="ja-JP" altLang="en-US" sz="32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87524" y="1484784"/>
            <a:ext cx="8568953" cy="3312368"/>
            <a:chOff x="287524" y="1340768"/>
            <a:chExt cx="8568953" cy="3312368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87524" y="1988840"/>
              <a:ext cx="8568953" cy="2664296"/>
              <a:chOff x="395535" y="1556792"/>
              <a:chExt cx="8568953" cy="2664296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5" y="1556792"/>
                <a:ext cx="3594943" cy="2664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13836" y="1556792"/>
                <a:ext cx="4550652" cy="2664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テキスト ボックス 6"/>
            <p:cNvSpPr txBox="1"/>
            <p:nvPr/>
          </p:nvSpPr>
          <p:spPr>
            <a:xfrm>
              <a:off x="467544" y="1340768"/>
              <a:ext cx="3239990" cy="5232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色素論文</a:t>
              </a:r>
              <a:r>
                <a:rPr kumimoji="1" lang="en-US" altLang="ja-JP" sz="2800" dirty="0" smtClean="0"/>
                <a:t>1</a:t>
              </a:r>
              <a:r>
                <a:rPr kumimoji="1" lang="ja-JP" altLang="en-US" sz="2800" dirty="0" smtClean="0"/>
                <a:t>本目写真</a:t>
              </a:r>
              <a:endParaRPr kumimoji="1" lang="ja-JP" altLang="en-US" sz="28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974412" y="1340768"/>
              <a:ext cx="1261884" cy="5232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800" dirty="0"/>
                <a:t>本論文</a:t>
              </a:r>
              <a:endParaRPr kumimoji="1" lang="ja-JP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935174" y="116632"/>
            <a:ext cx="3273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3</a:t>
            </a:r>
            <a:r>
              <a:rPr kumimoji="1" lang="en-US" altLang="ja-JP" sz="3200" dirty="0" smtClean="0"/>
              <a:t>.</a:t>
            </a:r>
            <a:r>
              <a:rPr lang="ja-JP" altLang="en-US" sz="3200" dirty="0"/>
              <a:t>実験</a:t>
            </a:r>
            <a:r>
              <a:rPr lang="ja-JP" altLang="en-US" sz="3200" dirty="0" smtClean="0"/>
              <a:t>方法と結果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45183" y="1124744"/>
            <a:ext cx="6253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色素増感太陽電池の定量的な評価方法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→ソーターシミュレーター</a:t>
            </a:r>
            <a:endParaRPr kumimoji="1" lang="ja-JP" alt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976" y="2204864"/>
            <a:ext cx="5004048" cy="357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187373" y="5733256"/>
            <a:ext cx="476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図　電流</a:t>
            </a:r>
            <a:r>
              <a:rPr lang="en-US" altLang="ja-JP" sz="2800" dirty="0" smtClean="0"/>
              <a:t>-</a:t>
            </a:r>
            <a:r>
              <a:rPr lang="ja-JP" altLang="en-US" sz="2800" dirty="0" smtClean="0"/>
              <a:t>電圧特性（</a:t>
            </a:r>
            <a:r>
              <a:rPr lang="en-US" altLang="ja-JP" sz="2800" dirty="0" smtClean="0"/>
              <a:t>I-V</a:t>
            </a:r>
            <a:r>
              <a:rPr lang="ja-JP" altLang="en-US" sz="2800" dirty="0" smtClean="0"/>
              <a:t>カーブ）</a:t>
            </a:r>
            <a:endParaRPr kumimoji="1" lang="ja-JP" altLang="en-US" sz="2800" dirty="0"/>
          </a:p>
        </p:txBody>
      </p:sp>
      <p:sp>
        <p:nvSpPr>
          <p:cNvPr id="7" name="円/楕円 6"/>
          <p:cNvSpPr/>
          <p:nvPr/>
        </p:nvSpPr>
        <p:spPr>
          <a:xfrm>
            <a:off x="2771800" y="2492896"/>
            <a:ext cx="576064" cy="50405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012160" y="4725144"/>
            <a:ext cx="576064" cy="50405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76256" y="465313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u="sng" dirty="0" smtClean="0">
                <a:solidFill>
                  <a:srgbClr val="FF0000"/>
                </a:solidFill>
              </a:rPr>
              <a:t>開放電圧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242088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u="sng" dirty="0">
                <a:solidFill>
                  <a:srgbClr val="FF0000"/>
                </a:solidFill>
              </a:rPr>
              <a:t>短絡電流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935174" y="116632"/>
            <a:ext cx="3273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3</a:t>
            </a:r>
            <a:r>
              <a:rPr kumimoji="1" lang="en-US" altLang="ja-JP" sz="3200" dirty="0" smtClean="0"/>
              <a:t>.</a:t>
            </a:r>
            <a:r>
              <a:rPr lang="ja-JP" altLang="en-US" sz="3200" dirty="0"/>
              <a:t>実験</a:t>
            </a:r>
            <a:r>
              <a:rPr lang="ja-JP" altLang="en-US" sz="3200" dirty="0" smtClean="0"/>
              <a:t>方法と結果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45183" y="1124744"/>
            <a:ext cx="6253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色素増感太陽電池の定量的な評価方法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→ソーターシミュレーター</a:t>
            </a:r>
            <a:endParaRPr kumimoji="1" lang="ja-JP" alt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976" y="2204864"/>
            <a:ext cx="5004048" cy="357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187373" y="5733256"/>
            <a:ext cx="476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図　電流</a:t>
            </a:r>
            <a:r>
              <a:rPr lang="en-US" altLang="ja-JP" sz="2800" dirty="0" smtClean="0"/>
              <a:t>-</a:t>
            </a:r>
            <a:r>
              <a:rPr lang="ja-JP" altLang="en-US" sz="2800" dirty="0" smtClean="0"/>
              <a:t>電圧特性（</a:t>
            </a:r>
            <a:r>
              <a:rPr lang="en-US" altLang="ja-JP" sz="2800" dirty="0" smtClean="0"/>
              <a:t>I-V</a:t>
            </a:r>
            <a:r>
              <a:rPr lang="ja-JP" altLang="en-US" sz="2800" dirty="0" smtClean="0"/>
              <a:t>カーブ）</a:t>
            </a:r>
            <a:endParaRPr kumimoji="1" lang="ja-JP" altLang="en-US" sz="2800" dirty="0"/>
          </a:p>
        </p:txBody>
      </p:sp>
      <p:sp>
        <p:nvSpPr>
          <p:cNvPr id="7" name="円/楕円 6"/>
          <p:cNvSpPr/>
          <p:nvPr/>
        </p:nvSpPr>
        <p:spPr>
          <a:xfrm>
            <a:off x="2771800" y="2492896"/>
            <a:ext cx="576064" cy="50405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012160" y="4725144"/>
            <a:ext cx="576064" cy="50405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76256" y="465313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u="sng" dirty="0" smtClean="0">
                <a:solidFill>
                  <a:srgbClr val="FF0000"/>
                </a:solidFill>
              </a:rPr>
              <a:t>開放電圧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242088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u="sng" dirty="0">
                <a:solidFill>
                  <a:srgbClr val="FF0000"/>
                </a:solidFill>
              </a:rPr>
              <a:t>短絡電流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935174" y="116632"/>
            <a:ext cx="3273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3</a:t>
            </a:r>
            <a:r>
              <a:rPr kumimoji="1" lang="en-US" altLang="ja-JP" sz="3200" dirty="0" smtClean="0"/>
              <a:t>.</a:t>
            </a:r>
            <a:r>
              <a:rPr lang="ja-JP" altLang="en-US" sz="3200" dirty="0"/>
              <a:t>実験</a:t>
            </a:r>
            <a:r>
              <a:rPr lang="ja-JP" altLang="en-US" sz="3200" dirty="0" smtClean="0"/>
              <a:t>方法と結果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1540" y="1052736"/>
            <a:ext cx="828092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どのような工夫を行ったから、性能が向上したのか</a:t>
            </a:r>
            <a:r>
              <a:rPr lang="en-US" altLang="ja-JP" sz="2800" dirty="0" smtClean="0"/>
              <a:t>…</a:t>
            </a:r>
          </a:p>
          <a:p>
            <a:endParaRPr lang="en-US" altLang="ja-JP" sz="1050" dirty="0" smtClean="0"/>
          </a:p>
          <a:p>
            <a:r>
              <a:rPr kumimoji="1" lang="ja-JP" altLang="en-US" sz="3200" dirty="0" smtClean="0"/>
              <a:t>・</a:t>
            </a:r>
            <a:r>
              <a:rPr kumimoji="1" lang="en-US" altLang="ja-JP" sz="3200" dirty="0" smtClean="0"/>
              <a:t>SP-210</a:t>
            </a:r>
            <a:r>
              <a:rPr kumimoji="1" lang="ja-JP" altLang="en-US" sz="3200" dirty="0" smtClean="0"/>
              <a:t>を使用し、焼き付けを行った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・ヨウ素電解質溶液（昭和電工）を使用した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・</a:t>
            </a:r>
            <a:r>
              <a:rPr lang="ja-JP" altLang="en-US" sz="3200" dirty="0" smtClean="0"/>
              <a:t>電気伝導性ガラスを変更した</a:t>
            </a:r>
            <a:endParaRPr lang="en-US" altLang="ja-JP" sz="3200" dirty="0" smtClean="0"/>
          </a:p>
          <a:p>
            <a:endParaRPr lang="en-US" altLang="ja-JP" sz="1050" dirty="0" smtClean="0"/>
          </a:p>
          <a:p>
            <a:r>
              <a:rPr lang="ja-JP" altLang="en-US" sz="2800" dirty="0" smtClean="0"/>
              <a:t>（参考）車体重量は</a:t>
            </a:r>
            <a:r>
              <a:rPr lang="en-US" altLang="ja-JP" sz="2800" dirty="0" smtClean="0"/>
              <a:t>62g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449" y="4005064"/>
            <a:ext cx="8745103" cy="236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935174" y="116632"/>
            <a:ext cx="3273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3</a:t>
            </a:r>
            <a:r>
              <a:rPr kumimoji="1" lang="en-US" altLang="ja-JP" sz="3200" dirty="0" smtClean="0"/>
              <a:t>.</a:t>
            </a:r>
            <a:r>
              <a:rPr lang="ja-JP" altLang="en-US" sz="3200" dirty="0"/>
              <a:t>実験</a:t>
            </a:r>
            <a:r>
              <a:rPr lang="ja-JP" altLang="en-US" sz="3200" dirty="0" smtClean="0"/>
              <a:t>方法と結果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1540" y="1196752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モーターは</a:t>
            </a:r>
            <a:r>
              <a:rPr kumimoji="1" lang="en-US" altLang="ja-JP" sz="3200" dirty="0" smtClean="0"/>
              <a:t>330TK</a:t>
            </a:r>
            <a:r>
              <a:rPr kumimoji="1" lang="ja-JP" altLang="en-US" sz="3200" dirty="0" smtClean="0"/>
              <a:t>を使用。</a:t>
            </a:r>
            <a:endParaRPr kumimoji="1" lang="en-US" altLang="ja-JP" sz="3200" dirty="0" smtClean="0"/>
          </a:p>
          <a:p>
            <a:pPr algn="ctr"/>
            <a:r>
              <a:rPr lang="en-US" altLang="ja-JP" sz="3200" dirty="0" smtClean="0"/>
              <a:t>5</a:t>
            </a:r>
            <a:r>
              <a:rPr lang="ja-JP" altLang="en-US" sz="3200" dirty="0" smtClean="0"/>
              <a:t>直列</a:t>
            </a:r>
            <a:r>
              <a:rPr lang="en-US" altLang="ja-JP" sz="3200" dirty="0" smtClean="0"/>
              <a:t>×2</a:t>
            </a:r>
            <a:r>
              <a:rPr lang="ja-JP" altLang="en-US" sz="3200" dirty="0" smtClean="0"/>
              <a:t>並列、</a:t>
            </a:r>
            <a:r>
              <a:rPr lang="en-US" altLang="ja-JP" sz="3200" dirty="0" smtClean="0"/>
              <a:t>18000lux</a:t>
            </a:r>
            <a:r>
              <a:rPr lang="ja-JP" altLang="en-US" sz="3200" dirty="0" err="1" smtClean="0"/>
              <a:t>にて</a:t>
            </a:r>
            <a:r>
              <a:rPr lang="ja-JP" altLang="en-US" sz="3200" dirty="0" smtClean="0"/>
              <a:t>モーターが駆動。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（開放電圧：</a:t>
            </a:r>
            <a:r>
              <a:rPr lang="en-US" altLang="ja-JP" sz="3200" dirty="0" smtClean="0"/>
              <a:t>1.75 V</a:t>
            </a:r>
            <a:r>
              <a:rPr lang="ja-JP" altLang="en-US" sz="3200" dirty="0" err="1" smtClean="0"/>
              <a:t>、</a:t>
            </a:r>
            <a:r>
              <a:rPr lang="ja-JP" altLang="en-US" sz="3200" dirty="0" smtClean="0"/>
              <a:t>短絡電流：</a:t>
            </a:r>
            <a:r>
              <a:rPr lang="en-US" altLang="ja-JP" sz="3200" dirty="0" smtClean="0"/>
              <a:t>6.40 </a:t>
            </a:r>
            <a:r>
              <a:rPr lang="en-US" altLang="ja-JP" sz="3200" dirty="0" err="1" smtClean="0"/>
              <a:t>mA</a:t>
            </a:r>
            <a:r>
              <a:rPr lang="ja-JP" altLang="en-US" sz="3200" dirty="0" smtClean="0"/>
              <a:t>）</a:t>
            </a:r>
            <a:endParaRPr lang="en-US" altLang="ja-JP" sz="3200" dirty="0" smtClean="0"/>
          </a:p>
          <a:p>
            <a:pPr algn="ctr"/>
            <a:endParaRPr lang="en-US" altLang="ja-JP" sz="32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258" y="2780928"/>
            <a:ext cx="5277485" cy="390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356</Words>
  <Application>Microsoft Office PowerPoint</Application>
  <PresentationFormat>画面に合わせる (4:3)</PresentationFormat>
  <Paragraphs>90</Paragraphs>
  <Slides>13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温</dc:creator>
  <cp:lastModifiedBy>温</cp:lastModifiedBy>
  <cp:revision>18</cp:revision>
  <dcterms:created xsi:type="dcterms:W3CDTF">2012-07-16T16:49:32Z</dcterms:created>
  <dcterms:modified xsi:type="dcterms:W3CDTF">2012-07-17T08:08:15Z</dcterms:modified>
</cp:coreProperties>
</file>