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4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t>2012/7/18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コネクタ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コネクタ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円/楕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円/楕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円/楕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0ED720-0104-4369-84BC-D37694168613}" type="datetimeFigureOut">
              <a:rPr kumimoji="1" lang="ja-JP" altLang="en-US" smtClean="0"/>
              <a:t>2012/7/18</a:t>
            </a:fld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t>2012/7/18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コネクタ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コネクタ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2012/7/18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0ED720-0104-4369-84BC-D37694168613}" type="datetimeFigureOut">
              <a:rPr kumimoji="1" lang="ja-JP" altLang="en-US" smtClean="0"/>
              <a:t>2012/7/18</a:t>
            </a:fld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2012/7/18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コンテンツ プレースホルダー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0ED720-0104-4369-84BC-D37694168613}" type="datetimeFigureOut">
              <a:rPr kumimoji="1" lang="ja-JP" altLang="en-US" smtClean="0"/>
              <a:t>2012/7/18</a:t>
            </a:fld>
            <a:endParaRPr kumimoji="1" lang="ja-JP" altLang="en-US"/>
          </a:p>
        </p:txBody>
      </p:sp>
      <p:sp>
        <p:nvSpPr>
          <p:cNvPr id="22" name="スライド番号プレースホルダー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フッター プレースホルダー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付プレースホルダー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0ED720-0104-4369-84BC-D37694168613}" type="datetimeFigureOut">
              <a:rPr kumimoji="1" lang="ja-JP" altLang="en-US" smtClean="0"/>
              <a:t>2012/7/18</a:t>
            </a:fld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2012/7/18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1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908720"/>
            <a:ext cx="8964488" cy="2520280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4000" dirty="0" smtClean="0"/>
              <a:t>子ども達への科学実験教室の運営方法論</a:t>
            </a:r>
            <a:r>
              <a:rPr kumimoji="1" lang="ja-JP" altLang="en-US" dirty="0" smtClean="0"/>
              <a:t/>
            </a:r>
            <a:br>
              <a:rPr kumimoji="1" lang="ja-JP" altLang="en-US" dirty="0" smtClean="0"/>
            </a:br>
            <a:r>
              <a:rPr kumimoji="1" lang="ja-JP" altLang="en-US" dirty="0" smtClean="0"/>
              <a:t/>
            </a:r>
            <a:br>
              <a:rPr kumimoji="1" lang="ja-JP" altLang="en-US" dirty="0" smtClean="0"/>
            </a:br>
            <a:r>
              <a:rPr lang="ja-JP" altLang="en-US" dirty="0" smtClean="0"/>
              <a:t>－環境ＮＧＯ「サイエンスＥネット」の活動事例をとおして－</a:t>
            </a:r>
            <a:br>
              <a:rPr lang="ja-JP" altLang="en-US" dirty="0" smtClean="0"/>
            </a:br>
            <a:r>
              <a:rPr lang="ja-JP" altLang="en-US" dirty="0" smtClean="0"/>
              <a:t>川村 康文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563888" y="5157192"/>
            <a:ext cx="6318448" cy="1305998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東京理科大学 理学部第一部 応用物理学科 </a:t>
            </a:r>
            <a:r>
              <a:rPr lang="en-US" altLang="ja-JP" dirty="0" smtClean="0"/>
              <a:t>4</a:t>
            </a:r>
            <a:r>
              <a:rPr lang="ja-JP" altLang="en-US" dirty="0" smtClean="0"/>
              <a:t>年</a:t>
            </a:r>
          </a:p>
          <a:p>
            <a:r>
              <a:rPr lang="ja-JP" altLang="en-US" dirty="0"/>
              <a:t>川村</a:t>
            </a:r>
            <a:r>
              <a:rPr lang="ja-JP" altLang="en-US" dirty="0" smtClean="0"/>
              <a:t>研究室</a:t>
            </a:r>
            <a:r>
              <a:rPr lang="ja-JP" altLang="en-US" dirty="0"/>
              <a:t> </a:t>
            </a:r>
            <a:r>
              <a:rPr kumimoji="1" lang="en-US" altLang="ja-JP" dirty="0" smtClean="0"/>
              <a:t>1509060</a:t>
            </a:r>
            <a:r>
              <a:rPr kumimoji="1" lang="ja-JP" altLang="en-US" dirty="0" smtClean="0"/>
              <a:t> 高橋 佳香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037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Ⅳ</a:t>
            </a:r>
            <a:r>
              <a:rPr kumimoji="1" lang="ja-JP" altLang="en-US" dirty="0" smtClean="0"/>
              <a:t> 考察</a:t>
            </a:r>
            <a:br>
              <a:rPr kumimoji="1" lang="ja-JP" altLang="en-US" dirty="0" smtClean="0"/>
            </a:br>
            <a:r>
              <a:rPr lang="ja-JP" altLang="en-US" dirty="0" smtClean="0"/>
              <a:t>①独自の実験教材能力をもっていること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964704"/>
          </a:xfrm>
        </p:spPr>
        <p:txBody>
          <a:bodyPr/>
          <a:lstStyle/>
          <a:p>
            <a:r>
              <a:rPr kumimoji="1" lang="ja-JP" altLang="en-US" dirty="0" smtClean="0"/>
              <a:t>依頼者側の要求に対応ができる</a:t>
            </a:r>
          </a:p>
          <a:p>
            <a:r>
              <a:rPr kumimoji="1" lang="ja-JP" altLang="en-US" dirty="0" smtClean="0"/>
              <a:t>教材開発スタッフの必要性・・・様々な専門能力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395536" y="4365104"/>
            <a:ext cx="8568952" cy="72008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③情報収集と情報発信の必要性</a:t>
            </a:r>
            <a:endParaRPr lang="ja-JP" altLang="en-US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95536" y="3284984"/>
            <a:ext cx="7467600" cy="9647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1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1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1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自己教育力⇒例会</a:t>
            </a:r>
          </a:p>
          <a:p>
            <a:r>
              <a:rPr lang="ja-JP" altLang="en-US" dirty="0" smtClean="0"/>
              <a:t>スタッフのステップアップ     </a:t>
            </a:r>
            <a:r>
              <a:rPr lang="ja-JP" altLang="en-US" dirty="0"/>
              <a:t>（</a:t>
            </a:r>
            <a:r>
              <a:rPr lang="ja-JP" altLang="en-US" dirty="0" smtClean="0"/>
              <a:t>自発的である）</a:t>
            </a:r>
            <a:endParaRPr lang="ja-JP" altLang="en-US" dirty="0" smtClean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31409" y="2564904"/>
            <a:ext cx="8568952" cy="720080"/>
          </a:xfrm>
          <a:prstGeom prst="rect">
            <a:avLst/>
          </a:prstGeom>
        </p:spPr>
        <p:txBody>
          <a:bodyPr vert="horz" anchor="b">
            <a:normAutofit fontScale="85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②実験教室の運営スタッフの募集能力と養成能力をもつこと</a:t>
            </a:r>
            <a:endParaRPr lang="ja-JP" altLang="en-US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395536" y="5117874"/>
            <a:ext cx="7467600" cy="9647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1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1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1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いろいろな情報ツールを用いる</a:t>
            </a:r>
            <a:endParaRPr lang="ja-JP" altLang="en-US" dirty="0" smtClean="0"/>
          </a:p>
        </p:txBody>
      </p:sp>
      <p:sp>
        <p:nvSpPr>
          <p:cNvPr id="8" name="正方形/長方形 7"/>
          <p:cNvSpPr/>
          <p:nvPr/>
        </p:nvSpPr>
        <p:spPr>
          <a:xfrm>
            <a:off x="611560" y="5620913"/>
            <a:ext cx="77011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継続的</a:t>
            </a:r>
            <a:r>
              <a:rPr lang="ja-JP" alt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に実験教室を開催</a:t>
            </a:r>
            <a:endParaRPr lang="ja-JP" alt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087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kumimoji="1" lang="en-US" altLang="ja-JP" dirty="0" smtClean="0"/>
              <a:t>Ⅴ</a:t>
            </a:r>
            <a:r>
              <a:rPr kumimoji="1" lang="ja-JP" altLang="en-US" dirty="0" smtClean="0"/>
              <a:t> 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873752"/>
          </a:xfrm>
        </p:spPr>
        <p:txBody>
          <a:bodyPr/>
          <a:lstStyle/>
          <a:p>
            <a:r>
              <a:rPr kumimoji="1" lang="ja-JP" altLang="en-US" dirty="0" smtClean="0"/>
              <a:t>活動意義</a:t>
            </a:r>
            <a:br>
              <a:rPr kumimoji="1" lang="ja-JP" altLang="en-US" dirty="0" smtClean="0"/>
            </a:br>
            <a:r>
              <a:rPr kumimoji="1" lang="ja-JP" altLang="en-US" dirty="0" smtClean="0"/>
              <a:t>⇒子供たちがよりよい教育を受ける機会を提供すること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 smtClean="0"/>
          </a:p>
          <a:p>
            <a:r>
              <a:rPr lang="ja-JP" altLang="en-US" dirty="0"/>
              <a:t>科学</a:t>
            </a:r>
            <a:r>
              <a:rPr lang="ja-JP" altLang="en-US" dirty="0" smtClean="0"/>
              <a:t>の市民化の実践</a:t>
            </a:r>
            <a:r>
              <a:rPr lang="en-US" altLang="ja-JP" smtClean="0"/>
              <a:t/>
            </a:r>
            <a:br>
              <a:rPr lang="en-US" altLang="ja-JP" smtClean="0"/>
            </a:br>
            <a:endParaRPr lang="ja-JP" altLang="en-US" dirty="0" smtClean="0"/>
          </a:p>
          <a:p>
            <a:r>
              <a:rPr kumimoji="1" lang="ja-JP" altLang="en-US" dirty="0"/>
              <a:t>市民</a:t>
            </a:r>
            <a:r>
              <a:rPr kumimoji="1" lang="ja-JP" altLang="en-US" dirty="0" smtClean="0"/>
              <a:t>の、環境問題に対しての意識が前向きに変化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120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kumimoji="1" lang="en-US" altLang="ja-JP" dirty="0" smtClean="0"/>
              <a:t>Ⅵ</a:t>
            </a:r>
            <a:r>
              <a:rPr kumimoji="1" lang="ja-JP" altLang="en-US" dirty="0" smtClean="0"/>
              <a:t> 論文を読んで・・・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352928" cy="460851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実験教室を行うには、様々な力、能力、人材が必要</a:t>
            </a:r>
            <a:br>
              <a:rPr kumimoji="1" lang="ja-JP" altLang="en-US" dirty="0" smtClean="0"/>
            </a:br>
            <a:endParaRPr kumimoji="1" lang="ja-JP" altLang="en-US" dirty="0" smtClean="0"/>
          </a:p>
          <a:p>
            <a:r>
              <a:rPr kumimoji="1" lang="ja-JP" altLang="en-US" dirty="0" smtClean="0"/>
              <a:t>子ども達の理科離れを防ぎ、理科好きの生徒を増やすには、理科教師だけでなく、市民の力も重要</a:t>
            </a:r>
            <a:br>
              <a:rPr kumimoji="1" lang="ja-JP" altLang="en-US" dirty="0" smtClean="0"/>
            </a:br>
            <a:endParaRPr lang="ja-JP" altLang="en-US" dirty="0" smtClean="0"/>
          </a:p>
          <a:p>
            <a:r>
              <a:rPr kumimoji="1" lang="ja-JP" altLang="en-US" dirty="0"/>
              <a:t>自分</a:t>
            </a:r>
            <a:r>
              <a:rPr kumimoji="1" lang="ja-JP" altLang="en-US" dirty="0" smtClean="0"/>
              <a:t>自身が体感することによって、科学実験教室の必要性がわかる⇒伝える側自身が体感することが大切</a:t>
            </a:r>
            <a:br>
              <a:rPr kumimoji="1" lang="ja-JP" altLang="en-US" dirty="0" smtClean="0"/>
            </a:br>
            <a:endParaRPr kumimoji="1" lang="ja-JP" altLang="en-US" dirty="0" smtClean="0"/>
          </a:p>
          <a:p>
            <a:r>
              <a:rPr lang="ja-JP" altLang="en-US" dirty="0" smtClean="0"/>
              <a:t>一市民として、地球環境について考えていかなければ</a:t>
            </a:r>
            <a:r>
              <a:rPr lang="ja-JP" altLang="en-US" dirty="0"/>
              <a:t>ならない</a:t>
            </a:r>
            <a:endParaRPr kumimoji="1"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834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私、高橋佳香は・・・・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実験が授業の中で行える教師になりたい！</a:t>
            </a:r>
          </a:p>
          <a:p>
            <a:pPr marL="0" indent="0">
              <a:buNone/>
            </a:pPr>
            <a:endParaRPr kumimoji="1" lang="ja-JP" altLang="en-US" sz="3200" dirty="0" smtClean="0"/>
          </a:p>
          <a:p>
            <a:r>
              <a:rPr lang="ja-JP" altLang="en-US" sz="3200" dirty="0" smtClean="0"/>
              <a:t>理科嫌いを減らす 理科好きを育てる </a:t>
            </a:r>
            <a:br>
              <a:rPr lang="ja-JP" altLang="en-US" sz="3200" dirty="0" smtClean="0"/>
            </a:br>
            <a:r>
              <a:rPr lang="ja-JP" altLang="en-US" sz="3200" dirty="0" smtClean="0"/>
              <a:t>                     授業ができる教師となりたい！</a:t>
            </a:r>
            <a:br>
              <a:rPr lang="ja-JP" altLang="en-US" sz="3200" dirty="0" smtClean="0"/>
            </a:br>
            <a:endParaRPr lang="ja-JP" altLang="en-US" sz="3200" dirty="0" smtClean="0"/>
          </a:p>
          <a:p>
            <a:r>
              <a:rPr kumimoji="1" lang="ja-JP" altLang="en-US" sz="3200" dirty="0"/>
              <a:t>地球環境問題</a:t>
            </a:r>
            <a:r>
              <a:rPr kumimoji="1" lang="ja-JP" altLang="en-US" sz="3200" dirty="0" smtClean="0"/>
              <a:t>に対しても、</a:t>
            </a:r>
            <a:br>
              <a:rPr kumimoji="1" lang="ja-JP" altLang="en-US" sz="3200" dirty="0" smtClean="0"/>
            </a:br>
            <a:r>
              <a:rPr kumimoji="1" lang="ja-JP" altLang="en-US" sz="3200" dirty="0" smtClean="0"/>
              <a:t>  しっかりと考えられる大人、教師となりたい！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8176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21014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Ⅶ</a:t>
            </a:r>
            <a:r>
              <a:rPr kumimoji="1" lang="ja-JP" altLang="en-US" dirty="0" smtClean="0"/>
              <a:t> </a:t>
            </a:r>
            <a:r>
              <a:rPr kumimoji="1" lang="ja-JP" altLang="en-US" sz="8900" dirty="0" smtClean="0"/>
              <a:t>討論タイム</a:t>
            </a:r>
            <a:r>
              <a:rPr kumimoji="1" lang="en-US" altLang="ja-JP" sz="8900" dirty="0" smtClean="0"/>
              <a:t>!(^^)!</a:t>
            </a:r>
            <a:endParaRPr kumimoji="1" lang="ja-JP" altLang="en-US" sz="8900" dirty="0"/>
          </a:p>
        </p:txBody>
      </p:sp>
      <p:sp>
        <p:nvSpPr>
          <p:cNvPr id="5" name="正方形/長方形 4"/>
          <p:cNvSpPr/>
          <p:nvPr/>
        </p:nvSpPr>
        <p:spPr>
          <a:xfrm>
            <a:off x="-1188640" y="1988840"/>
            <a:ext cx="11629067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科学がすでに好きでないと</a:t>
            </a:r>
          </a:p>
          <a:p>
            <a:pPr algn="ctr"/>
            <a:r>
              <a:rPr lang="ja-JP" alt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思ってしまっている生徒に、</a:t>
            </a:r>
          </a:p>
          <a:p>
            <a:pPr algn="ctr"/>
            <a:r>
              <a:rPr lang="ja-JP" alt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どのように興味を持ってもらうか</a:t>
            </a:r>
            <a:r>
              <a:rPr lang="en-US" altLang="ja-JP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??</a:t>
            </a:r>
            <a:endParaRPr lang="ja-JP" alt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07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kumimoji="1" lang="en-US" altLang="ja-JP" dirty="0" smtClean="0"/>
              <a:t>Ⅰ</a:t>
            </a:r>
            <a:r>
              <a:rPr kumimoji="1" lang="ja-JP" altLang="en-US" dirty="0" smtClean="0"/>
              <a:t>問題と目的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39552" y="1006230"/>
            <a:ext cx="36551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「理科離れ」</a:t>
            </a:r>
            <a:endParaRPr lang="ja-JP" alt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下矢印 6"/>
          <p:cNvSpPr/>
          <p:nvPr/>
        </p:nvSpPr>
        <p:spPr>
          <a:xfrm rot="6935033">
            <a:off x="4169180" y="1170817"/>
            <a:ext cx="1008112" cy="13385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24831" y="2583732"/>
            <a:ext cx="66992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ja-JP" altLang="en-US" sz="5400" b="1" cap="none" spc="0" dirty="0" smtClean="0">
                <a:ln/>
                <a:solidFill>
                  <a:schemeClr val="accent3"/>
                </a:solidFill>
                <a:effectLst/>
              </a:rPr>
              <a:t>改善されていない</a:t>
            </a:r>
            <a:r>
              <a:rPr lang="en-US" altLang="ja-JP" sz="5400" b="1" cap="none" spc="0" dirty="0" smtClean="0">
                <a:ln/>
                <a:solidFill>
                  <a:schemeClr val="accent3"/>
                </a:solidFill>
                <a:effectLst/>
              </a:rPr>
              <a:t>(-”-)</a:t>
            </a:r>
            <a:endParaRPr lang="ja-JP" alt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27270" y="4077072"/>
            <a:ext cx="48574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学校が週休２日制になると特に・・・</a:t>
            </a:r>
            <a:r>
              <a:rPr lang="ja-JP" altLang="en-US" sz="2400" dirty="0"/>
              <a:t>科学実験教室のニーズは高い</a:t>
            </a:r>
          </a:p>
          <a:p>
            <a:endParaRPr kumimoji="1" lang="ja-JP" altLang="en-US" sz="2400" dirty="0"/>
          </a:p>
        </p:txBody>
      </p:sp>
      <p:sp>
        <p:nvSpPr>
          <p:cNvPr id="11" name="円形吹き出し 10"/>
          <p:cNvSpPr/>
          <p:nvPr/>
        </p:nvSpPr>
        <p:spPr>
          <a:xfrm>
            <a:off x="5292080" y="3933169"/>
            <a:ext cx="4355976" cy="2016223"/>
          </a:xfrm>
          <a:prstGeom prst="wedgeEllipseCallout">
            <a:avLst>
              <a:gd name="adj1" fmla="val -54420"/>
              <a:gd name="adj2" fmla="val -255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/>
              <a:t>理科離れを防ぐ</a:t>
            </a:r>
          </a:p>
          <a:p>
            <a:pPr algn="ctr"/>
            <a:r>
              <a:rPr kumimoji="1" lang="ja-JP" altLang="en-US" sz="2400" b="1" dirty="0" smtClean="0"/>
              <a:t>理科好きの子ども達を育てる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539552" y="5166276"/>
            <a:ext cx="76787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ja-JP" altLang="en-US" sz="5400" b="1" cap="none" spc="0" dirty="0" smtClean="0">
                <a:ln/>
                <a:solidFill>
                  <a:schemeClr val="accent3"/>
                </a:solidFill>
                <a:effectLst/>
              </a:rPr>
              <a:t>実際の開催事例は少ない</a:t>
            </a:r>
            <a:endParaRPr lang="ja-JP" alt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39552" y="5949392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⇒運営方法を明らかにしていこう</a:t>
            </a:r>
            <a:r>
              <a:rPr kumimoji="1" lang="en-US" altLang="ja-JP" sz="4000" dirty="0" smtClean="0"/>
              <a:t>!!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79983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38138"/>
          </a:xfrm>
        </p:spPr>
        <p:txBody>
          <a:bodyPr/>
          <a:lstStyle/>
          <a:p>
            <a:r>
              <a:rPr kumimoji="1" lang="en-US" altLang="ja-JP" dirty="0" smtClean="0"/>
              <a:t>Ⅱ</a:t>
            </a:r>
            <a:r>
              <a:rPr kumimoji="1" lang="ja-JP" altLang="en-US" dirty="0" smtClean="0"/>
              <a:t> 方法</a:t>
            </a:r>
            <a:br>
              <a:rPr kumimoji="1" lang="ja-JP" altLang="en-US" dirty="0" smtClean="0"/>
            </a:br>
            <a:r>
              <a:rPr lang="ja-JP" altLang="en-US" dirty="0" smtClean="0"/>
              <a:t>調査対象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1556792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/>
              <a:t>環境ＮＧＯ「サイエンスＥネット」</a:t>
            </a:r>
            <a:endParaRPr kumimoji="1" lang="ja-JP" altLang="en-US" sz="36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07904" y="2073040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・・・「子ども達の理科離れ」への対応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2534705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kumimoji="1" lang="ja-JP" altLang="en-US" sz="2400" dirty="0" smtClean="0"/>
              <a:t>科学の面白さ楽しさを伝える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ja-JP" altLang="en-US" sz="2400" dirty="0"/>
              <a:t>地球</a:t>
            </a:r>
            <a:r>
              <a:rPr lang="ja-JP" altLang="en-US" sz="2400" dirty="0" smtClean="0"/>
              <a:t>環境問題について、科学的に実験を通して教育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23151" y="3573016"/>
            <a:ext cx="869932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学校</a:t>
            </a:r>
            <a:r>
              <a:rPr lang="ja-JP" alt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で不十分な教育部分も、</a:t>
            </a:r>
          </a:p>
          <a:p>
            <a:pPr algn="ctr"/>
            <a:r>
              <a:rPr lang="ja-JP" alt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社会教育団体として担っている</a:t>
            </a:r>
            <a:r>
              <a:rPr lang="en-US" altLang="ja-JP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!!!</a:t>
            </a:r>
            <a:endParaRPr lang="ja-JP" alt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599710" y="5229200"/>
            <a:ext cx="56733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ja-JP" altLang="en-US" sz="5400" b="1" cap="none" spc="0" dirty="0" smtClean="0">
                <a:ln/>
                <a:solidFill>
                  <a:schemeClr val="accent3"/>
                </a:solidFill>
                <a:effectLst/>
              </a:rPr>
              <a:t>全国規模での活動</a:t>
            </a:r>
            <a:endParaRPr lang="ja-JP" alt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1857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kumimoji="1" lang="en-US" altLang="ja-JP" dirty="0" smtClean="0"/>
              <a:t>Ⅲ</a:t>
            </a:r>
            <a:r>
              <a:rPr kumimoji="1" lang="ja-JP" altLang="en-US" dirty="0" smtClean="0"/>
              <a:t> 結果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323528" y="1394785"/>
            <a:ext cx="8640959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ja-JP" altLang="en-US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① 独自の教材開発能力を持つこと</a:t>
            </a:r>
          </a:p>
          <a:p>
            <a:endParaRPr lang="ja-JP" altLang="en-US" sz="36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ja-JP" alt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② 実験教室の運営スタッフの</a:t>
            </a:r>
            <a:br>
              <a:rPr lang="ja-JP" alt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ja-JP" alt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          募集能力と養成能力を持つこと</a:t>
            </a:r>
          </a:p>
          <a:p>
            <a:endParaRPr lang="ja-JP" altLang="en-US" sz="36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ja-JP" altLang="en-US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③ 情報ネットワークを多チャンネル化して、</a:t>
            </a:r>
            <a:br>
              <a:rPr lang="ja-JP" altLang="en-US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ja-JP" altLang="en-US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情報収集および情報発信をたえず</a:t>
            </a:r>
            <a:br>
              <a:rPr lang="ja-JP" altLang="en-US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ja-JP" altLang="en-US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継続的に行うこと  </a:t>
            </a:r>
            <a:endParaRPr lang="ja-JP" altLang="en-US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514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16632"/>
            <a:ext cx="8892480" cy="706090"/>
          </a:xfrm>
        </p:spPr>
        <p:txBody>
          <a:bodyPr/>
          <a:lstStyle/>
          <a:p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）科学実験教室の実践からわかった実験教室の類型</a:t>
            </a:r>
            <a:endParaRPr kumimoji="1" lang="ja-JP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8390526" cy="4638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467544" y="1772816"/>
            <a:ext cx="7920880" cy="43204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形吹き出し 6"/>
          <p:cNvSpPr/>
          <p:nvPr/>
        </p:nvSpPr>
        <p:spPr>
          <a:xfrm>
            <a:off x="5685661" y="764704"/>
            <a:ext cx="3024336" cy="648072"/>
          </a:xfrm>
          <a:prstGeom prst="wedgeEllipseCallout">
            <a:avLst>
              <a:gd name="adj1" fmla="val 2923"/>
              <a:gd name="adj2" fmla="val 1128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記念すべき第１回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43608" y="573325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いろいろなタイプの実験教室を開催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5817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16632"/>
            <a:ext cx="8892480" cy="706090"/>
          </a:xfrm>
        </p:spPr>
        <p:txBody>
          <a:bodyPr/>
          <a:lstStyle/>
          <a:p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）科学実験教室の実践からわかった実験教室の類型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496944" cy="5688632"/>
          </a:xfrm>
        </p:spPr>
        <p:txBody>
          <a:bodyPr/>
          <a:lstStyle/>
          <a:p>
            <a:r>
              <a:rPr kumimoji="1" lang="ja-JP" altLang="en-US" dirty="0" smtClean="0"/>
              <a:t>タイプ</a:t>
            </a:r>
            <a:r>
              <a:rPr kumimoji="1" lang="ja-JP" altLang="en-US" dirty="0" smtClean="0"/>
              <a:t>Ａ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科学実験教室の運営方法を持たない団体</a:t>
            </a:r>
            <a:br>
              <a:rPr kumimoji="1" lang="ja-JP" altLang="en-US" dirty="0" smtClean="0"/>
            </a:br>
            <a:r>
              <a:rPr kumimoji="1" lang="ja-JP" altLang="en-US" dirty="0" smtClean="0"/>
              <a:t>             例 ＰＴＡ</a:t>
            </a:r>
            <a:br>
              <a:rPr kumimoji="1" lang="ja-JP" altLang="en-US" dirty="0" smtClean="0"/>
            </a:br>
            <a:endParaRPr kumimoji="1" lang="ja-JP" altLang="en-US" dirty="0" smtClean="0"/>
          </a:p>
          <a:p>
            <a:r>
              <a:rPr lang="ja-JP" altLang="en-US" dirty="0" smtClean="0"/>
              <a:t>タイプ</a:t>
            </a:r>
            <a:r>
              <a:rPr lang="ja-JP" altLang="en-US" dirty="0" smtClean="0"/>
              <a:t>Ｂ</a:t>
            </a:r>
            <a:r>
              <a:rPr lang="en-US" altLang="ja-JP" dirty="0" smtClean="0"/>
              <a:t>:</a:t>
            </a:r>
            <a:r>
              <a:rPr lang="ja-JP" altLang="en-US" dirty="0" smtClean="0"/>
              <a:t>サイエンスＥネットが独自に企画運営</a:t>
            </a:r>
          </a:p>
          <a:p>
            <a:endParaRPr lang="ja-JP" altLang="en-US" dirty="0" smtClean="0"/>
          </a:p>
          <a:p>
            <a:r>
              <a:rPr kumimoji="1" lang="ja-JP" altLang="en-US" dirty="0" smtClean="0"/>
              <a:t>タイプ</a:t>
            </a:r>
            <a:r>
              <a:rPr kumimoji="1" lang="ja-JP" altLang="en-US" dirty="0" smtClean="0"/>
              <a:t>Ｃ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科学館から依頼</a:t>
            </a:r>
            <a:br>
              <a:rPr kumimoji="1" lang="ja-JP" altLang="en-US" dirty="0" smtClean="0"/>
            </a:br>
            <a:endParaRPr kumimoji="1" lang="ja-JP" altLang="en-US" dirty="0" smtClean="0"/>
          </a:p>
          <a:p>
            <a:r>
              <a:rPr lang="ja-JP" altLang="en-US" dirty="0" smtClean="0"/>
              <a:t>タイプ</a:t>
            </a:r>
            <a:r>
              <a:rPr lang="ja-JP" altLang="en-US" dirty="0" smtClean="0"/>
              <a:t>Ｄ</a:t>
            </a:r>
            <a:r>
              <a:rPr lang="en-US" altLang="ja-JP" dirty="0" smtClean="0"/>
              <a:t>:</a:t>
            </a:r>
            <a:r>
              <a:rPr lang="ja-JP" altLang="en-US" dirty="0" smtClean="0"/>
              <a:t>行政等から依頼</a:t>
            </a:r>
            <a:br>
              <a:rPr lang="ja-JP" altLang="en-US" dirty="0" smtClean="0"/>
            </a:br>
            <a:endParaRPr lang="ja-JP" altLang="en-US" dirty="0" smtClean="0"/>
          </a:p>
          <a:p>
            <a:r>
              <a:rPr lang="ja-JP" altLang="en-US" dirty="0" smtClean="0"/>
              <a:t>タイプ</a:t>
            </a:r>
            <a:r>
              <a:rPr lang="ja-JP" altLang="en-US" dirty="0" smtClean="0"/>
              <a:t>Ｅ</a:t>
            </a:r>
            <a:r>
              <a:rPr lang="en-US" altLang="ja-JP" dirty="0" smtClean="0"/>
              <a:t>:</a:t>
            </a:r>
            <a:r>
              <a:rPr lang="ja-JP" altLang="en-US" dirty="0" smtClean="0"/>
              <a:t>企業や任意団体等が社会貢献と位置づけて行う</a:t>
            </a:r>
            <a:br>
              <a:rPr lang="ja-JP" altLang="en-US" dirty="0" smtClean="0"/>
            </a:br>
            <a:endParaRPr lang="ja-JP" altLang="en-US" dirty="0" smtClean="0"/>
          </a:p>
          <a:p>
            <a:r>
              <a:rPr kumimoji="1" lang="ja-JP" altLang="en-US" dirty="0" smtClean="0"/>
              <a:t>タイプ</a:t>
            </a:r>
            <a:r>
              <a:rPr kumimoji="1" lang="ja-JP" altLang="en-US" dirty="0" smtClean="0"/>
              <a:t>Ｆ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学校授業への位置づけ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339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16632"/>
            <a:ext cx="8892480" cy="706090"/>
          </a:xfrm>
        </p:spPr>
        <p:txBody>
          <a:bodyPr/>
          <a:lstStyle/>
          <a:p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）科学実験教室の実践からわかった実験教室の類型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5246539" cy="4748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5076056" y="1196752"/>
            <a:ext cx="3309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400" dirty="0" smtClean="0"/>
              <a:t>3</a:t>
            </a:r>
            <a:r>
              <a:rPr kumimoji="1" lang="ja-JP" altLang="en-US" sz="2400" dirty="0" smtClean="0"/>
              <a:t>年</a:t>
            </a:r>
            <a:r>
              <a:rPr kumimoji="1" lang="en-US" altLang="ja-JP" sz="2400" dirty="0" smtClean="0"/>
              <a:t>10</a:t>
            </a:r>
            <a:r>
              <a:rPr kumimoji="1" lang="ja-JP" altLang="en-US" sz="2400" dirty="0" smtClean="0"/>
              <a:t>ヶ月で</a:t>
            </a:r>
            <a:r>
              <a:rPr lang="ja-JP" altLang="en-US" sz="2400" dirty="0" smtClean="0"/>
              <a:t>合計</a:t>
            </a:r>
            <a:r>
              <a:rPr lang="en-US" altLang="ja-JP" sz="2400" dirty="0" smtClean="0"/>
              <a:t>51</a:t>
            </a:r>
            <a:r>
              <a:rPr lang="ja-JP" altLang="en-US" sz="2400" dirty="0" smtClean="0"/>
              <a:t>回</a:t>
            </a:r>
            <a:br>
              <a:rPr lang="ja-JP" altLang="en-US" sz="2400" dirty="0" smtClean="0"/>
            </a:br>
            <a:r>
              <a:rPr lang="ja-JP" altLang="en-US" sz="2400" dirty="0" smtClean="0"/>
              <a:t>の実験教室を行った</a:t>
            </a:r>
            <a:endParaRPr kumimoji="1" lang="ja-JP" altLang="en-US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899592" y="4509120"/>
            <a:ext cx="4464496" cy="43204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吹き出し 6"/>
          <p:cNvSpPr/>
          <p:nvPr/>
        </p:nvSpPr>
        <p:spPr>
          <a:xfrm>
            <a:off x="5508104" y="3861048"/>
            <a:ext cx="3240360" cy="1656184"/>
          </a:xfrm>
          <a:prstGeom prst="wedgeRoundRectCallout">
            <a:avLst>
              <a:gd name="adj1" fmla="val -59676"/>
              <a:gd name="adj2" fmla="val 90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学校の授業のなかで</a:t>
            </a:r>
            <a:br>
              <a:rPr kumimoji="1" lang="ja-JP" altLang="en-US" sz="2400" dirty="0" smtClean="0"/>
            </a:br>
            <a:r>
              <a:rPr kumimoji="1" lang="ja-JP" altLang="en-US" sz="2400" dirty="0" smtClean="0"/>
              <a:t>行う実験教室は増える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8123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16632"/>
            <a:ext cx="8892480" cy="70609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（２）</a:t>
            </a:r>
            <a:r>
              <a:rPr kumimoji="1" lang="ja-JP" altLang="en-US" dirty="0" smtClean="0"/>
              <a:t>科学実験</a:t>
            </a:r>
            <a:r>
              <a:rPr kumimoji="1" lang="ja-JP" altLang="en-US" dirty="0" smtClean="0"/>
              <a:t>教室を行うにあたってシステムとあり方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1052736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いろいろな実験教材を</a:t>
            </a:r>
            <a:br>
              <a:rPr kumimoji="1" lang="ja-JP" altLang="en-US" sz="2400" dirty="0" smtClean="0"/>
            </a:br>
            <a:r>
              <a:rPr kumimoji="1" lang="ja-JP" altLang="en-US" sz="2400" dirty="0" smtClean="0"/>
              <a:t>見せ合う機会が必要</a:t>
            </a:r>
            <a:endParaRPr kumimoji="1" lang="ja-JP" altLang="en-US" sz="2400" dirty="0"/>
          </a:p>
        </p:txBody>
      </p:sp>
      <p:sp>
        <p:nvSpPr>
          <p:cNvPr id="4" name="右矢印 3"/>
          <p:cNvSpPr/>
          <p:nvPr/>
        </p:nvSpPr>
        <p:spPr>
          <a:xfrm>
            <a:off x="3779912" y="1196751"/>
            <a:ext cx="864096" cy="5429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832608" y="1044600"/>
            <a:ext cx="31683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/>
              <a:t>例会</a:t>
            </a:r>
            <a:endParaRPr kumimoji="1" lang="ja-JP" altLang="en-US" sz="4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11960" y="1815554"/>
            <a:ext cx="51125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実験をもちより、アドバイスしあう</a:t>
            </a:r>
            <a:br>
              <a:rPr kumimoji="1" lang="ja-JP" altLang="en-US" sz="2400" dirty="0" smtClean="0"/>
            </a:br>
            <a:r>
              <a:rPr kumimoji="1" lang="ja-JP" altLang="en-US" sz="2400" dirty="0" smtClean="0"/>
              <a:t>企業の製品をどのような利用が可能か</a:t>
            </a:r>
            <a:endParaRPr kumimoji="1" lang="ja-JP" altLang="en-US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1560" y="3284983"/>
            <a:ext cx="799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/>
              <a:t>実験教室のメニューとして完成！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41160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16632"/>
            <a:ext cx="8892480" cy="70609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）実験教室の運営スタッフの育成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1052736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事務局のメンバーには・・・ </a:t>
            </a:r>
            <a:r>
              <a:rPr lang="ja-JP" altLang="en-US" sz="2400" dirty="0" smtClean="0"/>
              <a:t>かつて、実験教室を</a:t>
            </a:r>
            <a:r>
              <a:rPr lang="ja-JP" altLang="en-US" sz="2400" u="sng" dirty="0" smtClean="0"/>
              <a:t>依頼した側</a:t>
            </a:r>
            <a:endParaRPr kumimoji="1" lang="ja-JP" altLang="en-US" sz="2400" u="sng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26339" y="1701907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例会で実験教材を体験を通して学ぶ</a:t>
            </a:r>
            <a:endParaRPr kumimoji="1" lang="ja-JP" altLang="en-US" sz="2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03648" y="2564903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子ども達への科学実験教室の必要性を強く認識</a:t>
            </a:r>
            <a:endParaRPr kumimoji="1" lang="ja-JP" altLang="en-US" sz="2400" dirty="0"/>
          </a:p>
        </p:txBody>
      </p:sp>
      <p:sp>
        <p:nvSpPr>
          <p:cNvPr id="5" name="下矢印 4"/>
          <p:cNvSpPr/>
          <p:nvPr/>
        </p:nvSpPr>
        <p:spPr>
          <a:xfrm>
            <a:off x="3037257" y="2186148"/>
            <a:ext cx="576064" cy="459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4706" y="3026568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他にも・・・・</a:t>
            </a:r>
          </a:p>
          <a:p>
            <a:r>
              <a:rPr lang="ja-JP" altLang="en-US" sz="2400" dirty="0" smtClean="0"/>
              <a:t> 大学生、社会人、行政のインターンシップ、民間企業があつめた</a:t>
            </a:r>
            <a:br>
              <a:rPr lang="ja-JP" altLang="en-US" sz="2400" dirty="0" smtClean="0"/>
            </a:br>
            <a:r>
              <a:rPr lang="ja-JP" altLang="en-US" sz="2400" dirty="0" smtClean="0"/>
              <a:t> アルバイト、</a:t>
            </a:r>
            <a:r>
              <a:rPr lang="ja-JP" altLang="en-US" sz="2400" u="sng" dirty="0" smtClean="0"/>
              <a:t>マスメディア</a:t>
            </a:r>
            <a:r>
              <a:rPr lang="ja-JP" altLang="en-US" sz="2400" dirty="0" smtClean="0"/>
              <a:t>によって活動を知った者、理科教師など</a:t>
            </a:r>
            <a:endParaRPr kumimoji="1" lang="ja-JP" altLang="en-US" sz="2400" dirty="0" smtClean="0"/>
          </a:p>
        </p:txBody>
      </p:sp>
      <p:sp>
        <p:nvSpPr>
          <p:cNvPr id="7" name="角丸四角形吹き出し 6"/>
          <p:cNvSpPr/>
          <p:nvPr/>
        </p:nvSpPr>
        <p:spPr>
          <a:xfrm>
            <a:off x="323528" y="4653136"/>
            <a:ext cx="8280920" cy="2016224"/>
          </a:xfrm>
          <a:prstGeom prst="wedgeRoundRectCallout">
            <a:avLst>
              <a:gd name="adj1" fmla="val -20857"/>
              <a:gd name="adj2" fmla="val -7094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実験教室に参加する児童・生徒へのアピール</a:t>
            </a:r>
          </a:p>
          <a:p>
            <a:pPr algn="ctr"/>
            <a:r>
              <a:rPr lang="ja-JP" altLang="en-US" sz="3200" dirty="0" smtClean="0"/>
              <a:t>と、同時に</a:t>
            </a:r>
          </a:p>
          <a:p>
            <a:pPr algn="ctr"/>
            <a:r>
              <a:rPr kumimoji="1" lang="ja-JP" altLang="en-US" sz="3200" dirty="0" smtClean="0"/>
              <a:t>スタッフとして参加する人へのアピール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31191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スパイス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スパイス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129</TotalTime>
  <Words>516</Words>
  <Application>Microsoft Office PowerPoint</Application>
  <PresentationFormat>画面に合わせる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スパイス</vt:lpstr>
      <vt:lpstr>子ども達への科学実験教室の運営方法論  －環境ＮＧＯ「サイエンスＥネット」の活動事例をとおして－ 川村 康文</vt:lpstr>
      <vt:lpstr>Ⅰ問題と目的</vt:lpstr>
      <vt:lpstr>Ⅱ 方法 調査対象</vt:lpstr>
      <vt:lpstr>Ⅲ 結果</vt:lpstr>
      <vt:lpstr>（1）科学実験教室の実践からわかった実験教室の類型</vt:lpstr>
      <vt:lpstr>（1）科学実験教室の実践からわかった実験教室の類型</vt:lpstr>
      <vt:lpstr>（1）科学実験教室の実践からわかった実験教室の類型</vt:lpstr>
      <vt:lpstr>（２）科学実験教室を行うにあたってシステムとあり方</vt:lpstr>
      <vt:lpstr>（3）実験教室の運営スタッフの育成</vt:lpstr>
      <vt:lpstr>Ⅳ 考察 ①独自の実験教材能力をもっていること</vt:lpstr>
      <vt:lpstr>Ⅴ まとめ</vt:lpstr>
      <vt:lpstr>Ⅵ 論文を読んで・・・ </vt:lpstr>
      <vt:lpstr>私、高橋佳香は・・・・</vt:lpstr>
      <vt:lpstr>Ⅶ 討論タイム!(^^)!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子ども達への科学実験教室の運営方法論  －環境ＮＧＯ「サイエンスＥネット」の活動事例をとおして－ 川村 康文</dc:title>
  <dc:creator>j1509060</dc:creator>
  <cp:lastModifiedBy>j1509060</cp:lastModifiedBy>
  <cp:revision>24</cp:revision>
  <dcterms:created xsi:type="dcterms:W3CDTF">2012-07-18T01:48:44Z</dcterms:created>
  <dcterms:modified xsi:type="dcterms:W3CDTF">2012-07-18T06:43:39Z</dcterms:modified>
</cp:coreProperties>
</file>