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2" r:id="rId5"/>
    <p:sldId id="261" r:id="rId6"/>
    <p:sldId id="263" r:id="rId7"/>
    <p:sldId id="264" r:id="rId8"/>
    <p:sldId id="265" r:id="rId9"/>
    <p:sldId id="266" r:id="rId10"/>
    <p:sldId id="260"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98DDD0D1-DC6B-4A46-BE54-688B6B171358}" type="datetimeFigureOut">
              <a:rPr kumimoji="1" lang="ja-JP" altLang="en-US" smtClean="0"/>
              <a:t>2012/7/25</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560AB10D-FDD0-4C3E-B24E-2DCA2F422F47}"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8DDD0D1-DC6B-4A46-BE54-688B6B171358}" type="datetimeFigureOut">
              <a:rPr kumimoji="1" lang="ja-JP" altLang="en-US" smtClean="0"/>
              <a:t>2012/7/25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0AB10D-FDD0-4C3E-B24E-2DCA2F422F4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8DDD0D1-DC6B-4A46-BE54-688B6B171358}" type="datetimeFigureOut">
              <a:rPr kumimoji="1" lang="ja-JP" altLang="en-US" smtClean="0"/>
              <a:t>2012/7/25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0AB10D-FDD0-4C3E-B24E-2DCA2F422F4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98DDD0D1-DC6B-4A46-BE54-688B6B171358}" type="datetimeFigureOut">
              <a:rPr kumimoji="1" lang="ja-JP" altLang="en-US" smtClean="0"/>
              <a:t>2012/7/25</a:t>
            </a:fld>
            <a:endParaRPr kumimoji="1" lang="ja-JP" altLang="en-US"/>
          </a:p>
        </p:txBody>
      </p:sp>
      <p:sp>
        <p:nvSpPr>
          <p:cNvPr id="9" name="スライド番号プレースホルダー 8"/>
          <p:cNvSpPr>
            <a:spLocks noGrp="1"/>
          </p:cNvSpPr>
          <p:nvPr>
            <p:ph type="sldNum" sz="quarter" idx="15"/>
          </p:nvPr>
        </p:nvSpPr>
        <p:spPr/>
        <p:txBody>
          <a:bodyPr rtlCol="0"/>
          <a:lstStyle/>
          <a:p>
            <a:fld id="{560AB10D-FDD0-4C3E-B24E-2DCA2F422F47}"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98DDD0D1-DC6B-4A46-BE54-688B6B171358}" type="datetimeFigureOut">
              <a:rPr kumimoji="1" lang="ja-JP" altLang="en-US" smtClean="0"/>
              <a:t>2012/7/25</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560AB10D-FDD0-4C3E-B24E-2DCA2F422F47}"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98DDD0D1-DC6B-4A46-BE54-688B6B171358}" type="datetimeFigureOut">
              <a:rPr kumimoji="1" lang="ja-JP" altLang="en-US" smtClean="0"/>
              <a:t>2012/7/25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0AB10D-FDD0-4C3E-B24E-2DCA2F422F47}"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98DDD0D1-DC6B-4A46-BE54-688B6B171358}" type="datetimeFigureOut">
              <a:rPr kumimoji="1" lang="ja-JP" altLang="en-US" smtClean="0"/>
              <a:t>2012/7/25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0AB10D-FDD0-4C3E-B24E-2DCA2F422F47}"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98DDD0D1-DC6B-4A46-BE54-688B6B171358}" type="datetimeFigureOut">
              <a:rPr kumimoji="1" lang="ja-JP" altLang="en-US" smtClean="0"/>
              <a:t>2012/7/25</a:t>
            </a:fld>
            <a:endParaRPr kumimoji="1" lang="ja-JP" altLang="en-US"/>
          </a:p>
        </p:txBody>
      </p:sp>
      <p:sp>
        <p:nvSpPr>
          <p:cNvPr id="7" name="スライド番号プレースホルダー 6"/>
          <p:cNvSpPr>
            <a:spLocks noGrp="1"/>
          </p:cNvSpPr>
          <p:nvPr>
            <p:ph type="sldNum" sz="quarter" idx="11"/>
          </p:nvPr>
        </p:nvSpPr>
        <p:spPr/>
        <p:txBody>
          <a:bodyPr rtlCol="0"/>
          <a:lstStyle/>
          <a:p>
            <a:fld id="{560AB10D-FDD0-4C3E-B24E-2DCA2F422F47}"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DDD0D1-DC6B-4A46-BE54-688B6B171358}" type="datetimeFigureOut">
              <a:rPr kumimoji="1" lang="ja-JP" altLang="en-US" smtClean="0"/>
              <a:t>2012/7/25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0AB10D-FDD0-4C3E-B24E-2DCA2F422F4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98DDD0D1-DC6B-4A46-BE54-688B6B171358}" type="datetimeFigureOut">
              <a:rPr kumimoji="1" lang="ja-JP" altLang="en-US" smtClean="0"/>
              <a:t>2012/7/25</a:t>
            </a:fld>
            <a:endParaRPr kumimoji="1" lang="ja-JP" altLang="en-US"/>
          </a:p>
        </p:txBody>
      </p:sp>
      <p:sp>
        <p:nvSpPr>
          <p:cNvPr id="22" name="スライド番号プレースホルダー 21"/>
          <p:cNvSpPr>
            <a:spLocks noGrp="1"/>
          </p:cNvSpPr>
          <p:nvPr>
            <p:ph type="sldNum" sz="quarter" idx="15"/>
          </p:nvPr>
        </p:nvSpPr>
        <p:spPr/>
        <p:txBody>
          <a:bodyPr rtlCol="0"/>
          <a:lstStyle/>
          <a:p>
            <a:fld id="{560AB10D-FDD0-4C3E-B24E-2DCA2F422F47}"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98DDD0D1-DC6B-4A46-BE54-688B6B171358}" type="datetimeFigureOut">
              <a:rPr kumimoji="1" lang="ja-JP" altLang="en-US" smtClean="0"/>
              <a:t>2012/7/25</a:t>
            </a:fld>
            <a:endParaRPr kumimoji="1" lang="ja-JP" altLang="en-US"/>
          </a:p>
        </p:txBody>
      </p:sp>
      <p:sp>
        <p:nvSpPr>
          <p:cNvPr id="18" name="スライド番号プレースホルダー 17"/>
          <p:cNvSpPr>
            <a:spLocks noGrp="1"/>
          </p:cNvSpPr>
          <p:nvPr>
            <p:ph type="sldNum" sz="quarter" idx="11"/>
          </p:nvPr>
        </p:nvSpPr>
        <p:spPr/>
        <p:txBody>
          <a:bodyPr rtlCol="0"/>
          <a:lstStyle/>
          <a:p>
            <a:fld id="{560AB10D-FDD0-4C3E-B24E-2DCA2F422F47}"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8DDD0D1-DC6B-4A46-BE54-688B6B171358}" type="datetimeFigureOut">
              <a:rPr kumimoji="1" lang="ja-JP" altLang="en-US" smtClean="0"/>
              <a:t>2012/7/25</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0AB10D-FDD0-4C3E-B24E-2DCA2F422F4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260648"/>
            <a:ext cx="7416824" cy="2592288"/>
          </a:xfrm>
        </p:spPr>
        <p:txBody>
          <a:bodyPr>
            <a:normAutofit/>
          </a:bodyPr>
          <a:lstStyle/>
          <a:p>
            <a:pPr algn="ctr"/>
            <a:r>
              <a:rPr lang="ja-JP" altLang="en-US" sz="4400" dirty="0">
                <a:latin typeface="ＭＳ Ｐゴシック" pitchFamily="50" charset="-128"/>
                <a:ea typeface="ＭＳ Ｐゴシック" pitchFamily="50" charset="-128"/>
              </a:rPr>
              <a:t>教員養成系学部大学生に</a:t>
            </a:r>
            <a:r>
              <a:rPr lang="ja-JP" altLang="en-US" sz="4400" dirty="0" smtClean="0">
                <a:latin typeface="ＭＳ Ｐゴシック" pitchFamily="50" charset="-128"/>
                <a:ea typeface="ＭＳ Ｐゴシック" pitchFamily="50" charset="-128"/>
              </a:rPr>
              <a:t>みる</a:t>
            </a:r>
            <a:r>
              <a:rPr lang="en-US" altLang="ja-JP" sz="4400" dirty="0" smtClean="0">
                <a:latin typeface="ＭＳ Ｐゴシック" pitchFamily="50" charset="-128"/>
                <a:ea typeface="ＭＳ Ｐゴシック" pitchFamily="50" charset="-128"/>
              </a:rPr>
              <a:t/>
            </a:r>
            <a:br>
              <a:rPr lang="en-US" altLang="ja-JP" sz="4400" dirty="0" smtClean="0">
                <a:latin typeface="ＭＳ Ｐゴシック" pitchFamily="50" charset="-128"/>
                <a:ea typeface="ＭＳ Ｐゴシック" pitchFamily="50" charset="-128"/>
              </a:rPr>
            </a:br>
            <a:r>
              <a:rPr lang="ja-JP" altLang="en-US" sz="4400" dirty="0" smtClean="0">
                <a:latin typeface="ＭＳ Ｐゴシック" pitchFamily="50" charset="-128"/>
                <a:ea typeface="ＭＳ Ｐゴシック" pitchFamily="50" charset="-128"/>
              </a:rPr>
              <a:t>小</a:t>
            </a:r>
            <a:r>
              <a:rPr lang="ja-JP" altLang="en-US" sz="4400" dirty="0">
                <a:latin typeface="ＭＳ Ｐゴシック" pitchFamily="50" charset="-128"/>
                <a:ea typeface="ＭＳ Ｐゴシック" pitchFamily="50" charset="-128"/>
              </a:rPr>
              <a:t>・中学校理科学習の実態</a:t>
            </a:r>
            <a:r>
              <a:rPr lang="ja-JP" altLang="en-US" sz="4400" dirty="0" smtClean="0">
                <a:latin typeface="ＭＳ Ｐゴシック" pitchFamily="50" charset="-128"/>
                <a:ea typeface="ＭＳ Ｐゴシック" pitchFamily="50" charset="-128"/>
              </a:rPr>
              <a:t>と</a:t>
            </a:r>
            <a:r>
              <a:rPr lang="en-US" altLang="ja-JP" sz="4400" dirty="0" smtClean="0">
                <a:latin typeface="ＭＳ Ｐゴシック" pitchFamily="50" charset="-128"/>
                <a:ea typeface="ＭＳ Ｐゴシック" pitchFamily="50" charset="-128"/>
              </a:rPr>
              <a:t/>
            </a:r>
            <a:br>
              <a:rPr lang="en-US" altLang="ja-JP" sz="4400" dirty="0" smtClean="0">
                <a:latin typeface="ＭＳ Ｐゴシック" pitchFamily="50" charset="-128"/>
                <a:ea typeface="ＭＳ Ｐゴシック" pitchFamily="50" charset="-128"/>
              </a:rPr>
            </a:br>
            <a:r>
              <a:rPr lang="ja-JP" altLang="en-US" sz="4400" dirty="0" smtClean="0">
                <a:latin typeface="ＭＳ Ｐゴシック" pitchFamily="50" charset="-128"/>
                <a:ea typeface="ＭＳ Ｐゴシック" pitchFamily="50" charset="-128"/>
              </a:rPr>
              <a:t>問題点</a:t>
            </a:r>
            <a:endParaRPr kumimoji="1" lang="ja-JP" altLang="en-US" sz="4400" dirty="0">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4499992" y="5229201"/>
            <a:ext cx="4527198" cy="939588"/>
          </a:xfrm>
        </p:spPr>
        <p:txBody>
          <a:bodyPr>
            <a:normAutofit/>
          </a:bodyPr>
          <a:lstStyle/>
          <a:p>
            <a:pPr algn="l"/>
            <a:r>
              <a:rPr kumimoji="1" lang="ja-JP" altLang="en-US" dirty="0" smtClean="0">
                <a:latin typeface="ＭＳ Ｐゴシック" pitchFamily="50" charset="-128"/>
                <a:ea typeface="ＭＳ Ｐゴシック" pitchFamily="50" charset="-128"/>
              </a:rPr>
              <a:t>松本　悠</a:t>
            </a:r>
            <a:endParaRPr kumimoji="1" lang="en-US" altLang="ja-JP" dirty="0" smtClean="0">
              <a:latin typeface="ＭＳ Ｐゴシック" pitchFamily="50" charset="-128"/>
              <a:ea typeface="ＭＳ Ｐゴシック" pitchFamily="50" charset="-128"/>
            </a:endParaRPr>
          </a:p>
          <a:p>
            <a:pPr algn="l"/>
            <a:r>
              <a:rPr kumimoji="1" lang="en-US" altLang="ja-JP" dirty="0" smtClean="0">
                <a:latin typeface="ＭＳ Ｐゴシック" pitchFamily="50" charset="-128"/>
                <a:ea typeface="ＭＳ Ｐゴシック" pitchFamily="50" charset="-128"/>
              </a:rPr>
              <a:t>2012.07.25</a:t>
            </a:r>
            <a:r>
              <a:rPr kumimoji="1" lang="ja-JP" altLang="en-US" dirty="0" smtClean="0">
                <a:latin typeface="ＭＳ Ｐゴシック" pitchFamily="50" charset="-128"/>
                <a:ea typeface="ＭＳ Ｐゴシック" pitchFamily="50" charset="-128"/>
              </a:rPr>
              <a:t>　輪講＠川村研</a:t>
            </a:r>
            <a:endParaRPr kumimoji="1" lang="ja-JP" altLang="en-US" dirty="0">
              <a:latin typeface="ＭＳ Ｐゴシック" pitchFamily="50" charset="-128"/>
              <a:ea typeface="ＭＳ Ｐゴシック" pitchFamily="50" charset="-128"/>
            </a:endParaRPr>
          </a:p>
        </p:txBody>
      </p:sp>
      <p:sp>
        <p:nvSpPr>
          <p:cNvPr id="5" name="サブタイトル 2"/>
          <p:cNvSpPr txBox="1">
            <a:spLocks/>
          </p:cNvSpPr>
          <p:nvPr/>
        </p:nvSpPr>
        <p:spPr>
          <a:xfrm>
            <a:off x="4716016" y="3284984"/>
            <a:ext cx="4392488" cy="87630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1"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1"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1"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1"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1"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1" sz="1400" kern="1200" baseline="0">
                <a:solidFill>
                  <a:schemeClr val="tx1"/>
                </a:solidFill>
                <a:latin typeface="+mn-lt"/>
                <a:ea typeface="+mn-ea"/>
                <a:cs typeface="+mn-cs"/>
              </a:defRPr>
            </a:lvl9pPr>
          </a:lstStyle>
          <a:p>
            <a:pPr algn="l"/>
            <a:r>
              <a:rPr lang="ja-JP" altLang="en-US" dirty="0" smtClean="0">
                <a:latin typeface="ＭＳ Ｐゴシック" pitchFamily="50" charset="-128"/>
                <a:ea typeface="ＭＳ Ｐゴシック" pitchFamily="50" charset="-128"/>
              </a:rPr>
              <a:t>川村康文・多田恭子</a:t>
            </a:r>
          </a:p>
        </p:txBody>
      </p:sp>
    </p:spTree>
    <p:extLst>
      <p:ext uri="{BB962C8B-B14F-4D97-AF65-F5344CB8AC3E}">
        <p14:creationId xmlns:p14="http://schemas.microsoft.com/office/powerpoint/2010/main" val="170980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87136"/>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smtClean="0">
                <a:latin typeface="ＭＳ Ｐゴシック" pitchFamily="50" charset="-128"/>
                <a:ea typeface="ＭＳ Ｐゴシック" pitchFamily="50" charset="-128"/>
              </a:rPr>
              <a:t>5</a:t>
            </a:r>
            <a:r>
              <a:rPr lang="ja-JP" altLang="en-US" sz="4400" b="1" dirty="0" smtClean="0">
                <a:latin typeface="ＭＳ Ｐゴシック" pitchFamily="50" charset="-128"/>
                <a:ea typeface="ＭＳ Ｐゴシック" pitchFamily="50" charset="-128"/>
              </a:rPr>
              <a:t>：ディベート</a:t>
            </a:r>
            <a:endParaRPr lang="ja-JP" altLang="en-US" sz="4400" b="1" dirty="0">
              <a:latin typeface="ＭＳ Ｐゴシック" pitchFamily="50" charset="-128"/>
              <a:ea typeface="ＭＳ Ｐゴシック" pitchFamily="50" charset="-128"/>
            </a:endParaRPr>
          </a:p>
        </p:txBody>
      </p:sp>
      <p:sp>
        <p:nvSpPr>
          <p:cNvPr id="5" name="テキスト ボックス 4"/>
          <p:cNvSpPr txBox="1"/>
          <p:nvPr/>
        </p:nvSpPr>
        <p:spPr>
          <a:xfrm>
            <a:off x="376556" y="958207"/>
            <a:ext cx="8299067"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時代は変化し、それに対応した学習内容・環境が必要である</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今回</a:t>
            </a:r>
            <a:r>
              <a:rPr lang="ja-JP" altLang="en-US" b="1" dirty="0" smtClean="0">
                <a:latin typeface="ＭＳ Ｐゴシック" pitchFamily="50" charset="-128"/>
                <a:ea typeface="ＭＳ Ｐゴシック" pitchFamily="50" charset="-128"/>
              </a:rPr>
              <a:t>は</a:t>
            </a:r>
            <a:r>
              <a:rPr lang="ja-JP" altLang="en-US" b="1" dirty="0" smtClean="0">
                <a:latin typeface="ＭＳ Ｐゴシック" pitchFamily="50" charset="-128"/>
                <a:ea typeface="ＭＳ Ｐゴシック" pitchFamily="50" charset="-128"/>
              </a:rPr>
              <a:t>、</a:t>
            </a:r>
            <a:r>
              <a:rPr kumimoji="1" lang="ja-JP" altLang="en-US" b="1" dirty="0" smtClean="0">
                <a:solidFill>
                  <a:srgbClr val="FF0000"/>
                </a:solidFill>
                <a:latin typeface="ＭＳ Ｐゴシック" pitchFamily="50" charset="-128"/>
                <a:ea typeface="ＭＳ Ｐゴシック" pitchFamily="50" charset="-128"/>
              </a:rPr>
              <a:t>ゆとり</a:t>
            </a:r>
            <a:r>
              <a:rPr kumimoji="1" lang="ja-JP" altLang="en-US" b="1" dirty="0" smtClean="0">
                <a:solidFill>
                  <a:srgbClr val="FF0000"/>
                </a:solidFill>
                <a:latin typeface="ＭＳ Ｐゴシック" pitchFamily="50" charset="-128"/>
                <a:ea typeface="ＭＳ Ｐゴシック" pitchFamily="50" charset="-128"/>
              </a:rPr>
              <a:t>教育</a:t>
            </a:r>
            <a:r>
              <a:rPr kumimoji="1" lang="ja-JP" altLang="en-US" b="1" dirty="0" smtClean="0">
                <a:latin typeface="ＭＳ Ｐゴシック" pitchFamily="50" charset="-128"/>
                <a:ea typeface="ＭＳ Ｐゴシック" pitchFamily="50" charset="-128"/>
              </a:rPr>
              <a:t>について</a:t>
            </a:r>
            <a:r>
              <a:rPr kumimoji="1" lang="ja-JP" altLang="en-US" b="1" dirty="0" smtClean="0">
                <a:latin typeface="ＭＳ Ｐゴシック" pitchFamily="50" charset="-128"/>
                <a:ea typeface="ＭＳ Ｐゴシック" pitchFamily="50" charset="-128"/>
              </a:rPr>
              <a:t>、賛成と反対（良い点と悪い点）で議論して下さい。</a:t>
            </a:r>
            <a:endParaRPr kumimoji="1" lang="en-US" altLang="ja-JP" b="1" dirty="0" smtClean="0">
              <a:latin typeface="ＭＳ Ｐゴシック" pitchFamily="50" charset="-128"/>
              <a:ea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22367110"/>
              </p:ext>
            </p:extLst>
          </p:nvPr>
        </p:nvGraphicFramePr>
        <p:xfrm>
          <a:off x="224316" y="1704561"/>
          <a:ext cx="8695283" cy="4572000"/>
        </p:xfrm>
        <a:graphic>
          <a:graphicData uri="http://schemas.openxmlformats.org/drawingml/2006/table">
            <a:tbl>
              <a:tblPr firstRow="1" bandRow="1">
                <a:tableStyleId>{68D230F3-CF80-4859-8CE7-A43EE81993B5}</a:tableStyleId>
              </a:tblPr>
              <a:tblGrid>
                <a:gridCol w="2003136"/>
                <a:gridCol w="6692147"/>
              </a:tblGrid>
              <a:tr h="0">
                <a:tc>
                  <a:txBody>
                    <a:bodyPr/>
                    <a:lstStyle/>
                    <a:p>
                      <a:pPr algn="ctr"/>
                      <a:r>
                        <a:rPr kumimoji="1" lang="ja-JP" altLang="en-US" dirty="0" smtClean="0">
                          <a:latin typeface="ＭＳ Ｐゴシック" pitchFamily="50" charset="-128"/>
                          <a:ea typeface="ＭＳ Ｐゴシック" pitchFamily="50" charset="-128"/>
                        </a:rPr>
                        <a:t>年</a:t>
                      </a:r>
                      <a:endParaRPr kumimoji="1" lang="ja-JP" altLang="en-US" dirty="0">
                        <a:latin typeface="ＭＳ Ｐゴシック" pitchFamily="50" charset="-128"/>
                        <a:ea typeface="ＭＳ Ｐゴシック" pitchFamily="50" charset="-128"/>
                      </a:endParaRPr>
                    </a:p>
                  </a:txBody>
                  <a:tcPr/>
                </a:tc>
                <a:tc>
                  <a:txBody>
                    <a:bodyPr/>
                    <a:lstStyle/>
                    <a:p>
                      <a:pPr algn="ctr"/>
                      <a:r>
                        <a:rPr kumimoji="1" lang="ja-JP" altLang="en-US" dirty="0" smtClean="0">
                          <a:latin typeface="ＭＳ Ｐゴシック" pitchFamily="50" charset="-128"/>
                          <a:ea typeface="ＭＳ Ｐゴシック" pitchFamily="50" charset="-128"/>
                        </a:rPr>
                        <a:t>出来事</a:t>
                      </a:r>
                      <a:endParaRPr kumimoji="1" lang="ja-JP" altLang="en-US" dirty="0">
                        <a:latin typeface="ＭＳ Ｐゴシック" pitchFamily="50" charset="-128"/>
                        <a:ea typeface="ＭＳ Ｐゴシック" pitchFamily="50" charset="-128"/>
                      </a:endParaRPr>
                    </a:p>
                  </a:txBody>
                  <a:tcPr/>
                </a:tc>
              </a:tr>
              <a:tr h="370840">
                <a:tc>
                  <a:txBody>
                    <a:bodyPr/>
                    <a:lstStyle/>
                    <a:p>
                      <a:r>
                        <a:rPr lang="ja-JP" altLang="ja-JP" dirty="0" smtClean="0"/>
                        <a:t>1977年-1978年</a:t>
                      </a:r>
                      <a:br>
                        <a:rPr lang="ja-JP" altLang="ja-JP" dirty="0" smtClean="0"/>
                      </a:br>
                      <a:r>
                        <a:rPr lang="ja-JP" altLang="ja-JP" dirty="0" smtClean="0"/>
                        <a:t>（1980年-1982年）</a:t>
                      </a:r>
                      <a:endParaRPr kumimoji="1" lang="ja-JP" altLang="en-US" dirty="0">
                        <a:latin typeface="ＭＳ Ｐゴシック" pitchFamily="50" charset="-128"/>
                        <a:ea typeface="ＭＳ Ｐゴシック" pitchFamily="50" charset="-128"/>
                      </a:endParaRPr>
                    </a:p>
                  </a:txBody>
                  <a:tcPr/>
                </a:tc>
                <a:tc>
                  <a:txBody>
                    <a:bodyPr/>
                    <a:lstStyle/>
                    <a:p>
                      <a:pPr rtl="0"/>
                      <a:r>
                        <a:rPr lang="ja-JP" altLang="ja-JP" dirty="0" smtClean="0"/>
                        <a:t>学習指導要領の全部改正。小は1980年度、中は1981年度、高は1982年度から施行。・・・</a:t>
                      </a:r>
                      <a:r>
                        <a:rPr lang="ja-JP" altLang="ja-JP" b="1" dirty="0" smtClean="0"/>
                        <a:t>ゆとり教育の開始</a:t>
                      </a:r>
                      <a:endParaRPr lang="ja-JP" altLang="ja-JP" dirty="0" smtClean="0"/>
                    </a:p>
                    <a:p>
                      <a:pPr lvl="1" rtl="0"/>
                      <a:r>
                        <a:rPr lang="ja-JP" altLang="ja-JP" dirty="0" smtClean="0"/>
                        <a:t>学習内容及び授業時数の</a:t>
                      </a:r>
                      <a:r>
                        <a:rPr lang="ja-JP" altLang="ja-JP" dirty="0" smtClean="0">
                          <a:solidFill>
                            <a:srgbClr val="C00000"/>
                          </a:solidFill>
                        </a:rPr>
                        <a:t>削減</a:t>
                      </a:r>
                      <a:r>
                        <a:rPr lang="ja-JP" altLang="ja-JP" dirty="0" smtClean="0"/>
                        <a:t>。</a:t>
                      </a:r>
                    </a:p>
                    <a:p>
                      <a:pPr lvl="1" rtl="0"/>
                      <a:r>
                        <a:rPr lang="ja-JP" altLang="ja-JP" dirty="0" smtClean="0"/>
                        <a:t>教科指導を行わない「</a:t>
                      </a:r>
                      <a:r>
                        <a:rPr lang="ja-JP" altLang="ja-JP" dirty="0" smtClean="0">
                          <a:solidFill>
                            <a:srgbClr val="C00000"/>
                          </a:solidFill>
                        </a:rPr>
                        <a:t>ゆとりの時間</a:t>
                      </a:r>
                      <a:r>
                        <a:rPr lang="ja-JP" altLang="ja-JP" dirty="0" smtClean="0"/>
                        <a:t>」を開始。</a:t>
                      </a:r>
                    </a:p>
                  </a:txBody>
                  <a:tcPr/>
                </a:tc>
              </a:tr>
              <a:tr h="370840">
                <a:tc>
                  <a:txBody>
                    <a:bodyPr/>
                    <a:lstStyle/>
                    <a:p>
                      <a:r>
                        <a:rPr lang="ja-JP" altLang="ja-JP" dirty="0" smtClean="0"/>
                        <a:t>1989年</a:t>
                      </a:r>
                      <a:br>
                        <a:rPr lang="ja-JP" altLang="ja-JP" dirty="0" smtClean="0"/>
                      </a:br>
                      <a:r>
                        <a:rPr lang="ja-JP" altLang="ja-JP" dirty="0" smtClean="0"/>
                        <a:t>（1992年-1994年）</a:t>
                      </a:r>
                      <a:endParaRPr kumimoji="1" lang="ja-JP" altLang="en-US" dirty="0">
                        <a:latin typeface="ＭＳ Ｐゴシック" pitchFamily="50" charset="-128"/>
                        <a:ea typeface="ＭＳ Ｐゴシック" pitchFamily="50" charset="-128"/>
                      </a:endParaRPr>
                    </a:p>
                  </a:txBody>
                  <a:tcPr/>
                </a:tc>
                <a:tc>
                  <a:txBody>
                    <a:bodyPr/>
                    <a:lstStyle/>
                    <a:p>
                      <a:pPr rtl="0"/>
                      <a:r>
                        <a:rPr lang="ja-JP" altLang="ja-JP" dirty="0" smtClean="0"/>
                        <a:t>学習指導要領の全部改正。小</a:t>
                      </a:r>
                      <a:r>
                        <a:rPr lang="ja-JP" altLang="en-US" dirty="0" smtClean="0"/>
                        <a:t>は</a:t>
                      </a:r>
                      <a:r>
                        <a:rPr lang="ja-JP" altLang="ja-JP" dirty="0" smtClean="0"/>
                        <a:t>1992年度、中は1993年度、高</a:t>
                      </a:r>
                      <a:r>
                        <a:rPr lang="ja-JP" altLang="en-US" dirty="0" smtClean="0"/>
                        <a:t>は</a:t>
                      </a:r>
                      <a:r>
                        <a:rPr lang="ja-JP" altLang="ja-JP" dirty="0" smtClean="0"/>
                        <a:t>1994年度から施行。</a:t>
                      </a:r>
                    </a:p>
                    <a:p>
                      <a:pPr lvl="1" rtl="0"/>
                      <a:r>
                        <a:rPr lang="ja-JP" altLang="ja-JP" dirty="0" smtClean="0">
                          <a:solidFill>
                            <a:srgbClr val="C00000"/>
                          </a:solidFill>
                        </a:rPr>
                        <a:t>新学力観</a:t>
                      </a:r>
                      <a:r>
                        <a:rPr lang="ja-JP" altLang="ja-JP" dirty="0" smtClean="0"/>
                        <a:t>を導入。</a:t>
                      </a:r>
                      <a:r>
                        <a:rPr lang="ja-JP" altLang="en-US" dirty="0" smtClean="0"/>
                        <a:t>　</a:t>
                      </a:r>
                      <a:r>
                        <a:rPr lang="ja-JP" altLang="ja-JP" dirty="0" smtClean="0"/>
                        <a:t>学習内容及び授業時数の</a:t>
                      </a:r>
                      <a:r>
                        <a:rPr lang="ja-JP" altLang="ja-JP" dirty="0" smtClean="0">
                          <a:solidFill>
                            <a:srgbClr val="C00000"/>
                          </a:solidFill>
                        </a:rPr>
                        <a:t>削減</a:t>
                      </a:r>
                      <a:r>
                        <a:rPr lang="ja-JP" altLang="ja-JP" dirty="0" smtClean="0"/>
                        <a:t>。</a:t>
                      </a:r>
                    </a:p>
                    <a:p>
                      <a:pPr lvl="1" rtl="0"/>
                      <a:r>
                        <a:rPr lang="ja-JP" altLang="ja-JP" dirty="0" smtClean="0"/>
                        <a:t>小学校の第1</a:t>
                      </a:r>
                      <a:r>
                        <a:rPr lang="ja-JP" altLang="en-US" dirty="0" smtClean="0"/>
                        <a:t>、</a:t>
                      </a:r>
                      <a:r>
                        <a:rPr lang="ja-JP" altLang="ja-JP" dirty="0" smtClean="0"/>
                        <a:t>第2学年</a:t>
                      </a:r>
                      <a:r>
                        <a:rPr lang="ja-JP" altLang="en-US" dirty="0" smtClean="0"/>
                        <a:t>で</a:t>
                      </a:r>
                      <a:r>
                        <a:rPr lang="ja-JP" altLang="ja-JP" dirty="0" smtClean="0"/>
                        <a:t>教科「</a:t>
                      </a:r>
                      <a:r>
                        <a:rPr lang="ja-JP" altLang="ja-JP" dirty="0" smtClean="0">
                          <a:solidFill>
                            <a:srgbClr val="C00000"/>
                          </a:solidFill>
                        </a:rPr>
                        <a:t>生活</a:t>
                      </a:r>
                      <a:r>
                        <a:rPr lang="ja-JP" altLang="ja-JP" dirty="0" smtClean="0"/>
                        <a:t>」を新設。</a:t>
                      </a:r>
                    </a:p>
                  </a:txBody>
                  <a:tcPr/>
                </a:tc>
              </a:tr>
              <a:tr h="370840">
                <a:tc>
                  <a:txBody>
                    <a:bodyPr/>
                    <a:lstStyle/>
                    <a:p>
                      <a:r>
                        <a:rPr lang="ja-JP" altLang="ja-JP" dirty="0" smtClean="0"/>
                        <a:t>1998年-1999年</a:t>
                      </a:r>
                      <a:br>
                        <a:rPr lang="ja-JP" altLang="ja-JP" dirty="0" smtClean="0"/>
                      </a:br>
                      <a:r>
                        <a:rPr lang="ja-JP" altLang="ja-JP" dirty="0" smtClean="0"/>
                        <a:t>（2002年-2003年）</a:t>
                      </a:r>
                      <a:endParaRPr kumimoji="1" lang="ja-JP" altLang="en-US" dirty="0">
                        <a:latin typeface="ＭＳ Ｐゴシック" pitchFamily="50" charset="-128"/>
                        <a:ea typeface="ＭＳ Ｐゴシック" pitchFamily="50" charset="-128"/>
                      </a:endParaRPr>
                    </a:p>
                  </a:txBody>
                  <a:tcPr/>
                </a:tc>
                <a:tc>
                  <a:txBody>
                    <a:bodyPr/>
                    <a:lstStyle/>
                    <a:p>
                      <a:pPr rtl="0"/>
                      <a:r>
                        <a:rPr lang="ja-JP" altLang="ja-JP" dirty="0" smtClean="0"/>
                        <a:t>学習指導要領の全部改正</a:t>
                      </a:r>
                      <a:r>
                        <a:rPr lang="ja-JP" altLang="en-US" dirty="0" smtClean="0"/>
                        <a:t>。</a:t>
                      </a:r>
                      <a:r>
                        <a:rPr lang="ja-JP" altLang="ja-JP" dirty="0" smtClean="0"/>
                        <a:t>小中は2002年度、高は2003年度から施行。・・・</a:t>
                      </a:r>
                      <a:r>
                        <a:rPr lang="ja-JP" altLang="ja-JP" b="1" dirty="0" smtClean="0"/>
                        <a:t>ゆとり教育の実質的な開始</a:t>
                      </a:r>
                      <a:endParaRPr lang="ja-JP" altLang="ja-JP" dirty="0" smtClean="0"/>
                    </a:p>
                    <a:p>
                      <a:pPr lvl="1" rtl="0"/>
                      <a:r>
                        <a:rPr lang="ja-JP" altLang="ja-JP" dirty="0" smtClean="0"/>
                        <a:t>学習内容及び授業時数の</a:t>
                      </a:r>
                      <a:r>
                        <a:rPr lang="ja-JP" altLang="ja-JP" dirty="0" smtClean="0">
                          <a:solidFill>
                            <a:srgbClr val="C00000"/>
                          </a:solidFill>
                        </a:rPr>
                        <a:t>削減</a:t>
                      </a:r>
                      <a:r>
                        <a:rPr lang="ja-JP" altLang="ja-JP" dirty="0" smtClean="0"/>
                        <a:t>。</a:t>
                      </a:r>
                      <a:r>
                        <a:rPr lang="ja-JP" altLang="en-US" dirty="0" smtClean="0"/>
                        <a:t>　</a:t>
                      </a:r>
                      <a:r>
                        <a:rPr lang="ja-JP" altLang="ja-JP" dirty="0" smtClean="0">
                          <a:solidFill>
                            <a:srgbClr val="C00000"/>
                          </a:solidFill>
                        </a:rPr>
                        <a:t>完全学校週5日制</a:t>
                      </a:r>
                      <a:r>
                        <a:rPr lang="ja-JP" altLang="ja-JP" dirty="0" smtClean="0"/>
                        <a:t>の実施。</a:t>
                      </a:r>
                    </a:p>
                    <a:p>
                      <a:pPr lvl="1" rtl="0"/>
                      <a:r>
                        <a:rPr lang="ja-JP" altLang="ja-JP" dirty="0" smtClean="0"/>
                        <a:t>「</a:t>
                      </a:r>
                      <a:r>
                        <a:rPr lang="ja-JP" altLang="ja-JP" dirty="0" smtClean="0">
                          <a:solidFill>
                            <a:srgbClr val="C00000"/>
                          </a:solidFill>
                        </a:rPr>
                        <a:t>総合的な学習の時間</a:t>
                      </a:r>
                      <a:r>
                        <a:rPr lang="ja-JP" altLang="ja-JP" dirty="0" smtClean="0"/>
                        <a:t>」の新設。</a:t>
                      </a:r>
                      <a:r>
                        <a:rPr lang="ja-JP" altLang="en-US" dirty="0" smtClean="0"/>
                        <a:t>　</a:t>
                      </a:r>
                      <a:r>
                        <a:rPr lang="ja-JP" altLang="ja-JP" dirty="0" smtClean="0"/>
                        <a:t>「</a:t>
                      </a:r>
                      <a:r>
                        <a:rPr lang="ja-JP" altLang="ja-JP" dirty="0" smtClean="0">
                          <a:solidFill>
                            <a:srgbClr val="C00000"/>
                          </a:solidFill>
                        </a:rPr>
                        <a:t>絶対評価</a:t>
                      </a:r>
                      <a:r>
                        <a:rPr lang="ja-JP" altLang="ja-JP" dirty="0" smtClean="0"/>
                        <a:t>」の導入。</a:t>
                      </a:r>
                    </a:p>
                  </a:txBody>
                  <a:tcPr/>
                </a:tc>
              </a:tr>
              <a:tr h="370840">
                <a:tc>
                  <a:txBody>
                    <a:bodyPr/>
                    <a:lstStyle/>
                    <a:p>
                      <a:r>
                        <a:rPr lang="ja-JP" altLang="ja-JP" dirty="0" smtClean="0"/>
                        <a:t>2008年</a:t>
                      </a:r>
                      <a:br>
                        <a:rPr lang="ja-JP" altLang="ja-JP" dirty="0" smtClean="0"/>
                      </a:br>
                      <a:r>
                        <a:rPr lang="ja-JP" altLang="ja-JP" dirty="0" smtClean="0"/>
                        <a:t>（2011年-2013年）</a:t>
                      </a:r>
                      <a:endParaRPr kumimoji="1" lang="ja-JP" altLang="en-US" dirty="0">
                        <a:latin typeface="ＭＳ Ｐゴシック" pitchFamily="50" charset="-128"/>
                        <a:ea typeface="ＭＳ Ｐゴシック"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学習指導要領の全部改正。小は2011年度、中は2012年度、高は2013年度から施行。・・・</a:t>
                      </a:r>
                      <a:r>
                        <a:rPr lang="ja-JP" altLang="ja-JP" b="1" dirty="0" smtClean="0"/>
                        <a:t>ゆとり教育の終焉</a:t>
                      </a:r>
                      <a:endParaRPr lang="ja-JP" altLang="ja-JP" dirty="0" smtClean="0"/>
                    </a:p>
                  </a:txBody>
                  <a:tcPr/>
                </a:tc>
              </a:tr>
            </a:tbl>
          </a:graphicData>
        </a:graphic>
      </p:graphicFrame>
      <p:sp>
        <p:nvSpPr>
          <p:cNvPr id="6" name="テキスト ボックス 5"/>
          <p:cNvSpPr txBox="1"/>
          <p:nvPr/>
        </p:nvSpPr>
        <p:spPr>
          <a:xfrm>
            <a:off x="332311" y="6346278"/>
            <a:ext cx="8425705"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a:t>
            </a:r>
            <a:r>
              <a:rPr kumimoji="1" lang="ja-JP" altLang="en-US" b="1" dirty="0" smtClean="0">
                <a:latin typeface="ＭＳ Ｐゴシック" pitchFamily="50" charset="-128"/>
                <a:ea typeface="ＭＳ Ｐゴシック" pitchFamily="50" charset="-128"/>
              </a:rPr>
              <a:t>「新学力観」</a:t>
            </a:r>
            <a:r>
              <a:rPr kumimoji="1" lang="en-US" altLang="ja-JP" b="1" dirty="0" smtClean="0">
                <a:latin typeface="ＭＳ Ｐゴシック" pitchFamily="50" charset="-128"/>
                <a:ea typeface="ＭＳ Ｐゴシック" pitchFamily="50" charset="-128"/>
              </a:rPr>
              <a:t>…</a:t>
            </a:r>
            <a:r>
              <a:rPr lang="ja-JP" altLang="ja-JP" dirty="0"/>
              <a:t>思考力や問題解決能力などを重視し、生徒の個性を重視</a:t>
            </a:r>
            <a:r>
              <a:rPr lang="ja-JP" altLang="ja-JP" dirty="0" smtClean="0"/>
              <a:t>する</a:t>
            </a:r>
            <a:r>
              <a:rPr lang="ja-JP" altLang="en-US" dirty="0"/>
              <a:t>学力観</a:t>
            </a:r>
            <a:endParaRPr kumimoji="1" lang="en-US" altLang="ja-JP" b="1" dirty="0" smtClean="0">
              <a:latin typeface="ＭＳ Ｐゴシック" pitchFamily="50" charset="-128"/>
              <a:ea typeface="ＭＳ Ｐゴシック" pitchFamily="50" charset="-128"/>
            </a:endParaRPr>
          </a:p>
        </p:txBody>
      </p:sp>
      <p:sp>
        <p:nvSpPr>
          <p:cNvPr id="7" name="テキスト ボックス 6"/>
          <p:cNvSpPr txBox="1"/>
          <p:nvPr/>
        </p:nvSpPr>
        <p:spPr>
          <a:xfrm>
            <a:off x="7224603" y="1390376"/>
            <a:ext cx="1677062"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Wikipedia</a:t>
            </a:r>
            <a:r>
              <a:rPr lang="ja-JP" altLang="en-US" b="1" dirty="0" smtClean="0">
                <a:latin typeface="ＭＳ Ｐゴシック" pitchFamily="50" charset="-128"/>
                <a:ea typeface="ＭＳ Ｐゴシック" pitchFamily="50" charset="-128"/>
              </a:rPr>
              <a:t>より</a:t>
            </a:r>
            <a:endParaRPr kumimoji="1"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61040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3734" y="1052736"/>
            <a:ext cx="8666155" cy="1477328"/>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以前の調査では、</a:t>
            </a:r>
            <a:endParaRPr kumimoji="1" lang="en-US" altLang="ja-JP" b="1" dirty="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対象　：　高校生　</a:t>
            </a:r>
            <a:endParaRPr lang="en-US" altLang="ja-JP" b="1" dirty="0" smtClean="0">
              <a:latin typeface="ＭＳ Ｐゴシック" pitchFamily="50" charset="-128"/>
              <a:ea typeface="ＭＳ Ｐゴシック" pitchFamily="50" charset="-128"/>
            </a:endParaRPr>
          </a:p>
          <a:p>
            <a:r>
              <a:rPr kumimoji="1" lang="ja-JP" altLang="en-US" b="1" dirty="0" smtClean="0">
                <a:latin typeface="ＭＳ Ｐゴシック" pitchFamily="50" charset="-128"/>
                <a:ea typeface="ＭＳ Ｐゴシック" pitchFamily="50" charset="-128"/>
              </a:rPr>
              <a:t>　調査内容　：　小・中学校時代の理科学習の実態について、好嫌調査を行った</a:t>
            </a:r>
            <a:endParaRPr kumimoji="1"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結果　：　</a:t>
            </a:r>
            <a:r>
              <a:rPr lang="ja-JP" altLang="en-US" b="1" dirty="0" smtClean="0">
                <a:solidFill>
                  <a:srgbClr val="0070C0"/>
                </a:solidFill>
                <a:latin typeface="ＭＳ Ｐゴシック" pitchFamily="50" charset="-128"/>
                <a:ea typeface="ＭＳ Ｐゴシック" pitchFamily="50" charset="-128"/>
              </a:rPr>
              <a:t>小学校理科は理科嫌いは無い</a:t>
            </a:r>
            <a:r>
              <a:rPr lang="ja-JP" altLang="en-US" b="1" dirty="0" smtClean="0">
                <a:latin typeface="ＭＳ Ｐゴシック" pitchFamily="50" charset="-128"/>
                <a:ea typeface="ＭＳ Ｐゴシック" pitchFamily="50" charset="-128"/>
              </a:rPr>
              <a:t>が、</a:t>
            </a:r>
            <a:r>
              <a:rPr lang="ja-JP" altLang="en-US" b="1" dirty="0" smtClean="0">
                <a:solidFill>
                  <a:srgbClr val="FF0000"/>
                </a:solidFill>
                <a:latin typeface="ＭＳ Ｐゴシック" pitchFamily="50" charset="-128"/>
                <a:ea typeface="ＭＳ Ｐゴシック" pitchFamily="50" charset="-128"/>
              </a:rPr>
              <a:t>小学校高学年から物理領域の学習離れが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a:solidFill>
                  <a:srgbClr val="FF0000"/>
                </a:solidFill>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　　　　　　現れ始め、中学校で理科離れが深刻化</a:t>
            </a:r>
            <a:endParaRPr kumimoji="1" lang="ja-JP" altLang="en-US" b="1" dirty="0">
              <a:solidFill>
                <a:srgbClr val="FF0000"/>
              </a:solidFill>
              <a:latin typeface="ＭＳ Ｐゴシック" pitchFamily="50" charset="-128"/>
              <a:ea typeface="ＭＳ Ｐゴシック" pitchFamily="50" charset="-128"/>
            </a:endParaRPr>
          </a:p>
        </p:txBody>
      </p:sp>
      <p:sp>
        <p:nvSpPr>
          <p:cNvPr id="3" name="下矢印 2"/>
          <p:cNvSpPr/>
          <p:nvPr/>
        </p:nvSpPr>
        <p:spPr>
          <a:xfrm>
            <a:off x="858565" y="2915652"/>
            <a:ext cx="2232248" cy="7350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22514" y="2915652"/>
            <a:ext cx="4681090" cy="646331"/>
          </a:xfrm>
          <a:prstGeom prst="rect">
            <a:avLst/>
          </a:prstGeom>
          <a:noFill/>
        </p:spPr>
        <p:txBody>
          <a:bodyPr wrap="none" rtlCol="0">
            <a:spAutoFit/>
          </a:bodyPr>
          <a:lstStyle/>
          <a:p>
            <a:r>
              <a:rPr kumimoji="1" lang="ja-JP" altLang="en-US" b="1" dirty="0" smtClean="0">
                <a:latin typeface="ＭＳ Ｐゴシック" pitchFamily="50" charset="-128"/>
                <a:ea typeface="ＭＳ Ｐゴシック" pitchFamily="50" charset="-128"/>
              </a:rPr>
              <a:t>教育指導要領改訂（「</a:t>
            </a:r>
            <a:r>
              <a:rPr kumimoji="1" lang="ja-JP" altLang="en-US" b="1" u="sng" dirty="0" smtClean="0">
                <a:latin typeface="ＭＳ Ｐゴシック" pitchFamily="50" charset="-128"/>
                <a:ea typeface="ＭＳ Ｐゴシック" pitchFamily="50" charset="-128"/>
              </a:rPr>
              <a:t>生活科</a:t>
            </a:r>
            <a:r>
              <a:rPr kumimoji="1" lang="ja-JP" altLang="en-US" b="1" dirty="0" smtClean="0">
                <a:latin typeface="ＭＳ Ｐゴシック" pitchFamily="50" charset="-128"/>
                <a:ea typeface="ＭＳ Ｐゴシック" pitchFamily="50" charset="-128"/>
              </a:rPr>
              <a:t>」</a:t>
            </a:r>
            <a:r>
              <a:rPr kumimoji="1" lang="ja-JP" altLang="en-US" b="1" dirty="0" smtClean="0">
                <a:latin typeface="ＭＳ Ｐゴシック" pitchFamily="50" charset="-128"/>
                <a:ea typeface="ＭＳ Ｐゴシック" pitchFamily="50" charset="-128"/>
              </a:rPr>
              <a:t>導入など）により</a:t>
            </a:r>
            <a:endParaRPr kumimoji="1"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kumimoji="1" lang="ja-JP" altLang="en-US" b="1" dirty="0" smtClean="0">
                <a:latin typeface="ＭＳ Ｐゴシック" pitchFamily="50" charset="-128"/>
                <a:ea typeface="ＭＳ Ｐゴシック" pitchFamily="50" charset="-128"/>
              </a:rPr>
              <a:t>好</a:t>
            </a:r>
            <a:r>
              <a:rPr kumimoji="1" lang="ja-JP" altLang="en-US" b="1" dirty="0" smtClean="0">
                <a:latin typeface="ＭＳ Ｐゴシック" pitchFamily="50" charset="-128"/>
                <a:ea typeface="ＭＳ Ｐゴシック" pitchFamily="50" charset="-128"/>
              </a:rPr>
              <a:t>嫌度はどう変化したのか</a:t>
            </a:r>
            <a:endParaRPr kumimoji="1" lang="ja-JP" altLang="en-US" b="1" dirty="0">
              <a:latin typeface="ＭＳ Ｐゴシック" pitchFamily="50" charset="-128"/>
              <a:ea typeface="ＭＳ Ｐゴシック" pitchFamily="50" charset="-128"/>
            </a:endParaRPr>
          </a:p>
        </p:txBody>
      </p:sp>
      <p:sp>
        <p:nvSpPr>
          <p:cNvPr id="7" name="テキスト ボックス 6"/>
          <p:cNvSpPr txBox="1"/>
          <p:nvPr/>
        </p:nvSpPr>
        <p:spPr>
          <a:xfrm>
            <a:off x="179512" y="4149080"/>
            <a:ext cx="8594019" cy="2585323"/>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対象　：　長野県の教員養成系の学部の</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大学</a:t>
            </a:r>
            <a:r>
              <a:rPr lang="en-US" altLang="ja-JP" b="1" dirty="0" smtClean="0">
                <a:latin typeface="ＭＳ Ｐゴシック" pitchFamily="50" charset="-128"/>
                <a:ea typeface="ＭＳ Ｐゴシック" pitchFamily="50" charset="-128"/>
              </a:rPr>
              <a:t>1</a:t>
            </a:r>
            <a:r>
              <a:rPr lang="ja-JP" altLang="en-US" b="1" dirty="0" smtClean="0">
                <a:latin typeface="ＭＳ Ｐゴシック" pitchFamily="50" charset="-128"/>
                <a:ea typeface="ＭＳ Ｐゴシック" pitchFamily="50" charset="-128"/>
              </a:rPr>
              <a:t>年生男女</a:t>
            </a:r>
            <a:r>
              <a:rPr lang="en-US" altLang="ja-JP" b="1" dirty="0" smtClean="0">
                <a:latin typeface="ＭＳ Ｐゴシック" pitchFamily="50" charset="-128"/>
                <a:ea typeface="ＭＳ Ｐゴシック" pitchFamily="50" charset="-128"/>
              </a:rPr>
              <a:t>209</a:t>
            </a:r>
            <a:r>
              <a:rPr lang="ja-JP" altLang="en-US" b="1" dirty="0" smtClean="0">
                <a:latin typeface="ＭＳ Ｐゴシック" pitchFamily="50" charset="-128"/>
                <a:ea typeface="ＭＳ Ｐゴシック" pitchFamily="50" charset="-128"/>
              </a:rPr>
              <a:t>名</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（ほぼ全員教員志望）</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endParaRPr lang="en-US" altLang="ja-JP" b="1" dirty="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endParaRPr lang="en-US" altLang="ja-JP" b="1" dirty="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kumimoji="1" lang="ja-JP" altLang="en-US" b="1" dirty="0" smtClean="0">
                <a:latin typeface="ＭＳ Ｐゴシック" pitchFamily="50" charset="-128"/>
                <a:ea typeface="ＭＳ Ｐゴシック" pitchFamily="50" charset="-128"/>
              </a:rPr>
              <a:t>調査内容　：　小・中学校時代の生活科、及び理科の学習項目ごとの好嫌調査を行った</a:t>
            </a:r>
            <a:endParaRPr kumimoji="1" lang="en-US" altLang="ja-JP" b="1" dirty="0" smtClean="0">
              <a:latin typeface="ＭＳ Ｐゴシック" pitchFamily="50" charset="-128"/>
              <a:ea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62932381"/>
              </p:ext>
            </p:extLst>
          </p:nvPr>
        </p:nvGraphicFramePr>
        <p:xfrm>
          <a:off x="827584" y="5124792"/>
          <a:ext cx="3390792" cy="1112520"/>
        </p:xfrm>
        <a:graphic>
          <a:graphicData uri="http://schemas.openxmlformats.org/drawingml/2006/table">
            <a:tbl>
              <a:tblPr firstRow="1" bandRow="1">
                <a:tableStyleId>{2D5ABB26-0587-4C30-8999-92F81FD0307C}</a:tableStyleId>
              </a:tblPr>
              <a:tblGrid>
                <a:gridCol w="1130264"/>
                <a:gridCol w="1130264"/>
                <a:gridCol w="1130264"/>
              </a:tblGrid>
              <a:tr h="370840">
                <a:tc>
                  <a:txBody>
                    <a:bodyPr/>
                    <a:lstStyle/>
                    <a:p>
                      <a:pPr algn="ct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ＭＳ Ｐゴシック" pitchFamily="50" charset="-128"/>
                          <a:ea typeface="ＭＳ Ｐゴシック" pitchFamily="50" charset="-128"/>
                        </a:rPr>
                        <a:t>男</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ＭＳ Ｐゴシック" pitchFamily="50" charset="-128"/>
                          <a:ea typeface="ＭＳ Ｐゴシック" pitchFamily="50" charset="-128"/>
                        </a:rPr>
                        <a:t>女</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latin typeface="ＭＳ Ｐゴシック" pitchFamily="50" charset="-128"/>
                          <a:ea typeface="ＭＳ Ｐゴシック" pitchFamily="50" charset="-128"/>
                        </a:rPr>
                        <a:t>理科系</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ＭＳ Ｐゴシック" pitchFamily="50" charset="-128"/>
                          <a:ea typeface="ＭＳ Ｐゴシック" pitchFamily="50" charset="-128"/>
                        </a:rPr>
                        <a:t>51</a:t>
                      </a:r>
                      <a:r>
                        <a:rPr kumimoji="1" lang="ja-JP" altLang="en-US" dirty="0" smtClean="0">
                          <a:latin typeface="ＭＳ Ｐゴシック" pitchFamily="50" charset="-128"/>
                          <a:ea typeface="ＭＳ Ｐゴシック" pitchFamily="50" charset="-128"/>
                        </a:rPr>
                        <a:t>名</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ＭＳ Ｐゴシック" pitchFamily="50" charset="-128"/>
                          <a:ea typeface="ＭＳ Ｐゴシック" pitchFamily="50" charset="-128"/>
                        </a:rPr>
                        <a:t>36</a:t>
                      </a:r>
                      <a:r>
                        <a:rPr kumimoji="1" lang="ja-JP" altLang="en-US" dirty="0" smtClean="0">
                          <a:latin typeface="ＭＳ Ｐゴシック" pitchFamily="50" charset="-128"/>
                          <a:ea typeface="ＭＳ Ｐゴシック" pitchFamily="50" charset="-128"/>
                        </a:rPr>
                        <a:t>名</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latin typeface="ＭＳ Ｐゴシック" pitchFamily="50" charset="-128"/>
                          <a:ea typeface="ＭＳ Ｐゴシック" pitchFamily="50" charset="-128"/>
                        </a:rPr>
                        <a:t>非理科系</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ＭＳ Ｐゴシック" pitchFamily="50" charset="-128"/>
                          <a:ea typeface="ＭＳ Ｐゴシック" pitchFamily="50" charset="-128"/>
                        </a:rPr>
                        <a:t>38</a:t>
                      </a:r>
                      <a:r>
                        <a:rPr kumimoji="1" lang="ja-JP" altLang="en-US" dirty="0" smtClean="0">
                          <a:latin typeface="ＭＳ Ｐゴシック" pitchFamily="50" charset="-128"/>
                          <a:ea typeface="ＭＳ Ｐゴシック" pitchFamily="50" charset="-128"/>
                        </a:rPr>
                        <a:t>名</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ＭＳ Ｐゴシック" pitchFamily="50" charset="-128"/>
                          <a:ea typeface="ＭＳ Ｐゴシック" pitchFamily="50" charset="-128"/>
                        </a:rPr>
                        <a:t>84</a:t>
                      </a:r>
                      <a:r>
                        <a:rPr kumimoji="1" lang="ja-JP" altLang="en-US" dirty="0" smtClean="0">
                          <a:latin typeface="ＭＳ Ｐゴシック" pitchFamily="50" charset="-128"/>
                          <a:ea typeface="ＭＳ Ｐゴシック" pitchFamily="50" charset="-128"/>
                        </a:rPr>
                        <a:t>名</a:t>
                      </a:r>
                      <a:endParaRPr kumimoji="1" lang="ja-JP" altLang="en-US" dirty="0">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タイトル 1"/>
          <p:cNvSpPr txBox="1">
            <a:spLocks/>
          </p:cNvSpPr>
          <p:nvPr/>
        </p:nvSpPr>
        <p:spPr>
          <a:xfrm>
            <a:off x="827584" y="116632"/>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4400" b="1" dirty="0" smtClean="0">
                <a:latin typeface="ＭＳ Ｐゴシック" pitchFamily="50" charset="-128"/>
                <a:ea typeface="ＭＳ Ｐゴシック" pitchFamily="50" charset="-128"/>
              </a:rPr>
              <a:t>１：はじめに</a:t>
            </a:r>
            <a:endParaRPr lang="ja-JP" altLang="en-US" sz="4400" b="1" dirty="0">
              <a:latin typeface="ＭＳ Ｐゴシック" pitchFamily="50" charset="-128"/>
              <a:ea typeface="ＭＳ Ｐゴシック" pitchFamily="50" charset="-128"/>
            </a:endParaRPr>
          </a:p>
        </p:txBody>
      </p:sp>
      <p:sp>
        <p:nvSpPr>
          <p:cNvPr id="10" name="四角形吹き出し 9"/>
          <p:cNvSpPr/>
          <p:nvPr/>
        </p:nvSpPr>
        <p:spPr>
          <a:xfrm>
            <a:off x="4658756" y="4023276"/>
            <a:ext cx="3816424" cy="1800200"/>
          </a:xfrm>
          <a:prstGeom prst="wedgeRectCallout">
            <a:avLst>
              <a:gd name="adj1" fmla="val -8916"/>
              <a:gd name="adj2" fmla="val -90223"/>
            </a:avLst>
          </a:prstGeom>
          <a:solidFill>
            <a:schemeClr val="accent1">
              <a:lumMod val="20000"/>
              <a:lumOff val="80000"/>
              <a:alpha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ＭＳ Ｐゴシック" pitchFamily="50" charset="-128"/>
                <a:ea typeface="ＭＳ Ｐゴシック" pitchFamily="50" charset="-128"/>
              </a:rPr>
              <a:t>「生活科」とは・・・</a:t>
            </a:r>
            <a:endParaRPr kumimoji="1" lang="en-US" altLang="ja-JP" b="1" dirty="0" smtClean="0">
              <a:solidFill>
                <a:schemeClr val="tx1"/>
              </a:solidFill>
              <a:latin typeface="ＭＳ Ｐゴシック" pitchFamily="50" charset="-128"/>
              <a:ea typeface="ＭＳ Ｐゴシック" pitchFamily="50" charset="-128"/>
            </a:endParaRPr>
          </a:p>
          <a:p>
            <a:r>
              <a:rPr lang="ja-JP" altLang="en-US" b="1" dirty="0" smtClean="0">
                <a:solidFill>
                  <a:schemeClr val="tx1"/>
                </a:solidFill>
                <a:latin typeface="ＭＳ Ｐゴシック" pitchFamily="50" charset="-128"/>
                <a:ea typeface="ＭＳ Ｐゴシック" pitchFamily="50" charset="-128"/>
              </a:rPr>
              <a:t>小学校１・２年生において、理科と社会科を廃止し、その代わりに実体験を通して社会の仕組みや理科を学ぶ事を目的とした新教科。</a:t>
            </a:r>
            <a:r>
              <a:rPr lang="en-US" altLang="ja-JP" b="1" dirty="0" smtClean="0">
                <a:solidFill>
                  <a:schemeClr val="tx1"/>
                </a:solidFill>
                <a:latin typeface="ＭＳ Ｐゴシック" pitchFamily="50" charset="-128"/>
                <a:ea typeface="ＭＳ Ｐゴシック" pitchFamily="50" charset="-128"/>
              </a:rPr>
              <a:t>1992</a:t>
            </a:r>
            <a:r>
              <a:rPr lang="ja-JP" altLang="en-US" b="1" dirty="0" smtClean="0">
                <a:solidFill>
                  <a:schemeClr val="tx1"/>
                </a:solidFill>
                <a:latin typeface="ＭＳ Ｐゴシック" pitchFamily="50" charset="-128"/>
                <a:ea typeface="ＭＳ Ｐゴシック" pitchFamily="50" charset="-128"/>
              </a:rPr>
              <a:t>年度から施行</a:t>
            </a:r>
            <a:endParaRPr kumimoji="1" lang="ja-JP" altLang="en-US" b="1"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801818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961559" y="6414447"/>
            <a:ext cx="5738829" cy="283746"/>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827584" y="116632"/>
            <a:ext cx="7416824" cy="864096"/>
          </a:xfrm>
          <a:prstGeom prst="rect">
            <a:avLst/>
          </a:prstGeom>
        </p:spPr>
        <p:txBody>
          <a:bodyPr vert="horz" anchor="b">
            <a:normAutofit fontScale="850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smtClean="0">
                <a:latin typeface="ＭＳ Ｐゴシック" pitchFamily="50" charset="-128"/>
                <a:ea typeface="ＭＳ Ｐゴシック" pitchFamily="50" charset="-128"/>
              </a:rPr>
              <a:t>1</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小学校の好嫌度</a:t>
            </a:r>
            <a:endParaRPr lang="ja-JP" altLang="en-US" sz="4400" b="1" dirty="0">
              <a:latin typeface="ＭＳ Ｐゴシック" pitchFamily="50" charset="-128"/>
              <a:ea typeface="ＭＳ Ｐゴシック" pitchFamily="50" charset="-128"/>
            </a:endParaRPr>
          </a:p>
        </p:txBody>
      </p:sp>
      <p:sp>
        <p:nvSpPr>
          <p:cNvPr id="5" name="テキスト ボックス 4"/>
          <p:cNvSpPr txBox="1"/>
          <p:nvPr/>
        </p:nvSpPr>
        <p:spPr>
          <a:xfrm>
            <a:off x="134008" y="971436"/>
            <a:ext cx="6829114" cy="369332"/>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学習</a:t>
            </a:r>
            <a:r>
              <a:rPr lang="ja-JP" altLang="en-US" b="1" dirty="0" smtClean="0">
                <a:latin typeface="ＭＳ Ｐゴシック" pitchFamily="50" charset="-128"/>
                <a:ea typeface="ＭＳ Ｐゴシック" pitchFamily="50" charset="-128"/>
              </a:rPr>
              <a:t>項目は、生活科から</a:t>
            </a:r>
            <a:r>
              <a:rPr lang="en-US" altLang="ja-JP" b="1" dirty="0" smtClean="0">
                <a:latin typeface="ＭＳ Ｐゴシック" pitchFamily="50" charset="-128"/>
                <a:ea typeface="ＭＳ Ｐゴシック" pitchFamily="50" charset="-128"/>
              </a:rPr>
              <a:t>6</a:t>
            </a:r>
            <a:r>
              <a:rPr lang="ja-JP" altLang="en-US" b="1" dirty="0" smtClean="0">
                <a:latin typeface="ＭＳ Ｐゴシック" pitchFamily="50" charset="-128"/>
                <a:ea typeface="ＭＳ Ｐゴシック" pitchFamily="50" charset="-128"/>
              </a:rPr>
              <a:t>項目、理科からは物化生地、満遍なく選出</a:t>
            </a:r>
            <a:endParaRPr lang="en-US" altLang="ja-JP" b="1" dirty="0" smtClean="0">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9338" y="1340768"/>
            <a:ext cx="478662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左中かっこ 5"/>
          <p:cNvSpPr/>
          <p:nvPr/>
        </p:nvSpPr>
        <p:spPr>
          <a:xfrm>
            <a:off x="4478442" y="1340768"/>
            <a:ext cx="143061" cy="792088"/>
          </a:xfrm>
          <a:prstGeom prst="lef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5070599" y="2887137"/>
            <a:ext cx="1207089"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94889" y="3432412"/>
            <a:ext cx="1290135" cy="120344"/>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87791" y="3726976"/>
            <a:ext cx="591831" cy="9439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21525" y="4275161"/>
            <a:ext cx="863500" cy="9439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698192" y="4543566"/>
            <a:ext cx="1586833"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37279" y="3993106"/>
            <a:ext cx="1040409"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882437" y="3853782"/>
            <a:ext cx="1388564"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994888" y="2211917"/>
            <a:ext cx="1290135"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384294" y="3294708"/>
            <a:ext cx="1886707"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853275" y="4125035"/>
            <a:ext cx="42634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484271" y="3159578"/>
            <a:ext cx="79341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00397" y="2755580"/>
            <a:ext cx="779393"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91608" y="3572512"/>
            <a:ext cx="786080"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757483" y="2484899"/>
            <a:ext cx="527540"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882437" y="2621588"/>
            <a:ext cx="1397185"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53256" y="2339085"/>
            <a:ext cx="731768" cy="13216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27646" y="3025485"/>
            <a:ext cx="952143" cy="120445"/>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070599" y="4392912"/>
            <a:ext cx="1200401"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738289" y="1544410"/>
            <a:ext cx="805029" cy="338554"/>
          </a:xfrm>
          <a:prstGeom prst="rect">
            <a:avLst/>
          </a:prstGeom>
          <a:noFill/>
        </p:spPr>
        <p:txBody>
          <a:bodyPr wrap="none" rtlCol="0">
            <a:spAutoFit/>
          </a:bodyPr>
          <a:lstStyle/>
          <a:p>
            <a:r>
              <a:rPr lang="ja-JP" altLang="en-US" sz="1600" b="1" dirty="0" smtClean="0">
                <a:solidFill>
                  <a:srgbClr val="7030A0"/>
                </a:solidFill>
                <a:latin typeface="ＭＳ Ｐゴシック" pitchFamily="50" charset="-128"/>
                <a:ea typeface="ＭＳ Ｐゴシック" pitchFamily="50" charset="-128"/>
              </a:rPr>
              <a:t>生活科</a:t>
            </a:r>
            <a:endParaRPr lang="en-US" altLang="ja-JP" sz="1600" b="1" dirty="0" smtClean="0">
              <a:solidFill>
                <a:srgbClr val="7030A0"/>
              </a:solidFill>
              <a:latin typeface="ＭＳ Ｐゴシック" pitchFamily="50" charset="-128"/>
              <a:ea typeface="ＭＳ Ｐゴシック" pitchFamily="50" charset="-128"/>
            </a:endParaRPr>
          </a:p>
        </p:txBody>
      </p:sp>
      <p:sp>
        <p:nvSpPr>
          <p:cNvPr id="27" name="テキスト ボックス 26"/>
          <p:cNvSpPr txBox="1"/>
          <p:nvPr/>
        </p:nvSpPr>
        <p:spPr>
          <a:xfrm>
            <a:off x="4046206" y="2574803"/>
            <a:ext cx="805029" cy="584775"/>
          </a:xfrm>
          <a:prstGeom prst="rect">
            <a:avLst/>
          </a:prstGeom>
          <a:noFill/>
        </p:spPr>
        <p:txBody>
          <a:bodyPr wrap="none" rtlCol="0">
            <a:spAutoFit/>
          </a:bodyPr>
          <a:lstStyle/>
          <a:p>
            <a:r>
              <a:rPr lang="ja-JP" altLang="en-US" sz="1600" b="1" dirty="0">
                <a:solidFill>
                  <a:srgbClr val="00B0F0"/>
                </a:solidFill>
                <a:latin typeface="ＭＳ Ｐゴシック" pitchFamily="50" charset="-128"/>
                <a:ea typeface="ＭＳ Ｐゴシック" pitchFamily="50" charset="-128"/>
              </a:rPr>
              <a:t>物理</a:t>
            </a:r>
            <a:r>
              <a:rPr lang="ja-JP" altLang="en-US" sz="1600" b="1" dirty="0" smtClean="0">
                <a:solidFill>
                  <a:srgbClr val="00B0F0"/>
                </a:solidFill>
                <a:latin typeface="ＭＳ Ｐゴシック" pitchFamily="50" charset="-128"/>
                <a:ea typeface="ＭＳ Ｐゴシック" pitchFamily="50" charset="-128"/>
              </a:rPr>
              <a:t>系</a:t>
            </a:r>
            <a:endParaRPr lang="en-US" altLang="ja-JP" sz="1600" b="1" dirty="0" smtClean="0">
              <a:solidFill>
                <a:srgbClr val="00B0F0"/>
              </a:solidFill>
              <a:latin typeface="ＭＳ Ｐゴシック" pitchFamily="50" charset="-128"/>
              <a:ea typeface="ＭＳ Ｐゴシック" pitchFamily="50" charset="-128"/>
            </a:endParaRPr>
          </a:p>
          <a:p>
            <a:r>
              <a:rPr lang="ja-JP" altLang="en-US" sz="1600" b="1" dirty="0" smtClean="0">
                <a:solidFill>
                  <a:srgbClr val="00B0F0"/>
                </a:solidFill>
                <a:latin typeface="ＭＳ Ｐゴシック" pitchFamily="50" charset="-128"/>
                <a:ea typeface="ＭＳ Ｐゴシック" pitchFamily="50" charset="-128"/>
              </a:rPr>
              <a:t>　（</a:t>
            </a:r>
            <a:r>
              <a:rPr lang="ja-JP" altLang="en-US" sz="1600" b="1" dirty="0">
                <a:solidFill>
                  <a:srgbClr val="00B0F0"/>
                </a:solidFill>
                <a:latin typeface="ＭＳ Ｐゴシック" pitchFamily="50" charset="-128"/>
                <a:ea typeface="ＭＳ Ｐゴシック" pitchFamily="50" charset="-128"/>
              </a:rPr>
              <a:t>６）</a:t>
            </a:r>
            <a:endParaRPr lang="en-US" altLang="ja-JP" sz="1600" b="1" dirty="0" smtClean="0">
              <a:solidFill>
                <a:srgbClr val="00B0F0"/>
              </a:solidFill>
              <a:latin typeface="ＭＳ Ｐゴシック" pitchFamily="50" charset="-128"/>
              <a:ea typeface="ＭＳ Ｐゴシック" pitchFamily="50" charset="-128"/>
            </a:endParaRPr>
          </a:p>
        </p:txBody>
      </p:sp>
      <p:cxnSp>
        <p:nvCxnSpPr>
          <p:cNvPr id="28" name="直線矢印コネクタ 27"/>
          <p:cNvCxnSpPr>
            <a:stCxn id="27" idx="3"/>
          </p:cNvCxnSpPr>
          <p:nvPr/>
        </p:nvCxnSpPr>
        <p:spPr>
          <a:xfrm flipV="1">
            <a:off x="4851235" y="2546948"/>
            <a:ext cx="906248" cy="32024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4851235" y="2817630"/>
            <a:ext cx="653728" cy="4956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851235" y="2867191"/>
            <a:ext cx="202308" cy="59709"/>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7" idx="3"/>
          </p:cNvCxnSpPr>
          <p:nvPr/>
        </p:nvCxnSpPr>
        <p:spPr>
          <a:xfrm>
            <a:off x="4851235" y="2867191"/>
            <a:ext cx="143653" cy="62539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7" idx="3"/>
          </p:cNvCxnSpPr>
          <p:nvPr/>
        </p:nvCxnSpPr>
        <p:spPr>
          <a:xfrm>
            <a:off x="4851235" y="2867191"/>
            <a:ext cx="800392" cy="87344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851235" y="2867191"/>
            <a:ext cx="530118" cy="142263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005917" y="4030092"/>
            <a:ext cx="1212546" cy="338554"/>
          </a:xfrm>
          <a:prstGeom prst="rect">
            <a:avLst/>
          </a:prstGeom>
          <a:noFill/>
        </p:spPr>
        <p:txBody>
          <a:bodyPr wrap="square" rtlCol="0">
            <a:spAutoFit/>
          </a:bodyPr>
          <a:lstStyle/>
          <a:p>
            <a:r>
              <a:rPr lang="ja-JP" altLang="en-US" sz="1600" b="1" dirty="0">
                <a:solidFill>
                  <a:srgbClr val="92D050"/>
                </a:solidFill>
                <a:latin typeface="ＭＳ Ｐゴシック" pitchFamily="50" charset="-128"/>
                <a:ea typeface="ＭＳ Ｐゴシック" pitchFamily="50" charset="-128"/>
              </a:rPr>
              <a:t>生物</a:t>
            </a:r>
            <a:r>
              <a:rPr lang="ja-JP" altLang="en-US" sz="1600" b="1" dirty="0" smtClean="0">
                <a:solidFill>
                  <a:srgbClr val="92D050"/>
                </a:solidFill>
                <a:latin typeface="ＭＳ Ｐゴシック" pitchFamily="50" charset="-128"/>
                <a:ea typeface="ＭＳ Ｐゴシック" pitchFamily="50" charset="-128"/>
              </a:rPr>
              <a:t>系（４）</a:t>
            </a:r>
            <a:endParaRPr lang="en-US" altLang="ja-JP" sz="1600" b="1" dirty="0" smtClean="0">
              <a:solidFill>
                <a:srgbClr val="92D050"/>
              </a:solidFill>
              <a:latin typeface="ＭＳ Ｐゴシック" pitchFamily="50" charset="-128"/>
              <a:ea typeface="ＭＳ Ｐゴシック" pitchFamily="50" charset="-128"/>
            </a:endParaRPr>
          </a:p>
        </p:txBody>
      </p:sp>
      <p:sp>
        <p:nvSpPr>
          <p:cNvPr id="42" name="テキスト ボックス 41"/>
          <p:cNvSpPr txBox="1"/>
          <p:nvPr/>
        </p:nvSpPr>
        <p:spPr>
          <a:xfrm>
            <a:off x="3989669" y="3474339"/>
            <a:ext cx="1154483" cy="338554"/>
          </a:xfrm>
          <a:prstGeom prst="rect">
            <a:avLst/>
          </a:prstGeom>
          <a:noFill/>
        </p:spPr>
        <p:txBody>
          <a:bodyPr wrap="none" rtlCol="0">
            <a:spAutoFit/>
          </a:bodyPr>
          <a:lstStyle/>
          <a:p>
            <a:r>
              <a:rPr lang="ja-JP" altLang="en-US" sz="1600" b="1" dirty="0" smtClean="0">
                <a:solidFill>
                  <a:srgbClr val="FFC000"/>
                </a:solidFill>
                <a:latin typeface="ＭＳ Ｐゴシック" pitchFamily="50" charset="-128"/>
                <a:ea typeface="ＭＳ Ｐゴシック" pitchFamily="50" charset="-128"/>
              </a:rPr>
              <a:t>地学系（４）</a:t>
            </a:r>
            <a:endParaRPr lang="en-US" altLang="ja-JP" sz="1600" b="1" dirty="0" smtClean="0">
              <a:solidFill>
                <a:srgbClr val="FFC000"/>
              </a:solidFill>
              <a:latin typeface="ＭＳ Ｐゴシック" pitchFamily="50" charset="-128"/>
              <a:ea typeface="ＭＳ Ｐゴシック" pitchFamily="50" charset="-128"/>
            </a:endParaRPr>
          </a:p>
        </p:txBody>
      </p:sp>
      <p:sp>
        <p:nvSpPr>
          <p:cNvPr id="43" name="テキスト ボックス 42"/>
          <p:cNvSpPr txBox="1"/>
          <p:nvPr/>
        </p:nvSpPr>
        <p:spPr>
          <a:xfrm>
            <a:off x="4042356" y="4590428"/>
            <a:ext cx="1154483" cy="338554"/>
          </a:xfrm>
          <a:prstGeom prst="rect">
            <a:avLst/>
          </a:prstGeom>
          <a:noFill/>
        </p:spPr>
        <p:txBody>
          <a:bodyPr wrap="none" rtlCol="0">
            <a:spAutoFit/>
          </a:bodyPr>
          <a:lstStyle/>
          <a:p>
            <a:r>
              <a:rPr lang="ja-JP" altLang="en-US" sz="1600" b="1" dirty="0" smtClean="0">
                <a:solidFill>
                  <a:schemeClr val="accent3">
                    <a:lumMod val="60000"/>
                    <a:lumOff val="40000"/>
                  </a:schemeClr>
                </a:solidFill>
                <a:latin typeface="ＭＳ Ｐゴシック" pitchFamily="50" charset="-128"/>
                <a:ea typeface="ＭＳ Ｐゴシック" pitchFamily="50" charset="-128"/>
              </a:rPr>
              <a:t>化学系（４）</a:t>
            </a:r>
            <a:endParaRPr lang="en-US" altLang="ja-JP" sz="1600" b="1" dirty="0" smtClean="0">
              <a:solidFill>
                <a:schemeClr val="accent3">
                  <a:lumMod val="60000"/>
                  <a:lumOff val="40000"/>
                </a:schemeClr>
              </a:solidFill>
              <a:latin typeface="ＭＳ Ｐゴシック" pitchFamily="50" charset="-128"/>
              <a:ea typeface="ＭＳ Ｐゴシック" pitchFamily="50" charset="-128"/>
            </a:endParaRPr>
          </a:p>
        </p:txBody>
      </p:sp>
      <p:sp>
        <p:nvSpPr>
          <p:cNvPr id="45" name="テキスト ボックス 44"/>
          <p:cNvSpPr txBox="1"/>
          <p:nvPr/>
        </p:nvSpPr>
        <p:spPr>
          <a:xfrm>
            <a:off x="243091" y="1404521"/>
            <a:ext cx="3591048"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生活科の理科領域（</a:t>
            </a:r>
            <a:r>
              <a:rPr lang="en-US" altLang="ja-JP" b="1" dirty="0" smtClean="0">
                <a:latin typeface="ＭＳ Ｐゴシック" pitchFamily="50" charset="-128"/>
                <a:ea typeface="ＭＳ Ｐゴシック" pitchFamily="50" charset="-128"/>
              </a:rPr>
              <a:t>2,3,4</a:t>
            </a:r>
            <a:r>
              <a:rPr lang="ja-JP" altLang="en-US" b="1" dirty="0" smtClean="0">
                <a:latin typeface="ＭＳ Ｐゴシック" pitchFamily="50" charset="-128"/>
                <a:ea typeface="ＭＳ Ｐゴシック" pitchFamily="50" charset="-128"/>
              </a:rPr>
              <a:t>）と、理科</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全体の学習項目を合わせた好嫌度</a:t>
            </a:r>
            <a:endParaRPr lang="en-US" altLang="ja-JP" b="1" dirty="0" smtClean="0">
              <a:latin typeface="ＭＳ Ｐゴシック" pitchFamily="50" charset="-128"/>
              <a:ea typeface="ＭＳ Ｐゴシック"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2806821426"/>
              </p:ext>
            </p:extLst>
          </p:nvPr>
        </p:nvGraphicFramePr>
        <p:xfrm>
          <a:off x="305058" y="2133633"/>
          <a:ext cx="3634280" cy="3543616"/>
        </p:xfrm>
        <a:graphic>
          <a:graphicData uri="http://schemas.openxmlformats.org/drawingml/2006/table">
            <a:tbl>
              <a:tblPr firstRow="1" bandRow="1">
                <a:tableStyleId>{5C22544A-7EE6-4342-B048-85BDC9FD1C3A}</a:tableStyleId>
              </a:tblPr>
              <a:tblGrid>
                <a:gridCol w="908570"/>
                <a:gridCol w="908570"/>
                <a:gridCol w="908570"/>
                <a:gridCol w="908570"/>
              </a:tblGrid>
              <a:tr h="657304">
                <a:tc>
                  <a:txBody>
                    <a:bodyPr/>
                    <a:lstStyle/>
                    <a:p>
                      <a:r>
                        <a:rPr kumimoji="1" lang="ja-JP" altLang="en-US" b="1" dirty="0" smtClean="0">
                          <a:latin typeface="ＭＳ Ｐゴシック" pitchFamily="50" charset="-128"/>
                          <a:ea typeface="ＭＳ Ｐゴシック" pitchFamily="50" charset="-128"/>
                        </a:rPr>
                        <a:t>平均値</a:t>
                      </a:r>
                      <a:endParaRPr kumimoji="1" lang="ja-JP" altLang="en-US" b="1" dirty="0">
                        <a:latin typeface="ＭＳ Ｐゴシック" pitchFamily="50" charset="-128"/>
                        <a:ea typeface="ＭＳ Ｐゴシック" pitchFamily="50" charset="-128"/>
                      </a:endParaRPr>
                    </a:p>
                  </a:txBody>
                  <a:tcPr/>
                </a:tc>
                <a:tc>
                  <a:txBody>
                    <a:bodyPr/>
                    <a:lstStyle/>
                    <a:p>
                      <a:r>
                        <a:rPr kumimoji="1" lang="ja-JP" altLang="en-US" b="1" dirty="0" smtClean="0">
                          <a:latin typeface="ＭＳ Ｐゴシック" pitchFamily="50" charset="-128"/>
                          <a:ea typeface="ＭＳ Ｐゴシック" pitchFamily="50" charset="-128"/>
                        </a:rPr>
                        <a:t>生活科導入前</a:t>
                      </a:r>
                      <a:endParaRPr kumimoji="1" lang="ja-JP" altLang="en-US" b="1" dirty="0">
                        <a:latin typeface="ＭＳ Ｐゴシック" pitchFamily="50" charset="-128"/>
                        <a:ea typeface="ＭＳ Ｐゴシック" pitchFamily="50" charset="-128"/>
                      </a:endParaRPr>
                    </a:p>
                  </a:txBody>
                  <a:tcPr/>
                </a:tc>
                <a:tc>
                  <a:txBody>
                    <a:bodyPr/>
                    <a:lstStyle/>
                    <a:p>
                      <a:r>
                        <a:rPr kumimoji="1" lang="ja-JP" altLang="en-US" b="1" dirty="0" smtClean="0">
                          <a:latin typeface="ＭＳ Ｐゴシック" pitchFamily="50" charset="-128"/>
                          <a:ea typeface="ＭＳ Ｐゴシック" pitchFamily="50" charset="-128"/>
                        </a:rPr>
                        <a:t>生活科導入後</a:t>
                      </a:r>
                      <a:r>
                        <a:rPr kumimoji="1" lang="en-US" altLang="ja-JP" b="1" dirty="0" smtClean="0">
                          <a:latin typeface="ＭＳ Ｐゴシック" pitchFamily="50" charset="-128"/>
                          <a:ea typeface="ＭＳ Ｐゴシック" pitchFamily="50" charset="-128"/>
                        </a:rPr>
                        <a:t>(1)</a:t>
                      </a:r>
                      <a:endParaRPr kumimoji="1" lang="ja-JP" altLang="en-US" b="1" dirty="0">
                        <a:latin typeface="ＭＳ Ｐゴシック" pitchFamily="50" charset="-128"/>
                        <a:ea typeface="ＭＳ Ｐゴシック" pitchFamily="50" charset="-128"/>
                      </a:endParaRPr>
                    </a:p>
                  </a:txBody>
                  <a:tcPr/>
                </a:tc>
                <a:tc>
                  <a:txBody>
                    <a:bodyPr/>
                    <a:lstStyle/>
                    <a:p>
                      <a:r>
                        <a:rPr kumimoji="1" lang="ja-JP" altLang="en-US" sz="1800" b="1" dirty="0" smtClean="0">
                          <a:latin typeface="ＭＳ Ｐゴシック" pitchFamily="50" charset="-128"/>
                          <a:ea typeface="ＭＳ Ｐゴシック" pitchFamily="50" charset="-128"/>
                        </a:rPr>
                        <a:t>生活科導入後</a:t>
                      </a:r>
                      <a:r>
                        <a:rPr kumimoji="1" lang="en-US" altLang="ja-JP" sz="1800" b="1" dirty="0" smtClean="0">
                          <a:latin typeface="ＭＳ Ｐゴシック" pitchFamily="50" charset="-128"/>
                          <a:ea typeface="ＭＳ Ｐゴシック" pitchFamily="50" charset="-128"/>
                        </a:rPr>
                        <a:t>(2)</a:t>
                      </a:r>
                      <a:endParaRPr kumimoji="1" lang="ja-JP" altLang="en-US" sz="1800" b="1" dirty="0">
                        <a:latin typeface="ＭＳ Ｐゴシック" pitchFamily="50" charset="-128"/>
                        <a:ea typeface="ＭＳ Ｐゴシック" pitchFamily="50" charset="-128"/>
                      </a:endParaRPr>
                    </a:p>
                  </a:txBody>
                  <a:tcPr/>
                </a:tc>
              </a:tr>
              <a:tr h="657304">
                <a:tc>
                  <a:txBody>
                    <a:bodyPr/>
                    <a:lstStyle/>
                    <a:p>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+0.07</a:t>
                      </a:r>
                    </a:p>
                    <a:p>
                      <a:r>
                        <a:rPr kumimoji="1" lang="en-US" altLang="ja-JP" b="1" dirty="0" smtClean="0">
                          <a:solidFill>
                            <a:srgbClr val="002060"/>
                          </a:solidFill>
                          <a:latin typeface="ＭＳ Ｐゴシック" pitchFamily="50" charset="-128"/>
                          <a:ea typeface="ＭＳ Ｐゴシック" pitchFamily="50" charset="-128"/>
                        </a:rPr>
                        <a:t>+0.07</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+0.31</a:t>
                      </a:r>
                      <a:endParaRPr kumimoji="1" lang="ja-JP" altLang="en-US" b="1" dirty="0">
                        <a:solidFill>
                          <a:srgbClr val="002060"/>
                        </a:solidFill>
                        <a:latin typeface="ＭＳ Ｐゴシック" pitchFamily="50" charset="-128"/>
                        <a:ea typeface="ＭＳ Ｐゴシック" pitchFamily="50" charset="-128"/>
                      </a:endParaRPr>
                    </a:p>
                  </a:txBody>
                  <a:tcPr anchor="ctr"/>
                </a:tc>
                <a:tc>
                  <a:txBody>
                    <a:bodyPr/>
                    <a:lstStyle/>
                    <a:p>
                      <a:r>
                        <a:rPr kumimoji="1" lang="en-US" altLang="ja-JP" b="1" dirty="0" smtClean="0">
                          <a:solidFill>
                            <a:srgbClr val="002060"/>
                          </a:solidFill>
                          <a:latin typeface="ＭＳ Ｐゴシック" pitchFamily="50" charset="-128"/>
                          <a:ea typeface="ＭＳ Ｐゴシック" pitchFamily="50" charset="-128"/>
                        </a:rPr>
                        <a:t>+0.31</a:t>
                      </a:r>
                      <a:endParaRPr kumimoji="1" lang="ja-JP" altLang="en-US" b="1" dirty="0">
                        <a:solidFill>
                          <a:srgbClr val="002060"/>
                        </a:solidFill>
                        <a:latin typeface="ＭＳ Ｐゴシック" pitchFamily="50" charset="-128"/>
                        <a:ea typeface="ＭＳ Ｐゴシック" pitchFamily="50" charset="-128"/>
                      </a:endParaRPr>
                    </a:p>
                  </a:txBody>
                  <a:tcPr anchor="ctr"/>
                </a:tc>
              </a:tr>
              <a:tr h="657304">
                <a:tc>
                  <a:txBody>
                    <a:bodyPr/>
                    <a:lstStyle/>
                    <a:p>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+0.23</a:t>
                      </a:r>
                    </a:p>
                    <a:p>
                      <a:r>
                        <a:rPr kumimoji="1" lang="en-US" altLang="ja-JP" b="1" dirty="0" smtClean="0">
                          <a:solidFill>
                            <a:srgbClr val="002060"/>
                          </a:solidFill>
                          <a:latin typeface="ＭＳ Ｐゴシック" pitchFamily="50" charset="-128"/>
                          <a:ea typeface="ＭＳ Ｐゴシック" pitchFamily="50" charset="-128"/>
                        </a:rPr>
                        <a:t>+0.14</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+0.26</a:t>
                      </a:r>
                      <a:endParaRPr kumimoji="1" lang="ja-JP" altLang="en-US" b="1" dirty="0">
                        <a:solidFill>
                          <a:srgbClr val="002060"/>
                        </a:solidFill>
                        <a:latin typeface="ＭＳ Ｐゴシック" pitchFamily="50" charset="-128"/>
                        <a:ea typeface="ＭＳ Ｐゴシック" pitchFamily="50" charset="-128"/>
                      </a:endParaRPr>
                    </a:p>
                  </a:txBody>
                  <a:tcPr anchor="ctr"/>
                </a:tc>
                <a:tc>
                  <a:txBody>
                    <a:bodyPr/>
                    <a:lstStyle/>
                    <a:p>
                      <a:r>
                        <a:rPr kumimoji="1" lang="en-US" altLang="ja-JP" b="1" dirty="0" smtClean="0">
                          <a:solidFill>
                            <a:srgbClr val="002060"/>
                          </a:solidFill>
                          <a:latin typeface="ＭＳ Ｐゴシック" pitchFamily="50" charset="-128"/>
                          <a:ea typeface="ＭＳ Ｐゴシック" pitchFamily="50" charset="-128"/>
                        </a:rPr>
                        <a:t>+0.24</a:t>
                      </a:r>
                      <a:endParaRPr kumimoji="1" lang="ja-JP" altLang="en-US" b="1" dirty="0">
                        <a:solidFill>
                          <a:srgbClr val="002060"/>
                        </a:solidFill>
                        <a:latin typeface="ＭＳ Ｐゴシック" pitchFamily="50" charset="-128"/>
                        <a:ea typeface="ＭＳ Ｐゴシック" pitchFamily="50" charset="-128"/>
                      </a:endParaRPr>
                    </a:p>
                  </a:txBody>
                  <a:tcPr anchor="ctr"/>
                </a:tc>
              </a:tr>
              <a:tr h="657304">
                <a:tc>
                  <a:txBody>
                    <a:bodyPr/>
                    <a:lstStyle/>
                    <a:p>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+0.10</a:t>
                      </a:r>
                    </a:p>
                    <a:p>
                      <a:r>
                        <a:rPr kumimoji="1" lang="en-US" altLang="ja-JP" b="1" dirty="0" smtClean="0">
                          <a:solidFill>
                            <a:srgbClr val="002060"/>
                          </a:solidFill>
                          <a:latin typeface="ＭＳ Ｐゴシック" pitchFamily="50" charset="-128"/>
                          <a:ea typeface="ＭＳ Ｐゴシック" pitchFamily="50" charset="-128"/>
                        </a:rPr>
                        <a:t>+0.13</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+0.17</a:t>
                      </a:r>
                      <a:endParaRPr kumimoji="1" lang="ja-JP" altLang="en-US" b="1" dirty="0">
                        <a:solidFill>
                          <a:srgbClr val="002060"/>
                        </a:solidFill>
                        <a:latin typeface="ＭＳ Ｐゴシック" pitchFamily="50" charset="-128"/>
                        <a:ea typeface="ＭＳ Ｐゴシック" pitchFamily="50" charset="-128"/>
                      </a:endParaRPr>
                    </a:p>
                  </a:txBody>
                  <a:tcPr anchor="ctr"/>
                </a:tc>
                <a:tc>
                  <a:txBody>
                    <a:bodyPr/>
                    <a:lstStyle/>
                    <a:p>
                      <a:r>
                        <a:rPr kumimoji="1" lang="en-US" altLang="ja-JP" b="1" dirty="0" smtClean="0">
                          <a:solidFill>
                            <a:srgbClr val="002060"/>
                          </a:solidFill>
                          <a:latin typeface="ＭＳ Ｐゴシック" pitchFamily="50" charset="-128"/>
                          <a:ea typeface="ＭＳ Ｐゴシック" pitchFamily="50" charset="-128"/>
                        </a:rPr>
                        <a:t>+0.14</a:t>
                      </a:r>
                      <a:endParaRPr kumimoji="1" lang="ja-JP" altLang="en-US" b="1" dirty="0">
                        <a:solidFill>
                          <a:srgbClr val="002060"/>
                        </a:solidFill>
                        <a:latin typeface="ＭＳ Ｐゴシック" pitchFamily="50" charset="-128"/>
                        <a:ea typeface="ＭＳ Ｐゴシック" pitchFamily="50" charset="-128"/>
                      </a:endParaRPr>
                    </a:p>
                  </a:txBody>
                  <a:tcPr anchor="ctr"/>
                </a:tc>
              </a:tr>
              <a:tr h="657304">
                <a:tc>
                  <a:txBody>
                    <a:bodyPr/>
                    <a:lstStyle/>
                    <a:p>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+0.12</a:t>
                      </a:r>
                    </a:p>
                    <a:p>
                      <a:r>
                        <a:rPr kumimoji="1" lang="en-US" altLang="ja-JP" b="1" dirty="0" smtClean="0">
                          <a:solidFill>
                            <a:srgbClr val="002060"/>
                          </a:solidFill>
                          <a:latin typeface="ＭＳ Ｐゴシック" pitchFamily="50" charset="-128"/>
                          <a:ea typeface="ＭＳ Ｐゴシック" pitchFamily="50" charset="-128"/>
                        </a:rPr>
                        <a:t>+0.02</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r>
                        <a:rPr kumimoji="1" lang="en-US" altLang="ja-JP" b="1" dirty="0" smtClean="0">
                          <a:solidFill>
                            <a:srgbClr val="002060"/>
                          </a:solidFill>
                          <a:latin typeface="ＭＳ Ｐゴシック" pitchFamily="50" charset="-128"/>
                          <a:ea typeface="ＭＳ Ｐゴシック" pitchFamily="50" charset="-128"/>
                        </a:rPr>
                        <a:t>+0.18</a:t>
                      </a:r>
                      <a:endParaRPr kumimoji="1" lang="ja-JP" altLang="en-US" b="1" dirty="0">
                        <a:solidFill>
                          <a:srgbClr val="002060"/>
                        </a:solidFill>
                        <a:latin typeface="ＭＳ Ｐゴシック" pitchFamily="50" charset="-128"/>
                        <a:ea typeface="ＭＳ Ｐゴシック" pitchFamily="50" charset="-128"/>
                      </a:endParaRPr>
                    </a:p>
                  </a:txBody>
                  <a:tcPr anchor="ctr"/>
                </a:tc>
                <a:tc>
                  <a:txBody>
                    <a:bodyPr/>
                    <a:lstStyle/>
                    <a:p>
                      <a:r>
                        <a:rPr kumimoji="1" lang="en-US" altLang="ja-JP" b="1" dirty="0" smtClean="0">
                          <a:solidFill>
                            <a:srgbClr val="002060"/>
                          </a:solidFill>
                          <a:latin typeface="ＭＳ Ｐゴシック" pitchFamily="50" charset="-128"/>
                          <a:ea typeface="ＭＳ Ｐゴシック" pitchFamily="50" charset="-128"/>
                        </a:rPr>
                        <a:t>+0.13</a:t>
                      </a:r>
                      <a:endParaRPr kumimoji="1" lang="ja-JP" altLang="en-US" b="1" dirty="0">
                        <a:solidFill>
                          <a:srgbClr val="002060"/>
                        </a:solidFill>
                        <a:latin typeface="ＭＳ Ｐゴシック" pitchFamily="50" charset="-128"/>
                        <a:ea typeface="ＭＳ Ｐゴシック" pitchFamily="50" charset="-128"/>
                      </a:endParaRPr>
                    </a:p>
                  </a:txBody>
                  <a:tcPr anchor="ctr"/>
                </a:tc>
              </a:tr>
            </a:tbl>
          </a:graphicData>
        </a:graphic>
      </p:graphicFrame>
      <p:sp>
        <p:nvSpPr>
          <p:cNvPr id="47" name="テキスト ボックス 46"/>
          <p:cNvSpPr txBox="1"/>
          <p:nvPr/>
        </p:nvSpPr>
        <p:spPr>
          <a:xfrm>
            <a:off x="3960775" y="5326879"/>
            <a:ext cx="4291559" cy="338554"/>
          </a:xfrm>
          <a:prstGeom prst="rect">
            <a:avLst/>
          </a:prstGeom>
          <a:noFill/>
        </p:spPr>
        <p:txBody>
          <a:bodyPr wrap="none" rtlCol="0">
            <a:spAutoFit/>
          </a:bodyPr>
          <a:lstStyle/>
          <a:p>
            <a:r>
              <a:rPr lang="en-US" altLang="ja-JP" sz="1600" b="1" dirty="0" smtClean="0"/>
              <a:t>※</a:t>
            </a:r>
            <a:r>
              <a:rPr lang="ja-JP" altLang="en-US" sz="1600" b="1" dirty="0" smtClean="0"/>
              <a:t>上は、</a:t>
            </a:r>
            <a:r>
              <a:rPr lang="en-US" altLang="ja-JP" sz="1600" b="1" dirty="0" smtClean="0"/>
              <a:t>1996</a:t>
            </a:r>
            <a:r>
              <a:rPr lang="ja-JP" altLang="en-US" sz="1600" b="1" dirty="0" smtClean="0"/>
              <a:t>年論文結果、下は</a:t>
            </a:r>
            <a:r>
              <a:rPr lang="en-US" altLang="ja-JP" sz="1600" b="1" dirty="0" smtClean="0"/>
              <a:t>1997</a:t>
            </a:r>
            <a:r>
              <a:rPr lang="ja-JP" altLang="en-US" sz="1600" b="1" dirty="0" smtClean="0"/>
              <a:t>論文結果</a:t>
            </a:r>
            <a:endParaRPr lang="en-US" altLang="ja-JP" sz="1600" b="1" dirty="0" smtClean="0"/>
          </a:p>
        </p:txBody>
      </p:sp>
      <p:sp>
        <p:nvSpPr>
          <p:cNvPr id="48" name="テキスト ボックス 47"/>
          <p:cNvSpPr txBox="1"/>
          <p:nvPr/>
        </p:nvSpPr>
        <p:spPr>
          <a:xfrm>
            <a:off x="243091" y="5743869"/>
            <a:ext cx="8186857" cy="923330"/>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の平均</a:t>
            </a:r>
            <a:r>
              <a:rPr lang="en-US" altLang="ja-JP" b="1" dirty="0" smtClean="0">
                <a:latin typeface="ＭＳ Ｐゴシック" pitchFamily="50" charset="-128"/>
                <a:ea typeface="ＭＳ Ｐゴシック" pitchFamily="50" charset="-128"/>
              </a:rPr>
              <a:t>(1)</a:t>
            </a:r>
            <a:r>
              <a:rPr lang="ja-JP" altLang="en-US" b="1" dirty="0" smtClean="0">
                <a:latin typeface="ＭＳ Ｐゴシック" pitchFamily="50" charset="-128"/>
                <a:ea typeface="ＭＳ Ｐゴシック" pitchFamily="50" charset="-128"/>
              </a:rPr>
              <a:t>は、表の通り全てにおいて、高い数値を示した。一方で、生活科の項目を</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除いた平均</a:t>
            </a:r>
            <a:r>
              <a:rPr lang="en-US" altLang="ja-JP" b="1" dirty="0" smtClean="0">
                <a:latin typeface="ＭＳ Ｐゴシック" pitchFamily="50" charset="-128"/>
                <a:ea typeface="ＭＳ Ｐゴシック" pitchFamily="50" charset="-128"/>
              </a:rPr>
              <a:t>(2)</a:t>
            </a:r>
            <a:r>
              <a:rPr lang="ja-JP" altLang="en-US" b="1" dirty="0">
                <a:latin typeface="ＭＳ Ｐゴシック" pitchFamily="50" charset="-128"/>
                <a:ea typeface="ＭＳ Ｐゴシック" pitchFamily="50" charset="-128"/>
              </a:rPr>
              <a:t>は</a:t>
            </a:r>
            <a:r>
              <a:rPr lang="ja-JP" altLang="en-US" b="1" dirty="0" smtClean="0">
                <a:latin typeface="ＭＳ Ｐゴシック" pitchFamily="50" charset="-128"/>
                <a:ea typeface="ＭＳ Ｐゴシック" pitchFamily="50" charset="-128"/>
              </a:rPr>
              <a:t>、特に非理科系で値が低下しつつも、前回の論文結果に比較して</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依然</a:t>
            </a:r>
            <a:r>
              <a:rPr lang="ja-JP" altLang="en-US" b="1" dirty="0" smtClean="0">
                <a:latin typeface="ＭＳ Ｐゴシック" pitchFamily="50" charset="-128"/>
                <a:ea typeface="ＭＳ Ｐゴシック" pitchFamily="50" charset="-128"/>
              </a:rPr>
              <a:t>高い数値を示した。</a:t>
            </a:r>
            <a:endParaRPr lang="en-US" altLang="ja-JP" b="1" dirty="0" smtClean="0">
              <a:latin typeface="ＭＳ Ｐゴシック" pitchFamily="50" charset="-128"/>
              <a:ea typeface="ＭＳ Ｐゴシック" pitchFamily="50" charset="-128"/>
            </a:endParaRPr>
          </a:p>
        </p:txBody>
      </p:sp>
      <p:sp>
        <p:nvSpPr>
          <p:cNvPr id="2" name="右矢印 1"/>
          <p:cNvSpPr/>
          <p:nvPr/>
        </p:nvSpPr>
        <p:spPr>
          <a:xfrm>
            <a:off x="2674956" y="6441743"/>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961362" y="6369805"/>
            <a:ext cx="5766322" cy="369332"/>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生活科の理科的項目が好意を持って受け入れられている</a:t>
            </a:r>
            <a:endParaRPr lang="en-US" altLang="ja-JP" b="1" dirty="0" smtClean="0">
              <a:solidFill>
                <a:srgbClr val="FF0000"/>
              </a:solidFill>
              <a:latin typeface="ＭＳ Ｐゴシック" pitchFamily="50" charset="-128"/>
              <a:ea typeface="ＭＳ Ｐゴシック" pitchFamily="50" charset="-128"/>
            </a:endParaRPr>
          </a:p>
        </p:txBody>
      </p:sp>
      <p:sp>
        <p:nvSpPr>
          <p:cNvPr id="30" name="フリーフォーム 29"/>
          <p:cNvSpPr/>
          <p:nvPr/>
        </p:nvSpPr>
        <p:spPr>
          <a:xfrm>
            <a:off x="2033518" y="5513696"/>
            <a:ext cx="2006221" cy="165386"/>
          </a:xfrm>
          <a:custGeom>
            <a:avLst/>
            <a:gdLst>
              <a:gd name="connsiteX0" fmla="*/ 2006221 w 2006221"/>
              <a:gd name="connsiteY0" fmla="*/ 0 h 204755"/>
              <a:gd name="connsiteX1" fmla="*/ 791570 w 2006221"/>
              <a:gd name="connsiteY1" fmla="*/ 204716 h 204755"/>
              <a:gd name="connsiteX2" fmla="*/ 0 w 2006221"/>
              <a:gd name="connsiteY2" fmla="*/ 13648 h 204755"/>
            </a:gdLst>
            <a:ahLst/>
            <a:cxnLst>
              <a:cxn ang="0">
                <a:pos x="connsiteX0" y="connsiteY0"/>
              </a:cxn>
              <a:cxn ang="0">
                <a:pos x="connsiteX1" y="connsiteY1"/>
              </a:cxn>
              <a:cxn ang="0">
                <a:pos x="connsiteX2" y="connsiteY2"/>
              </a:cxn>
            </a:cxnLst>
            <a:rect l="l" t="t" r="r" b="b"/>
            <a:pathLst>
              <a:path w="2006221" h="204755">
                <a:moveTo>
                  <a:pt x="2006221" y="0"/>
                </a:moveTo>
                <a:cubicBezTo>
                  <a:pt x="1566080" y="101220"/>
                  <a:pt x="1125940" y="202441"/>
                  <a:pt x="791570" y="204716"/>
                </a:cubicBezTo>
                <a:cubicBezTo>
                  <a:pt x="457200" y="206991"/>
                  <a:pt x="228600" y="110319"/>
                  <a:pt x="0" y="13648"/>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371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9" y="1008648"/>
            <a:ext cx="4405175" cy="349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339" y="1066969"/>
            <a:ext cx="1267824" cy="340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9712" y="1077573"/>
            <a:ext cx="1353250" cy="35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409" y="1060860"/>
            <a:ext cx="1839403" cy="344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47656" y="275388"/>
            <a:ext cx="2962671" cy="369332"/>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全て</a:t>
            </a:r>
            <a:r>
              <a:rPr lang="ja-JP" altLang="en-US" b="1" dirty="0" smtClean="0">
                <a:latin typeface="ＭＳ Ｐゴシック" pitchFamily="50" charset="-128"/>
                <a:ea typeface="ＭＳ Ｐゴシック" pitchFamily="50" charset="-128"/>
              </a:rPr>
              <a:t>の好嫌度を見てみると、</a:t>
            </a:r>
            <a:endParaRPr lang="en-US" altLang="ja-JP" b="1" dirty="0" smtClean="0">
              <a:latin typeface="ＭＳ Ｐゴシック" pitchFamily="50" charset="-128"/>
              <a:ea typeface="ＭＳ Ｐゴシック" pitchFamily="50" charset="-128"/>
            </a:endParaRPr>
          </a:p>
        </p:txBody>
      </p:sp>
      <p:sp>
        <p:nvSpPr>
          <p:cNvPr id="9" name="テキスト ボックス 8"/>
          <p:cNvSpPr txBox="1"/>
          <p:nvPr/>
        </p:nvSpPr>
        <p:spPr>
          <a:xfrm>
            <a:off x="560233" y="4940482"/>
            <a:ext cx="7794121" cy="120032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+0.4</a:t>
            </a:r>
            <a:r>
              <a:rPr lang="ja-JP" altLang="en-US" b="1" dirty="0" smtClean="0">
                <a:latin typeface="ＭＳ Ｐゴシック" pitchFamily="50" charset="-128"/>
                <a:ea typeface="ＭＳ Ｐゴシック" pitchFamily="50" charset="-128"/>
              </a:rPr>
              <a:t>以上の項目は、物理系のもの以外にも化学系のものも見られた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・生活科の項目は</a:t>
            </a:r>
            <a:r>
              <a:rPr lang="en-US" altLang="ja-JP" b="1" dirty="0" smtClean="0">
                <a:latin typeface="ＭＳ Ｐゴシック" pitchFamily="50" charset="-128"/>
                <a:ea typeface="ＭＳ Ｐゴシック" pitchFamily="50" charset="-128"/>
              </a:rPr>
              <a:t>6</a:t>
            </a:r>
            <a:r>
              <a:rPr lang="ja-JP" altLang="en-US" b="1" dirty="0" smtClean="0">
                <a:latin typeface="ＭＳ Ｐゴシック" pitchFamily="50" charset="-128"/>
                <a:ea typeface="ＭＳ Ｐゴシック" pitchFamily="50" charset="-128"/>
              </a:rPr>
              <a:t>項目中</a:t>
            </a:r>
            <a:r>
              <a:rPr lang="en-US" altLang="ja-JP" b="1" dirty="0" smtClean="0">
                <a:latin typeface="ＭＳ Ｐゴシック" pitchFamily="50" charset="-128"/>
                <a:ea typeface="ＭＳ Ｐゴシック" pitchFamily="50" charset="-128"/>
              </a:rPr>
              <a:t>5</a:t>
            </a:r>
            <a:r>
              <a:rPr lang="ja-JP" altLang="en-US" b="1" dirty="0" smtClean="0">
                <a:latin typeface="ＭＳ Ｐゴシック" pitchFamily="50" charset="-128"/>
                <a:ea typeface="ＭＳ Ｐゴシック" pitchFamily="50" charset="-128"/>
              </a:rPr>
              <a:t>項目（</a:t>
            </a:r>
            <a:r>
              <a:rPr lang="en-US" altLang="ja-JP" b="1" dirty="0" smtClean="0">
                <a:latin typeface="ＭＳ Ｐゴシック" pitchFamily="50" charset="-128"/>
                <a:ea typeface="ＭＳ Ｐゴシック" pitchFamily="50" charset="-128"/>
              </a:rPr>
              <a:t>6</a:t>
            </a:r>
            <a:r>
              <a:rPr lang="ja-JP" altLang="en-US" b="1" dirty="0" smtClean="0">
                <a:latin typeface="ＭＳ Ｐゴシック" pitchFamily="50" charset="-128"/>
                <a:ea typeface="ＭＳ Ｐゴシック" pitchFamily="50" charset="-128"/>
              </a:rPr>
              <a:t>以外）で好嫌度の数値が高かった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-0.3</a:t>
            </a:r>
            <a:r>
              <a:rPr lang="ja-JP" altLang="en-US" b="1" dirty="0" smtClean="0">
                <a:latin typeface="ＭＳ Ｐゴシック" pitchFamily="50" charset="-128"/>
                <a:ea typeface="ＭＳ Ｐゴシック" pitchFamily="50" charset="-128"/>
              </a:rPr>
              <a:t>以下の項目は無かった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非理系女子で、中・高学年の物理領域の項目で低い値を示した</a:t>
            </a:r>
            <a:endParaRPr lang="en-US" altLang="ja-JP" b="1" dirty="0" smtClean="0">
              <a:latin typeface="ＭＳ Ｐゴシック" pitchFamily="50" charset="-128"/>
              <a:ea typeface="ＭＳ Ｐゴシック" pitchFamily="50" charset="-128"/>
            </a:endParaRPr>
          </a:p>
        </p:txBody>
      </p:sp>
      <p:sp>
        <p:nvSpPr>
          <p:cNvPr id="4" name="右矢印 3"/>
          <p:cNvSpPr/>
          <p:nvPr/>
        </p:nvSpPr>
        <p:spPr>
          <a:xfrm rot="10800000">
            <a:off x="3892224" y="2511195"/>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rot="10800000">
            <a:off x="8493794" y="2063093"/>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矢印 11"/>
          <p:cNvSpPr/>
          <p:nvPr/>
        </p:nvSpPr>
        <p:spPr>
          <a:xfrm rot="10800000">
            <a:off x="3892224" y="2273573"/>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rot="10800000">
            <a:off x="5231979" y="3305040"/>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rot="10800000">
            <a:off x="3900043" y="3784985"/>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586854" y="1842456"/>
            <a:ext cx="8289737"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a:off x="7125666" y="182766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右矢印 21"/>
          <p:cNvSpPr/>
          <p:nvPr/>
        </p:nvSpPr>
        <p:spPr>
          <a:xfrm>
            <a:off x="7127938" y="2280325"/>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矢印 22"/>
          <p:cNvSpPr/>
          <p:nvPr/>
        </p:nvSpPr>
        <p:spPr>
          <a:xfrm>
            <a:off x="7089266" y="3565509"/>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8356004" y="2203242"/>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+0.52</a:t>
            </a:r>
          </a:p>
        </p:txBody>
      </p:sp>
      <p:sp>
        <p:nvSpPr>
          <p:cNvPr id="25" name="テキスト ボックス 24"/>
          <p:cNvSpPr txBox="1"/>
          <p:nvPr/>
        </p:nvSpPr>
        <p:spPr>
          <a:xfrm>
            <a:off x="3837644" y="2017088"/>
            <a:ext cx="644728" cy="338554"/>
          </a:xfrm>
          <a:prstGeom prst="rect">
            <a:avLst/>
          </a:prstGeom>
          <a:noFill/>
        </p:spPr>
        <p:txBody>
          <a:bodyPr wrap="none" rtlCol="0">
            <a:spAutoFit/>
          </a:bodyPr>
          <a:lstStyle/>
          <a:p>
            <a:r>
              <a:rPr lang="en-US" altLang="ja-JP" sz="1600" b="1" smtClean="0">
                <a:solidFill>
                  <a:srgbClr val="FF0000"/>
                </a:solidFill>
                <a:latin typeface="ＭＳ Ｐゴシック" pitchFamily="50" charset="-128"/>
                <a:ea typeface="ＭＳ Ｐゴシック" pitchFamily="50" charset="-128"/>
              </a:rPr>
              <a:t>+0.40</a:t>
            </a:r>
            <a:endParaRPr lang="en-US" altLang="ja-JP" sz="1600" b="1" dirty="0" smtClean="0">
              <a:solidFill>
                <a:srgbClr val="FF0000"/>
              </a:solidFill>
              <a:latin typeface="ＭＳ Ｐゴシック" pitchFamily="50" charset="-128"/>
              <a:ea typeface="ＭＳ Ｐゴシック" pitchFamily="50" charset="-128"/>
            </a:endParaRPr>
          </a:p>
        </p:txBody>
      </p:sp>
      <p:sp>
        <p:nvSpPr>
          <p:cNvPr id="26" name="テキスト ボックス 25"/>
          <p:cNvSpPr txBox="1"/>
          <p:nvPr/>
        </p:nvSpPr>
        <p:spPr>
          <a:xfrm>
            <a:off x="3894508" y="2592576"/>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+0.43</a:t>
            </a:r>
          </a:p>
        </p:txBody>
      </p:sp>
      <p:sp>
        <p:nvSpPr>
          <p:cNvPr id="27" name="右矢印 26"/>
          <p:cNvSpPr/>
          <p:nvPr/>
        </p:nvSpPr>
        <p:spPr>
          <a:xfrm rot="10800000">
            <a:off x="5220603" y="2515728"/>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5220636" y="259484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+0.40</a:t>
            </a:r>
          </a:p>
        </p:txBody>
      </p:sp>
      <p:sp>
        <p:nvSpPr>
          <p:cNvPr id="29" name="テキスト ボックス 28"/>
          <p:cNvSpPr txBox="1"/>
          <p:nvPr/>
        </p:nvSpPr>
        <p:spPr>
          <a:xfrm>
            <a:off x="5222908" y="338870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30" name="テキスト ボックス 29"/>
          <p:cNvSpPr txBox="1"/>
          <p:nvPr/>
        </p:nvSpPr>
        <p:spPr>
          <a:xfrm>
            <a:off x="3862733" y="352038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+0.44</a:t>
            </a:r>
          </a:p>
        </p:txBody>
      </p:sp>
      <p:sp>
        <p:nvSpPr>
          <p:cNvPr id="15" name="正方形/長方形 14"/>
          <p:cNvSpPr/>
          <p:nvPr/>
        </p:nvSpPr>
        <p:spPr>
          <a:xfrm>
            <a:off x="3814966" y="777161"/>
            <a:ext cx="341194" cy="18466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263926" y="765785"/>
            <a:ext cx="341194" cy="184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85590" y="768057"/>
            <a:ext cx="341194" cy="18466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697628" y="1894075"/>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0.17</a:t>
            </a:r>
          </a:p>
        </p:txBody>
      </p:sp>
      <p:sp>
        <p:nvSpPr>
          <p:cNvPr id="35" name="テキスト ボックス 34"/>
          <p:cNvSpPr txBox="1"/>
          <p:nvPr/>
        </p:nvSpPr>
        <p:spPr>
          <a:xfrm>
            <a:off x="6699900" y="2360379"/>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0.19</a:t>
            </a:r>
          </a:p>
        </p:txBody>
      </p:sp>
      <p:sp>
        <p:nvSpPr>
          <p:cNvPr id="36" name="テキスト ボックス 35"/>
          <p:cNvSpPr txBox="1"/>
          <p:nvPr/>
        </p:nvSpPr>
        <p:spPr>
          <a:xfrm>
            <a:off x="6729476" y="3676013"/>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0.24</a:t>
            </a:r>
          </a:p>
        </p:txBody>
      </p:sp>
      <p:sp>
        <p:nvSpPr>
          <p:cNvPr id="37" name="テキスト ボックス 36"/>
          <p:cNvSpPr txBox="1"/>
          <p:nvPr/>
        </p:nvSpPr>
        <p:spPr>
          <a:xfrm>
            <a:off x="3998664" y="646156"/>
            <a:ext cx="4012637"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　：物理系　　　　：化学系　　　　：生物系</a:t>
            </a:r>
            <a:endParaRPr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30483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45695" y="130280"/>
            <a:ext cx="7661323" cy="864096"/>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a:t>
            </a:r>
            <a:r>
              <a:rPr lang="ja-JP" altLang="en-US" sz="4800" b="1" dirty="0" smtClean="0">
                <a:latin typeface="ＭＳ Ｐゴシック" pitchFamily="50" charset="-128"/>
                <a:ea typeface="ＭＳ Ｐゴシック" pitchFamily="50" charset="-128"/>
              </a:rPr>
              <a:t>結果</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小学校の好嫌の理由</a:t>
            </a:r>
            <a:endParaRPr lang="ja-JP" altLang="en-US" sz="4400" b="1" dirty="0">
              <a:latin typeface="ＭＳ Ｐゴシック" pitchFamily="50" charset="-128"/>
              <a:ea typeface="ＭＳ Ｐゴシック"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13" y="1167885"/>
            <a:ext cx="4291909" cy="263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527" y="1126941"/>
            <a:ext cx="4409461" cy="267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87365" y="4096764"/>
            <a:ext cx="8363187" cy="2585323"/>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好き</a:t>
            </a:r>
            <a:r>
              <a:rPr lang="ja-JP" altLang="en-US" b="1" dirty="0" smtClean="0">
                <a:latin typeface="ＭＳ Ｐゴシック" pitchFamily="50" charset="-128"/>
                <a:ea typeface="ＭＳ Ｐゴシック" pitchFamily="50" charset="-128"/>
              </a:rPr>
              <a:t>だった理由から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学習者が、学習に主体的に参加できるような学習が好まれる</a:t>
            </a:r>
            <a:r>
              <a:rPr lang="ja-JP" altLang="en-US" b="1" dirty="0" smtClean="0">
                <a:latin typeface="ＭＳ Ｐゴシック" pitchFamily="50" charset="-128"/>
                <a:ea typeface="ＭＳ Ｐゴシック" pitchFamily="50" charset="-128"/>
              </a:rPr>
              <a:t>、ということが分かる</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主な嫌いだった理由は</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「実験手順が硬直的で決められた通りにやらなくてはならなかった」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「創意工夫を求められて困った」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「興味が持てなかった」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であった。特に、生徒に興味を持たせる事は重要で、物事を始めるスタートである</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ので、生徒の指導法から見なおしていく必要がある。</a:t>
            </a:r>
            <a:endParaRPr lang="en-US" altLang="ja-JP" b="1" dirty="0" smtClean="0">
              <a:latin typeface="ＭＳ Ｐゴシック" pitchFamily="50" charset="-128"/>
              <a:ea typeface="ＭＳ Ｐゴシック" pitchFamily="50" charset="-128"/>
            </a:endParaRPr>
          </a:p>
        </p:txBody>
      </p:sp>
      <p:sp>
        <p:nvSpPr>
          <p:cNvPr id="2" name="右中かっこ 1"/>
          <p:cNvSpPr/>
          <p:nvPr/>
        </p:nvSpPr>
        <p:spPr>
          <a:xfrm>
            <a:off x="3384645" y="1199096"/>
            <a:ext cx="259307" cy="902663"/>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フリーフォーム 2"/>
          <p:cNvSpPr/>
          <p:nvPr/>
        </p:nvSpPr>
        <p:spPr>
          <a:xfrm>
            <a:off x="3643952" y="1815156"/>
            <a:ext cx="996580" cy="2565779"/>
          </a:xfrm>
          <a:custGeom>
            <a:avLst/>
            <a:gdLst>
              <a:gd name="connsiteX0" fmla="*/ 81887 w 996580"/>
              <a:gd name="connsiteY0" fmla="*/ 0 h 2565779"/>
              <a:gd name="connsiteX1" fmla="*/ 996287 w 996580"/>
              <a:gd name="connsiteY1" fmla="*/ 1610436 h 2565779"/>
              <a:gd name="connsiteX2" fmla="*/ 0 w 996580"/>
              <a:gd name="connsiteY2" fmla="*/ 2565779 h 2565779"/>
              <a:gd name="connsiteX3" fmla="*/ 0 w 996580"/>
              <a:gd name="connsiteY3" fmla="*/ 2565779 h 2565779"/>
              <a:gd name="connsiteX4" fmla="*/ 0 w 996580"/>
              <a:gd name="connsiteY4" fmla="*/ 2565779 h 256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580" h="2565779">
                <a:moveTo>
                  <a:pt x="81887" y="0"/>
                </a:moveTo>
                <a:cubicBezTo>
                  <a:pt x="545911" y="591403"/>
                  <a:pt x="1009935" y="1182806"/>
                  <a:pt x="996287" y="1610436"/>
                </a:cubicBezTo>
                <a:cubicBezTo>
                  <a:pt x="982639" y="2038066"/>
                  <a:pt x="0" y="2565779"/>
                  <a:pt x="0" y="2565779"/>
                </a:cubicBezTo>
                <a:lnTo>
                  <a:pt x="0" y="2565779"/>
                </a:lnTo>
                <a:lnTo>
                  <a:pt x="0" y="2565779"/>
                </a:ln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866030" y="3179930"/>
            <a:ext cx="5000475" cy="2797791"/>
          </a:xfrm>
          <a:custGeom>
            <a:avLst/>
            <a:gdLst>
              <a:gd name="connsiteX0" fmla="*/ 3616657 w 5000475"/>
              <a:gd name="connsiteY0" fmla="*/ 0 h 2797791"/>
              <a:gd name="connsiteX1" fmla="*/ 4804012 w 5000475"/>
              <a:gd name="connsiteY1" fmla="*/ 2279176 h 2797791"/>
              <a:gd name="connsiteX2" fmla="*/ 0 w 5000475"/>
              <a:gd name="connsiteY2" fmla="*/ 2797791 h 2797791"/>
            </a:gdLst>
            <a:ahLst/>
            <a:cxnLst>
              <a:cxn ang="0">
                <a:pos x="connsiteX0" y="connsiteY0"/>
              </a:cxn>
              <a:cxn ang="0">
                <a:pos x="connsiteX1" y="connsiteY1"/>
              </a:cxn>
              <a:cxn ang="0">
                <a:pos x="connsiteX2" y="connsiteY2"/>
              </a:cxn>
            </a:cxnLst>
            <a:rect l="l" t="t" r="r" b="b"/>
            <a:pathLst>
              <a:path w="5000475" h="2797791">
                <a:moveTo>
                  <a:pt x="3616657" y="0"/>
                </a:moveTo>
                <a:cubicBezTo>
                  <a:pt x="4511722" y="906439"/>
                  <a:pt x="5406788" y="1812878"/>
                  <a:pt x="4804012" y="2279176"/>
                </a:cubicBezTo>
                <a:cubicBezTo>
                  <a:pt x="4201236" y="2745475"/>
                  <a:pt x="2100618" y="2771633"/>
                  <a:pt x="0" y="2797791"/>
                </a:cubicBez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096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3396"/>
            <a:ext cx="7416824" cy="864096"/>
          </a:xfrm>
          <a:prstGeom prst="rect">
            <a:avLst/>
          </a:prstGeom>
        </p:spPr>
        <p:txBody>
          <a:bodyPr vert="horz" anchor="b">
            <a:normAutofit fontScale="850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a:latin typeface="ＭＳ Ｐゴシック" pitchFamily="50" charset="-128"/>
                <a:ea typeface="ＭＳ Ｐゴシック" pitchFamily="50" charset="-128"/>
              </a:rPr>
              <a:t>3</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中学校の好嫌度</a:t>
            </a:r>
            <a:endParaRPr lang="ja-JP" altLang="en-US" sz="4400" b="1" dirty="0">
              <a:latin typeface="ＭＳ Ｐゴシック" pitchFamily="50" charset="-128"/>
              <a:ea typeface="ＭＳ Ｐゴシック"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84" y="1166008"/>
            <a:ext cx="3623728" cy="323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640" y="1213775"/>
            <a:ext cx="1562934" cy="318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961" y="1172831"/>
            <a:ext cx="1664782" cy="324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777" y="1172831"/>
            <a:ext cx="1811340" cy="324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52176" y="4380277"/>
            <a:ext cx="3709670" cy="1754326"/>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・非理系の男女で、小学校に比べ、</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好嫌度がマイナスの項目が増加</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学習</a:t>
            </a:r>
            <a:r>
              <a:rPr lang="ja-JP" altLang="en-US" b="1" dirty="0" smtClean="0">
                <a:latin typeface="ＭＳ Ｐゴシック" pitchFamily="50" charset="-128"/>
                <a:ea typeface="ＭＳ Ｐゴシック" pitchFamily="50" charset="-128"/>
              </a:rPr>
              <a:t>指導要領改訂</a:t>
            </a:r>
            <a:r>
              <a:rPr lang="ja-JP" altLang="en-US" b="1" dirty="0" smtClean="0">
                <a:latin typeface="ＭＳ Ｐゴシック" pitchFamily="50" charset="-128"/>
                <a:ea typeface="ＭＳ Ｐゴシック" pitchFamily="50" charset="-128"/>
              </a:rPr>
              <a:t>の効果が</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現れていると言える</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+0.4</a:t>
            </a:r>
            <a:r>
              <a:rPr lang="ja-JP" altLang="en-US" b="1" dirty="0" smtClean="0">
                <a:latin typeface="ＭＳ Ｐゴシック" pitchFamily="50" charset="-128"/>
                <a:ea typeface="ＭＳ Ｐゴシック" pitchFamily="50" charset="-128"/>
              </a:rPr>
              <a:t>以上は生物系が多い</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-0.3</a:t>
            </a:r>
            <a:r>
              <a:rPr lang="ja-JP" altLang="en-US" b="1" dirty="0" smtClean="0">
                <a:latin typeface="ＭＳ Ｐゴシック" pitchFamily="50" charset="-128"/>
                <a:ea typeface="ＭＳ Ｐゴシック" pitchFamily="50" charset="-128"/>
              </a:rPr>
              <a:t>以下は物理系</a:t>
            </a:r>
            <a:endParaRPr lang="en-US" altLang="ja-JP" b="1" dirty="0" smtClean="0">
              <a:latin typeface="ＭＳ Ｐゴシック" pitchFamily="50" charset="-128"/>
              <a:ea typeface="ＭＳ Ｐゴシック" pitchFamily="50" charset="-128"/>
            </a:endParaRPr>
          </a:p>
        </p:txBody>
      </p:sp>
      <p:sp>
        <p:nvSpPr>
          <p:cNvPr id="8" name="正方形/長方形 7"/>
          <p:cNvSpPr/>
          <p:nvPr/>
        </p:nvSpPr>
        <p:spPr>
          <a:xfrm>
            <a:off x="4606550" y="905941"/>
            <a:ext cx="341194" cy="18466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55510" y="894565"/>
            <a:ext cx="341194" cy="184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74" y="896837"/>
            <a:ext cx="341194" cy="18466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790248" y="774936"/>
            <a:ext cx="4012637"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　：物理系　　　　：化学系　　　　：生物系</a:t>
            </a:r>
            <a:endParaRPr lang="en-US" altLang="ja-JP" b="1" dirty="0" smtClean="0">
              <a:latin typeface="ＭＳ Ｐゴシック" pitchFamily="50" charset="-128"/>
              <a:ea typeface="ＭＳ Ｐゴシック" pitchFamily="50" charset="-128"/>
            </a:endParaRPr>
          </a:p>
        </p:txBody>
      </p:sp>
      <p:sp>
        <p:nvSpPr>
          <p:cNvPr id="12" name="正方形/長方形 11"/>
          <p:cNvSpPr/>
          <p:nvPr/>
        </p:nvSpPr>
        <p:spPr>
          <a:xfrm>
            <a:off x="1018674" y="1713966"/>
            <a:ext cx="46791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91126" y="1844626"/>
            <a:ext cx="295460"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2197552"/>
            <a:ext cx="65900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13874" y="2440714"/>
            <a:ext cx="77271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4084" y="2567979"/>
            <a:ext cx="69250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3347" y="3157526"/>
            <a:ext cx="973239"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2077566725"/>
              </p:ext>
            </p:extLst>
          </p:nvPr>
        </p:nvGraphicFramePr>
        <p:xfrm>
          <a:off x="270276" y="4500301"/>
          <a:ext cx="4744176" cy="1957985"/>
        </p:xfrm>
        <a:graphic>
          <a:graphicData uri="http://schemas.openxmlformats.org/drawingml/2006/table">
            <a:tbl>
              <a:tblPr firstRow="1" bandRow="1">
                <a:tableStyleId>{5C22544A-7EE6-4342-B048-85BDC9FD1C3A}</a:tableStyleId>
              </a:tblPr>
              <a:tblGrid>
                <a:gridCol w="1581392"/>
                <a:gridCol w="1581392"/>
                <a:gridCol w="1581392"/>
              </a:tblGrid>
              <a:tr h="494945">
                <a:tc>
                  <a:txBody>
                    <a:bodyPr/>
                    <a:lstStyle/>
                    <a:p>
                      <a:pPr algn="ctr"/>
                      <a:r>
                        <a:rPr kumimoji="1" lang="ja-JP" altLang="en-US" b="1" dirty="0" smtClean="0">
                          <a:latin typeface="ＭＳ Ｐゴシック" pitchFamily="50" charset="-128"/>
                          <a:ea typeface="ＭＳ Ｐゴシック" pitchFamily="50" charset="-128"/>
                        </a:rPr>
                        <a:t>平均値</a:t>
                      </a:r>
                      <a:endParaRPr kumimoji="1" lang="ja-JP" altLang="en-US" b="1" dirty="0">
                        <a:latin typeface="ＭＳ Ｐゴシック" pitchFamily="50" charset="-128"/>
                        <a:ea typeface="ＭＳ Ｐゴシック" pitchFamily="50" charset="-128"/>
                      </a:endParaRPr>
                    </a:p>
                  </a:txBody>
                  <a:tcPr/>
                </a:tc>
                <a:tc>
                  <a:txBody>
                    <a:bodyPr/>
                    <a:lstStyle/>
                    <a:p>
                      <a:pPr algn="ctr"/>
                      <a:r>
                        <a:rPr kumimoji="1" lang="ja-JP" altLang="en-US" b="1" dirty="0" smtClean="0">
                          <a:latin typeface="ＭＳ Ｐゴシック" pitchFamily="50" charset="-128"/>
                          <a:ea typeface="ＭＳ Ｐゴシック" pitchFamily="50" charset="-128"/>
                        </a:rPr>
                        <a:t>改訂前</a:t>
                      </a:r>
                      <a:endParaRPr kumimoji="1" lang="ja-JP" altLang="en-US" b="1" dirty="0">
                        <a:latin typeface="ＭＳ Ｐゴシック" pitchFamily="50" charset="-128"/>
                        <a:ea typeface="ＭＳ Ｐゴシック" pitchFamily="50" charset="-128"/>
                      </a:endParaRPr>
                    </a:p>
                  </a:txBody>
                  <a:tcPr/>
                </a:tc>
                <a:tc>
                  <a:txBody>
                    <a:bodyPr/>
                    <a:lstStyle/>
                    <a:p>
                      <a:pPr algn="ctr"/>
                      <a:r>
                        <a:rPr kumimoji="1" lang="ja-JP" altLang="en-US" b="1" dirty="0" smtClean="0">
                          <a:latin typeface="ＭＳ Ｐゴシック" pitchFamily="50" charset="-128"/>
                          <a:ea typeface="ＭＳ Ｐゴシック" pitchFamily="50" charset="-128"/>
                        </a:rPr>
                        <a:t>改訂後</a:t>
                      </a:r>
                      <a:endParaRPr kumimoji="1" lang="ja-JP" altLang="en-US" b="1" dirty="0">
                        <a:latin typeface="ＭＳ Ｐゴシック" pitchFamily="50" charset="-128"/>
                        <a:ea typeface="ＭＳ Ｐゴシック" pitchFamily="50" charset="-128"/>
                      </a:endParaRPr>
                    </a:p>
                  </a:txBody>
                  <a:tcP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-0.04</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+0.04</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+0.26</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+0.15</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+0.08</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+0.22</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-0.10</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+0.02</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+0.03</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-0.08</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-0.06</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+0.10</a:t>
                      </a:r>
                      <a:endParaRPr kumimoji="1" lang="ja-JP" altLang="en-US" b="1" dirty="0">
                        <a:solidFill>
                          <a:srgbClr val="002060"/>
                        </a:solidFill>
                        <a:latin typeface="ＭＳ Ｐゴシック" pitchFamily="50" charset="-128"/>
                        <a:ea typeface="ＭＳ Ｐゴシック" pitchFamily="50" charset="-128"/>
                      </a:endParaRPr>
                    </a:p>
                  </a:txBody>
                  <a:tcPr anchor="ctr"/>
                </a:tc>
              </a:tr>
            </a:tbl>
          </a:graphicData>
        </a:graphic>
      </p:graphicFrame>
      <p:sp>
        <p:nvSpPr>
          <p:cNvPr id="20" name="テキスト ボックス 19"/>
          <p:cNvSpPr txBox="1"/>
          <p:nvPr/>
        </p:nvSpPr>
        <p:spPr>
          <a:xfrm>
            <a:off x="956001" y="6402603"/>
            <a:ext cx="3223959" cy="338554"/>
          </a:xfrm>
          <a:prstGeom prst="rect">
            <a:avLst/>
          </a:prstGeom>
          <a:noFill/>
        </p:spPr>
        <p:txBody>
          <a:bodyPr wrap="none" rtlCol="0">
            <a:spAutoFit/>
          </a:bodyPr>
          <a:lstStyle/>
          <a:p>
            <a:r>
              <a:rPr lang="en-US" altLang="ja-JP" sz="1600" b="1" dirty="0" smtClean="0">
                <a:latin typeface="ＭＳ Ｐゴシック" pitchFamily="50" charset="-128"/>
                <a:ea typeface="ＭＳ Ｐゴシック" pitchFamily="50" charset="-128"/>
              </a:rPr>
              <a:t>※1996</a:t>
            </a:r>
            <a:r>
              <a:rPr lang="ja-JP" altLang="en-US" sz="1600" b="1" dirty="0" smtClean="0">
                <a:latin typeface="ＭＳ Ｐゴシック" pitchFamily="50" charset="-128"/>
                <a:ea typeface="ＭＳ Ｐゴシック" pitchFamily="50" charset="-128"/>
              </a:rPr>
              <a:t>年論結果、</a:t>
            </a:r>
            <a:r>
              <a:rPr lang="en-US" altLang="ja-JP" sz="1600" b="1" dirty="0" smtClean="0">
                <a:latin typeface="ＭＳ Ｐゴシック" pitchFamily="50" charset="-128"/>
                <a:ea typeface="ＭＳ Ｐゴシック" pitchFamily="50" charset="-128"/>
              </a:rPr>
              <a:t>1997</a:t>
            </a:r>
            <a:r>
              <a:rPr lang="ja-JP" altLang="en-US" sz="1600" b="1" dirty="0" smtClean="0">
                <a:latin typeface="ＭＳ Ｐゴシック" pitchFamily="50" charset="-128"/>
                <a:ea typeface="ＭＳ Ｐゴシック" pitchFamily="50" charset="-128"/>
              </a:rPr>
              <a:t>年論文結果</a:t>
            </a:r>
            <a:endParaRPr lang="en-US" altLang="ja-JP" sz="1600" b="1" dirty="0" smtClean="0">
              <a:latin typeface="ＭＳ Ｐゴシック" pitchFamily="50" charset="-128"/>
              <a:ea typeface="ＭＳ Ｐゴシック" pitchFamily="50" charset="-128"/>
            </a:endParaRPr>
          </a:p>
        </p:txBody>
      </p:sp>
      <p:sp>
        <p:nvSpPr>
          <p:cNvPr id="2" name="円/楕円 1"/>
          <p:cNvSpPr/>
          <p:nvPr/>
        </p:nvSpPr>
        <p:spPr>
          <a:xfrm>
            <a:off x="5096283" y="1102063"/>
            <a:ext cx="1615876" cy="301500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8426548" y="3610635"/>
            <a:ext cx="331131" cy="1153551"/>
          </a:xfrm>
          <a:custGeom>
            <a:avLst/>
            <a:gdLst>
              <a:gd name="connsiteX0" fmla="*/ 196947 w 331131"/>
              <a:gd name="connsiteY0" fmla="*/ 1153551 h 1153551"/>
              <a:gd name="connsiteX1" fmla="*/ 323557 w 331131"/>
              <a:gd name="connsiteY1" fmla="*/ 492369 h 1153551"/>
              <a:gd name="connsiteX2" fmla="*/ 0 w 331131"/>
              <a:gd name="connsiteY2" fmla="*/ 0 h 1153551"/>
              <a:gd name="connsiteX3" fmla="*/ 0 w 331131"/>
              <a:gd name="connsiteY3" fmla="*/ 0 h 1153551"/>
              <a:gd name="connsiteX4" fmla="*/ 0 w 331131"/>
              <a:gd name="connsiteY4" fmla="*/ 0 h 115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31" h="1153551">
                <a:moveTo>
                  <a:pt x="196947" y="1153551"/>
                </a:moveTo>
                <a:cubicBezTo>
                  <a:pt x="276664" y="919089"/>
                  <a:pt x="356381" y="684627"/>
                  <a:pt x="323557" y="492369"/>
                </a:cubicBezTo>
                <a:cubicBezTo>
                  <a:pt x="290733" y="300111"/>
                  <a:pt x="0" y="0"/>
                  <a:pt x="0" y="0"/>
                </a:cubicBezTo>
                <a:lnTo>
                  <a:pt x="0" y="0"/>
                </a:lnTo>
                <a:lnTo>
                  <a:pt x="0" y="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4777147" y="4947068"/>
            <a:ext cx="319136" cy="2110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右矢印 28"/>
          <p:cNvSpPr/>
          <p:nvPr/>
        </p:nvSpPr>
        <p:spPr>
          <a:xfrm rot="10800000">
            <a:off x="4764181" y="1426745"/>
            <a:ext cx="341853" cy="197893"/>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右矢印 29"/>
          <p:cNvSpPr/>
          <p:nvPr/>
        </p:nvSpPr>
        <p:spPr>
          <a:xfrm rot="10800000">
            <a:off x="4794026" y="2889293"/>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右矢印 30"/>
          <p:cNvSpPr/>
          <p:nvPr/>
        </p:nvSpPr>
        <p:spPr>
          <a:xfrm rot="10800000">
            <a:off x="4791678" y="3041693"/>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10800000">
            <a:off x="8182021" y="3019520"/>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右矢印 32"/>
          <p:cNvSpPr/>
          <p:nvPr/>
        </p:nvSpPr>
        <p:spPr>
          <a:xfrm rot="10800000">
            <a:off x="8156206" y="3742732"/>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6873505" y="1113783"/>
            <a:ext cx="1649198" cy="301500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6744782" y="2398075"/>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右矢印 34"/>
          <p:cNvSpPr/>
          <p:nvPr/>
        </p:nvSpPr>
        <p:spPr>
          <a:xfrm>
            <a:off x="6742434" y="253640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右矢印 35"/>
          <p:cNvSpPr/>
          <p:nvPr/>
        </p:nvSpPr>
        <p:spPr>
          <a:xfrm>
            <a:off x="5134543" y="6279515"/>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62918" y="6105819"/>
            <a:ext cx="3102131" cy="646331"/>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理科好きの傾向は出ているが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a:solidFill>
                  <a:srgbClr val="FF0000"/>
                </a:solidFill>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物理嫌い</a:t>
            </a:r>
            <a:r>
              <a:rPr lang="ja-JP" altLang="en-US" b="1" dirty="0" smtClean="0">
                <a:solidFill>
                  <a:srgbClr val="FF0000"/>
                </a:solidFill>
                <a:latin typeface="ＭＳ Ｐゴシック" pitchFamily="50" charset="-128"/>
                <a:ea typeface="ＭＳ Ｐゴシック" pitchFamily="50" charset="-128"/>
              </a:rPr>
              <a:t>対策はまだ不十分</a:t>
            </a:r>
            <a:endParaRPr lang="en-US" altLang="ja-JP" b="1" dirty="0" smtClean="0">
              <a:solidFill>
                <a:srgbClr val="FF0000"/>
              </a:solidFill>
              <a:latin typeface="ＭＳ Ｐゴシック" pitchFamily="50" charset="-128"/>
              <a:ea typeface="ＭＳ Ｐゴシック" pitchFamily="50" charset="-128"/>
            </a:endParaRPr>
          </a:p>
        </p:txBody>
      </p:sp>
      <p:sp>
        <p:nvSpPr>
          <p:cNvPr id="38" name="角丸四角形 37"/>
          <p:cNvSpPr/>
          <p:nvPr/>
        </p:nvSpPr>
        <p:spPr>
          <a:xfrm>
            <a:off x="5506979" y="6149350"/>
            <a:ext cx="3172818" cy="573303"/>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3025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16632"/>
            <a:ext cx="7416824" cy="864096"/>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smtClean="0">
                <a:latin typeface="ＭＳ Ｐゴシック" pitchFamily="50" charset="-128"/>
                <a:ea typeface="ＭＳ Ｐゴシック" pitchFamily="50" charset="-128"/>
              </a:rPr>
              <a:t>4</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800" b="1" dirty="0" smtClean="0">
                <a:latin typeface="ＭＳ Ｐゴシック" pitchFamily="50" charset="-128"/>
                <a:ea typeface="ＭＳ Ｐゴシック" pitchFamily="50" charset="-128"/>
              </a:rPr>
              <a:t>中学校</a:t>
            </a:r>
            <a:r>
              <a:rPr lang="ja-JP" altLang="en-US" sz="4400" b="1" dirty="0" smtClean="0">
                <a:latin typeface="ＭＳ Ｐゴシック" pitchFamily="50" charset="-128"/>
                <a:ea typeface="ＭＳ Ｐゴシック" pitchFamily="50" charset="-128"/>
              </a:rPr>
              <a:t>の好嫌の理由</a:t>
            </a:r>
            <a:endParaRPr lang="ja-JP" altLang="en-US" sz="4400" b="1" dirty="0">
              <a:latin typeface="ＭＳ Ｐゴシック" pitchFamily="50" charset="-128"/>
              <a:ea typeface="ＭＳ Ｐゴシック"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9" y="1008850"/>
            <a:ext cx="4463748" cy="277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880" y="1067841"/>
            <a:ext cx="4385442" cy="261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99909" y="3871676"/>
            <a:ext cx="7641836" cy="2862322"/>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好き</a:t>
            </a:r>
            <a:r>
              <a:rPr lang="ja-JP" altLang="en-US" b="1" dirty="0" smtClean="0">
                <a:latin typeface="ＭＳ Ｐゴシック" pitchFamily="50" charset="-128"/>
                <a:ea typeface="ＭＳ Ｐゴシック" pitchFamily="50" charset="-128"/>
              </a:rPr>
              <a:t>だった理由</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「小学校から好きだったから」、「成績がよかったから」、「興味が持てたから」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「実験回数が多かったから」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「先生が好きだった</a:t>
            </a:r>
            <a:r>
              <a:rPr lang="ja-JP" altLang="en-US" b="1" dirty="0" smtClean="0">
                <a:latin typeface="ＭＳ Ｐゴシック" pitchFamily="50" charset="-128"/>
                <a:ea typeface="ＭＳ Ｐゴシック" pitchFamily="50" charset="-128"/>
              </a:rPr>
              <a:t>から」</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「理論的に考えることができたから</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主な嫌いだった理由は</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「公式や法則が多くて難しかった」、「理論が多く難しかった」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「興味が持てなかった」</a:t>
            </a:r>
            <a:endParaRPr lang="en-US" altLang="ja-JP" b="1" dirty="0" smtClean="0">
              <a:latin typeface="ＭＳ Ｐゴシック" pitchFamily="50" charset="-128"/>
              <a:ea typeface="ＭＳ Ｐゴシック" pitchFamily="50" charset="-128"/>
            </a:endParaRPr>
          </a:p>
        </p:txBody>
      </p:sp>
      <p:sp>
        <p:nvSpPr>
          <p:cNvPr id="6" name="右矢印 5"/>
          <p:cNvSpPr/>
          <p:nvPr/>
        </p:nvSpPr>
        <p:spPr>
          <a:xfrm>
            <a:off x="3847872" y="4584805"/>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32003" y="4500277"/>
            <a:ext cx="4559261" cy="646331"/>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理科好き増加傾向にある。実験が重要だが、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smtClean="0">
                <a:solidFill>
                  <a:srgbClr val="FF0000"/>
                </a:solidFill>
                <a:latin typeface="ＭＳ Ｐゴシック" pitchFamily="50" charset="-128"/>
                <a:ea typeface="ＭＳ Ｐゴシック" pitchFamily="50" charset="-128"/>
              </a:rPr>
              <a:t>　　</a:t>
            </a:r>
            <a:r>
              <a:rPr lang="ja-JP" altLang="en-US" b="1" dirty="0" smtClean="0">
                <a:solidFill>
                  <a:schemeClr val="accent3"/>
                </a:solidFill>
                <a:latin typeface="ＭＳ Ｐゴシック" pitchFamily="50" charset="-128"/>
                <a:ea typeface="ＭＳ Ｐゴシック" pitchFamily="50" charset="-128"/>
              </a:rPr>
              <a:t>授業以外に興味を引く</a:t>
            </a:r>
            <a:r>
              <a:rPr lang="ja-JP" altLang="en-US" b="1" dirty="0">
                <a:solidFill>
                  <a:schemeClr val="accent3"/>
                </a:solidFill>
                <a:latin typeface="ＭＳ Ｐゴシック" pitchFamily="50" charset="-128"/>
                <a:ea typeface="ＭＳ Ｐゴシック" pitchFamily="50" charset="-128"/>
              </a:rPr>
              <a:t>下</a:t>
            </a:r>
            <a:r>
              <a:rPr lang="ja-JP" altLang="en-US" b="1" dirty="0" smtClean="0">
                <a:solidFill>
                  <a:schemeClr val="accent3"/>
                </a:solidFill>
                <a:latin typeface="ＭＳ Ｐゴシック" pitchFamily="50" charset="-128"/>
                <a:ea typeface="ＭＳ Ｐゴシック" pitchFamily="50" charset="-128"/>
              </a:rPr>
              <a:t>準備も必要か</a:t>
            </a:r>
            <a:endParaRPr lang="en-US" altLang="ja-JP" b="1" dirty="0" smtClean="0">
              <a:solidFill>
                <a:schemeClr val="accent3"/>
              </a:solidFill>
              <a:latin typeface="ＭＳ Ｐゴシック" pitchFamily="50" charset="-128"/>
              <a:ea typeface="ＭＳ Ｐゴシック" pitchFamily="50" charset="-128"/>
            </a:endParaRPr>
          </a:p>
        </p:txBody>
      </p:sp>
      <p:sp>
        <p:nvSpPr>
          <p:cNvPr id="10" name="右矢印 9"/>
          <p:cNvSpPr/>
          <p:nvPr/>
        </p:nvSpPr>
        <p:spPr>
          <a:xfrm>
            <a:off x="3463741" y="6435864"/>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47872" y="6365404"/>
            <a:ext cx="4225837" cy="369332"/>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理科授業に対する嫌いな理由は変わらず</a:t>
            </a:r>
            <a:endParaRPr lang="en-US" altLang="ja-JP" b="1" dirty="0" smtClean="0">
              <a:solidFill>
                <a:srgbClr val="FF0000"/>
              </a:solidFill>
              <a:latin typeface="ＭＳ Ｐゴシック" pitchFamily="50" charset="-128"/>
              <a:ea typeface="ＭＳ Ｐゴシック" pitchFamily="50" charset="-128"/>
            </a:endParaRPr>
          </a:p>
        </p:txBody>
      </p:sp>
      <p:sp>
        <p:nvSpPr>
          <p:cNvPr id="12" name="右矢印 11"/>
          <p:cNvSpPr/>
          <p:nvPr/>
        </p:nvSpPr>
        <p:spPr>
          <a:xfrm>
            <a:off x="4126884" y="5257721"/>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11015" y="5187261"/>
            <a:ext cx="4225837" cy="923330"/>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依然より低かった。</a:t>
            </a:r>
            <a:r>
              <a:rPr lang="ja-JP" altLang="en-US" b="1" dirty="0" smtClean="0">
                <a:solidFill>
                  <a:schemeClr val="accent3"/>
                </a:solidFill>
                <a:latin typeface="ＭＳ Ｐゴシック" pitchFamily="50" charset="-128"/>
                <a:ea typeface="ＭＳ Ｐゴシック" pitchFamily="50" charset="-128"/>
              </a:rPr>
              <a:t>嫌いを好きにする事は</a:t>
            </a:r>
            <a:endParaRPr lang="en-US" altLang="ja-JP" b="1" dirty="0" smtClean="0">
              <a:solidFill>
                <a:schemeClr val="accent3"/>
              </a:solidFill>
              <a:latin typeface="ＭＳ Ｐゴシック" pitchFamily="50" charset="-128"/>
              <a:ea typeface="ＭＳ Ｐゴシック" pitchFamily="50" charset="-128"/>
            </a:endParaRPr>
          </a:p>
          <a:p>
            <a:r>
              <a:rPr lang="ja-JP" altLang="en-US" b="1" dirty="0" smtClean="0">
                <a:solidFill>
                  <a:schemeClr val="accent3"/>
                </a:solidFill>
                <a:latin typeface="ＭＳ Ｐゴシック" pitchFamily="50" charset="-128"/>
                <a:ea typeface="ＭＳ Ｐゴシック" pitchFamily="50" charset="-128"/>
              </a:rPr>
              <a:t>できても、好きを更に好きにすることが</a:t>
            </a:r>
            <a:endParaRPr lang="en-US" altLang="ja-JP" b="1" dirty="0" smtClean="0">
              <a:solidFill>
                <a:schemeClr val="accent3"/>
              </a:solidFill>
              <a:latin typeface="ＭＳ Ｐゴシック" pitchFamily="50" charset="-128"/>
              <a:ea typeface="ＭＳ Ｐゴシック" pitchFamily="50" charset="-128"/>
            </a:endParaRPr>
          </a:p>
          <a:p>
            <a:r>
              <a:rPr lang="ja-JP" altLang="en-US" b="1" dirty="0" smtClean="0">
                <a:solidFill>
                  <a:schemeClr val="accent3"/>
                </a:solidFill>
                <a:latin typeface="ＭＳ Ｐゴシック" pitchFamily="50" charset="-128"/>
                <a:ea typeface="ＭＳ Ｐゴシック" pitchFamily="50" charset="-128"/>
              </a:rPr>
              <a:t>できなくなったか</a:t>
            </a:r>
            <a:endParaRPr lang="en-US" altLang="ja-JP" b="1" dirty="0" smtClean="0">
              <a:solidFill>
                <a:schemeClr val="accent3"/>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35342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16632"/>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3</a:t>
            </a:r>
            <a:r>
              <a:rPr lang="ja-JP" altLang="en-US" sz="4400" b="1" dirty="0" smtClean="0">
                <a:latin typeface="ＭＳ Ｐゴシック" pitchFamily="50" charset="-128"/>
                <a:ea typeface="ＭＳ Ｐゴシック" pitchFamily="50" charset="-128"/>
              </a:rPr>
              <a:t>：</a:t>
            </a:r>
            <a:r>
              <a:rPr lang="ja-JP" altLang="en-US" sz="4400" b="1" dirty="0">
                <a:latin typeface="ＭＳ Ｐゴシック" pitchFamily="50" charset="-128"/>
                <a:ea typeface="ＭＳ Ｐゴシック" pitchFamily="50" charset="-128"/>
              </a:rPr>
              <a:t>まとめ</a:t>
            </a:r>
          </a:p>
        </p:txBody>
      </p:sp>
      <p:sp>
        <p:nvSpPr>
          <p:cNvPr id="5" name="テキスト ボックス 4"/>
          <p:cNvSpPr txBox="1"/>
          <p:nvPr/>
        </p:nvSpPr>
        <p:spPr>
          <a:xfrm>
            <a:off x="185586" y="1448037"/>
            <a:ext cx="8986756" cy="3477875"/>
          </a:xfrm>
          <a:prstGeom prst="rect">
            <a:avLst/>
          </a:prstGeom>
          <a:noFill/>
        </p:spPr>
        <p:txBody>
          <a:bodyPr wrap="none" rtlCol="0">
            <a:spAutoFit/>
          </a:bodyPr>
          <a:lstStyle/>
          <a:p>
            <a:r>
              <a:rPr lang="ja-JP" altLang="en-US" sz="2000" b="1" dirty="0" smtClean="0">
                <a:latin typeface="ＭＳ Ｐゴシック" pitchFamily="50" charset="-128"/>
                <a:ea typeface="ＭＳ Ｐゴシック" pitchFamily="50" charset="-128"/>
              </a:rPr>
              <a:t>・小学校で導入された、新教科「生活」は</a:t>
            </a:r>
            <a:r>
              <a:rPr lang="ja-JP" altLang="en-US" sz="2000" b="1" dirty="0" smtClean="0">
                <a:solidFill>
                  <a:srgbClr val="FF0000"/>
                </a:solidFill>
                <a:latin typeface="ＭＳ Ｐゴシック" pitchFamily="50" charset="-128"/>
                <a:ea typeface="ＭＳ Ｐゴシック" pitchFamily="50" charset="-128"/>
              </a:rPr>
              <a:t>理科好き</a:t>
            </a:r>
            <a:r>
              <a:rPr lang="ja-JP" altLang="en-US" sz="2000" b="1" dirty="0" smtClean="0">
                <a:solidFill>
                  <a:srgbClr val="FF0000"/>
                </a:solidFill>
                <a:latin typeface="ＭＳ Ｐゴシック" pitchFamily="50" charset="-128"/>
                <a:ea typeface="ＭＳ Ｐゴシック" pitchFamily="50" charset="-128"/>
              </a:rPr>
              <a:t>に大きく影響</a:t>
            </a:r>
            <a:r>
              <a:rPr lang="ja-JP" altLang="en-US" sz="2000" b="1" dirty="0" smtClean="0">
                <a:latin typeface="ＭＳ Ｐゴシック" pitchFamily="50" charset="-128"/>
                <a:ea typeface="ＭＳ Ｐゴシック" pitchFamily="50" charset="-128"/>
              </a:rPr>
              <a:t>している</a:t>
            </a:r>
            <a:endParaRPr lang="en-US" altLang="ja-JP" sz="2000" b="1" dirty="0" smtClean="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・中学でも学習指導要領改訂の効果はあり、</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FF0000"/>
                </a:solidFill>
                <a:latin typeface="ＭＳ Ｐゴシック" pitchFamily="50" charset="-128"/>
                <a:ea typeface="ＭＳ Ｐゴシック" pitchFamily="50" charset="-128"/>
              </a:rPr>
              <a:t>理科</a:t>
            </a:r>
            <a:r>
              <a:rPr lang="ja-JP" altLang="en-US" sz="2000" b="1" dirty="0" smtClean="0">
                <a:solidFill>
                  <a:srgbClr val="FF0000"/>
                </a:solidFill>
                <a:latin typeface="ＭＳ Ｐゴシック" pitchFamily="50" charset="-128"/>
                <a:ea typeface="ＭＳ Ｐゴシック" pitchFamily="50" charset="-128"/>
              </a:rPr>
              <a:t>全体的に好感を持っている生徒が増えた</a:t>
            </a:r>
            <a:endParaRPr lang="en-US" altLang="ja-JP" sz="2000" b="1" dirty="0" smtClean="0">
              <a:solidFill>
                <a:srgbClr val="FF0000"/>
              </a:solidFill>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a:t>
            </a:r>
            <a:r>
              <a:rPr lang="ja-JP" altLang="en-US" sz="2000" b="1" dirty="0" smtClean="0">
                <a:latin typeface="ＭＳ Ｐゴシック" pitchFamily="50" charset="-128"/>
                <a:ea typeface="ＭＳ Ｐゴシック" pitchFamily="50" charset="-128"/>
              </a:rPr>
              <a:t>理科の中でも</a:t>
            </a:r>
            <a:r>
              <a:rPr lang="ja-JP" altLang="en-US" sz="2000" b="1" dirty="0" smtClean="0">
                <a:latin typeface="ＭＳ Ｐゴシック" pitchFamily="50" charset="-128"/>
                <a:ea typeface="ＭＳ Ｐゴシック" pitchFamily="50" charset="-128"/>
              </a:rPr>
              <a:t>、化学・生物領域は好嫌度が上昇しているが、</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0070C0"/>
                </a:solidFill>
                <a:latin typeface="ＭＳ Ｐゴシック" pitchFamily="50" charset="-128"/>
                <a:ea typeface="ＭＳ Ｐゴシック" pitchFamily="50" charset="-128"/>
              </a:rPr>
              <a:t>物理領域（力学・電磁）に</a:t>
            </a:r>
            <a:r>
              <a:rPr lang="ja-JP" altLang="en-US" sz="2000" b="1" dirty="0" smtClean="0">
                <a:solidFill>
                  <a:srgbClr val="0070C0"/>
                </a:solidFill>
                <a:latin typeface="ＭＳ Ｐゴシック" pitchFamily="50" charset="-128"/>
                <a:ea typeface="ＭＳ Ｐゴシック" pitchFamily="50" charset="-128"/>
              </a:rPr>
              <a:t>関しては</a:t>
            </a:r>
            <a:r>
              <a:rPr lang="ja-JP" altLang="en-US" sz="2000" b="1" dirty="0" smtClean="0">
                <a:solidFill>
                  <a:srgbClr val="0070C0"/>
                </a:solidFill>
                <a:latin typeface="ＭＳ Ｐゴシック" pitchFamily="50" charset="-128"/>
                <a:ea typeface="ＭＳ Ｐゴシック" pitchFamily="50" charset="-128"/>
              </a:rPr>
              <a:t>、依然として嫌う傾向は残ったまま</a:t>
            </a:r>
            <a:r>
              <a:rPr lang="ja-JP" altLang="en-US" sz="2000" b="1" dirty="0" smtClean="0">
                <a:latin typeface="ＭＳ Ｐゴシック" pitchFamily="50" charset="-128"/>
                <a:ea typeface="ＭＳ Ｐゴシック" pitchFamily="50" charset="-128"/>
              </a:rPr>
              <a:t>である</a:t>
            </a:r>
            <a:endParaRPr lang="en-US" altLang="ja-JP" sz="2000" b="1" dirty="0" smtClean="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・授業に</a:t>
            </a:r>
            <a:r>
              <a:rPr lang="ja-JP" altLang="en-US" sz="2000" b="1" dirty="0" smtClean="0">
                <a:solidFill>
                  <a:srgbClr val="FF0000"/>
                </a:solidFill>
                <a:latin typeface="ＭＳ Ｐゴシック" pitchFamily="50" charset="-128"/>
                <a:ea typeface="ＭＳ Ｐゴシック" pitchFamily="50" charset="-128"/>
              </a:rPr>
              <a:t>実験を取り入れる形式は、依然として重要</a:t>
            </a:r>
            <a:r>
              <a:rPr lang="ja-JP" altLang="en-US" sz="2000" b="1" dirty="0" smtClean="0">
                <a:latin typeface="ＭＳ Ｐゴシック" pitchFamily="50" charset="-128"/>
                <a:ea typeface="ＭＳ Ｐゴシック" pitchFamily="50" charset="-128"/>
              </a:rPr>
              <a:t>である</a:t>
            </a:r>
            <a:endParaRPr lang="en-US" altLang="ja-JP" sz="2000" b="1" dirty="0" smtClean="0">
              <a:latin typeface="ＭＳ Ｐゴシック" pitchFamily="50" charset="-128"/>
              <a:ea typeface="ＭＳ Ｐゴシック" pitchFamily="50" charset="-128"/>
            </a:endParaRPr>
          </a:p>
          <a:p>
            <a:endParaRPr lang="en-US" altLang="ja-JP" sz="2000" b="1" dirty="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25390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16632"/>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4</a:t>
            </a:r>
            <a:r>
              <a:rPr lang="ja-JP" altLang="en-US"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論文</a:t>
            </a:r>
            <a:r>
              <a:rPr lang="ja-JP" altLang="en-US" sz="4400" b="1" dirty="0">
                <a:latin typeface="ＭＳ Ｐゴシック" pitchFamily="50" charset="-128"/>
                <a:ea typeface="ＭＳ Ｐゴシック" pitchFamily="50" charset="-128"/>
              </a:rPr>
              <a:t>から</a:t>
            </a:r>
            <a:endParaRPr lang="ja-JP" altLang="en-US" sz="4400" b="1" dirty="0">
              <a:latin typeface="ＭＳ Ｐゴシック" pitchFamily="50" charset="-128"/>
              <a:ea typeface="ＭＳ Ｐゴシック" pitchFamily="50" charset="-128"/>
            </a:endParaRPr>
          </a:p>
        </p:txBody>
      </p:sp>
      <p:sp>
        <p:nvSpPr>
          <p:cNvPr id="5" name="テキスト ボックス 4"/>
          <p:cNvSpPr txBox="1"/>
          <p:nvPr/>
        </p:nvSpPr>
        <p:spPr>
          <a:xfrm>
            <a:off x="119588" y="1107334"/>
            <a:ext cx="7701147" cy="707886"/>
          </a:xfrm>
          <a:prstGeom prst="rect">
            <a:avLst/>
          </a:prstGeom>
          <a:noFill/>
        </p:spPr>
        <p:txBody>
          <a:bodyPr wrap="none" rtlCol="0">
            <a:spAutoFit/>
          </a:bodyPr>
          <a:lstStyle/>
          <a:p>
            <a:r>
              <a:rPr lang="ja-JP" altLang="en-US" sz="4000" b="1" dirty="0" smtClean="0">
                <a:latin typeface="ＭＳ Ｐゴシック" pitchFamily="50" charset="-128"/>
                <a:ea typeface="ＭＳ Ｐゴシック" pitchFamily="50" charset="-128"/>
              </a:rPr>
              <a:t>変化と対応（対策）　</a:t>
            </a:r>
            <a:r>
              <a:rPr lang="ja-JP" altLang="en-US" sz="2800" b="1" dirty="0" smtClean="0">
                <a:latin typeface="ＭＳ Ｐゴシック" pitchFamily="50" charset="-128"/>
                <a:ea typeface="ＭＳ Ｐゴシック" pitchFamily="50" charset="-128"/>
              </a:rPr>
              <a:t>～数学的見地から～</a:t>
            </a:r>
            <a:endParaRPr lang="en-US" altLang="ja-JP" sz="2800" b="1" dirty="0" smtClean="0">
              <a:latin typeface="ＭＳ Ｐゴシック" pitchFamily="50" charset="-128"/>
              <a:ea typeface="ＭＳ Ｐゴシック" pitchFamily="50" charset="-128"/>
            </a:endParaRPr>
          </a:p>
        </p:txBody>
      </p:sp>
      <mc:AlternateContent xmlns:mc="http://schemas.openxmlformats.org/markup-compatibility/2006">
        <mc:Choice xmlns:a14="http://schemas.microsoft.com/office/drawing/2010/main" Requires="a14">
          <p:sp>
            <p:nvSpPr>
              <p:cNvPr id="2" name="テキスト ボックス 1"/>
              <p:cNvSpPr txBox="1"/>
              <p:nvPr/>
            </p:nvSpPr>
            <p:spPr>
              <a:xfrm>
                <a:off x="3193365" y="2198170"/>
                <a:ext cx="243371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ja-JP" b="1" i="1">
                          <a:latin typeface="Cambria Math"/>
                        </a:rPr>
                        <m:t>𝑫</m:t>
                      </m:r>
                      <m:r>
                        <a:rPr lang="en-US" altLang="ja-JP" b="1" i="1">
                          <a:latin typeface="Cambria Math"/>
                        </a:rPr>
                        <m:t>=</m:t>
                      </m:r>
                      <m:r>
                        <a:rPr lang="ja-JP" altLang="en-US" b="1" i="1" smtClean="0">
                          <a:latin typeface="Cambria Math"/>
                        </a:rPr>
                        <m:t>𝒇</m:t>
                      </m:r>
                      <m:r>
                        <a:rPr lang="ja-JP" altLang="en-US" b="1" i="1" smtClean="0">
                          <a:latin typeface="Cambria Math"/>
                        </a:rPr>
                        <m:t>（</m:t>
                      </m:r>
                      <m:r>
                        <a:rPr lang="en-US" altLang="ja-JP" b="1" i="1">
                          <a:latin typeface="Cambria Math"/>
                        </a:rPr>
                        <m:t>𝒂</m:t>
                      </m:r>
                      <m:r>
                        <a:rPr lang="en-US" altLang="ja-JP" b="1" i="1">
                          <a:latin typeface="Cambria Math"/>
                        </a:rPr>
                        <m:t>,</m:t>
                      </m:r>
                      <m:r>
                        <a:rPr lang="en-US" altLang="ja-JP" b="1" i="1">
                          <a:latin typeface="Cambria Math"/>
                        </a:rPr>
                        <m:t>𝒃</m:t>
                      </m:r>
                      <m:r>
                        <a:rPr lang="en-US" altLang="ja-JP" b="1" i="1">
                          <a:latin typeface="Cambria Math"/>
                        </a:rPr>
                        <m:t>,</m:t>
                      </m:r>
                      <m:r>
                        <a:rPr lang="en-US" altLang="ja-JP" b="1" i="1">
                          <a:latin typeface="Cambria Math"/>
                        </a:rPr>
                        <m:t>𝒄</m:t>
                      </m:r>
                      <m:r>
                        <a:rPr lang="en-US" altLang="ja-JP" b="1" i="1">
                          <a:latin typeface="Cambria Math"/>
                        </a:rPr>
                        <m:t>,</m:t>
                      </m:r>
                      <m:r>
                        <a:rPr lang="en-US" altLang="ja-JP" b="1" i="1">
                          <a:latin typeface="Cambria Math"/>
                        </a:rPr>
                        <m:t>𝒅</m:t>
                      </m:r>
                      <m:r>
                        <a:rPr lang="en-US" altLang="ja-JP" b="1" i="1">
                          <a:latin typeface="Cambria Math"/>
                        </a:rPr>
                        <m:t>,</m:t>
                      </m:r>
                      <m:r>
                        <a:rPr lang="ja-JP" altLang="en-US" b="1" i="1" smtClean="0">
                          <a:latin typeface="Cambria Math"/>
                        </a:rPr>
                        <m:t>・・・）</m:t>
                      </m:r>
                    </m:oMath>
                  </m:oMathPara>
                </a14:m>
                <a:endParaRPr kumimoji="1" lang="ja-JP" altLang="en-US" b="1" dirty="0"/>
              </a:p>
            </p:txBody>
          </p:sp>
        </mc:Choice>
        <mc:Fallback>
          <p:sp>
            <p:nvSpPr>
              <p:cNvPr id="2" name="テキスト ボックス 1"/>
              <p:cNvSpPr txBox="1">
                <a:spLocks noRot="1" noChangeAspect="1" noMove="1" noResize="1" noEditPoints="1" noAdjustHandles="1" noChangeArrowheads="1" noChangeShapeType="1" noTextEdit="1"/>
              </p:cNvSpPr>
              <p:nvPr/>
            </p:nvSpPr>
            <p:spPr>
              <a:xfrm>
                <a:off x="3193365" y="2198170"/>
                <a:ext cx="2433712" cy="369332"/>
              </a:xfrm>
              <a:prstGeom prst="rect">
                <a:avLst/>
              </a:prstGeom>
              <a:blipFill rotWithShape="1">
                <a:blip r:embed="rId2"/>
                <a:stretch>
                  <a:fillRect b="-16667"/>
                </a:stretch>
              </a:blipFill>
            </p:spPr>
            <p:txBody>
              <a:bodyPr/>
              <a:lstStyle/>
              <a:p>
                <a:r>
                  <a:rPr lang="ja-JP" altLang="en-US">
                    <a:noFill/>
                  </a:rPr>
                  <a:t> </a:t>
                </a:r>
              </a:p>
            </p:txBody>
          </p:sp>
        </mc:Fallback>
      </mc:AlternateContent>
      <p:sp>
        <p:nvSpPr>
          <p:cNvPr id="6" name="テキスト ボックス 5"/>
          <p:cNvSpPr txBox="1"/>
          <p:nvPr/>
        </p:nvSpPr>
        <p:spPr>
          <a:xfrm>
            <a:off x="273939" y="1860822"/>
            <a:ext cx="8707833" cy="1938992"/>
          </a:xfrm>
          <a:prstGeom prst="rect">
            <a:avLst/>
          </a:prstGeom>
          <a:noFill/>
        </p:spPr>
        <p:txBody>
          <a:bodyPr wrap="none" rtlCol="0">
            <a:spAutoFit/>
          </a:bodyPr>
          <a:lstStyle/>
          <a:p>
            <a:r>
              <a:rPr lang="ja-JP" altLang="en-US" sz="2000" b="1" dirty="0">
                <a:latin typeface="ＭＳ Ｐゴシック" pitchFamily="50" charset="-128"/>
                <a:ea typeface="ＭＳ Ｐゴシック" pitchFamily="50" charset="-128"/>
              </a:rPr>
              <a:t>世の中は変化の渦。変化を定量化する事は難しいが、あえて数式で表すと</a:t>
            </a:r>
            <a:endParaRPr lang="en-US" altLang="ja-JP" sz="2000" b="1" dirty="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en-US" altLang="ja-JP" sz="2000" b="1" dirty="0" smtClean="0">
                <a:latin typeface="ＭＳ Ｐゴシック" pitchFamily="50" charset="-128"/>
                <a:ea typeface="ＭＳ Ｐゴシック" pitchFamily="50" charset="-128"/>
              </a:rPr>
              <a:t>D</a:t>
            </a:r>
            <a:r>
              <a:rPr lang="ja-JP" altLang="en-US" sz="2000" b="1" dirty="0" smtClean="0">
                <a:latin typeface="ＭＳ Ｐゴシック" pitchFamily="50" charset="-128"/>
                <a:ea typeface="ＭＳ Ｐゴシック" pitchFamily="50" charset="-128"/>
              </a:rPr>
              <a:t>は適当に現状を</a:t>
            </a:r>
            <a:r>
              <a:rPr lang="ja-JP" altLang="en-US" sz="2000" b="1" dirty="0" err="1" smtClean="0">
                <a:latin typeface="ＭＳ Ｐゴシック" pitchFamily="50" charset="-128"/>
                <a:ea typeface="ＭＳ Ｐゴシック" pitchFamily="50" charset="-128"/>
              </a:rPr>
              <a:t>ｆ</a:t>
            </a:r>
            <a:r>
              <a:rPr lang="ja-JP" altLang="en-US" sz="2000" b="1" dirty="0" smtClean="0">
                <a:latin typeface="ＭＳ Ｐゴシック" pitchFamily="50" charset="-128"/>
                <a:ea typeface="ＭＳ Ｐゴシック" pitchFamily="50" charset="-128"/>
              </a:rPr>
              <a:t>で定義された量。</a:t>
            </a:r>
            <a:r>
              <a:rPr lang="en-US" altLang="ja-JP" sz="2000" b="1" dirty="0" err="1" smtClean="0">
                <a:latin typeface="ＭＳ Ｐゴシック" pitchFamily="50" charset="-128"/>
                <a:ea typeface="ＭＳ Ｐゴシック" pitchFamily="50" charset="-128"/>
              </a:rPr>
              <a:t>a</a:t>
            </a:r>
            <a:r>
              <a:rPr lang="en-US" altLang="ja-JP" sz="2000" b="1" dirty="0" err="1" smtClean="0">
                <a:latin typeface="ＭＳ Ｐゴシック" pitchFamily="50" charset="-128"/>
                <a:ea typeface="ＭＳ Ｐゴシック" pitchFamily="50" charset="-128"/>
              </a:rPr>
              <a:t>,b,c,d</a:t>
            </a:r>
            <a:r>
              <a:rPr lang="en-US" altLang="ja-JP" sz="2000" b="1" dirty="0" smtClean="0">
                <a:latin typeface="ＭＳ Ｐゴシック" pitchFamily="50" charset="-128"/>
                <a:ea typeface="ＭＳ Ｐゴシック" pitchFamily="50" charset="-128"/>
              </a:rPr>
              <a:t>,</a:t>
            </a:r>
            <a:r>
              <a:rPr lang="ja-JP" altLang="en-US" sz="2000" b="1" dirty="0" smtClean="0">
                <a:latin typeface="ＭＳ Ｐゴシック" pitchFamily="50" charset="-128"/>
                <a:ea typeface="ＭＳ Ｐゴシック" pitchFamily="50" charset="-128"/>
              </a:rPr>
              <a:t>・・・は、その現状を変化させる指標、</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あるいは目的。例えば、</a:t>
            </a:r>
            <a:r>
              <a:rPr lang="en-US" altLang="ja-JP" sz="2000" b="1" dirty="0" smtClean="0">
                <a:latin typeface="ＭＳ Ｐゴシック" pitchFamily="50" charset="-128"/>
                <a:ea typeface="ＭＳ Ｐゴシック" pitchFamily="50" charset="-128"/>
              </a:rPr>
              <a:t>a=</a:t>
            </a:r>
            <a:r>
              <a:rPr lang="ja-JP" altLang="en-US" sz="2000" b="1" dirty="0" smtClean="0">
                <a:latin typeface="ＭＳ Ｐゴシック" pitchFamily="50" charset="-128"/>
                <a:ea typeface="ＭＳ Ｐゴシック" pitchFamily="50" charset="-128"/>
              </a:rPr>
              <a:t>学力、</a:t>
            </a:r>
            <a:r>
              <a:rPr lang="en-US" altLang="ja-JP" sz="2000" b="1" dirty="0" smtClean="0">
                <a:latin typeface="ＭＳ Ｐゴシック" pitchFamily="50" charset="-128"/>
                <a:ea typeface="ＭＳ Ｐゴシック" pitchFamily="50" charset="-128"/>
              </a:rPr>
              <a:t>b=</a:t>
            </a:r>
            <a:r>
              <a:rPr lang="ja-JP" altLang="en-US" sz="2000" b="1" dirty="0" smtClean="0">
                <a:latin typeface="ＭＳ Ｐゴシック" pitchFamily="50" charset="-128"/>
                <a:ea typeface="ＭＳ Ｐゴシック" pitchFamily="50" charset="-128"/>
              </a:rPr>
              <a:t>興味、</a:t>
            </a:r>
            <a:r>
              <a:rPr lang="en-US" altLang="ja-JP" sz="2000" b="1" dirty="0" smtClean="0">
                <a:latin typeface="ＭＳ Ｐゴシック" pitchFamily="50" charset="-128"/>
                <a:ea typeface="ＭＳ Ｐゴシック" pitchFamily="50" charset="-128"/>
              </a:rPr>
              <a:t>c=</a:t>
            </a:r>
            <a:r>
              <a:rPr lang="ja-JP" altLang="en-US" sz="2000" b="1" dirty="0" smtClean="0">
                <a:latin typeface="ＭＳ Ｐゴシック" pitchFamily="50" charset="-128"/>
                <a:ea typeface="ＭＳ Ｐゴシック" pitchFamily="50" charset="-128"/>
              </a:rPr>
              <a:t>好嫌度、など。そして、それぞれの</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指標</a:t>
            </a:r>
            <a:r>
              <a:rPr lang="ja-JP" altLang="en-US" sz="2000" b="1" dirty="0" smtClean="0">
                <a:latin typeface="ＭＳ Ｐゴシック" pitchFamily="50" charset="-128"/>
                <a:ea typeface="ＭＳ Ｐゴシック" pitchFamily="50" charset="-128"/>
              </a:rPr>
              <a:t>を向上させるために、何かしらの力、つまり対策を加えるのだが、それが</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果たして全体の量</a:t>
            </a:r>
            <a:r>
              <a:rPr lang="en-US" altLang="ja-JP" sz="2000" b="1" dirty="0" smtClean="0">
                <a:latin typeface="ＭＳ Ｐゴシック" pitchFamily="50" charset="-128"/>
                <a:ea typeface="ＭＳ Ｐゴシック" pitchFamily="50" charset="-128"/>
              </a:rPr>
              <a:t>D</a:t>
            </a:r>
            <a:r>
              <a:rPr lang="ja-JP" altLang="en-US" sz="2000" b="1" dirty="0" err="1" smtClean="0">
                <a:latin typeface="ＭＳ Ｐゴシック" pitchFamily="50" charset="-128"/>
                <a:ea typeface="ＭＳ Ｐゴシック" pitchFamily="50" charset="-128"/>
              </a:rPr>
              <a:t>を向</a:t>
            </a:r>
            <a:r>
              <a:rPr lang="ja-JP" altLang="en-US" sz="2000" b="1" dirty="0" smtClean="0">
                <a:latin typeface="ＭＳ Ｐゴシック" pitchFamily="50" charset="-128"/>
                <a:ea typeface="ＭＳ Ｐゴシック" pitchFamily="50" charset="-128"/>
              </a:rPr>
              <a:t>上させる事につながるのか、分からない。</a:t>
            </a:r>
            <a:endParaRPr lang="en-US" altLang="ja-JP" sz="2000" b="1" dirty="0" smtClean="0">
              <a:latin typeface="ＭＳ Ｐゴシック" pitchFamily="50" charset="-128"/>
              <a:ea typeface="ＭＳ Ｐゴシック" pitchFamily="50" charset="-128"/>
            </a:endParaRPr>
          </a:p>
        </p:txBody>
      </p:sp>
      <p:sp>
        <p:nvSpPr>
          <p:cNvPr id="7" name="テキスト ボックス 6"/>
          <p:cNvSpPr txBox="1"/>
          <p:nvPr/>
        </p:nvSpPr>
        <p:spPr>
          <a:xfrm>
            <a:off x="190513" y="3986323"/>
            <a:ext cx="8722260" cy="2677656"/>
          </a:xfrm>
          <a:prstGeom prst="rect">
            <a:avLst/>
          </a:prstGeom>
          <a:noFill/>
        </p:spPr>
        <p:txBody>
          <a:bodyPr wrap="none" rtlCol="0">
            <a:spAutoFit/>
          </a:bodyPr>
          <a:lstStyle/>
          <a:p>
            <a:r>
              <a:rPr lang="ja-JP" altLang="en-US" sz="2000" b="1" dirty="0" smtClean="0">
                <a:latin typeface="ＭＳ Ｐゴシック" pitchFamily="50" charset="-128"/>
                <a:ea typeface="ＭＳ Ｐゴシック" pitchFamily="50" charset="-128"/>
              </a:rPr>
              <a:t>仕方ないので、研究や報告では、多面的に考えずに、ある一面を取り上げ、</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変化前の状況、どういう変化を与えたか、その変化はどういう意図か、変化後の</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状況、達成度、を議論する。つまり、                               だけを考えている。</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本来</a:t>
            </a:r>
            <a:r>
              <a:rPr lang="ja-JP" altLang="en-US" sz="2000" b="1" dirty="0" smtClean="0">
                <a:latin typeface="ＭＳ Ｐゴシック" pitchFamily="50" charset="-128"/>
                <a:ea typeface="ＭＳ Ｐゴシック" pitchFamily="50" charset="-128"/>
              </a:rPr>
              <a:t>ならば、</a:t>
            </a:r>
            <a:r>
              <a:rPr lang="en-US" altLang="ja-JP" sz="2000" b="1" dirty="0" smtClean="0">
                <a:latin typeface="ＭＳ Ｐゴシック" pitchFamily="50" charset="-128"/>
                <a:ea typeface="ＭＳ Ｐゴシック" pitchFamily="50" charset="-128"/>
              </a:rPr>
              <a:t>D</a:t>
            </a:r>
            <a:r>
              <a:rPr lang="ja-JP" altLang="en-US" sz="2000" b="1" dirty="0" smtClean="0">
                <a:latin typeface="ＭＳ Ｐゴシック" pitchFamily="50" charset="-128"/>
                <a:ea typeface="ＭＳ Ｐゴシック" pitchFamily="50" charset="-128"/>
              </a:rPr>
              <a:t>を考えるべきで、それぞれの指標、</a:t>
            </a:r>
            <a:r>
              <a:rPr lang="en-US" altLang="ja-JP" sz="2000" b="1" dirty="0" err="1" smtClean="0">
                <a:latin typeface="ＭＳ Ｐゴシック" pitchFamily="50" charset="-128"/>
                <a:ea typeface="ＭＳ Ｐゴシック" pitchFamily="50" charset="-128"/>
              </a:rPr>
              <a:t>a,b,c,d</a:t>
            </a:r>
            <a:r>
              <a:rPr lang="en-US" altLang="ja-JP" sz="2000" b="1" dirty="0" smtClean="0">
                <a:latin typeface="ＭＳ Ｐゴシック" pitchFamily="50" charset="-128"/>
                <a:ea typeface="ＭＳ Ｐゴシック" pitchFamily="50" charset="-128"/>
              </a:rPr>
              <a:t>…</a:t>
            </a:r>
            <a:r>
              <a:rPr lang="ja-JP" altLang="en-US" sz="2000" b="1" dirty="0" smtClean="0">
                <a:latin typeface="ＭＳ Ｐゴシック" pitchFamily="50" charset="-128"/>
                <a:ea typeface="ＭＳ Ｐゴシック" pitchFamily="50" charset="-128"/>
              </a:rPr>
              <a:t>の 相関も考慮すべき</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だが、非常に難しい。　（→ゆとり教育へ）</a:t>
            </a:r>
            <a:endParaRPr lang="en-US" altLang="ja-JP" sz="2000" b="1" dirty="0" smtClean="0">
              <a:latin typeface="ＭＳ Ｐゴシック" pitchFamily="50" charset="-128"/>
              <a:ea typeface="ＭＳ Ｐゴシック" pitchFamily="50" charset="-128"/>
            </a:endParaRPr>
          </a:p>
          <a:p>
            <a:endParaRPr lang="en-US" altLang="ja-JP" sz="8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しかし、</a:t>
            </a:r>
            <a:r>
              <a:rPr lang="ja-JP" altLang="en-US" sz="2000" b="1" dirty="0" smtClean="0">
                <a:latin typeface="ＭＳ Ｐゴシック" pitchFamily="50" charset="-128"/>
                <a:ea typeface="ＭＳ Ｐゴシック" pitchFamily="50" charset="-128"/>
              </a:rPr>
              <a:t>個人においては</a:t>
            </a:r>
            <a:r>
              <a:rPr lang="ja-JP" altLang="en-US" sz="2000" b="1" dirty="0" smtClean="0">
                <a:latin typeface="ＭＳ Ｐゴシック" pitchFamily="50" charset="-128"/>
                <a:ea typeface="ＭＳ Ｐゴシック" pitchFamily="50" charset="-128"/>
              </a:rPr>
              <a:t>、経験上、自分である程度関数や相関は分かっている</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はず。これからの人生において、自分なりの関数</a:t>
            </a:r>
            <a:r>
              <a:rPr lang="en-US" altLang="ja-JP" sz="2000" b="1" dirty="0" smtClean="0">
                <a:latin typeface="ＭＳ Ｐゴシック" pitchFamily="50" charset="-128"/>
                <a:ea typeface="ＭＳ Ｐゴシック" pitchFamily="50" charset="-128"/>
              </a:rPr>
              <a:t>f</a:t>
            </a:r>
            <a:r>
              <a:rPr lang="ja-JP" altLang="en-US" sz="2000" b="1" dirty="0" smtClean="0">
                <a:latin typeface="ＭＳ Ｐゴシック" pitchFamily="50" charset="-128"/>
                <a:ea typeface="ＭＳ Ｐゴシック" pitchFamily="50" charset="-128"/>
              </a:rPr>
              <a:t>を定義して、必要な指標を</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増やすなり絞り込む</a:t>
            </a:r>
            <a:r>
              <a:rPr lang="ja-JP" altLang="en-US" sz="2000" b="1" dirty="0">
                <a:latin typeface="ＭＳ Ｐゴシック" pitchFamily="50" charset="-128"/>
                <a:ea typeface="ＭＳ Ｐゴシック" pitchFamily="50" charset="-128"/>
              </a:rPr>
              <a:t>など</a:t>
            </a:r>
            <a:r>
              <a:rPr lang="ja-JP" altLang="en-US" sz="2000" b="1" dirty="0" smtClean="0">
                <a:latin typeface="ＭＳ Ｐゴシック" pitchFamily="50" charset="-128"/>
                <a:ea typeface="ＭＳ Ｐゴシック" pitchFamily="50" charset="-128"/>
              </a:rPr>
              <a:t>し</a:t>
            </a:r>
            <a:r>
              <a:rPr lang="ja-JP" altLang="en-US" sz="2000" b="1" dirty="0" smtClean="0">
                <a:latin typeface="ＭＳ Ｐゴシック" pitchFamily="50" charset="-128"/>
                <a:ea typeface="ＭＳ Ｐゴシック" pitchFamily="50" charset="-128"/>
              </a:rPr>
              <a:t>て、効率的な対応を心がけたい。</a:t>
            </a:r>
            <a:endParaRPr lang="en-US" altLang="ja-JP" sz="2000" b="1" dirty="0" smtClean="0">
              <a:latin typeface="ＭＳ Ｐゴシック" pitchFamily="50" charset="-128"/>
              <a:ea typeface="ＭＳ Ｐゴシック" pitchFamily="50" charset="-128"/>
            </a:endParaRPr>
          </a:p>
        </p:txBody>
      </p:sp>
      <mc:AlternateContent xmlns:mc="http://schemas.openxmlformats.org/markup-compatibility/2006">
        <mc:Choice xmlns:a14="http://schemas.microsoft.com/office/drawing/2010/main" Requires="a14">
          <p:sp>
            <p:nvSpPr>
              <p:cNvPr id="8" name="テキスト ボックス 7"/>
              <p:cNvSpPr txBox="1"/>
              <p:nvPr/>
            </p:nvSpPr>
            <p:spPr>
              <a:xfrm>
                <a:off x="4112459" y="4632749"/>
                <a:ext cx="2433712" cy="369332"/>
              </a:xfrm>
              <a:prstGeom prst="rect">
                <a:avLst/>
              </a:prstGeom>
              <a:noFill/>
            </p:spPr>
            <p:txBody>
              <a:bodyPr wrap="square" rtlCol="0">
                <a:spAutoFit/>
              </a:bodyPr>
              <a:lstStyle/>
              <a:p>
                <a:r>
                  <a:rPr lang="en-US" altLang="ja-JP" b="1" dirty="0" smtClean="0"/>
                  <a:t>c=</a:t>
                </a:r>
                <a14:m>
                  <m:oMath xmlns:m="http://schemas.openxmlformats.org/officeDocument/2006/math">
                    <m:r>
                      <a:rPr lang="en-US" altLang="ja-JP" b="1" i="1" smtClean="0">
                        <a:latin typeface="Cambria Math"/>
                      </a:rPr>
                      <m:t>𝒉</m:t>
                    </m:r>
                    <m:r>
                      <a:rPr lang="ja-JP" altLang="en-US" b="1" i="1" smtClean="0">
                        <a:latin typeface="Cambria Math"/>
                      </a:rPr>
                      <m:t>（</m:t>
                    </m:r>
                    <m:sSub>
                      <m:sSubPr>
                        <m:ctrlPr>
                          <a:rPr lang="en-US" altLang="ja-JP" b="1" i="1" smtClean="0">
                            <a:latin typeface="Cambria Math"/>
                          </a:rPr>
                        </m:ctrlPr>
                      </m:sSubPr>
                      <m:e>
                        <m:r>
                          <a:rPr lang="en-US" altLang="ja-JP" b="1" i="1" smtClean="0">
                            <a:latin typeface="Cambria Math"/>
                          </a:rPr>
                          <m:t>𝒄</m:t>
                        </m:r>
                      </m:e>
                      <m:sub>
                        <m:r>
                          <a:rPr lang="en-US" altLang="ja-JP" b="1" i="1" smtClean="0">
                            <a:latin typeface="Cambria Math"/>
                          </a:rPr>
                          <m:t>𝒂</m:t>
                        </m:r>
                      </m:sub>
                    </m:sSub>
                    <m:r>
                      <a:rPr lang="en-US" altLang="ja-JP" b="1" i="1">
                        <a:latin typeface="Cambria Math"/>
                      </a:rPr>
                      <m:t>,</m:t>
                    </m:r>
                    <m:sSub>
                      <m:sSubPr>
                        <m:ctrlPr>
                          <a:rPr lang="en-US" altLang="ja-JP" b="1" i="1" smtClean="0">
                            <a:latin typeface="Cambria Math"/>
                          </a:rPr>
                        </m:ctrlPr>
                      </m:sSubPr>
                      <m:e>
                        <m:r>
                          <a:rPr lang="en-US" altLang="ja-JP" b="1" i="1" smtClean="0">
                            <a:latin typeface="Cambria Math"/>
                          </a:rPr>
                          <m:t>𝒄</m:t>
                        </m:r>
                      </m:e>
                      <m:sub>
                        <m:r>
                          <a:rPr lang="en-US" altLang="ja-JP" b="1" i="1" smtClean="0">
                            <a:latin typeface="Cambria Math"/>
                          </a:rPr>
                          <m:t>𝒃</m:t>
                        </m:r>
                      </m:sub>
                    </m:sSub>
                    <m:r>
                      <a:rPr lang="en-US" altLang="ja-JP" b="1" i="1">
                        <a:latin typeface="Cambria Math"/>
                      </a:rPr>
                      <m:t>,</m:t>
                    </m:r>
                    <m:sSub>
                      <m:sSubPr>
                        <m:ctrlPr>
                          <a:rPr lang="en-US" altLang="ja-JP" b="1" i="1" smtClean="0">
                            <a:latin typeface="Cambria Math"/>
                          </a:rPr>
                        </m:ctrlPr>
                      </m:sSubPr>
                      <m:e>
                        <m:r>
                          <a:rPr lang="en-US" altLang="ja-JP" b="1" i="1" smtClean="0">
                            <a:latin typeface="Cambria Math"/>
                          </a:rPr>
                          <m:t>𝒄</m:t>
                        </m:r>
                      </m:e>
                      <m:sub>
                        <m:r>
                          <a:rPr lang="en-US" altLang="ja-JP" b="1" i="1" smtClean="0">
                            <a:latin typeface="Cambria Math"/>
                          </a:rPr>
                          <m:t>𝒄</m:t>
                        </m:r>
                      </m:sub>
                    </m:sSub>
                    <m:r>
                      <a:rPr lang="en-US" altLang="ja-JP" b="1" i="1">
                        <a:latin typeface="Cambria Math"/>
                      </a:rPr>
                      <m:t>,</m:t>
                    </m:r>
                    <m:sSub>
                      <m:sSubPr>
                        <m:ctrlPr>
                          <a:rPr lang="en-US" altLang="ja-JP" b="1" i="1" smtClean="0">
                            <a:latin typeface="Cambria Math"/>
                          </a:rPr>
                        </m:ctrlPr>
                      </m:sSubPr>
                      <m:e>
                        <m:r>
                          <a:rPr lang="en-US" altLang="ja-JP" b="1" i="1" smtClean="0">
                            <a:latin typeface="Cambria Math"/>
                          </a:rPr>
                          <m:t>𝒄</m:t>
                        </m:r>
                      </m:e>
                      <m:sub>
                        <m:r>
                          <a:rPr lang="en-US" altLang="ja-JP" b="1" i="1" smtClean="0">
                            <a:latin typeface="Cambria Math"/>
                          </a:rPr>
                          <m:t>𝒅</m:t>
                        </m:r>
                      </m:sub>
                    </m:sSub>
                    <m:r>
                      <a:rPr lang="en-US" altLang="ja-JP" b="1" i="1">
                        <a:latin typeface="Cambria Math"/>
                      </a:rPr>
                      <m:t>,</m:t>
                    </m:r>
                    <m:r>
                      <a:rPr lang="ja-JP" altLang="en-US" b="1" i="1" smtClean="0">
                        <a:latin typeface="Cambria Math"/>
                      </a:rPr>
                      <m:t>・・・）</m:t>
                    </m:r>
                  </m:oMath>
                </a14:m>
                <a:endParaRPr kumimoji="1" lang="ja-JP" altLang="en-US" b="1" dirty="0"/>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4112459" y="4632749"/>
                <a:ext cx="2433712" cy="369332"/>
              </a:xfrm>
              <a:prstGeom prst="rect">
                <a:avLst/>
              </a:prstGeom>
              <a:blipFill rotWithShape="1">
                <a:blip r:embed="rId3"/>
                <a:stretch>
                  <a:fillRect l="-2256" t="-8197" r="-251"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05305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466</TotalTime>
  <Words>1029</Words>
  <Application>Microsoft Office PowerPoint</Application>
  <PresentationFormat>画面に合わせる (4:3)</PresentationFormat>
  <Paragraphs>188</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スパイス</vt:lpstr>
      <vt:lpstr>教員養成系学部大学生にみる 小・中学校理科学習の実態と 問題点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教員養成系学部大学生にみる小・中学校理科学習の実態と 問題点</dc:title>
  <dc:creator>kawamura</dc:creator>
  <cp:lastModifiedBy>kawamura</cp:lastModifiedBy>
  <cp:revision>102</cp:revision>
  <dcterms:created xsi:type="dcterms:W3CDTF">2012-07-24T01:06:23Z</dcterms:created>
  <dcterms:modified xsi:type="dcterms:W3CDTF">2012-07-25T06:51:15Z</dcterms:modified>
</cp:coreProperties>
</file>