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0383A-7ADC-4B0E-9E92-B40FB57F289D}" type="datetimeFigureOut">
              <a:rPr kumimoji="1" lang="ja-JP" altLang="en-US" smtClean="0"/>
              <a:t>2012/7/31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38C94-5E29-4FD9-8641-225AC656385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38C94-5E29-4FD9-8641-225AC656385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C285B-F0A9-4D49-BC41-5642766EC117}" type="datetimeFigureOut">
              <a:rPr kumimoji="1" lang="ja-JP" altLang="en-US" smtClean="0"/>
              <a:pPr/>
              <a:t>2012/7/31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2BD79-449D-49AE-93DE-A337FFE926B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216024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“</a:t>
            </a:r>
            <a:r>
              <a:rPr kumimoji="1" lang="ja-JP" altLang="en-US" dirty="0" err="1" smtClean="0"/>
              <a:t>ぷち</a:t>
            </a:r>
            <a:r>
              <a:rPr kumimoji="1" lang="ja-JP" altLang="en-US" dirty="0" smtClean="0"/>
              <a:t>発明”をいかした教材としての燃料電池自動車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kumimoji="1" lang="ja-JP" altLang="en-US" dirty="0" smtClean="0">
                <a:solidFill>
                  <a:schemeClr val="tx1"/>
                </a:solidFill>
              </a:rPr>
              <a:t>発表者：横山昇平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15178" y="3212976"/>
            <a:ext cx="218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著者：川村教授</a:t>
            </a:r>
            <a:endParaRPr kumimoji="1" lang="ja-JP" alt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模型自動車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7704" y="1196752"/>
            <a:ext cx="4836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実践授業では走らなかった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11760" y="2556193"/>
            <a:ext cx="3837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実験教室では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改良版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80753" y="3861048"/>
            <a:ext cx="73356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生徒一人一人が自分の車を走らせるため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思考</a:t>
            </a:r>
            <a:r>
              <a:rPr lang="ja-JP" altLang="en-US" sz="3200" dirty="0"/>
              <a:t>錯誤</a:t>
            </a:r>
            <a:endParaRPr kumimoji="1" lang="ja-JP" altLang="en-US" sz="3200" dirty="0"/>
          </a:p>
        </p:txBody>
      </p:sp>
      <p:sp>
        <p:nvSpPr>
          <p:cNvPr id="8" name="下矢印 7"/>
          <p:cNvSpPr/>
          <p:nvPr/>
        </p:nvSpPr>
        <p:spPr>
          <a:xfrm>
            <a:off x="3419872" y="1772816"/>
            <a:ext cx="158417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3204265"/>
            <a:ext cx="1689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共通して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59632" y="5517232"/>
            <a:ext cx="6877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高度な技術</a:t>
            </a:r>
            <a:r>
              <a:rPr kumimoji="1" lang="ja-JP" altLang="en-US" sz="3200" dirty="0" smtClean="0"/>
              <a:t>を自分たちで改良出来る！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1340768"/>
            <a:ext cx="79896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豊富ではない実験を“</a:t>
            </a:r>
            <a:r>
              <a:rPr kumimoji="1" lang="ja-JP" altLang="en-US" sz="3200" dirty="0" err="1" smtClean="0"/>
              <a:t>ぷち</a:t>
            </a:r>
            <a:r>
              <a:rPr kumimoji="1" lang="ja-JP" altLang="en-US" sz="3200" dirty="0" smtClean="0"/>
              <a:t>発明”で広げられる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2420888"/>
            <a:ext cx="79736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身の周りの材料</a:t>
            </a:r>
            <a:r>
              <a:rPr kumimoji="1" lang="ja-JP" altLang="en-US" sz="3200" dirty="0" smtClean="0"/>
              <a:t>（飲み物）を利用しているので</a:t>
            </a:r>
            <a:endParaRPr kumimoji="1" lang="en-US" altLang="ja-JP" sz="3200" dirty="0" smtClean="0"/>
          </a:p>
          <a:p>
            <a:r>
              <a:rPr lang="ja-JP" altLang="en-US" sz="3200" dirty="0">
                <a:solidFill>
                  <a:srgbClr val="FF0000"/>
                </a:solidFill>
              </a:rPr>
              <a:t>家</a:t>
            </a:r>
            <a:r>
              <a:rPr lang="ja-JP" altLang="en-US" sz="3200" dirty="0" smtClean="0">
                <a:solidFill>
                  <a:srgbClr val="FF0000"/>
                </a:solidFill>
              </a:rPr>
              <a:t>に帰った後も</a:t>
            </a:r>
            <a:r>
              <a:rPr lang="ja-JP" altLang="en-US" sz="3200" dirty="0" smtClean="0"/>
              <a:t>自分たちで考えて実験可能</a:t>
            </a:r>
            <a:endParaRPr kumimoji="1" lang="ja-JP" altLang="en-US" sz="3200" dirty="0"/>
          </a:p>
        </p:txBody>
      </p:sp>
      <p:sp>
        <p:nvSpPr>
          <p:cNvPr id="7" name="下矢印 6"/>
          <p:cNvSpPr/>
          <p:nvPr/>
        </p:nvSpPr>
        <p:spPr>
          <a:xfrm>
            <a:off x="3635896" y="3458704"/>
            <a:ext cx="144016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7704" y="4581128"/>
            <a:ext cx="51058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教員</a:t>
            </a:r>
            <a:r>
              <a:rPr lang="ja-JP" altLang="en-US" sz="3200" dirty="0"/>
              <a:t>側へ</a:t>
            </a:r>
            <a:r>
              <a:rPr kumimoji="1" lang="ja-JP" altLang="en-US" sz="3200" dirty="0" smtClean="0"/>
              <a:t>より良いアイデアを</a:t>
            </a:r>
            <a:endParaRPr kumimoji="1" lang="en-US" altLang="ja-JP" sz="3200" dirty="0" smtClean="0"/>
          </a:p>
          <a:p>
            <a:r>
              <a:rPr lang="ja-JP" altLang="en-US" sz="3200" dirty="0">
                <a:solidFill>
                  <a:srgbClr val="FF0000"/>
                </a:solidFill>
              </a:rPr>
              <a:t>生徒</a:t>
            </a:r>
            <a:r>
              <a:rPr lang="ja-JP" altLang="en-US" sz="3200" dirty="0" smtClean="0">
                <a:solidFill>
                  <a:srgbClr val="FF0000"/>
                </a:solidFill>
              </a:rPr>
              <a:t>の方</a:t>
            </a:r>
            <a:r>
              <a:rPr lang="ja-JP" altLang="en-US" sz="3200" dirty="0" smtClean="0"/>
              <a:t>から持ってくる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論文</a:t>
            </a:r>
            <a:r>
              <a:rPr lang="ja-JP" altLang="en-US" dirty="0" smtClean="0"/>
              <a:t>を受けて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難しく考えすぎず、身近な内容にも目をむけて“</a:t>
            </a:r>
            <a:r>
              <a:rPr kumimoji="1" lang="ja-JP" altLang="en-US" dirty="0" err="1" smtClean="0"/>
              <a:t>ぷち</a:t>
            </a:r>
            <a:r>
              <a:rPr kumimoji="1" lang="ja-JP" altLang="en-US" dirty="0" smtClean="0"/>
              <a:t>発明”を心がける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/>
              <a:t>生徒</a:t>
            </a:r>
            <a:r>
              <a:rPr lang="ja-JP" altLang="en-US" dirty="0" smtClean="0"/>
              <a:t>の方からより良い改善案を引き出せる授業づくりを心がける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考えてもらいたいこと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9592" y="2276872"/>
            <a:ext cx="7500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いかにして生徒にやる気を出させるか</a:t>
            </a:r>
            <a:endParaRPr kumimoji="1" lang="ja-JP" alt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背景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162880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実験教材の利用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48064" y="162880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学習効果の促進</a:t>
            </a:r>
            <a:endParaRPr kumimoji="1" lang="ja-JP" altLang="en-US" sz="3200" dirty="0"/>
          </a:p>
        </p:txBody>
      </p:sp>
      <p:sp>
        <p:nvSpPr>
          <p:cNvPr id="6" name="右矢印 5"/>
          <p:cNvSpPr/>
          <p:nvPr/>
        </p:nvSpPr>
        <p:spPr>
          <a:xfrm>
            <a:off x="4025640" y="17008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65214" y="2204864"/>
            <a:ext cx="1354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しかし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2924944"/>
            <a:ext cx="6346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エネルギー環境教育分野では</a:t>
            </a:r>
            <a:r>
              <a:rPr kumimoji="1" lang="en-US" altLang="ja-JP" sz="3600" dirty="0" smtClean="0"/>
              <a:t>…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47664" y="3573016"/>
            <a:ext cx="7396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・担当者全てが習熟しているわけではない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47664" y="4149080"/>
            <a:ext cx="61622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・ハイテク技術により実験の高度化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39888" y="4725144"/>
            <a:ext cx="2528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実現が難しい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3707904" y="5258904"/>
            <a:ext cx="1780776" cy="474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91880" y="5805264"/>
            <a:ext cx="21659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err="1" smtClean="0"/>
              <a:t>ぷち</a:t>
            </a:r>
            <a:r>
              <a:rPr kumimoji="1" lang="ja-JP" altLang="en-US" sz="4000" dirty="0" smtClean="0"/>
              <a:t>発明</a:t>
            </a:r>
            <a:endParaRPr kumimoji="1" lang="ja-JP" altLang="en-US" sz="4000" dirty="0"/>
          </a:p>
        </p:txBody>
      </p:sp>
      <p:sp>
        <p:nvSpPr>
          <p:cNvPr id="14" name="角丸四角形 13"/>
          <p:cNvSpPr/>
          <p:nvPr/>
        </p:nvSpPr>
        <p:spPr>
          <a:xfrm>
            <a:off x="3275856" y="5733256"/>
            <a:ext cx="259228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>
          <a:xfrm>
            <a:off x="1835696" y="5013176"/>
            <a:ext cx="5544616" cy="14401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求められるもの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700808"/>
            <a:ext cx="7471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・専門が社会科や家庭科でも手軽にできる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2412177"/>
            <a:ext cx="64395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・簡単でありながら生徒の興味を引く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3140968"/>
            <a:ext cx="6763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・直接手にとって体験でき、安価なもの</a:t>
            </a:r>
            <a:endParaRPr kumimoji="1" lang="ja-JP" altLang="en-US" sz="3200" dirty="0"/>
          </a:p>
        </p:txBody>
      </p:sp>
      <p:sp>
        <p:nvSpPr>
          <p:cNvPr id="7" name="左中かっこ 6"/>
          <p:cNvSpPr/>
          <p:nvPr/>
        </p:nvSpPr>
        <p:spPr>
          <a:xfrm>
            <a:off x="323528" y="1844824"/>
            <a:ext cx="360040" cy="180020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95406" y="5085184"/>
            <a:ext cx="52629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誰もが簡単に行える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3600" dirty="0" smtClean="0"/>
              <a:t>燃料電池模型自動車実験</a:t>
            </a:r>
            <a:endParaRPr kumimoji="1" lang="ja-JP" altLang="en-US" sz="3600" dirty="0"/>
          </a:p>
        </p:txBody>
      </p:sp>
      <p:sp>
        <p:nvSpPr>
          <p:cNvPr id="9" name="下矢印 8"/>
          <p:cNvSpPr/>
          <p:nvPr/>
        </p:nvSpPr>
        <p:spPr>
          <a:xfrm>
            <a:off x="3635896" y="3933056"/>
            <a:ext cx="144016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827584" y="4653136"/>
            <a:ext cx="1770036" cy="584775"/>
            <a:chOff x="827584" y="4653136"/>
            <a:chExt cx="1770036" cy="584775"/>
          </a:xfrm>
        </p:grpSpPr>
        <p:sp>
          <p:nvSpPr>
            <p:cNvPr id="11" name="角丸四角形 10"/>
            <p:cNvSpPr/>
            <p:nvPr/>
          </p:nvSpPr>
          <p:spPr>
            <a:xfrm>
              <a:off x="827584" y="4653136"/>
              <a:ext cx="1728192" cy="5760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827584" y="4653136"/>
              <a:ext cx="1770036" cy="584775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 err="1" smtClean="0"/>
                <a:t>ぷち</a:t>
              </a:r>
              <a:r>
                <a:rPr kumimoji="1" lang="ja-JP" altLang="en-US" sz="3200" dirty="0" smtClean="0"/>
                <a:t>発明</a:t>
              </a:r>
              <a:endParaRPr kumimoji="1" lang="ja-JP" altLang="en-US" sz="3200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 smtClean="0"/>
              <a:t>ぷち</a:t>
            </a:r>
            <a:r>
              <a:rPr kumimoji="1" lang="ja-JP" altLang="en-US" dirty="0" smtClean="0"/>
              <a:t>発明とは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1268760"/>
            <a:ext cx="6718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・日常生活のなかのたわいもない発明</a:t>
            </a:r>
            <a:endParaRPr kumimoji="1" lang="ja-JP" altLang="en-US" sz="3200" dirty="0"/>
          </a:p>
        </p:txBody>
      </p:sp>
      <p:sp>
        <p:nvSpPr>
          <p:cNvPr id="5" name="下矢印 4"/>
          <p:cNvSpPr/>
          <p:nvPr/>
        </p:nvSpPr>
        <p:spPr>
          <a:xfrm>
            <a:off x="3727328" y="1844824"/>
            <a:ext cx="1708768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45674" y="3068960"/>
            <a:ext cx="473078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誰に</a:t>
            </a:r>
            <a:r>
              <a:rPr lang="ja-JP" altLang="en-US" sz="3200" dirty="0" smtClean="0"/>
              <a:t>でもチャンスがある</a:t>
            </a:r>
            <a:endParaRPr lang="en-US" altLang="ja-JP" sz="3200" dirty="0" smtClean="0"/>
          </a:p>
          <a:p>
            <a:r>
              <a:rPr kumimoji="1" lang="ja-JP" altLang="en-US" sz="3200" dirty="0"/>
              <a:t>素直</a:t>
            </a:r>
            <a:r>
              <a:rPr kumimoji="1" lang="ja-JP" altLang="en-US" sz="3200" dirty="0" smtClean="0"/>
              <a:t>に受け入れられる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フィードバック</a:t>
            </a:r>
            <a:r>
              <a:rPr lang="ja-JP" altLang="en-US" sz="3200" dirty="0"/>
              <a:t>も期待</a:t>
            </a:r>
            <a:r>
              <a:rPr lang="ja-JP" altLang="en-US" sz="3200" dirty="0" smtClean="0"/>
              <a:t>できる</a:t>
            </a:r>
            <a:endParaRPr lang="en-US" altLang="ja-JP" sz="3200" dirty="0" smtClean="0"/>
          </a:p>
          <a:p>
            <a:r>
              <a:rPr kumimoji="1" lang="ja-JP" altLang="en-US" sz="3200" dirty="0"/>
              <a:t>多く</a:t>
            </a:r>
            <a:r>
              <a:rPr kumimoji="1" lang="ja-JP" altLang="en-US" sz="3200" dirty="0" smtClean="0"/>
              <a:t>の</a:t>
            </a:r>
            <a:r>
              <a:rPr kumimoji="1" lang="ja-JP" altLang="en-US" sz="3200" dirty="0"/>
              <a:t>人</a:t>
            </a:r>
            <a:r>
              <a:rPr kumimoji="1" lang="ja-JP" altLang="en-US" sz="3200" dirty="0" smtClean="0"/>
              <a:t>に</a:t>
            </a:r>
            <a:r>
              <a:rPr kumimoji="1" lang="ja-JP" altLang="en-US" sz="3200" dirty="0"/>
              <a:t>広まりやすい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31640" y="3789040"/>
            <a:ext cx="1500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メリット</a:t>
            </a:r>
            <a:endParaRPr kumimoji="1" lang="ja-JP" altLang="en-US" sz="3600" dirty="0"/>
          </a:p>
        </p:txBody>
      </p:sp>
      <p:sp>
        <p:nvSpPr>
          <p:cNvPr id="8" name="左中かっこ 7"/>
          <p:cNvSpPr/>
          <p:nvPr/>
        </p:nvSpPr>
        <p:spPr>
          <a:xfrm>
            <a:off x="2843808" y="3140968"/>
            <a:ext cx="1080120" cy="187220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331640" y="3861048"/>
            <a:ext cx="1440160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燃料電池教材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75656" y="1412776"/>
            <a:ext cx="6072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現状：市販品は高いので演示のみ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38832" y="2204864"/>
            <a:ext cx="28055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手にとって初めて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学習として成立</a:t>
            </a:r>
            <a:endParaRPr kumimoji="1" lang="ja-JP" altLang="en-US" sz="2800" dirty="0"/>
          </a:p>
        </p:txBody>
      </p:sp>
      <p:sp>
        <p:nvSpPr>
          <p:cNvPr id="6" name="下矢印 5"/>
          <p:cNvSpPr/>
          <p:nvPr/>
        </p:nvSpPr>
        <p:spPr>
          <a:xfrm>
            <a:off x="3563888" y="2132856"/>
            <a:ext cx="178077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83061" y="3212976"/>
            <a:ext cx="5181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一人ずつ手にとって学びたい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769876"/>
            <a:ext cx="5109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（単価は数十円程度に抑えたい）</a:t>
            </a:r>
            <a:endParaRPr kumimoji="1" lang="ja-JP" altLang="en-US" sz="2800" dirty="0"/>
          </a:p>
        </p:txBody>
      </p:sp>
      <p:sp>
        <p:nvSpPr>
          <p:cNvPr id="9" name="下矢印 8"/>
          <p:cNvSpPr/>
          <p:nvPr/>
        </p:nvSpPr>
        <p:spPr>
          <a:xfrm>
            <a:off x="3491880" y="4293096"/>
            <a:ext cx="187220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5576" y="5085184"/>
            <a:ext cx="7598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入口を低く　簡素な実験より興味関心を引く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授業構成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2855" y="1196752"/>
            <a:ext cx="52549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最も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プリミティブ</a:t>
            </a:r>
            <a:r>
              <a:rPr kumimoji="1" lang="ja-JP" altLang="en-US" sz="3200" dirty="0" smtClean="0"/>
              <a:t>なものとして</a:t>
            </a:r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95736" y="1844824"/>
            <a:ext cx="45672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基本原理</a:t>
            </a:r>
            <a:r>
              <a:rPr kumimoji="1" lang="ja-JP" altLang="en-US" sz="3200" dirty="0" smtClean="0"/>
              <a:t>を確認する実験</a:t>
            </a:r>
            <a:endParaRPr kumimoji="1" lang="ja-JP" altLang="en-US" sz="3200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数式" r:id="rId3" imgW="114120" imgH="215640" progId="Equation.3">
              <p:embed/>
            </p:oleObj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676037" y="2708920"/>
            <a:ext cx="42803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・２Ｈ</a:t>
            </a:r>
            <a:r>
              <a:rPr kumimoji="1" lang="ja-JP" altLang="en-US" sz="2800" dirty="0" smtClean="0"/>
              <a:t>２</a:t>
            </a:r>
            <a:r>
              <a:rPr kumimoji="1" lang="ja-JP" altLang="en-US" sz="3200" dirty="0" smtClean="0"/>
              <a:t>＋Ｏ</a:t>
            </a:r>
            <a:r>
              <a:rPr kumimoji="1" lang="ja-JP" altLang="en-US" sz="2800" dirty="0" smtClean="0"/>
              <a:t>２　</a:t>
            </a:r>
            <a:r>
              <a:rPr kumimoji="1" lang="ja-JP" altLang="en-US" sz="3200" dirty="0" smtClean="0"/>
              <a:t>⇄　２Ｈ</a:t>
            </a:r>
            <a:r>
              <a:rPr kumimoji="1" lang="ja-JP" altLang="en-US" sz="2800" dirty="0" smtClean="0"/>
              <a:t>２</a:t>
            </a:r>
            <a:r>
              <a:rPr kumimoji="1" lang="ja-JP" altLang="en-US" sz="3200" dirty="0" smtClean="0"/>
              <a:t>Ｏ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68144" y="256490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化合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24128" y="32129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電気分解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35896" y="3573016"/>
            <a:ext cx="5436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・自分で作った手回し発電機で</a:t>
            </a:r>
            <a:endParaRPr kumimoji="1" lang="en-US" altLang="ja-JP" sz="3200" dirty="0" smtClean="0"/>
          </a:p>
          <a:p>
            <a:r>
              <a:rPr lang="en-US" altLang="ja-JP" sz="3200" dirty="0"/>
              <a:t> 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自分で電気分解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70183" y="4653136"/>
            <a:ext cx="30620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・電子メロディー</a:t>
            </a:r>
            <a:endParaRPr kumimoji="1"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発光ダイオード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　模型自動車</a:t>
            </a:r>
            <a:endParaRPr kumimoji="1" lang="ja-JP" altLang="en-US" sz="3200" dirty="0"/>
          </a:p>
        </p:txBody>
      </p:sp>
      <p:sp>
        <p:nvSpPr>
          <p:cNvPr id="13" name="右中かっこ 12"/>
          <p:cNvSpPr/>
          <p:nvPr/>
        </p:nvSpPr>
        <p:spPr>
          <a:xfrm>
            <a:off x="6588224" y="4869160"/>
            <a:ext cx="360040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20272" y="4944070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生徒の</a:t>
            </a:r>
            <a:endParaRPr kumimoji="1" lang="en-US" altLang="ja-JP" sz="3200" dirty="0" smtClean="0"/>
          </a:p>
          <a:p>
            <a:pPr algn="ctr"/>
            <a:r>
              <a:rPr kumimoji="1" lang="ja-JP" altLang="en-US" sz="3200" dirty="0" smtClean="0"/>
              <a:t>創意工夫</a:t>
            </a:r>
            <a:endParaRPr kumimoji="1" lang="ja-JP" altLang="en-US" sz="3200" dirty="0"/>
          </a:p>
        </p:txBody>
      </p:sp>
      <p:sp>
        <p:nvSpPr>
          <p:cNvPr id="15" name="左中かっこ 14"/>
          <p:cNvSpPr/>
          <p:nvPr/>
        </p:nvSpPr>
        <p:spPr>
          <a:xfrm>
            <a:off x="2843808" y="2636912"/>
            <a:ext cx="731512" cy="374441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7020272" y="4941168"/>
            <a:ext cx="1800200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製作方法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340768"/>
            <a:ext cx="423671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395536" y="134076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①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1412776"/>
            <a:ext cx="35365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竹串をアルミホイル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で包み蒸し焼く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31640" y="2492896"/>
            <a:ext cx="32464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煙が出なくなった後、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アルミホイルが赤熱するまで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焼く</a:t>
            </a:r>
            <a:endParaRPr kumimoji="1" lang="ja-JP" altLang="en-US" sz="2000" dirty="0"/>
          </a:p>
        </p:txBody>
      </p:sp>
      <p:sp>
        <p:nvSpPr>
          <p:cNvPr id="8" name="角丸四角形 7"/>
          <p:cNvSpPr/>
          <p:nvPr/>
        </p:nvSpPr>
        <p:spPr>
          <a:xfrm>
            <a:off x="1331640" y="2492896"/>
            <a:ext cx="3168352" cy="1008112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78688" y="3645024"/>
            <a:ext cx="38266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・机に落として金属音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・抵抗が１００</a:t>
            </a:r>
            <a:r>
              <a:rPr lang="en-US" altLang="ja-JP" sz="3200" dirty="0" smtClean="0"/>
              <a:t>Ω</a:t>
            </a:r>
            <a:r>
              <a:rPr lang="ja-JP" altLang="en-US" sz="3200" dirty="0" smtClean="0"/>
              <a:t>以下</a:t>
            </a:r>
            <a:endParaRPr lang="en-US" altLang="ja-JP" sz="3200" dirty="0" smtClean="0"/>
          </a:p>
          <a:p>
            <a:r>
              <a:rPr lang="ja-JP" altLang="en-US" sz="3200" dirty="0" smtClean="0"/>
              <a:t>で完成！！</a:t>
            </a:r>
            <a:endParaRPr lang="en-US" altLang="ja-JP" sz="32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5661248"/>
            <a:ext cx="8773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電圧をかければエジソン電球の実験も出来る！！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6565" y="32394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②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5616" y="692696"/>
            <a:ext cx="42130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フィルムケースの蓋に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竹炭を二本刺す（電極）</a:t>
            </a:r>
            <a:endParaRPr kumimoji="1" lang="ja-JP" alt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32656"/>
            <a:ext cx="211716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テキスト ボックス 6"/>
          <p:cNvSpPr txBox="1"/>
          <p:nvPr/>
        </p:nvSpPr>
        <p:spPr>
          <a:xfrm>
            <a:off x="1475656" y="1772816"/>
            <a:ext cx="37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簡単のため、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鉛筆の芯</a:t>
            </a:r>
            <a:r>
              <a:rPr kumimoji="1" lang="ja-JP" altLang="en-US" dirty="0" smtClean="0"/>
              <a:t>でも</a:t>
            </a:r>
            <a:r>
              <a:rPr kumimoji="1" lang="ja-JP" altLang="en-US" dirty="0" smtClean="0">
                <a:solidFill>
                  <a:srgbClr val="FF0000"/>
                </a:solidFill>
              </a:rPr>
              <a:t>代用可能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6774" y="2352303"/>
            <a:ext cx="2843618" cy="2084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テキスト ボックス 8"/>
          <p:cNvSpPr txBox="1"/>
          <p:nvPr/>
        </p:nvSpPr>
        <p:spPr>
          <a:xfrm>
            <a:off x="683568" y="2708920"/>
            <a:ext cx="47820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フィルムケースに電解液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を入れ（</a:t>
            </a:r>
            <a:r>
              <a:rPr lang="ja-JP" altLang="en-US" sz="3200" dirty="0" smtClean="0">
                <a:solidFill>
                  <a:srgbClr val="FF0000"/>
                </a:solidFill>
              </a:rPr>
              <a:t>実験教室では濃い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>
                <a:solidFill>
                  <a:srgbClr val="FF0000"/>
                </a:solidFill>
              </a:rPr>
              <a:t>コーヒー</a:t>
            </a:r>
            <a:r>
              <a:rPr lang="ja-JP" altLang="en-US" sz="3200" dirty="0" smtClean="0"/>
              <a:t>）蓋をする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26437" y="4293096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完成！！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512" y="4788441"/>
            <a:ext cx="8829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手回し発電機（９Ｖ乾電池や電源装置）で電気分解</a:t>
            </a:r>
            <a:endParaRPr kumimoji="1" lang="en-US" altLang="ja-JP" sz="32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55776" y="5363924"/>
            <a:ext cx="404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電極の周りに酸素と水素の泡がでてくる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79712" y="5661248"/>
            <a:ext cx="51443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食塩や塩素イオンを含めると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塩素ガスが出てよろしくない</a:t>
            </a:r>
            <a:endParaRPr kumimoji="1" lang="ja-JP" altLang="en-US" sz="3200" dirty="0"/>
          </a:p>
        </p:txBody>
      </p:sp>
      <p:sp>
        <p:nvSpPr>
          <p:cNvPr id="15" name="角丸四角形 14"/>
          <p:cNvSpPr/>
          <p:nvPr/>
        </p:nvSpPr>
        <p:spPr>
          <a:xfrm>
            <a:off x="1979712" y="5661248"/>
            <a:ext cx="5112568" cy="11247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発電実験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5284" y="1124744"/>
            <a:ext cx="87992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燃料</a:t>
            </a:r>
            <a:r>
              <a:rPr lang="ja-JP" altLang="en-US" sz="3200" dirty="0" smtClean="0"/>
              <a:t>電池：水素と酸素の反応エネルギーをゆっくり</a:t>
            </a:r>
            <a:endParaRPr lang="en-US" altLang="ja-JP" sz="3200" dirty="0" smtClean="0"/>
          </a:p>
          <a:p>
            <a:r>
              <a:rPr lang="en-US" altLang="ja-JP" sz="3200" dirty="0" smtClean="0"/>
              <a:t>		</a:t>
            </a:r>
            <a:r>
              <a:rPr lang="ja-JP" altLang="en-US" sz="3200" dirty="0" smtClean="0"/>
              <a:t>電気エネルギーとして取り出す電池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2484185"/>
            <a:ext cx="2196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論文中では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67744" y="2700209"/>
            <a:ext cx="4868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水を用いているため低効率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9712" y="2123564"/>
            <a:ext cx="5530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市販品は白金触媒。実験では活性炭が電極であり触媒</a:t>
            </a:r>
            <a:endParaRPr kumimoji="1" lang="ja-JP" altLang="en-US" dirty="0"/>
          </a:p>
        </p:txBody>
      </p:sp>
      <p:sp>
        <p:nvSpPr>
          <p:cNvPr id="8" name="下矢印 7"/>
          <p:cNvSpPr/>
          <p:nvPr/>
        </p:nvSpPr>
        <p:spPr>
          <a:xfrm>
            <a:off x="3635896" y="3284984"/>
            <a:ext cx="170876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5704" y="3861048"/>
            <a:ext cx="81307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多く使えばいいという発想で自由につながせる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95736" y="4656038"/>
            <a:ext cx="50610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直列のみではうまくいかない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 smtClean="0">
                <a:solidFill>
                  <a:srgbClr val="FF0000"/>
                </a:solidFill>
              </a:rPr>
              <a:t>並列</a:t>
            </a:r>
            <a:r>
              <a:rPr lang="ja-JP" altLang="en-US" sz="3200" dirty="0">
                <a:solidFill>
                  <a:srgbClr val="FF0000"/>
                </a:solidFill>
              </a:rPr>
              <a:t>と</a:t>
            </a:r>
            <a:r>
              <a:rPr lang="ja-JP" altLang="en-US" sz="3200" dirty="0" smtClean="0">
                <a:solidFill>
                  <a:srgbClr val="FF0000"/>
                </a:solidFill>
              </a:rPr>
              <a:t>いう発想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195736" y="4653136"/>
            <a:ext cx="511256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7944" y="6021288"/>
            <a:ext cx="799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学習の中で自然と軽んじている面がある</a:t>
            </a:r>
            <a:endParaRPr kumimoji="1" lang="ja-JP" alt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545</Words>
  <Application>Microsoft Office PowerPoint</Application>
  <PresentationFormat>画面に合わせる (4:3)</PresentationFormat>
  <Paragraphs>100</Paragraphs>
  <Slides>13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Office テーマ</vt:lpstr>
      <vt:lpstr>数式</vt:lpstr>
      <vt:lpstr>“ぷち発明”をいかした教材としての燃料電池自動車 </vt:lpstr>
      <vt:lpstr>背景</vt:lpstr>
      <vt:lpstr>求められるもの</vt:lpstr>
      <vt:lpstr>ぷち発明とは</vt:lpstr>
      <vt:lpstr>燃料電池教材</vt:lpstr>
      <vt:lpstr>授業構成</vt:lpstr>
      <vt:lpstr>製作方法</vt:lpstr>
      <vt:lpstr>スライド 8</vt:lpstr>
      <vt:lpstr>発電実験</vt:lpstr>
      <vt:lpstr>模型自動車</vt:lpstr>
      <vt:lpstr>まとめ</vt:lpstr>
      <vt:lpstr>論文を受けて</vt:lpstr>
      <vt:lpstr>考えてもらいたいこと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“ぷち発明”をいかした教材としての燃料電池自動車 </dc:title>
  <dc:creator>shohei</dc:creator>
  <cp:lastModifiedBy>shohei</cp:lastModifiedBy>
  <cp:revision>13</cp:revision>
  <dcterms:created xsi:type="dcterms:W3CDTF">2012-07-30T20:54:04Z</dcterms:created>
  <dcterms:modified xsi:type="dcterms:W3CDTF">2012-07-31T04:37:50Z</dcterms:modified>
</cp:coreProperties>
</file>