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56" r:id="rId2"/>
    <p:sldId id="257" r:id="rId3"/>
    <p:sldId id="258" r:id="rId4"/>
    <p:sldId id="259" r:id="rId5"/>
    <p:sldId id="270" r:id="rId6"/>
    <p:sldId id="260" r:id="rId7"/>
    <p:sldId id="261" r:id="rId8"/>
    <p:sldId id="275" r:id="rId9"/>
    <p:sldId id="266" r:id="rId10"/>
    <p:sldId id="276" r:id="rId11"/>
    <p:sldId id="277" r:id="rId12"/>
    <p:sldId id="278" r:id="rId13"/>
    <p:sldId id="279" r:id="rId14"/>
    <p:sldId id="280" r:id="rId15"/>
    <p:sldId id="268" r:id="rId16"/>
    <p:sldId id="269"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221E77-11C7-4837-9854-72106663219B}" type="datetimeFigureOut">
              <a:rPr kumimoji="1" lang="ja-JP" altLang="en-US" smtClean="0"/>
              <a:t>2012/7/31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D8334-5297-4887-9C27-1936F1626271}" type="slidenum">
              <a:rPr kumimoji="1" lang="ja-JP" altLang="en-US" smtClean="0"/>
              <a:t>‹#›</a:t>
            </a:fld>
            <a:endParaRPr kumimoji="1" lang="ja-JP" altLang="en-US"/>
          </a:p>
        </p:txBody>
      </p:sp>
    </p:spTree>
    <p:extLst>
      <p:ext uri="{BB962C8B-B14F-4D97-AF65-F5344CB8AC3E}">
        <p14:creationId xmlns:p14="http://schemas.microsoft.com/office/powerpoint/2010/main" val="32805931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89344B-938A-4D68-8E81-EC7625AA5DC4}" type="slidenum">
              <a:rPr kumimoji="1" lang="ja-JP" altLang="en-US" smtClean="0"/>
              <a:t>15</a:t>
            </a:fld>
            <a:endParaRPr kumimoji="1" lang="ja-JP" altLang="en-US"/>
          </a:p>
        </p:txBody>
      </p:sp>
    </p:spTree>
    <p:extLst>
      <p:ext uri="{BB962C8B-B14F-4D97-AF65-F5344CB8AC3E}">
        <p14:creationId xmlns:p14="http://schemas.microsoft.com/office/powerpoint/2010/main" val="174160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89344B-938A-4D68-8E81-EC7625AA5DC4}" type="slidenum">
              <a:rPr kumimoji="1" lang="ja-JP" altLang="en-US" smtClean="0"/>
              <a:t>16</a:t>
            </a:fld>
            <a:endParaRPr kumimoji="1" lang="ja-JP" altLang="en-US"/>
          </a:p>
        </p:txBody>
      </p:sp>
    </p:spTree>
    <p:extLst>
      <p:ext uri="{BB962C8B-B14F-4D97-AF65-F5344CB8AC3E}">
        <p14:creationId xmlns:p14="http://schemas.microsoft.com/office/powerpoint/2010/main" val="174160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83664C2-2183-46F1-9B39-D209826E840F}" type="datetimeFigureOut">
              <a:rPr kumimoji="1" lang="ja-JP" altLang="en-US" smtClean="0"/>
              <a:t>2012/7/31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7A8072-ACA4-4702-B23A-7B20AEB879B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83664C2-2183-46F1-9B39-D209826E840F}" type="datetimeFigureOut">
              <a:rPr kumimoji="1" lang="ja-JP" altLang="en-US" smtClean="0"/>
              <a:t>2012/7/31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7A8072-ACA4-4702-B23A-7B20AEB879B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3664C2-2183-46F1-9B39-D209826E840F}" type="datetimeFigureOut">
              <a:rPr kumimoji="1" lang="ja-JP" altLang="en-US" smtClean="0"/>
              <a:t>2012/7/31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7A8072-ACA4-4702-B23A-7B20AEB879B5}"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83664C2-2183-46F1-9B39-D209826E840F}" type="datetimeFigureOut">
              <a:rPr kumimoji="1" lang="ja-JP" altLang="en-US" smtClean="0"/>
              <a:t>2012/7/31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7A8072-ACA4-4702-B23A-7B20AEB879B5}"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83664C2-2183-46F1-9B39-D209826E840F}" type="datetimeFigureOut">
              <a:rPr kumimoji="1" lang="ja-JP" altLang="en-US" smtClean="0"/>
              <a:t>2012/7/31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7A8072-ACA4-4702-B23A-7B20AEB879B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F83664C2-2183-46F1-9B39-D209826E840F}" type="datetimeFigureOut">
              <a:rPr kumimoji="1" lang="ja-JP" altLang="en-US" smtClean="0"/>
              <a:t>2012/7/31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7A8072-ACA4-4702-B23A-7B20AEB879B5}"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83664C2-2183-46F1-9B39-D209826E840F}" type="datetimeFigureOut">
              <a:rPr kumimoji="1" lang="ja-JP" altLang="en-US" smtClean="0"/>
              <a:t>2012/7/31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7A8072-ACA4-4702-B23A-7B20AEB879B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F83664C2-2183-46F1-9B39-D209826E840F}" type="datetimeFigureOut">
              <a:rPr kumimoji="1" lang="ja-JP" altLang="en-US" smtClean="0"/>
              <a:t>2012/7/31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7A8072-ACA4-4702-B23A-7B20AEB879B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83664C2-2183-46F1-9B39-D209826E840F}" type="datetimeFigureOut">
              <a:rPr kumimoji="1" lang="ja-JP" altLang="en-US" smtClean="0"/>
              <a:t>2012/7/31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D7A8072-ACA4-4702-B23A-7B20AEB879B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83664C2-2183-46F1-9B39-D209826E840F}" type="datetimeFigureOut">
              <a:rPr kumimoji="1" lang="ja-JP" altLang="en-US" smtClean="0"/>
              <a:t>2012/7/31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7A8072-ACA4-4702-B23A-7B20AEB879B5}"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83664C2-2183-46F1-9B39-D209826E840F}" type="datetimeFigureOut">
              <a:rPr kumimoji="1" lang="ja-JP" altLang="en-US" smtClean="0"/>
              <a:t>2012/7/31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7A8072-ACA4-4702-B23A-7B20AEB879B5}"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83664C2-2183-46F1-9B39-D209826E840F}" type="datetimeFigureOut">
              <a:rPr kumimoji="1" lang="ja-JP" altLang="en-US" smtClean="0"/>
              <a:t>2012/7/31</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D7A8072-ACA4-4702-B23A-7B20AEB879B5}"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556001"/>
            <a:ext cx="6400800" cy="1313159"/>
          </a:xfrm>
        </p:spPr>
        <p:txBody>
          <a:bodyPr/>
          <a:lstStyle/>
          <a:p>
            <a:pPr algn="l"/>
            <a:r>
              <a:rPr lang="zh-CN" altLang="en-US" dirty="0">
                <a:latin typeface="ＭＳ ゴシック" pitchFamily="49" charset="-128"/>
                <a:ea typeface="ＭＳ ゴシック" pitchFamily="49" charset="-128"/>
              </a:rPr>
              <a:t>物理教育　第</a:t>
            </a:r>
            <a:r>
              <a:rPr lang="en-US" altLang="zh-CN" dirty="0">
                <a:latin typeface="ＭＳ ゴシック" pitchFamily="49" charset="-128"/>
                <a:ea typeface="ＭＳ ゴシック" pitchFamily="49" charset="-128"/>
              </a:rPr>
              <a:t>51</a:t>
            </a:r>
            <a:r>
              <a:rPr lang="zh-CN" altLang="en-US" dirty="0">
                <a:latin typeface="ＭＳ ゴシック" pitchFamily="49" charset="-128"/>
                <a:ea typeface="ＭＳ ゴシック" pitchFamily="49" charset="-128"/>
              </a:rPr>
              <a:t>巻　第</a:t>
            </a:r>
            <a:r>
              <a:rPr lang="en-US" altLang="zh-CN" dirty="0">
                <a:latin typeface="ＭＳ ゴシック" pitchFamily="49" charset="-128"/>
                <a:ea typeface="ＭＳ ゴシック" pitchFamily="49" charset="-128"/>
              </a:rPr>
              <a:t>1</a:t>
            </a:r>
            <a:r>
              <a:rPr lang="zh-CN" altLang="en-US" dirty="0">
                <a:latin typeface="ＭＳ ゴシック" pitchFamily="49" charset="-128"/>
                <a:ea typeface="ＭＳ ゴシック" pitchFamily="49" charset="-128"/>
              </a:rPr>
              <a:t>号</a:t>
            </a:r>
            <a:r>
              <a:rPr lang="en-US" altLang="zh-CN" dirty="0">
                <a:latin typeface="ＭＳ ゴシック" pitchFamily="49" charset="-128"/>
                <a:ea typeface="ＭＳ ゴシック" pitchFamily="49" charset="-128"/>
              </a:rPr>
              <a:t>(2003)</a:t>
            </a:r>
          </a:p>
          <a:p>
            <a:pPr algn="l"/>
            <a:r>
              <a:rPr lang="ja-JP" altLang="en-US" dirty="0" smtClean="0">
                <a:latin typeface="ＭＳ ゴシック" pitchFamily="49" charset="-128"/>
                <a:ea typeface="ＭＳ ゴシック" pitchFamily="49" charset="-128"/>
              </a:rPr>
              <a:t>研究</a:t>
            </a:r>
            <a:r>
              <a:rPr lang="ja-JP" altLang="en-US" dirty="0">
                <a:latin typeface="ＭＳ ゴシック" pitchFamily="49" charset="-128"/>
                <a:ea typeface="ＭＳ ゴシック" pitchFamily="49" charset="-128"/>
              </a:rPr>
              <a:t>報告</a:t>
            </a:r>
            <a:endParaRPr lang="en-US" altLang="ja-JP" dirty="0">
              <a:latin typeface="ＭＳ ゴシック" pitchFamily="49" charset="-128"/>
              <a:ea typeface="ＭＳ ゴシック" pitchFamily="49" charset="-128"/>
            </a:endParaRPr>
          </a:p>
          <a:p>
            <a:pPr algn="l"/>
            <a:r>
              <a:rPr lang="ja-JP" altLang="en-US" dirty="0">
                <a:latin typeface="ＭＳ ゴシック" pitchFamily="49" charset="-128"/>
                <a:ea typeface="ＭＳ ゴシック" pitchFamily="49" charset="-128"/>
              </a:rPr>
              <a:t>川村　康文</a:t>
            </a:r>
            <a:endParaRPr lang="en-US" altLang="ja-JP" dirty="0">
              <a:latin typeface="ＭＳ ゴシック" pitchFamily="49" charset="-128"/>
              <a:ea typeface="ＭＳ ゴシック" pitchFamily="49" charset="-128"/>
            </a:endParaRPr>
          </a:p>
          <a:p>
            <a:endParaRPr kumimoji="1" lang="ja-JP" altLang="en-US" dirty="0"/>
          </a:p>
        </p:txBody>
      </p:sp>
      <p:sp>
        <p:nvSpPr>
          <p:cNvPr id="6" name="タイトル 1"/>
          <p:cNvSpPr>
            <a:spLocks noGrp="1"/>
          </p:cNvSpPr>
          <p:nvPr>
            <p:ph type="ctrTitle"/>
          </p:nvPr>
        </p:nvSpPr>
        <p:spPr>
          <a:xfrm>
            <a:off x="191550" y="1628800"/>
            <a:ext cx="8928992" cy="1440160"/>
          </a:xfrm>
        </p:spPr>
        <p:txBody>
          <a:bodyPr>
            <a:normAutofit fontScale="90000"/>
          </a:bodyPr>
          <a:lstStyle/>
          <a:p>
            <a:r>
              <a:rPr lang="ja-JP" altLang="en-US" dirty="0">
                <a:latin typeface="ＭＳ ゴシック" pitchFamily="49" charset="-128"/>
                <a:ea typeface="ＭＳ ゴシック" pitchFamily="49" charset="-128"/>
              </a:rPr>
              <a:t>エアロゾルによる地球温暖化・冷却化</a:t>
            </a:r>
            <a:br>
              <a:rPr lang="ja-JP" altLang="en-US" dirty="0">
                <a:latin typeface="ＭＳ ゴシック" pitchFamily="49" charset="-128"/>
                <a:ea typeface="ＭＳ ゴシック" pitchFamily="49" charset="-128"/>
              </a:rPr>
            </a:br>
            <a:r>
              <a:rPr lang="ja-JP" altLang="en-US" dirty="0">
                <a:latin typeface="ＭＳ ゴシック" pitchFamily="49" charset="-128"/>
                <a:ea typeface="ＭＳ ゴシック" pitchFamily="49" charset="-128"/>
              </a:rPr>
              <a:t>デモンストレーション実験器</a:t>
            </a: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6300192" y="5229200"/>
            <a:ext cx="2402196" cy="369332"/>
          </a:xfrm>
          <a:prstGeom prst="rect">
            <a:avLst/>
          </a:prstGeom>
          <a:noFill/>
        </p:spPr>
        <p:txBody>
          <a:bodyPr wrap="square" rtlCol="0">
            <a:spAutoFit/>
          </a:bodyPr>
          <a:lstStyle/>
          <a:p>
            <a:r>
              <a:rPr kumimoji="1" lang="en-US" altLang="ja-JP" dirty="0" smtClean="0">
                <a:solidFill>
                  <a:schemeClr val="bg1"/>
                </a:solidFill>
                <a:latin typeface="ＭＳ ゴシック" pitchFamily="49" charset="-128"/>
                <a:ea typeface="ＭＳ ゴシック" pitchFamily="49" charset="-128"/>
              </a:rPr>
              <a:t>1207069</a:t>
            </a:r>
            <a:r>
              <a:rPr kumimoji="1" lang="ja-JP" altLang="en-US" dirty="0" smtClean="0">
                <a:solidFill>
                  <a:schemeClr val="bg1"/>
                </a:solidFill>
                <a:latin typeface="ＭＳ ゴシック" pitchFamily="49" charset="-128"/>
                <a:ea typeface="ＭＳ ゴシック" pitchFamily="49" charset="-128"/>
              </a:rPr>
              <a:t>　柴崎　裕貴</a:t>
            </a:r>
            <a:endParaRPr kumimoji="1" lang="ja-JP" altLang="en-US" dirty="0">
              <a:solidFill>
                <a:schemeClr val="bg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3035637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213633"/>
            <a:ext cx="8229600" cy="936104"/>
          </a:xfrm>
        </p:spPr>
        <p:txBody>
          <a:bodyPr/>
          <a:lstStyle/>
          <a:p>
            <a:pPr algn="l"/>
            <a:r>
              <a:rPr lang="en-US" altLang="ja-JP" dirty="0" smtClean="0">
                <a:latin typeface="ＭＳ ゴシック" pitchFamily="49" charset="-128"/>
                <a:ea typeface="ＭＳ ゴシック" pitchFamily="49" charset="-128"/>
              </a:rPr>
              <a:t>4.</a:t>
            </a:r>
            <a:r>
              <a:rPr lang="ja-JP" altLang="en-US" dirty="0" smtClean="0">
                <a:latin typeface="ＭＳ ゴシック" pitchFamily="49" charset="-128"/>
                <a:ea typeface="ＭＳ ゴシック" pitchFamily="49" charset="-128"/>
              </a:rPr>
              <a:t>実験結果</a:t>
            </a:r>
            <a:endParaRPr kumimoji="1" lang="ja-JP" altLang="en-US" dirty="0">
              <a:latin typeface="ＭＳ ゴシック" pitchFamily="49" charset="-128"/>
              <a:ea typeface="ＭＳ ゴシック" pitchFamily="49" charset="-128"/>
            </a:endParaRPr>
          </a:p>
        </p:txBody>
      </p:sp>
      <p:sp>
        <p:nvSpPr>
          <p:cNvPr id="6" name="テキスト ボックス 5"/>
          <p:cNvSpPr txBox="1"/>
          <p:nvPr/>
        </p:nvSpPr>
        <p:spPr>
          <a:xfrm>
            <a:off x="257538" y="980728"/>
            <a:ext cx="8334561" cy="523220"/>
          </a:xfrm>
          <a:prstGeom prst="rect">
            <a:avLst/>
          </a:prstGeom>
          <a:noFill/>
        </p:spPr>
        <p:txBody>
          <a:bodyPr wrap="square" rtlCol="0">
            <a:spAutoFit/>
          </a:bodyPr>
          <a:lstStyle/>
          <a:p>
            <a:r>
              <a:rPr lang="en-US" altLang="ja-JP" sz="2800" dirty="0" smtClean="0">
                <a:latin typeface="+mn-ea"/>
              </a:rPr>
              <a:t>4.1.2</a:t>
            </a:r>
            <a:r>
              <a:rPr lang="ja-JP" altLang="en-US" sz="2800" dirty="0" smtClean="0">
                <a:latin typeface="+mn-ea"/>
              </a:rPr>
              <a:t>　硫酸カルシウムの粒径の分布および結晶の写真</a:t>
            </a:r>
            <a:endParaRPr lang="ja-JP" altLang="en-US" sz="2800" dirty="0">
              <a:latin typeface="+mn-ea"/>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81" y="2204864"/>
            <a:ext cx="420938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894" y="1772816"/>
            <a:ext cx="4499917" cy="365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395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213633"/>
            <a:ext cx="8229600" cy="936104"/>
          </a:xfrm>
        </p:spPr>
        <p:txBody>
          <a:bodyPr/>
          <a:lstStyle/>
          <a:p>
            <a:pPr algn="l"/>
            <a:r>
              <a:rPr lang="en-US" altLang="ja-JP" dirty="0" smtClean="0">
                <a:latin typeface="ＭＳ ゴシック" pitchFamily="49" charset="-128"/>
                <a:ea typeface="ＭＳ ゴシック" pitchFamily="49" charset="-128"/>
              </a:rPr>
              <a:t>4.</a:t>
            </a:r>
            <a:r>
              <a:rPr lang="ja-JP" altLang="en-US" dirty="0" smtClean="0">
                <a:latin typeface="ＭＳ ゴシック" pitchFamily="49" charset="-128"/>
                <a:ea typeface="ＭＳ ゴシック" pitchFamily="49" charset="-128"/>
              </a:rPr>
              <a:t>実験結果</a:t>
            </a:r>
            <a:endParaRPr kumimoji="1" lang="ja-JP" altLang="en-US" dirty="0">
              <a:latin typeface="ＭＳ ゴシック" pitchFamily="49" charset="-128"/>
              <a:ea typeface="ＭＳ ゴシック" pitchFamily="49" charset="-128"/>
            </a:endParaRPr>
          </a:p>
        </p:txBody>
      </p:sp>
      <p:sp>
        <p:nvSpPr>
          <p:cNvPr id="4" name="テキスト ボックス 3"/>
          <p:cNvSpPr txBox="1"/>
          <p:nvPr/>
        </p:nvSpPr>
        <p:spPr>
          <a:xfrm>
            <a:off x="251520" y="1124744"/>
            <a:ext cx="8334561" cy="523220"/>
          </a:xfrm>
          <a:prstGeom prst="rect">
            <a:avLst/>
          </a:prstGeom>
          <a:noFill/>
        </p:spPr>
        <p:txBody>
          <a:bodyPr wrap="square" rtlCol="0">
            <a:spAutoFit/>
          </a:bodyPr>
          <a:lstStyle/>
          <a:p>
            <a:r>
              <a:rPr lang="en-US" altLang="ja-JP" sz="2800" dirty="0" smtClean="0">
                <a:latin typeface="+mn-ea"/>
              </a:rPr>
              <a:t>4.2 </a:t>
            </a:r>
            <a:r>
              <a:rPr lang="ja-JP" altLang="en-US" sz="2800" dirty="0" smtClean="0">
                <a:latin typeface="+mn-ea"/>
              </a:rPr>
              <a:t>硝酸カルシウムを用いた場合</a:t>
            </a:r>
            <a:endParaRPr lang="ja-JP" altLang="en-US" sz="2800" dirty="0">
              <a:latin typeface="+mn-ea"/>
            </a:endParaRPr>
          </a:p>
        </p:txBody>
      </p:sp>
      <p:sp>
        <p:nvSpPr>
          <p:cNvPr id="5" name="テキスト ボックス 4"/>
          <p:cNvSpPr txBox="1"/>
          <p:nvPr/>
        </p:nvSpPr>
        <p:spPr>
          <a:xfrm>
            <a:off x="390069" y="1647964"/>
            <a:ext cx="8323958" cy="461665"/>
          </a:xfrm>
          <a:prstGeom prst="rect">
            <a:avLst/>
          </a:prstGeom>
          <a:noFill/>
        </p:spPr>
        <p:txBody>
          <a:bodyPr wrap="square" rtlCol="0">
            <a:spAutoFit/>
          </a:bodyPr>
          <a:lstStyle/>
          <a:p>
            <a:r>
              <a:rPr lang="ja-JP" altLang="en-US" sz="2400" dirty="0">
                <a:latin typeface="ＭＳ ゴシック" pitchFamily="49" charset="-128"/>
                <a:ea typeface="ＭＳ ゴシック" pitchFamily="49" charset="-128"/>
              </a:rPr>
              <a:t>黒</a:t>
            </a:r>
            <a:r>
              <a:rPr lang="ja-JP" altLang="en-US" sz="2400" dirty="0" smtClean="0">
                <a:latin typeface="ＭＳ ゴシック" pitchFamily="49" charset="-128"/>
                <a:ea typeface="ＭＳ ゴシック" pitchFamily="49" charset="-128"/>
              </a:rPr>
              <a:t>色系のエアロゾルとして黒色炭素を封入した。</a:t>
            </a:r>
            <a:endParaRPr lang="en-US" altLang="ja-JP" sz="2400" dirty="0" smtClean="0">
              <a:latin typeface="ＭＳ ゴシック" pitchFamily="49" charset="-128"/>
              <a:ea typeface="ＭＳ ゴシック" pitchFamily="49" charset="-128"/>
            </a:endParaRPr>
          </a:p>
        </p:txBody>
      </p:sp>
      <p:sp>
        <p:nvSpPr>
          <p:cNvPr id="6" name="テキスト ボックス 5"/>
          <p:cNvSpPr txBox="1"/>
          <p:nvPr/>
        </p:nvSpPr>
        <p:spPr>
          <a:xfrm>
            <a:off x="257539" y="2114990"/>
            <a:ext cx="8334561" cy="523220"/>
          </a:xfrm>
          <a:prstGeom prst="rect">
            <a:avLst/>
          </a:prstGeom>
          <a:noFill/>
        </p:spPr>
        <p:txBody>
          <a:bodyPr wrap="square" rtlCol="0">
            <a:spAutoFit/>
          </a:bodyPr>
          <a:lstStyle/>
          <a:p>
            <a:r>
              <a:rPr lang="en-US" altLang="ja-JP" sz="2800" dirty="0" smtClean="0">
                <a:latin typeface="+mn-ea"/>
              </a:rPr>
              <a:t>4.2.1 </a:t>
            </a:r>
            <a:r>
              <a:rPr lang="ja-JP" altLang="en-US" sz="2800" dirty="0" smtClean="0">
                <a:latin typeface="+mn-ea"/>
              </a:rPr>
              <a:t>温暖化実験</a:t>
            </a:r>
            <a:endParaRPr lang="ja-JP" altLang="en-US" sz="2800" dirty="0">
              <a:latin typeface="+mn-ea"/>
            </a:endParaRPr>
          </a:p>
        </p:txBody>
      </p:sp>
      <p:sp>
        <p:nvSpPr>
          <p:cNvPr id="9" name="テキスト ボックス 8"/>
          <p:cNvSpPr txBox="1"/>
          <p:nvPr/>
        </p:nvSpPr>
        <p:spPr>
          <a:xfrm>
            <a:off x="390069" y="2829842"/>
            <a:ext cx="3889264" cy="830997"/>
          </a:xfrm>
          <a:prstGeom prst="rect">
            <a:avLst/>
          </a:prstGeom>
          <a:noFill/>
        </p:spPr>
        <p:txBody>
          <a:bodyPr wrap="square" rtlCol="0">
            <a:spAutoFit/>
          </a:bodyPr>
          <a:lstStyle/>
          <a:p>
            <a:r>
              <a:rPr lang="ja-JP" altLang="en-US" sz="2400" dirty="0" smtClean="0">
                <a:latin typeface="ＭＳ ゴシック" pitchFamily="49" charset="-128"/>
                <a:ea typeface="ＭＳ ゴシック" pitchFamily="49" charset="-128"/>
              </a:rPr>
              <a:t>室温</a:t>
            </a:r>
            <a:r>
              <a:rPr lang="en-US" altLang="ja-JP" sz="2400" dirty="0" smtClean="0">
                <a:latin typeface="ＭＳ ゴシック" pitchFamily="49" charset="-128"/>
                <a:ea typeface="ＭＳ ゴシック" pitchFamily="49" charset="-128"/>
              </a:rPr>
              <a:t>27.0</a:t>
            </a:r>
            <a:r>
              <a:rPr lang="ja-JP" altLang="en-US" sz="2400" dirty="0" smtClean="0">
                <a:latin typeface="ＭＳ ゴシック" pitchFamily="49" charset="-128"/>
                <a:ea typeface="ＭＳ ゴシック" pitchFamily="49" charset="-128"/>
              </a:rPr>
              <a:t>℃</a:t>
            </a:r>
            <a:endParaRPr lang="en-US" altLang="ja-JP" sz="2400" dirty="0" smtClean="0">
              <a:latin typeface="ＭＳ ゴシック" pitchFamily="49" charset="-128"/>
              <a:ea typeface="ＭＳ ゴシック" pitchFamily="49" charset="-128"/>
            </a:endParaRPr>
          </a:p>
          <a:p>
            <a:r>
              <a:rPr lang="ja-JP" altLang="en-US" sz="2400" dirty="0" smtClean="0">
                <a:latin typeface="ＭＳ ゴシック" pitchFamily="49" charset="-128"/>
                <a:ea typeface="ＭＳ ゴシック" pitchFamily="49" charset="-128"/>
              </a:rPr>
              <a:t>エアロゾル濃度</a:t>
            </a:r>
            <a:r>
              <a:rPr lang="en-US" altLang="ja-JP" sz="2400" dirty="0" smtClean="0">
                <a:latin typeface="ＭＳ ゴシック" pitchFamily="49" charset="-128"/>
                <a:ea typeface="ＭＳ ゴシック" pitchFamily="49" charset="-128"/>
              </a:rPr>
              <a:t>565</a:t>
            </a:r>
            <a:r>
              <a:rPr lang="ja-JP" altLang="en-US" sz="2400" dirty="0">
                <a:latin typeface="ＭＳ ゴシック" pitchFamily="49" charset="-128"/>
                <a:ea typeface="ＭＳ ゴシック" pitchFamily="49" charset="-128"/>
              </a:rPr>
              <a:t> </a:t>
            </a:r>
            <a:r>
              <a:rPr lang="en-US" altLang="ja-JP" sz="2400" dirty="0" err="1" smtClean="0">
                <a:latin typeface="ＭＳ ゴシック" pitchFamily="49" charset="-128"/>
                <a:ea typeface="ＭＳ ゴシック" pitchFamily="49" charset="-128"/>
              </a:rPr>
              <a:t>μg</a:t>
            </a:r>
            <a:r>
              <a:rPr lang="en-US" altLang="ja-JP" sz="2400" dirty="0" smtClean="0">
                <a:latin typeface="ＭＳ ゴシック" pitchFamily="49" charset="-128"/>
                <a:ea typeface="ＭＳ ゴシック" pitchFamily="49" charset="-128"/>
              </a:rPr>
              <a:t>/</a:t>
            </a:r>
            <a:r>
              <a:rPr lang="ja-JP" altLang="en-US" sz="2400" dirty="0" smtClean="0">
                <a:latin typeface="ＭＳ ゴシック" pitchFamily="49" charset="-128"/>
                <a:ea typeface="ＭＳ ゴシック" pitchFamily="49" charset="-128"/>
              </a:rPr>
              <a:t>㎥</a:t>
            </a:r>
            <a:endParaRPr lang="en-US" altLang="ja-JP" sz="2400" dirty="0" smtClean="0">
              <a:latin typeface="ＭＳ ゴシック" pitchFamily="49" charset="-128"/>
              <a:ea typeface="ＭＳ ゴシック" pitchFamily="49" charset="-128"/>
            </a:endParaRPr>
          </a:p>
        </p:txBody>
      </p:sp>
      <p:sp>
        <p:nvSpPr>
          <p:cNvPr id="10" name="テキスト ボックス 9"/>
          <p:cNvSpPr txBox="1"/>
          <p:nvPr/>
        </p:nvSpPr>
        <p:spPr>
          <a:xfrm>
            <a:off x="146299" y="4509120"/>
            <a:ext cx="4458477" cy="1015663"/>
          </a:xfrm>
          <a:prstGeom prst="rect">
            <a:avLst/>
          </a:prstGeom>
          <a:noFill/>
        </p:spPr>
        <p:txBody>
          <a:bodyPr wrap="square" rtlCol="0">
            <a:spAutoFit/>
          </a:bodyPr>
          <a:lstStyle/>
          <a:p>
            <a:r>
              <a:rPr lang="ja-JP" altLang="en-US" sz="2000" dirty="0">
                <a:solidFill>
                  <a:srgbClr val="FF0000"/>
                </a:solidFill>
                <a:latin typeface="ＭＳ ゴシック" pitchFamily="49" charset="-128"/>
                <a:ea typeface="ＭＳ ゴシック" pitchFamily="49" charset="-128"/>
              </a:rPr>
              <a:t>黒</a:t>
            </a:r>
            <a:r>
              <a:rPr lang="ja-JP" altLang="en-US" sz="2000" dirty="0" smtClean="0">
                <a:solidFill>
                  <a:srgbClr val="FF0000"/>
                </a:solidFill>
                <a:latin typeface="ＭＳ ゴシック" pitchFamily="49" charset="-128"/>
                <a:ea typeface="ＭＳ ゴシック" pitchFamily="49" charset="-128"/>
              </a:rPr>
              <a:t>色系のエアロゾルにより地球の温暖化が生じていることをデモンストレーションの形で示すことができた。</a:t>
            </a:r>
            <a:endParaRPr lang="en-US" altLang="ja-JP" sz="2000" dirty="0" smtClean="0">
              <a:solidFill>
                <a:srgbClr val="FF0000"/>
              </a:solidFill>
              <a:latin typeface="ＭＳ ゴシック" pitchFamily="49" charset="-128"/>
              <a:ea typeface="ＭＳ ゴシック" pitchFamily="49" charset="-128"/>
            </a:endParaRPr>
          </a:p>
        </p:txBody>
      </p:sp>
      <p:sp>
        <p:nvSpPr>
          <p:cNvPr id="2" name="下矢印 1"/>
          <p:cNvSpPr/>
          <p:nvPr/>
        </p:nvSpPr>
        <p:spPr>
          <a:xfrm>
            <a:off x="1979712" y="3789040"/>
            <a:ext cx="72008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2"/>
          <a:stretch>
            <a:fillRect/>
          </a:stretch>
        </p:blipFill>
        <p:spPr>
          <a:xfrm>
            <a:off x="4604776" y="2310812"/>
            <a:ext cx="4329076" cy="3311070"/>
          </a:xfrm>
          <a:prstGeom prst="rect">
            <a:avLst/>
          </a:prstGeom>
        </p:spPr>
      </p:pic>
      <p:pic>
        <p:nvPicPr>
          <p:cNvPr id="13" name="コンテンツ プレースホルダー 3"/>
          <p:cNvPicPr>
            <a:picLocks noChangeAspect="1"/>
          </p:cNvPicPr>
          <p:nvPr/>
        </p:nvPicPr>
        <p:blipFill rotWithShape="1">
          <a:blip r:embed="rId3"/>
          <a:srcRect t="-5142" b="-14495"/>
          <a:stretch/>
        </p:blipFill>
        <p:spPr>
          <a:xfrm>
            <a:off x="454042" y="5679660"/>
            <a:ext cx="8196012" cy="985737"/>
          </a:xfrm>
          <a:prstGeom prst="rect">
            <a:avLst/>
          </a:prstGeom>
        </p:spPr>
      </p:pic>
    </p:spTree>
    <p:extLst>
      <p:ext uri="{BB962C8B-B14F-4D97-AF65-F5344CB8AC3E}">
        <p14:creationId xmlns:p14="http://schemas.microsoft.com/office/powerpoint/2010/main" val="242236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213633"/>
            <a:ext cx="8229600" cy="936104"/>
          </a:xfrm>
        </p:spPr>
        <p:txBody>
          <a:bodyPr/>
          <a:lstStyle/>
          <a:p>
            <a:pPr algn="l"/>
            <a:r>
              <a:rPr lang="en-US" altLang="ja-JP" dirty="0" smtClean="0">
                <a:latin typeface="ＭＳ ゴシック" pitchFamily="49" charset="-128"/>
                <a:ea typeface="ＭＳ ゴシック" pitchFamily="49" charset="-128"/>
              </a:rPr>
              <a:t>4.</a:t>
            </a:r>
            <a:r>
              <a:rPr lang="ja-JP" altLang="en-US" dirty="0" smtClean="0">
                <a:latin typeface="ＭＳ ゴシック" pitchFamily="49" charset="-128"/>
                <a:ea typeface="ＭＳ ゴシック" pitchFamily="49" charset="-128"/>
              </a:rPr>
              <a:t>実験結果</a:t>
            </a:r>
            <a:endParaRPr kumimoji="1" lang="ja-JP" altLang="en-US" dirty="0">
              <a:latin typeface="ＭＳ ゴシック" pitchFamily="49" charset="-128"/>
              <a:ea typeface="ＭＳ ゴシック" pitchFamily="49" charset="-128"/>
            </a:endParaRPr>
          </a:p>
        </p:txBody>
      </p:sp>
      <p:sp>
        <p:nvSpPr>
          <p:cNvPr id="6" name="テキスト ボックス 5"/>
          <p:cNvSpPr txBox="1"/>
          <p:nvPr/>
        </p:nvSpPr>
        <p:spPr>
          <a:xfrm>
            <a:off x="257538" y="980728"/>
            <a:ext cx="8334561" cy="523220"/>
          </a:xfrm>
          <a:prstGeom prst="rect">
            <a:avLst/>
          </a:prstGeom>
          <a:noFill/>
        </p:spPr>
        <p:txBody>
          <a:bodyPr wrap="square" rtlCol="0">
            <a:spAutoFit/>
          </a:bodyPr>
          <a:lstStyle/>
          <a:p>
            <a:r>
              <a:rPr lang="en-US" altLang="ja-JP" sz="2800" dirty="0" smtClean="0">
                <a:latin typeface="+mn-ea"/>
              </a:rPr>
              <a:t>4.2.2</a:t>
            </a:r>
            <a:r>
              <a:rPr lang="ja-JP" altLang="en-US" sz="2800" dirty="0" smtClean="0">
                <a:latin typeface="+mn-ea"/>
              </a:rPr>
              <a:t>　硫酸カルシウムの粒径の分布および結晶の写真</a:t>
            </a:r>
            <a:endParaRPr lang="ja-JP" altLang="en-US" sz="2800" dirty="0">
              <a:latin typeface="+mn-ea"/>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88" y="2492896"/>
            <a:ext cx="4342403" cy="247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089" y="1844825"/>
            <a:ext cx="4277391" cy="406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802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213633"/>
            <a:ext cx="8229600" cy="936104"/>
          </a:xfrm>
        </p:spPr>
        <p:txBody>
          <a:bodyPr/>
          <a:lstStyle/>
          <a:p>
            <a:pPr algn="l"/>
            <a:r>
              <a:rPr lang="en-US" altLang="ja-JP" dirty="0" smtClean="0">
                <a:latin typeface="ＭＳ ゴシック" pitchFamily="49" charset="-128"/>
                <a:ea typeface="ＭＳ ゴシック" pitchFamily="49" charset="-128"/>
              </a:rPr>
              <a:t>4.</a:t>
            </a:r>
            <a:r>
              <a:rPr lang="ja-JP" altLang="en-US" dirty="0" smtClean="0">
                <a:latin typeface="ＭＳ ゴシック" pitchFamily="49" charset="-128"/>
                <a:ea typeface="ＭＳ ゴシック" pitchFamily="49" charset="-128"/>
              </a:rPr>
              <a:t>実験結果</a:t>
            </a:r>
            <a:endParaRPr kumimoji="1" lang="ja-JP" altLang="en-US" dirty="0">
              <a:latin typeface="ＭＳ ゴシック" pitchFamily="49" charset="-128"/>
              <a:ea typeface="ＭＳ ゴシック" pitchFamily="49" charset="-128"/>
            </a:endParaRPr>
          </a:p>
        </p:txBody>
      </p:sp>
      <p:sp>
        <p:nvSpPr>
          <p:cNvPr id="6" name="テキスト ボックス 5"/>
          <p:cNvSpPr txBox="1"/>
          <p:nvPr/>
        </p:nvSpPr>
        <p:spPr>
          <a:xfrm>
            <a:off x="257538" y="980728"/>
            <a:ext cx="8334561" cy="523220"/>
          </a:xfrm>
          <a:prstGeom prst="rect">
            <a:avLst/>
          </a:prstGeom>
          <a:noFill/>
        </p:spPr>
        <p:txBody>
          <a:bodyPr wrap="square" rtlCol="0">
            <a:spAutoFit/>
          </a:bodyPr>
          <a:lstStyle/>
          <a:p>
            <a:r>
              <a:rPr lang="en-US" altLang="ja-JP" sz="2800" dirty="0" smtClean="0">
                <a:latin typeface="+mn-ea"/>
              </a:rPr>
              <a:t>4.3</a:t>
            </a:r>
            <a:r>
              <a:rPr lang="ja-JP" altLang="en-US" sz="2800" dirty="0" smtClean="0">
                <a:latin typeface="+mn-ea"/>
              </a:rPr>
              <a:t>　エアロゾル粒子による光の散乱・光の吸収</a:t>
            </a:r>
            <a:endParaRPr lang="ja-JP" altLang="en-US" sz="2800" dirty="0">
              <a:latin typeface="+mn-ea"/>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7" y="1700808"/>
            <a:ext cx="4786088" cy="477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390069" y="1700808"/>
            <a:ext cx="3461851" cy="4154984"/>
          </a:xfrm>
          <a:prstGeom prst="rect">
            <a:avLst/>
          </a:prstGeom>
          <a:noFill/>
        </p:spPr>
        <p:txBody>
          <a:bodyPr wrap="square" rtlCol="0">
            <a:spAutoFit/>
          </a:bodyPr>
          <a:lstStyle/>
          <a:p>
            <a:r>
              <a:rPr lang="ja-JP" altLang="en-US" sz="2400" dirty="0" smtClean="0">
                <a:latin typeface="ＭＳ ゴシック" pitchFamily="49" charset="-128"/>
                <a:ea typeface="ＭＳ ゴシック" pitchFamily="49" charset="-128"/>
              </a:rPr>
              <a:t>硫酸カルシウムを封入した地球モデルを透過してきたスペクトルは強度が強くなっていることがわかる。</a:t>
            </a:r>
            <a:endParaRPr lang="en-US" altLang="ja-JP" sz="2400" dirty="0" smtClean="0">
              <a:latin typeface="ＭＳ ゴシック" pitchFamily="49" charset="-128"/>
              <a:ea typeface="ＭＳ ゴシック" pitchFamily="49" charset="-128"/>
            </a:endParaRPr>
          </a:p>
          <a:p>
            <a:endParaRPr lang="en-US" altLang="ja-JP" sz="2400" dirty="0">
              <a:latin typeface="ＭＳ ゴシック" pitchFamily="49" charset="-128"/>
              <a:ea typeface="ＭＳ ゴシック" pitchFamily="49" charset="-128"/>
            </a:endParaRPr>
          </a:p>
          <a:p>
            <a:r>
              <a:rPr lang="ja-JP" altLang="en-US" sz="2400" dirty="0" smtClean="0">
                <a:latin typeface="ＭＳ ゴシック" pitchFamily="49" charset="-128"/>
                <a:ea typeface="ＭＳ ゴシック" pitchFamily="49" charset="-128"/>
              </a:rPr>
              <a:t>黒色炭素を封入した地球モデルを透過してきたスペクトルは全体的に強度が弱くなっていることがわかる。</a:t>
            </a:r>
            <a:endParaRPr lang="en-US" altLang="ja-JP" sz="2400" dirty="0" smtClean="0">
              <a:latin typeface="ＭＳ ゴシック" pitchFamily="49" charset="-128"/>
              <a:ea typeface="ＭＳ ゴシック" pitchFamily="49" charset="-128"/>
            </a:endParaRPr>
          </a:p>
        </p:txBody>
      </p:sp>
    </p:spTree>
    <p:extLst>
      <p:ext uri="{BB962C8B-B14F-4D97-AF65-F5344CB8AC3E}">
        <p14:creationId xmlns:p14="http://schemas.microsoft.com/office/powerpoint/2010/main" val="3476910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213633"/>
            <a:ext cx="8229600" cy="936104"/>
          </a:xfrm>
        </p:spPr>
        <p:txBody>
          <a:bodyPr/>
          <a:lstStyle/>
          <a:p>
            <a:pPr algn="l"/>
            <a:r>
              <a:rPr lang="en-US" altLang="ja-JP" dirty="0" smtClean="0">
                <a:latin typeface="ＭＳ ゴシック" pitchFamily="49" charset="-128"/>
                <a:ea typeface="ＭＳ ゴシック" pitchFamily="49" charset="-128"/>
              </a:rPr>
              <a:t>5.</a:t>
            </a:r>
            <a:r>
              <a:rPr lang="ja-JP" altLang="en-US" dirty="0" smtClean="0">
                <a:latin typeface="ＭＳ ゴシック" pitchFamily="49" charset="-128"/>
                <a:ea typeface="ＭＳ ゴシック" pitchFamily="49" charset="-128"/>
              </a:rPr>
              <a:t>考察</a:t>
            </a:r>
            <a:endParaRPr kumimoji="1" lang="ja-JP" altLang="en-US" dirty="0">
              <a:latin typeface="ＭＳ ゴシック" pitchFamily="49" charset="-128"/>
              <a:ea typeface="ＭＳ ゴシック" pitchFamily="49" charset="-128"/>
            </a:endParaRPr>
          </a:p>
        </p:txBody>
      </p:sp>
      <p:sp>
        <p:nvSpPr>
          <p:cNvPr id="7" name="コンテンツ プレースホルダー 2"/>
          <p:cNvSpPr>
            <a:spLocks noGrp="1"/>
          </p:cNvSpPr>
          <p:nvPr>
            <p:ph idx="1"/>
          </p:nvPr>
        </p:nvSpPr>
        <p:spPr>
          <a:xfrm>
            <a:off x="264595" y="1600200"/>
            <a:ext cx="8590553" cy="2692896"/>
          </a:xfrm>
        </p:spPr>
        <p:txBody>
          <a:bodyPr>
            <a:normAutofit lnSpcReduction="10000"/>
          </a:bodyPr>
          <a:lstStyle/>
          <a:p>
            <a:pPr marL="0" indent="0">
              <a:buNone/>
            </a:pPr>
            <a:r>
              <a:rPr kumimoji="1" lang="ja-JP" altLang="en-US" sz="2800" dirty="0" smtClean="0">
                <a:solidFill>
                  <a:schemeClr val="tx1"/>
                </a:solidFill>
                <a:latin typeface="ＭＳ ゴシック" pitchFamily="49" charset="-128"/>
                <a:ea typeface="ＭＳ ゴシック" pitchFamily="49" charset="-128"/>
              </a:rPr>
              <a:t>白色系エアロゾル粒子を浮遊させた地球モデル</a:t>
            </a:r>
            <a:r>
              <a:rPr lang="ja-JP" altLang="en-US" sz="2800" dirty="0">
                <a:solidFill>
                  <a:schemeClr val="tx1"/>
                </a:solidFill>
                <a:latin typeface="ＭＳ ゴシック" pitchFamily="49" charset="-128"/>
                <a:ea typeface="ＭＳ ゴシック" pitchFamily="49" charset="-128"/>
              </a:rPr>
              <a:t>では</a:t>
            </a:r>
            <a:r>
              <a:rPr lang="ja-JP" altLang="en-US" sz="2800" dirty="0" smtClean="0">
                <a:solidFill>
                  <a:schemeClr val="tx1"/>
                </a:solidFill>
                <a:latin typeface="ＭＳ ゴシック" pitchFamily="49" charset="-128"/>
                <a:ea typeface="ＭＳ ゴシック" pitchFamily="49" charset="-128"/>
              </a:rPr>
              <a:t>冷却化が黒色</a:t>
            </a:r>
            <a:r>
              <a:rPr lang="ja-JP" altLang="en-US" sz="2800" dirty="0">
                <a:solidFill>
                  <a:schemeClr val="tx1"/>
                </a:solidFill>
                <a:latin typeface="ＭＳ ゴシック" pitchFamily="49" charset="-128"/>
                <a:ea typeface="ＭＳ ゴシック" pitchFamily="49" charset="-128"/>
              </a:rPr>
              <a:t>系エアロゾル粒子を浮遊させた地球</a:t>
            </a:r>
            <a:r>
              <a:rPr lang="ja-JP" altLang="en-US" sz="2800" dirty="0" smtClean="0">
                <a:solidFill>
                  <a:schemeClr val="tx1"/>
                </a:solidFill>
                <a:latin typeface="ＭＳ ゴシック" pitchFamily="49" charset="-128"/>
                <a:ea typeface="ＭＳ ゴシック" pitchFamily="49" charset="-128"/>
              </a:rPr>
              <a:t>モデルでは温暖化が観察できた。</a:t>
            </a:r>
            <a:endParaRPr lang="en-US" altLang="ja-JP" sz="2800" dirty="0" smtClean="0">
              <a:solidFill>
                <a:schemeClr val="tx1"/>
              </a:solidFill>
              <a:latin typeface="ＭＳ ゴシック" pitchFamily="49" charset="-128"/>
              <a:ea typeface="ＭＳ ゴシック" pitchFamily="49" charset="-128"/>
            </a:endParaRPr>
          </a:p>
          <a:p>
            <a:pPr marL="0" indent="0">
              <a:buNone/>
            </a:pPr>
            <a:r>
              <a:rPr lang="ja-JP" altLang="en-US" sz="2800" dirty="0" smtClean="0">
                <a:solidFill>
                  <a:schemeClr val="tx1"/>
                </a:solidFill>
                <a:latin typeface="ＭＳ ゴシック" pitchFamily="49" charset="-128"/>
                <a:ea typeface="ＭＳ ゴシック" pitchFamily="49" charset="-128"/>
              </a:rPr>
              <a:t>スペクトル強度の分析より前者は光の散乱により冷却化し、後者では光の吸収により温暖化することがわかった。</a:t>
            </a:r>
            <a:endParaRPr lang="en-US" altLang="ja-JP" sz="2800" dirty="0">
              <a:solidFill>
                <a:schemeClr val="tx1"/>
              </a:solidFill>
              <a:latin typeface="ＭＳ ゴシック" pitchFamily="49" charset="-128"/>
              <a:ea typeface="ＭＳ ゴシック" pitchFamily="49" charset="-128"/>
            </a:endParaRPr>
          </a:p>
          <a:p>
            <a:pPr marL="0" indent="0">
              <a:buNone/>
            </a:pPr>
            <a:endParaRPr lang="en-US" altLang="ja-JP" sz="2800" dirty="0" smtClean="0">
              <a:solidFill>
                <a:schemeClr val="tx1"/>
              </a:solidFill>
              <a:latin typeface="ＭＳ ゴシック" pitchFamily="49" charset="-128"/>
              <a:ea typeface="ＭＳ ゴシック" pitchFamily="49" charset="-128"/>
            </a:endParaRPr>
          </a:p>
        </p:txBody>
      </p:sp>
      <p:sp>
        <p:nvSpPr>
          <p:cNvPr id="2" name="正方形/長方形 1"/>
          <p:cNvSpPr/>
          <p:nvPr/>
        </p:nvSpPr>
        <p:spPr>
          <a:xfrm>
            <a:off x="260867" y="5124673"/>
            <a:ext cx="8136904" cy="1231106"/>
          </a:xfrm>
          <a:prstGeom prst="rect">
            <a:avLst/>
          </a:prstGeom>
        </p:spPr>
        <p:txBody>
          <a:bodyPr wrap="square">
            <a:spAutoFit/>
          </a:bodyPr>
          <a:lstStyle/>
          <a:p>
            <a:r>
              <a:rPr lang="ja-JP" altLang="en-US" sz="2800" dirty="0">
                <a:solidFill>
                  <a:srgbClr val="FF0000"/>
                </a:solidFill>
                <a:latin typeface="ＭＳ ゴシック" pitchFamily="49" charset="-128"/>
                <a:ea typeface="ＭＳ ゴシック" pitchFamily="49" charset="-128"/>
              </a:rPr>
              <a:t>デモンストレーション実験に適した教育用実験器であることを確認できた</a:t>
            </a:r>
            <a:endParaRPr lang="en-US" altLang="ja-JP" sz="2800" dirty="0">
              <a:solidFill>
                <a:srgbClr val="FF0000"/>
              </a:solidFill>
              <a:latin typeface="ＭＳ ゴシック" pitchFamily="49" charset="-128"/>
              <a:ea typeface="ＭＳ ゴシック" pitchFamily="49" charset="-128"/>
            </a:endParaRPr>
          </a:p>
          <a:p>
            <a:endParaRPr lang="ja-JP" altLang="en-US" dirty="0">
              <a:latin typeface="ＭＳ ゴシック" pitchFamily="49" charset="-128"/>
              <a:ea typeface="ＭＳ ゴシック" pitchFamily="49" charset="-128"/>
            </a:endParaRPr>
          </a:p>
        </p:txBody>
      </p:sp>
      <p:sp>
        <p:nvSpPr>
          <p:cNvPr id="4" name="下矢印 3"/>
          <p:cNvSpPr/>
          <p:nvPr/>
        </p:nvSpPr>
        <p:spPr>
          <a:xfrm>
            <a:off x="3753255" y="4149080"/>
            <a:ext cx="115212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380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80499" y="188640"/>
            <a:ext cx="8229600" cy="930432"/>
          </a:xfrm>
        </p:spPr>
        <p:txBody>
          <a:bodyPr>
            <a:normAutofit/>
          </a:bodyPr>
          <a:lstStyle/>
          <a:p>
            <a:pPr algn="l"/>
            <a:r>
              <a:rPr kumimoji="1" lang="en-US" altLang="ja-JP" dirty="0" smtClean="0">
                <a:latin typeface="ＭＳ ゴシック" pitchFamily="49" charset="-128"/>
                <a:ea typeface="ＭＳ ゴシック" pitchFamily="49" charset="-128"/>
              </a:rPr>
              <a:t>5.</a:t>
            </a:r>
            <a:r>
              <a:rPr kumimoji="1" lang="ja-JP" altLang="en-US" dirty="0" smtClean="0">
                <a:latin typeface="ＭＳ ゴシック" pitchFamily="49" charset="-128"/>
                <a:ea typeface="ＭＳ ゴシック" pitchFamily="49" charset="-128"/>
              </a:rPr>
              <a:t>この論文を読んで感じたこと</a:t>
            </a:r>
            <a:endParaRPr kumimoji="1" lang="ja-JP" altLang="en-US" dirty="0">
              <a:latin typeface="ＭＳ ゴシック" pitchFamily="49" charset="-128"/>
              <a:ea typeface="ＭＳ ゴシック" pitchFamily="49" charset="-128"/>
            </a:endParaRPr>
          </a:p>
        </p:txBody>
      </p:sp>
      <p:sp>
        <p:nvSpPr>
          <p:cNvPr id="9" name="コンテンツ プレースホルダー 1"/>
          <p:cNvSpPr txBox="1">
            <a:spLocks/>
          </p:cNvSpPr>
          <p:nvPr/>
        </p:nvSpPr>
        <p:spPr>
          <a:xfrm>
            <a:off x="395536" y="1340768"/>
            <a:ext cx="8208912" cy="475252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None/>
            </a:pPr>
            <a:endParaRPr lang="ja-JP" altLang="en-US" dirty="0"/>
          </a:p>
        </p:txBody>
      </p:sp>
      <p:sp>
        <p:nvSpPr>
          <p:cNvPr id="10" name="コンテンツ プレースホルダー 1"/>
          <p:cNvSpPr txBox="1">
            <a:spLocks/>
          </p:cNvSpPr>
          <p:nvPr/>
        </p:nvSpPr>
        <p:spPr>
          <a:xfrm>
            <a:off x="424515" y="4077072"/>
            <a:ext cx="8208912" cy="122413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endParaRPr lang="en-US" altLang="ja-JP" sz="2000" dirty="0"/>
          </a:p>
        </p:txBody>
      </p:sp>
      <p:sp>
        <p:nvSpPr>
          <p:cNvPr id="11" name="コンテンツ プレースホルダー 1"/>
          <p:cNvSpPr txBox="1">
            <a:spLocks/>
          </p:cNvSpPr>
          <p:nvPr/>
        </p:nvSpPr>
        <p:spPr>
          <a:xfrm>
            <a:off x="280499" y="1347006"/>
            <a:ext cx="8496944" cy="489030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None/>
            </a:pPr>
            <a:endParaRPr lang="ja-JP" altLang="en-US" sz="2800" dirty="0">
              <a:latin typeface="ＭＳ ゴシック" pitchFamily="49" charset="-128"/>
              <a:ea typeface="ＭＳ ゴシック" pitchFamily="49" charset="-128"/>
            </a:endParaRPr>
          </a:p>
        </p:txBody>
      </p:sp>
      <p:sp>
        <p:nvSpPr>
          <p:cNvPr id="13" name="テキスト ボックス 12"/>
          <p:cNvSpPr txBox="1"/>
          <p:nvPr/>
        </p:nvSpPr>
        <p:spPr>
          <a:xfrm>
            <a:off x="254941" y="1647678"/>
            <a:ext cx="8667816" cy="4154984"/>
          </a:xfrm>
          <a:prstGeom prst="rect">
            <a:avLst/>
          </a:prstGeom>
          <a:noFill/>
          <a:ln>
            <a:noFill/>
          </a:ln>
        </p:spPr>
        <p:txBody>
          <a:bodyPr wrap="square" rtlCol="0">
            <a:spAutoFit/>
          </a:bodyPr>
          <a:lstStyle/>
          <a:p>
            <a:r>
              <a:rPr lang="ja-JP" altLang="en-US" sz="2400" dirty="0" smtClean="0">
                <a:latin typeface="ＭＳ ゴシック" pitchFamily="49" charset="-128"/>
                <a:ea typeface="ＭＳ ゴシック" pitchFamily="49" charset="-128"/>
              </a:rPr>
              <a:t>・地球温暖化を考える実験として有用であると感じた。</a:t>
            </a:r>
            <a:endParaRPr lang="en-US" altLang="ja-JP" sz="2400" dirty="0" smtClean="0">
              <a:latin typeface="ＭＳ ゴシック" pitchFamily="49" charset="-128"/>
              <a:ea typeface="ＭＳ ゴシック" pitchFamily="49" charset="-128"/>
            </a:endParaRPr>
          </a:p>
          <a:p>
            <a:endParaRPr lang="en-US" altLang="ja-JP" sz="2400" dirty="0">
              <a:latin typeface="ＭＳ ゴシック" pitchFamily="49" charset="-128"/>
              <a:ea typeface="ＭＳ ゴシック" pitchFamily="49" charset="-128"/>
            </a:endParaRPr>
          </a:p>
          <a:p>
            <a:r>
              <a:rPr lang="ja-JP" altLang="en-US" sz="2400" dirty="0" smtClean="0">
                <a:latin typeface="ＭＳ ゴシック" pitchFamily="49" charset="-128"/>
                <a:ea typeface="ＭＳ ゴシック" pitchFamily="49" charset="-128"/>
              </a:rPr>
              <a:t>・温暖化ではなく冷却化も感がられることで生徒により深く環境問題を考えさせることができるのではないかと感じた。</a:t>
            </a:r>
            <a:endParaRPr lang="en-US" altLang="ja-JP" sz="2400" dirty="0" smtClean="0">
              <a:latin typeface="ＭＳ ゴシック" pitchFamily="49" charset="-128"/>
              <a:ea typeface="ＭＳ ゴシック" pitchFamily="49" charset="-128"/>
            </a:endParaRPr>
          </a:p>
          <a:p>
            <a:endParaRPr lang="en-US" altLang="ja-JP" sz="2400" dirty="0">
              <a:latin typeface="ＭＳ ゴシック" pitchFamily="49" charset="-128"/>
              <a:ea typeface="ＭＳ ゴシック" pitchFamily="49" charset="-128"/>
            </a:endParaRPr>
          </a:p>
          <a:p>
            <a:r>
              <a:rPr lang="ja-JP" altLang="en-US" sz="2400" dirty="0" smtClean="0">
                <a:latin typeface="ＭＳ ゴシック" pitchFamily="49" charset="-128"/>
                <a:ea typeface="ＭＳ ゴシック" pitchFamily="49" charset="-128"/>
              </a:rPr>
              <a:t>・環境問題を題材にして生徒に科学への興味・関心を高めることができるのではないかと感じた</a:t>
            </a:r>
            <a:r>
              <a:rPr lang="ja-JP" altLang="en-US" sz="2400" dirty="0" smtClean="0">
                <a:latin typeface="ＭＳ ゴシック" pitchFamily="49" charset="-128"/>
                <a:ea typeface="ＭＳ ゴシック" pitchFamily="49" charset="-128"/>
              </a:rPr>
              <a:t>。</a:t>
            </a:r>
            <a:endParaRPr lang="en-US" altLang="ja-JP" sz="2400" dirty="0" smtClean="0">
              <a:latin typeface="ＭＳ ゴシック" pitchFamily="49" charset="-128"/>
              <a:ea typeface="ＭＳ ゴシック" pitchFamily="49" charset="-128"/>
            </a:endParaRPr>
          </a:p>
          <a:p>
            <a:endParaRPr lang="en-US" altLang="ja-JP" sz="2400" dirty="0">
              <a:latin typeface="ＭＳ ゴシック" pitchFamily="49" charset="-128"/>
              <a:ea typeface="ＭＳ ゴシック" pitchFamily="49" charset="-128"/>
            </a:endParaRPr>
          </a:p>
          <a:p>
            <a:r>
              <a:rPr lang="ja-JP" altLang="en-US" sz="2400" dirty="0" smtClean="0">
                <a:latin typeface="ＭＳ ゴシック" pitchFamily="49" charset="-128"/>
                <a:ea typeface="ＭＳ ゴシック" pitchFamily="49" charset="-128"/>
              </a:rPr>
              <a:t>・装置は温室効果ガスなど他での利用が可能だと思った。</a:t>
            </a:r>
            <a:endParaRPr lang="en-US" altLang="ja-JP" sz="2400" dirty="0" smtClean="0">
              <a:latin typeface="ＭＳ ゴシック" pitchFamily="49" charset="-128"/>
              <a:ea typeface="ＭＳ ゴシック" pitchFamily="49" charset="-128"/>
            </a:endParaRPr>
          </a:p>
          <a:p>
            <a:endParaRPr lang="en-US" altLang="ja-JP" sz="2400" dirty="0">
              <a:latin typeface="ＭＳ ゴシック" pitchFamily="49" charset="-128"/>
              <a:ea typeface="ＭＳ ゴシック" pitchFamily="49" charset="-128"/>
            </a:endParaRPr>
          </a:p>
          <a:p>
            <a:r>
              <a:rPr lang="ja-JP" altLang="en-US" sz="2400" dirty="0" smtClean="0">
                <a:latin typeface="ＭＳ ゴシック" pitchFamily="49" charset="-128"/>
                <a:ea typeface="ＭＳ ゴシック" pitchFamily="49" charset="-128"/>
              </a:rPr>
              <a:t>・装置が少し大がかりなので出しにくくないかと感じた。</a:t>
            </a:r>
            <a:endParaRPr lang="en-US" altLang="ja-JP" sz="2400" dirty="0" smtClean="0">
              <a:latin typeface="ＭＳ ゴシック" pitchFamily="49" charset="-128"/>
              <a:ea typeface="ＭＳ ゴシック" pitchFamily="49" charset="-128"/>
            </a:endParaRPr>
          </a:p>
        </p:txBody>
      </p:sp>
    </p:spTree>
    <p:extLst>
      <p:ext uri="{BB962C8B-B14F-4D97-AF65-F5344CB8AC3E}">
        <p14:creationId xmlns:p14="http://schemas.microsoft.com/office/powerpoint/2010/main" val="3159763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1"/>
          <p:cNvSpPr txBox="1">
            <a:spLocks/>
          </p:cNvSpPr>
          <p:nvPr/>
        </p:nvSpPr>
        <p:spPr>
          <a:xfrm>
            <a:off x="395536" y="1340768"/>
            <a:ext cx="8208912" cy="475252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None/>
            </a:pPr>
            <a:endParaRPr lang="ja-JP" altLang="en-US" dirty="0"/>
          </a:p>
        </p:txBody>
      </p:sp>
      <p:sp>
        <p:nvSpPr>
          <p:cNvPr id="10" name="コンテンツ プレースホルダー 1"/>
          <p:cNvSpPr txBox="1">
            <a:spLocks/>
          </p:cNvSpPr>
          <p:nvPr/>
        </p:nvSpPr>
        <p:spPr>
          <a:xfrm>
            <a:off x="424515" y="4077072"/>
            <a:ext cx="8208912" cy="122413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endParaRPr lang="en-US" altLang="ja-JP" sz="2000" dirty="0"/>
          </a:p>
        </p:txBody>
      </p:sp>
      <p:sp>
        <p:nvSpPr>
          <p:cNvPr id="11" name="コンテンツ プレースホルダー 1"/>
          <p:cNvSpPr txBox="1">
            <a:spLocks/>
          </p:cNvSpPr>
          <p:nvPr/>
        </p:nvSpPr>
        <p:spPr>
          <a:xfrm>
            <a:off x="280499" y="1347006"/>
            <a:ext cx="8496944" cy="489030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None/>
            </a:pPr>
            <a:endParaRPr lang="ja-JP" altLang="en-US" sz="2800" dirty="0">
              <a:latin typeface="ＭＳ ゴシック" pitchFamily="49" charset="-128"/>
              <a:ea typeface="ＭＳ ゴシック" pitchFamily="49" charset="-128"/>
            </a:endParaRPr>
          </a:p>
        </p:txBody>
      </p:sp>
      <p:sp>
        <p:nvSpPr>
          <p:cNvPr id="6" name="タイトル 2"/>
          <p:cNvSpPr>
            <a:spLocks noGrp="1"/>
          </p:cNvSpPr>
          <p:nvPr>
            <p:ph type="title"/>
          </p:nvPr>
        </p:nvSpPr>
        <p:spPr>
          <a:xfrm>
            <a:off x="280499" y="188640"/>
            <a:ext cx="8229600" cy="930432"/>
          </a:xfrm>
        </p:spPr>
        <p:txBody>
          <a:bodyPr>
            <a:normAutofit/>
          </a:bodyPr>
          <a:lstStyle/>
          <a:p>
            <a:pPr algn="l"/>
            <a:r>
              <a:rPr kumimoji="1" lang="en-US" altLang="ja-JP" dirty="0" smtClean="0">
                <a:latin typeface="ＭＳ ゴシック" pitchFamily="49" charset="-128"/>
                <a:ea typeface="ＭＳ ゴシック" pitchFamily="49" charset="-128"/>
              </a:rPr>
              <a:t>6</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考えてもらいたいこと</a:t>
            </a: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280490" y="2118610"/>
            <a:ext cx="8323958" cy="1938992"/>
          </a:xfrm>
          <a:prstGeom prst="rect">
            <a:avLst/>
          </a:prstGeom>
          <a:noFill/>
        </p:spPr>
        <p:txBody>
          <a:bodyPr wrap="square" rtlCol="0">
            <a:spAutoFit/>
          </a:bodyPr>
          <a:lstStyle/>
          <a:p>
            <a:r>
              <a:rPr lang="ja-JP" altLang="en-US" sz="4000" dirty="0" smtClean="0">
                <a:latin typeface="ＭＳ ゴシック" pitchFamily="49" charset="-128"/>
                <a:ea typeface="ＭＳ ゴシック" pitchFamily="49" charset="-128"/>
              </a:rPr>
              <a:t>問</a:t>
            </a:r>
            <a:r>
              <a:rPr lang="en-US" altLang="ja-JP" sz="4000" dirty="0" smtClean="0">
                <a:latin typeface="ＭＳ ゴシック" pitchFamily="49" charset="-128"/>
                <a:ea typeface="ＭＳ ゴシック" pitchFamily="49" charset="-128"/>
              </a:rPr>
              <a:t>.</a:t>
            </a:r>
            <a:r>
              <a:rPr lang="ja-JP" altLang="en-US" sz="4000" dirty="0" smtClean="0">
                <a:latin typeface="ＭＳ ゴシック" pitchFamily="49" charset="-128"/>
                <a:ea typeface="ＭＳ ゴシック" pitchFamily="49" charset="-128"/>
              </a:rPr>
              <a:t>地球温暖化や環境問題について生徒にどのような教育や取り組みをさせていけばいいか？</a:t>
            </a:r>
            <a:endParaRPr lang="en-US" altLang="ja-JP" sz="4000" dirty="0" smtClean="0">
              <a:latin typeface="ＭＳ ゴシック" pitchFamily="49" charset="-128"/>
              <a:ea typeface="ＭＳ ゴシック" pitchFamily="49" charset="-128"/>
            </a:endParaRPr>
          </a:p>
        </p:txBody>
      </p:sp>
    </p:spTree>
    <p:extLst>
      <p:ext uri="{BB962C8B-B14F-4D97-AF65-F5344CB8AC3E}">
        <p14:creationId xmlns:p14="http://schemas.microsoft.com/office/powerpoint/2010/main" val="775327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188640"/>
            <a:ext cx="8229600" cy="936104"/>
          </a:xfrm>
        </p:spPr>
        <p:txBody>
          <a:bodyPr/>
          <a:lstStyle/>
          <a:p>
            <a:pPr algn="l"/>
            <a:r>
              <a:rPr lang="en-US" altLang="ja-JP" dirty="0" smtClean="0">
                <a:latin typeface="ＭＳ ゴシック" pitchFamily="49" charset="-128"/>
                <a:ea typeface="ＭＳ ゴシック" pitchFamily="49" charset="-128"/>
              </a:rPr>
              <a:t>0.</a:t>
            </a:r>
            <a:r>
              <a:rPr lang="ja-JP" altLang="en-US" dirty="0" smtClean="0">
                <a:latin typeface="ＭＳ ゴシック" pitchFamily="49" charset="-128"/>
                <a:ea typeface="ＭＳ ゴシック" pitchFamily="49" charset="-128"/>
              </a:rPr>
              <a:t>背景</a:t>
            </a: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4860032" y="5373216"/>
            <a:ext cx="184731" cy="430887"/>
          </a:xfrm>
          <a:prstGeom prst="rect">
            <a:avLst/>
          </a:prstGeom>
          <a:noFill/>
        </p:spPr>
        <p:txBody>
          <a:bodyPr wrap="none" rtlCol="0">
            <a:spAutoFit/>
          </a:bodyPr>
          <a:lstStyle/>
          <a:p>
            <a:endParaRPr lang="en-US" altLang="ja-JP" sz="2200" i="1" dirty="0" smtClean="0">
              <a:latin typeface="HG明朝E" pitchFamily="17" charset="-128"/>
              <a:ea typeface="HG明朝E" pitchFamily="17" charset="-128"/>
            </a:endParaRPr>
          </a:p>
        </p:txBody>
      </p:sp>
      <p:sp>
        <p:nvSpPr>
          <p:cNvPr id="10" name="テキスト ボックス 9"/>
          <p:cNvSpPr txBox="1"/>
          <p:nvPr/>
        </p:nvSpPr>
        <p:spPr>
          <a:xfrm>
            <a:off x="385745" y="1628800"/>
            <a:ext cx="8323958" cy="1384995"/>
          </a:xfrm>
          <a:prstGeom prst="rect">
            <a:avLst/>
          </a:prstGeom>
          <a:noFill/>
        </p:spPr>
        <p:txBody>
          <a:bodyPr wrap="square" rtlCol="0">
            <a:spAutoFit/>
          </a:bodyPr>
          <a:lstStyle/>
          <a:p>
            <a:r>
              <a:rPr lang="ja-JP" altLang="en-US" sz="2800" smtClean="0">
                <a:latin typeface="ＭＳ ゴシック" pitchFamily="49" charset="-128"/>
                <a:ea typeface="ＭＳ ゴシック" pitchFamily="49" charset="-128"/>
              </a:rPr>
              <a:t>温室効果ガスによる地球</a:t>
            </a:r>
            <a:r>
              <a:rPr lang="ja-JP" altLang="en-US" sz="2800" dirty="0">
                <a:latin typeface="ＭＳ ゴシック" pitchFamily="49" charset="-128"/>
                <a:ea typeface="ＭＳ ゴシック" pitchFamily="49" charset="-128"/>
              </a:rPr>
              <a:t>温暖化の議論にあわせて大気エアロゾル粒子による温暖化・冷却化についての議論</a:t>
            </a:r>
          </a:p>
        </p:txBody>
      </p:sp>
      <p:sp>
        <p:nvSpPr>
          <p:cNvPr id="14" name="テキスト ボックス 13"/>
          <p:cNvSpPr txBox="1"/>
          <p:nvPr/>
        </p:nvSpPr>
        <p:spPr>
          <a:xfrm>
            <a:off x="509545" y="3988221"/>
            <a:ext cx="8323958" cy="1384995"/>
          </a:xfrm>
          <a:prstGeom prst="rect">
            <a:avLst/>
          </a:prstGeom>
          <a:noFill/>
        </p:spPr>
        <p:txBody>
          <a:bodyPr wrap="square" rtlCol="0">
            <a:spAutoFit/>
          </a:bodyPr>
          <a:lstStyle/>
          <a:p>
            <a:r>
              <a:rPr lang="ja-JP" altLang="en-US" sz="2800" dirty="0" smtClean="0">
                <a:latin typeface="ＭＳ ゴシック" pitchFamily="49" charset="-128"/>
                <a:ea typeface="ＭＳ ゴシック" pitchFamily="49" charset="-128"/>
              </a:rPr>
              <a:t>エアロゾル粒子による地球の温暖化・冷却化をデモンストレーションする実験器を、環境教育教材として開発した。</a:t>
            </a:r>
            <a:endParaRPr lang="ja-JP" altLang="en-US" sz="2800" dirty="0">
              <a:latin typeface="ＭＳ ゴシック" pitchFamily="49" charset="-128"/>
              <a:ea typeface="ＭＳ ゴシック" pitchFamily="49" charset="-128"/>
            </a:endParaRPr>
          </a:p>
        </p:txBody>
      </p:sp>
      <p:sp>
        <p:nvSpPr>
          <p:cNvPr id="15" name="下矢印 14"/>
          <p:cNvSpPr/>
          <p:nvPr/>
        </p:nvSpPr>
        <p:spPr>
          <a:xfrm>
            <a:off x="4077861" y="2977570"/>
            <a:ext cx="1120835"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221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188640"/>
            <a:ext cx="8229600" cy="936104"/>
          </a:xfrm>
        </p:spPr>
        <p:txBody>
          <a:bodyPr/>
          <a:lstStyle/>
          <a:p>
            <a:pPr algn="l"/>
            <a:r>
              <a:rPr kumimoji="1" lang="en-US" altLang="ja-JP" dirty="0" smtClean="0">
                <a:latin typeface="ＭＳ ゴシック" pitchFamily="49" charset="-128"/>
                <a:ea typeface="ＭＳ ゴシック" pitchFamily="49" charset="-128"/>
              </a:rPr>
              <a:t>1</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 </a:t>
            </a:r>
            <a:r>
              <a:rPr kumimoji="1" lang="ja-JP" altLang="en-US" dirty="0" smtClean="0">
                <a:latin typeface="ＭＳ ゴシック" pitchFamily="49" charset="-128"/>
                <a:ea typeface="ＭＳ ゴシック" pitchFamily="49" charset="-128"/>
              </a:rPr>
              <a:t>目的</a:t>
            </a: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4860032" y="5373216"/>
            <a:ext cx="184731" cy="430887"/>
          </a:xfrm>
          <a:prstGeom prst="rect">
            <a:avLst/>
          </a:prstGeom>
          <a:noFill/>
        </p:spPr>
        <p:txBody>
          <a:bodyPr wrap="none" rtlCol="0">
            <a:spAutoFit/>
          </a:bodyPr>
          <a:lstStyle/>
          <a:p>
            <a:endParaRPr lang="en-US" altLang="ja-JP" sz="2200" i="1" dirty="0" smtClean="0">
              <a:latin typeface="HG明朝E" pitchFamily="17" charset="-128"/>
              <a:ea typeface="HG明朝E" pitchFamily="17" charset="-128"/>
            </a:endParaRPr>
          </a:p>
        </p:txBody>
      </p:sp>
      <p:sp>
        <p:nvSpPr>
          <p:cNvPr id="12" name="テキスト ボックス 11"/>
          <p:cNvSpPr txBox="1"/>
          <p:nvPr/>
        </p:nvSpPr>
        <p:spPr>
          <a:xfrm>
            <a:off x="403244" y="1103288"/>
            <a:ext cx="8323958" cy="523220"/>
          </a:xfrm>
          <a:prstGeom prst="rect">
            <a:avLst/>
          </a:prstGeom>
          <a:noFill/>
        </p:spPr>
        <p:txBody>
          <a:bodyPr wrap="square" rtlCol="0">
            <a:spAutoFit/>
          </a:bodyPr>
          <a:lstStyle/>
          <a:p>
            <a:r>
              <a:rPr lang="ja-JP" altLang="en-US" sz="2800" dirty="0"/>
              <a:t>エアロゾルとは？</a:t>
            </a:r>
            <a:endParaRPr lang="en-US" altLang="ja-JP" sz="2800" dirty="0"/>
          </a:p>
        </p:txBody>
      </p:sp>
      <p:sp>
        <p:nvSpPr>
          <p:cNvPr id="14" name="テキスト ボックス 13"/>
          <p:cNvSpPr txBox="1"/>
          <p:nvPr/>
        </p:nvSpPr>
        <p:spPr>
          <a:xfrm>
            <a:off x="371754" y="1615367"/>
            <a:ext cx="8323958" cy="523220"/>
          </a:xfrm>
          <a:prstGeom prst="rect">
            <a:avLst/>
          </a:prstGeom>
          <a:noFill/>
        </p:spPr>
        <p:txBody>
          <a:bodyPr wrap="square" rtlCol="0">
            <a:spAutoFit/>
          </a:bodyPr>
          <a:lstStyle/>
          <a:p>
            <a:r>
              <a:rPr lang="ja-JP" altLang="en-US" sz="2400" dirty="0" smtClean="0">
                <a:latin typeface="ＭＳ ゴシック" pitchFamily="49" charset="-128"/>
                <a:ea typeface="ＭＳ ゴシック" pitchFamily="49" charset="-128"/>
              </a:rPr>
              <a:t>気体</a:t>
            </a:r>
            <a:r>
              <a:rPr lang="ja-JP" altLang="en-US" sz="2400" dirty="0">
                <a:latin typeface="ＭＳ ゴシック" pitchFamily="49" charset="-128"/>
                <a:ea typeface="ＭＳ ゴシック" pitchFamily="49" charset="-128"/>
              </a:rPr>
              <a:t>の中に微粒子</a:t>
            </a:r>
            <a:r>
              <a:rPr lang="ja-JP" altLang="en-US" sz="2400" dirty="0" smtClean="0">
                <a:latin typeface="ＭＳ ゴシック" pitchFamily="49" charset="-128"/>
                <a:ea typeface="ＭＳ ゴシック" pitchFamily="49" charset="-128"/>
              </a:rPr>
              <a:t>が多数</a:t>
            </a:r>
            <a:r>
              <a:rPr lang="ja-JP" altLang="en-US" sz="2400" dirty="0">
                <a:latin typeface="ＭＳ ゴシック" pitchFamily="49" charset="-128"/>
                <a:ea typeface="ＭＳ ゴシック" pitchFamily="49" charset="-128"/>
              </a:rPr>
              <a:t>浮かんだ物質</a:t>
            </a:r>
            <a:r>
              <a:rPr lang="ja-JP" altLang="ja-JP" sz="2800" dirty="0">
                <a:latin typeface="ＭＳ ゴシック" pitchFamily="49" charset="-128"/>
                <a:ea typeface="ＭＳ ゴシック" pitchFamily="49" charset="-128"/>
              </a:rPr>
              <a:t>　</a:t>
            </a:r>
            <a:r>
              <a:rPr lang="ja-JP" altLang="en-US" sz="2800" dirty="0">
                <a:latin typeface="ＭＳ ゴシック" pitchFamily="49" charset="-128"/>
                <a:ea typeface="ＭＳ ゴシック" pitchFamily="49" charset="-128"/>
              </a:rPr>
              <a:t>　</a:t>
            </a:r>
            <a:endParaRPr lang="en-US" altLang="ja-JP" sz="2800" dirty="0">
              <a:latin typeface="ＭＳ ゴシック" pitchFamily="49" charset="-128"/>
              <a:ea typeface="ＭＳ ゴシック" pitchFamily="49" charset="-128"/>
            </a:endParaRPr>
          </a:p>
        </p:txBody>
      </p:sp>
      <p:pic>
        <p:nvPicPr>
          <p:cNvPr id="15" name="図 14"/>
          <p:cNvPicPr>
            <a:picLocks noChangeAspect="1"/>
          </p:cNvPicPr>
          <p:nvPr/>
        </p:nvPicPr>
        <p:blipFill>
          <a:blip r:embed="rId2"/>
          <a:stretch>
            <a:fillRect/>
          </a:stretch>
        </p:blipFill>
        <p:spPr>
          <a:xfrm>
            <a:off x="5503094" y="2207307"/>
            <a:ext cx="3069315" cy="4045915"/>
          </a:xfrm>
          <a:prstGeom prst="rect">
            <a:avLst/>
          </a:prstGeom>
        </p:spPr>
      </p:pic>
      <p:sp>
        <p:nvSpPr>
          <p:cNvPr id="17" name="テキスト ボックス 16"/>
          <p:cNvSpPr txBox="1"/>
          <p:nvPr/>
        </p:nvSpPr>
        <p:spPr>
          <a:xfrm>
            <a:off x="371754" y="2352094"/>
            <a:ext cx="8323958" cy="523220"/>
          </a:xfrm>
          <a:prstGeom prst="rect">
            <a:avLst/>
          </a:prstGeom>
          <a:noFill/>
        </p:spPr>
        <p:txBody>
          <a:bodyPr wrap="square" rtlCol="0">
            <a:spAutoFit/>
          </a:bodyPr>
          <a:lstStyle/>
          <a:p>
            <a:r>
              <a:rPr lang="ja-JP" altLang="en-US" sz="2800" dirty="0"/>
              <a:t>エアロゾルの発生源</a:t>
            </a:r>
            <a:endParaRPr lang="en-US" altLang="ja-JP" sz="2800" dirty="0"/>
          </a:p>
        </p:txBody>
      </p:sp>
      <p:sp>
        <p:nvSpPr>
          <p:cNvPr id="19" name="テキスト ボックス 18"/>
          <p:cNvSpPr txBox="1"/>
          <p:nvPr/>
        </p:nvSpPr>
        <p:spPr>
          <a:xfrm>
            <a:off x="274480" y="2965621"/>
            <a:ext cx="8323958" cy="1569660"/>
          </a:xfrm>
          <a:prstGeom prst="rect">
            <a:avLst/>
          </a:prstGeom>
          <a:noFill/>
        </p:spPr>
        <p:txBody>
          <a:bodyPr wrap="square" rtlCol="0">
            <a:spAutoFit/>
          </a:bodyPr>
          <a:lstStyle/>
          <a:p>
            <a:r>
              <a:rPr lang="ja-JP" altLang="en-US" sz="2400" dirty="0">
                <a:latin typeface="ＭＳ ゴシック" pitchFamily="49" charset="-128"/>
                <a:ea typeface="ＭＳ ゴシック" pitchFamily="49" charset="-128"/>
              </a:rPr>
              <a:t>自然起源</a:t>
            </a:r>
          </a:p>
          <a:p>
            <a:r>
              <a:rPr lang="ja-JP" altLang="en-US" sz="2400" dirty="0">
                <a:latin typeface="ＭＳ ゴシック" pitchFamily="49" charset="-128"/>
                <a:ea typeface="ＭＳ ゴシック" pitchFamily="49" charset="-128"/>
              </a:rPr>
              <a:t>　</a:t>
            </a:r>
            <a:r>
              <a:rPr lang="ja-JP" altLang="en-US" sz="2400" dirty="0" smtClean="0">
                <a:latin typeface="ＭＳ ゴシック" pitchFamily="49" charset="-128"/>
                <a:ea typeface="ＭＳ ゴシック" pitchFamily="49" charset="-128"/>
              </a:rPr>
              <a:t>海洋</a:t>
            </a:r>
            <a:r>
              <a:rPr lang="ja-JP" altLang="en-US" sz="2400" dirty="0">
                <a:latin typeface="ＭＳ ゴシック" pitchFamily="49" charset="-128"/>
                <a:ea typeface="ＭＳ ゴシック" pitchFamily="49" charset="-128"/>
              </a:rPr>
              <a:t>や土壌など</a:t>
            </a:r>
            <a:r>
              <a:rPr lang="ja-JP" altLang="en-US" sz="2400" dirty="0" smtClean="0">
                <a:latin typeface="ＭＳ ゴシック" pitchFamily="49" charset="-128"/>
                <a:ea typeface="ＭＳ ゴシック" pitchFamily="49" charset="-128"/>
              </a:rPr>
              <a:t>から 例</a:t>
            </a:r>
            <a:r>
              <a:rPr lang="ja-JP" altLang="en-US" sz="2400" dirty="0">
                <a:latin typeface="ＭＳ ゴシック" pitchFamily="49" charset="-128"/>
                <a:ea typeface="ＭＳ ゴシック" pitchFamily="49" charset="-128"/>
              </a:rPr>
              <a:t>：黄砂</a:t>
            </a:r>
          </a:p>
          <a:p>
            <a:r>
              <a:rPr lang="ja-JP" altLang="en-US" sz="2400" dirty="0" smtClean="0">
                <a:latin typeface="ＭＳ ゴシック" pitchFamily="49" charset="-128"/>
                <a:ea typeface="ＭＳ ゴシック" pitchFamily="49" charset="-128"/>
              </a:rPr>
              <a:t>人為的</a:t>
            </a:r>
            <a:r>
              <a:rPr lang="ja-JP" altLang="en-US" sz="2400" dirty="0">
                <a:latin typeface="ＭＳ ゴシック" pitchFamily="49" charset="-128"/>
                <a:ea typeface="ＭＳ ゴシック" pitchFamily="49" charset="-128"/>
              </a:rPr>
              <a:t>起源</a:t>
            </a:r>
          </a:p>
          <a:p>
            <a:r>
              <a:rPr lang="ja-JP" altLang="en-US" sz="2400" dirty="0">
                <a:latin typeface="ＭＳ ゴシック" pitchFamily="49" charset="-128"/>
                <a:ea typeface="ＭＳ ゴシック" pitchFamily="49" charset="-128"/>
              </a:rPr>
              <a:t>　</a:t>
            </a:r>
            <a:r>
              <a:rPr lang="ja-JP" altLang="en-US" sz="2400" dirty="0" smtClean="0">
                <a:latin typeface="ＭＳ ゴシック" pitchFamily="49" charset="-128"/>
                <a:ea typeface="ＭＳ ゴシック" pitchFamily="49" charset="-128"/>
              </a:rPr>
              <a:t>工場</a:t>
            </a:r>
            <a:r>
              <a:rPr lang="ja-JP" altLang="en-US" sz="2400" dirty="0">
                <a:latin typeface="ＭＳ ゴシック" pitchFamily="49" charset="-128"/>
                <a:ea typeface="ＭＳ ゴシック" pitchFamily="49" charset="-128"/>
              </a:rPr>
              <a:t>や自動車など</a:t>
            </a:r>
            <a:r>
              <a:rPr lang="ja-JP" altLang="en-US" sz="2400" dirty="0" smtClean="0">
                <a:latin typeface="ＭＳ ゴシック" pitchFamily="49" charset="-128"/>
                <a:ea typeface="ＭＳ ゴシック" pitchFamily="49" charset="-128"/>
              </a:rPr>
              <a:t>から 例</a:t>
            </a:r>
            <a:r>
              <a:rPr lang="ja-JP" altLang="en-US" sz="2400" dirty="0">
                <a:latin typeface="ＭＳ ゴシック" pitchFamily="49" charset="-128"/>
                <a:ea typeface="ＭＳ ゴシック" pitchFamily="49" charset="-128"/>
              </a:rPr>
              <a:t>：灰や煤</a:t>
            </a:r>
          </a:p>
        </p:txBody>
      </p:sp>
      <p:sp>
        <p:nvSpPr>
          <p:cNvPr id="21" name="下矢印 20"/>
          <p:cNvSpPr/>
          <p:nvPr/>
        </p:nvSpPr>
        <p:spPr>
          <a:xfrm>
            <a:off x="2555776" y="4535281"/>
            <a:ext cx="728014" cy="514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48451" y="5066750"/>
            <a:ext cx="5254643" cy="1569660"/>
          </a:xfrm>
          <a:prstGeom prst="rect">
            <a:avLst/>
          </a:prstGeom>
          <a:noFill/>
        </p:spPr>
        <p:txBody>
          <a:bodyPr wrap="square" rtlCol="0">
            <a:spAutoFit/>
          </a:bodyPr>
          <a:lstStyle/>
          <a:p>
            <a:r>
              <a:rPr lang="ja-JP" altLang="en-US" sz="2400" dirty="0" smtClean="0">
                <a:latin typeface="ＭＳ ゴシック" pitchFamily="49" charset="-128"/>
                <a:ea typeface="ＭＳ ゴシック" pitchFamily="49" charset="-128"/>
              </a:rPr>
              <a:t>自然起源放出時に粒子であるものを１次粒子と呼び、ガス状物質として放出され大気中で粒子に変化するものを２次粒子と呼ぶ</a:t>
            </a:r>
            <a:endParaRPr lang="ja-JP" altLang="en-US" sz="24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2725915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188640"/>
            <a:ext cx="8229600" cy="936104"/>
          </a:xfrm>
        </p:spPr>
        <p:txBody>
          <a:bodyPr/>
          <a:lstStyle/>
          <a:p>
            <a:pPr algn="l"/>
            <a:r>
              <a:rPr kumimoji="1" lang="en-US" altLang="ja-JP" dirty="0" smtClean="0">
                <a:latin typeface="ＭＳ ゴシック" pitchFamily="49" charset="-128"/>
                <a:ea typeface="ＭＳ ゴシック" pitchFamily="49" charset="-128"/>
              </a:rPr>
              <a:t>1</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 </a:t>
            </a:r>
            <a:r>
              <a:rPr kumimoji="1" lang="ja-JP" altLang="en-US" dirty="0" smtClean="0">
                <a:latin typeface="ＭＳ ゴシック" pitchFamily="49" charset="-128"/>
                <a:ea typeface="ＭＳ ゴシック" pitchFamily="49" charset="-128"/>
              </a:rPr>
              <a:t>目的</a:t>
            </a: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4860032" y="5373216"/>
            <a:ext cx="184731" cy="430887"/>
          </a:xfrm>
          <a:prstGeom prst="rect">
            <a:avLst/>
          </a:prstGeom>
          <a:noFill/>
        </p:spPr>
        <p:txBody>
          <a:bodyPr wrap="none" rtlCol="0">
            <a:spAutoFit/>
          </a:bodyPr>
          <a:lstStyle/>
          <a:p>
            <a:endParaRPr lang="en-US" altLang="ja-JP" sz="2200" i="1" dirty="0" smtClean="0">
              <a:latin typeface="HG明朝E" pitchFamily="17" charset="-128"/>
              <a:ea typeface="HG明朝E" pitchFamily="17" charset="-128"/>
            </a:endParaRPr>
          </a:p>
        </p:txBody>
      </p:sp>
      <p:sp>
        <p:nvSpPr>
          <p:cNvPr id="11" name="テキスト ボックス 10"/>
          <p:cNvSpPr txBox="1"/>
          <p:nvPr/>
        </p:nvSpPr>
        <p:spPr>
          <a:xfrm>
            <a:off x="403244" y="1103288"/>
            <a:ext cx="8323958" cy="523220"/>
          </a:xfrm>
          <a:prstGeom prst="rect">
            <a:avLst/>
          </a:prstGeom>
          <a:noFill/>
        </p:spPr>
        <p:txBody>
          <a:bodyPr wrap="square" rtlCol="0">
            <a:spAutoFit/>
          </a:bodyPr>
          <a:lstStyle/>
          <a:p>
            <a:r>
              <a:rPr lang="ja-JP" altLang="en-US" sz="2800" dirty="0"/>
              <a:t>地球温暖化、冷却化への効果</a:t>
            </a:r>
            <a:endParaRPr lang="en-US" altLang="ja-JP" sz="2800" dirty="0"/>
          </a:p>
        </p:txBody>
      </p:sp>
      <p:sp>
        <p:nvSpPr>
          <p:cNvPr id="12" name="テキスト ボックス 11"/>
          <p:cNvSpPr txBox="1"/>
          <p:nvPr/>
        </p:nvSpPr>
        <p:spPr>
          <a:xfrm>
            <a:off x="403244" y="1772816"/>
            <a:ext cx="8141114" cy="3416320"/>
          </a:xfrm>
          <a:prstGeom prst="rect">
            <a:avLst/>
          </a:prstGeom>
          <a:noFill/>
        </p:spPr>
        <p:txBody>
          <a:bodyPr wrap="square" rtlCol="0">
            <a:spAutoFit/>
          </a:bodyPr>
          <a:lstStyle/>
          <a:p>
            <a:r>
              <a:rPr lang="ja-JP" altLang="en-US" sz="2400" dirty="0">
                <a:latin typeface="ＭＳ ゴシック" pitchFamily="49" charset="-128"/>
                <a:ea typeface="ＭＳ ゴシック" pitchFamily="49" charset="-128"/>
              </a:rPr>
              <a:t>直接効果</a:t>
            </a:r>
            <a:endParaRPr lang="en-US" altLang="ja-JP" sz="2400" dirty="0">
              <a:latin typeface="ＭＳ ゴシック" pitchFamily="49" charset="-128"/>
              <a:ea typeface="ＭＳ ゴシック" pitchFamily="49" charset="-128"/>
            </a:endParaRPr>
          </a:p>
          <a:p>
            <a:r>
              <a:rPr lang="ja-JP" altLang="ja-JP" sz="2400" dirty="0">
                <a:latin typeface="ＭＳ ゴシック" pitchFamily="49" charset="-128"/>
                <a:ea typeface="ＭＳ ゴシック" pitchFamily="49" charset="-128"/>
              </a:rPr>
              <a:t>　</a:t>
            </a:r>
            <a:r>
              <a:rPr lang="ja-JP" altLang="en-US" sz="2400" dirty="0" smtClean="0">
                <a:latin typeface="ＭＳ ゴシック" pitchFamily="49" charset="-128"/>
                <a:ea typeface="ＭＳ ゴシック" pitchFamily="49" charset="-128"/>
              </a:rPr>
              <a:t>太</a:t>
            </a:r>
            <a:r>
              <a:rPr lang="ja-JP" altLang="en-US" sz="2400" dirty="0">
                <a:latin typeface="ＭＳ ゴシック" pitchFamily="49" charset="-128"/>
                <a:ea typeface="ＭＳ ゴシック" pitchFamily="49" charset="-128"/>
              </a:rPr>
              <a:t>陽光や地球からの放射熱が大気中の</a:t>
            </a:r>
            <a:r>
              <a:rPr lang="ja-JP" altLang="en-US" sz="2400" dirty="0" smtClean="0">
                <a:latin typeface="ＭＳ ゴシック" pitchFamily="49" charset="-128"/>
                <a:ea typeface="ＭＳ ゴシック" pitchFamily="49" charset="-128"/>
              </a:rPr>
              <a:t>エアロゾル</a:t>
            </a:r>
            <a:r>
              <a:rPr lang="ja-JP" altLang="en-US" sz="2400" dirty="0">
                <a:latin typeface="ＭＳ ゴシック" pitchFamily="49" charset="-128"/>
                <a:ea typeface="ＭＳ ゴシック" pitchFamily="49" charset="-128"/>
              </a:rPr>
              <a:t>に散乱または吸収されることによる</a:t>
            </a:r>
            <a:endParaRPr lang="en-US" altLang="ja-JP" sz="2400" dirty="0">
              <a:latin typeface="ＭＳ ゴシック" pitchFamily="49" charset="-128"/>
              <a:ea typeface="ＭＳ ゴシック" pitchFamily="49" charset="-128"/>
            </a:endParaRPr>
          </a:p>
          <a:p>
            <a:endParaRPr lang="en-US" altLang="ja-JP" sz="2400" dirty="0">
              <a:latin typeface="ＭＳ ゴシック" pitchFamily="49" charset="-128"/>
              <a:ea typeface="ＭＳ ゴシック" pitchFamily="49" charset="-128"/>
            </a:endParaRPr>
          </a:p>
          <a:p>
            <a:r>
              <a:rPr lang="ja-JP" altLang="en-US" sz="2400" dirty="0">
                <a:latin typeface="ＭＳ ゴシック" pitchFamily="49" charset="-128"/>
                <a:ea typeface="ＭＳ ゴシック" pitchFamily="49" charset="-128"/>
              </a:rPr>
              <a:t>間接効果</a:t>
            </a:r>
            <a:endParaRPr lang="en-US" altLang="ja-JP" sz="2400" dirty="0">
              <a:latin typeface="ＭＳ ゴシック" pitchFamily="49" charset="-128"/>
              <a:ea typeface="ＭＳ ゴシック" pitchFamily="49" charset="-128"/>
            </a:endParaRPr>
          </a:p>
          <a:p>
            <a:r>
              <a:rPr lang="ja-JP" altLang="ja-JP" sz="2400" dirty="0">
                <a:latin typeface="ＭＳ ゴシック" pitchFamily="49" charset="-128"/>
                <a:ea typeface="ＭＳ ゴシック" pitchFamily="49" charset="-128"/>
              </a:rPr>
              <a:t>　</a:t>
            </a:r>
            <a:r>
              <a:rPr lang="ja-JP" altLang="en-US" sz="2400" dirty="0" smtClean="0">
                <a:latin typeface="ＭＳ ゴシック" pitchFamily="49" charset="-128"/>
                <a:ea typeface="ＭＳ ゴシック" pitchFamily="49" charset="-128"/>
              </a:rPr>
              <a:t>微粒子</a:t>
            </a:r>
            <a:r>
              <a:rPr lang="ja-JP" altLang="en-US" sz="2400" dirty="0">
                <a:latin typeface="ＭＳ ゴシック" pitchFamily="49" charset="-128"/>
                <a:ea typeface="ＭＳ ゴシック" pitchFamily="49" charset="-128"/>
              </a:rPr>
              <a:t>が雲の</a:t>
            </a:r>
            <a:r>
              <a:rPr lang="ja-JP" altLang="en-US" sz="2400" dirty="0" smtClean="0">
                <a:latin typeface="ＭＳ ゴシック" pitchFamily="49" charset="-128"/>
                <a:ea typeface="ＭＳ ゴシック" pitchFamily="49" charset="-128"/>
              </a:rPr>
              <a:t>生成や分</a:t>
            </a:r>
            <a:endParaRPr lang="en-US" altLang="ja-JP" sz="2400" dirty="0" smtClean="0">
              <a:latin typeface="ＭＳ ゴシック" pitchFamily="49" charset="-128"/>
              <a:ea typeface="ＭＳ ゴシック" pitchFamily="49" charset="-128"/>
            </a:endParaRPr>
          </a:p>
          <a:p>
            <a:r>
              <a:rPr lang="ja-JP" altLang="en-US" sz="2400" dirty="0" smtClean="0">
                <a:latin typeface="ＭＳ ゴシック" pitchFamily="49" charset="-128"/>
                <a:ea typeface="ＭＳ ゴシック" pitchFamily="49" charset="-128"/>
              </a:rPr>
              <a:t>布</a:t>
            </a:r>
            <a:r>
              <a:rPr lang="ja-JP" altLang="en-US" sz="2400" dirty="0">
                <a:latin typeface="ＭＳ ゴシック" pitchFamily="49" charset="-128"/>
                <a:ea typeface="ＭＳ ゴシック" pitchFamily="49" charset="-128"/>
              </a:rPr>
              <a:t>に関与し、雲</a:t>
            </a:r>
            <a:r>
              <a:rPr lang="ja-JP" altLang="en-US" sz="2400" dirty="0" smtClean="0">
                <a:latin typeface="ＭＳ ゴシック" pitchFamily="49" charset="-128"/>
                <a:ea typeface="ＭＳ ゴシック" pitchFamily="49" charset="-128"/>
              </a:rPr>
              <a:t>のアルベド</a:t>
            </a:r>
            <a:endParaRPr lang="en-US" altLang="ja-JP" sz="2400" dirty="0" smtClean="0">
              <a:latin typeface="ＭＳ ゴシック" pitchFamily="49" charset="-128"/>
              <a:ea typeface="ＭＳ ゴシック" pitchFamily="49" charset="-128"/>
            </a:endParaRPr>
          </a:p>
          <a:p>
            <a:r>
              <a:rPr lang="ja-JP" altLang="en-US" sz="2400" dirty="0" smtClean="0">
                <a:latin typeface="ＭＳ ゴシック" pitchFamily="49" charset="-128"/>
                <a:ea typeface="ＭＳ ゴシック" pitchFamily="49" charset="-128"/>
              </a:rPr>
              <a:t>を</a:t>
            </a:r>
            <a:r>
              <a:rPr lang="ja-JP" altLang="en-US" sz="2400" dirty="0">
                <a:latin typeface="ＭＳ ゴシック" pitchFamily="49" charset="-128"/>
                <a:ea typeface="ＭＳ ゴシック" pitchFamily="49" charset="-128"/>
              </a:rPr>
              <a:t>変化させる</a:t>
            </a:r>
            <a:endParaRPr lang="en-US" altLang="ja-JP" sz="2400" dirty="0">
              <a:latin typeface="ＭＳ ゴシック" pitchFamily="49" charset="-128"/>
              <a:ea typeface="ＭＳ ゴシック" pitchFamily="49" charset="-128"/>
            </a:endParaRPr>
          </a:p>
          <a:p>
            <a:r>
              <a:rPr lang="ja-JP" altLang="ja-JP" sz="2400" dirty="0">
                <a:latin typeface="ＭＳ ゴシック" pitchFamily="49" charset="-128"/>
                <a:ea typeface="ＭＳ ゴシック" pitchFamily="49" charset="-128"/>
              </a:rPr>
              <a:t>　</a:t>
            </a:r>
            <a:r>
              <a:rPr lang="ja-JP" altLang="en-US" sz="2400" dirty="0">
                <a:latin typeface="ＭＳ ゴシック" pitchFamily="49" charset="-128"/>
                <a:ea typeface="ＭＳ ゴシック" pitchFamily="49" charset="-128"/>
              </a:rPr>
              <a:t>　</a:t>
            </a:r>
          </a:p>
        </p:txBody>
      </p:sp>
      <p:pic>
        <p:nvPicPr>
          <p:cNvPr id="13" name="図 12"/>
          <p:cNvPicPr>
            <a:picLocks noChangeAspect="1"/>
          </p:cNvPicPr>
          <p:nvPr/>
        </p:nvPicPr>
        <p:blipFill>
          <a:blip r:embed="rId2"/>
          <a:stretch>
            <a:fillRect/>
          </a:stretch>
        </p:blipFill>
        <p:spPr>
          <a:xfrm>
            <a:off x="4075817" y="2780928"/>
            <a:ext cx="4651385" cy="3488539"/>
          </a:xfrm>
          <a:prstGeom prst="rect">
            <a:avLst/>
          </a:prstGeom>
        </p:spPr>
      </p:pic>
    </p:spTree>
    <p:extLst>
      <p:ext uri="{BB962C8B-B14F-4D97-AF65-F5344CB8AC3E}">
        <p14:creationId xmlns:p14="http://schemas.microsoft.com/office/powerpoint/2010/main" val="2926509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188640"/>
            <a:ext cx="8229600" cy="936104"/>
          </a:xfrm>
        </p:spPr>
        <p:txBody>
          <a:bodyPr/>
          <a:lstStyle/>
          <a:p>
            <a:pPr algn="l"/>
            <a:r>
              <a:rPr kumimoji="1" lang="en-US" altLang="ja-JP" dirty="0" smtClean="0">
                <a:latin typeface="ＭＳ ゴシック" pitchFamily="49" charset="-128"/>
                <a:ea typeface="ＭＳ ゴシック" pitchFamily="49" charset="-128"/>
              </a:rPr>
              <a:t>1</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 </a:t>
            </a:r>
            <a:r>
              <a:rPr kumimoji="1" lang="ja-JP" altLang="en-US" dirty="0" smtClean="0">
                <a:latin typeface="ＭＳ ゴシック" pitchFamily="49" charset="-128"/>
                <a:ea typeface="ＭＳ ゴシック" pitchFamily="49" charset="-128"/>
              </a:rPr>
              <a:t>目的</a:t>
            </a: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4860032" y="5373216"/>
            <a:ext cx="184731" cy="430887"/>
          </a:xfrm>
          <a:prstGeom prst="rect">
            <a:avLst/>
          </a:prstGeom>
          <a:noFill/>
        </p:spPr>
        <p:txBody>
          <a:bodyPr wrap="none" rtlCol="0">
            <a:spAutoFit/>
          </a:bodyPr>
          <a:lstStyle/>
          <a:p>
            <a:endParaRPr lang="en-US" altLang="ja-JP" sz="2200" i="1" dirty="0" smtClean="0">
              <a:latin typeface="HG明朝E" pitchFamily="17" charset="-128"/>
              <a:ea typeface="HG明朝E" pitchFamily="17" charset="-128"/>
            </a:endParaRPr>
          </a:p>
        </p:txBody>
      </p:sp>
      <p:sp>
        <p:nvSpPr>
          <p:cNvPr id="11" name="テキスト ボックス 10"/>
          <p:cNvSpPr txBox="1"/>
          <p:nvPr/>
        </p:nvSpPr>
        <p:spPr>
          <a:xfrm>
            <a:off x="403244" y="1833786"/>
            <a:ext cx="8323958" cy="3539430"/>
          </a:xfrm>
          <a:prstGeom prst="rect">
            <a:avLst/>
          </a:prstGeom>
          <a:noFill/>
        </p:spPr>
        <p:txBody>
          <a:bodyPr wrap="square" rtlCol="0">
            <a:spAutoFit/>
          </a:bodyPr>
          <a:lstStyle/>
          <a:p>
            <a:r>
              <a:rPr lang="ja-JP" altLang="en-US" sz="2800" dirty="0">
                <a:latin typeface="ＭＳ ゴシック" pitchFamily="49" charset="-128"/>
                <a:ea typeface="ＭＳ ゴシック" pitchFamily="49" charset="-128"/>
              </a:rPr>
              <a:t>直接効果に着目し、地球温暖化、冷却化をデモンストレーションする実験教材の</a:t>
            </a:r>
            <a:r>
              <a:rPr lang="ja-JP" altLang="en-US" sz="2800" dirty="0" smtClean="0">
                <a:latin typeface="ＭＳ ゴシック" pitchFamily="49" charset="-128"/>
                <a:ea typeface="ＭＳ ゴシック" pitchFamily="49" charset="-128"/>
              </a:rPr>
              <a:t>開発</a:t>
            </a:r>
            <a:endParaRPr lang="en-US" altLang="ja-JP" sz="2800" dirty="0" smtClean="0">
              <a:latin typeface="ＭＳ ゴシック" pitchFamily="49" charset="-128"/>
              <a:ea typeface="ＭＳ ゴシック" pitchFamily="49" charset="-128"/>
            </a:endParaRPr>
          </a:p>
          <a:p>
            <a:endParaRPr lang="en-US" altLang="ja-JP" sz="2800" dirty="0">
              <a:latin typeface="ＭＳ ゴシック" pitchFamily="49" charset="-128"/>
              <a:ea typeface="ＭＳ ゴシック" pitchFamily="49" charset="-128"/>
            </a:endParaRPr>
          </a:p>
          <a:p>
            <a:r>
              <a:rPr lang="ja-JP" altLang="en-US" sz="2800" dirty="0">
                <a:latin typeface="ＭＳ ゴシック" pitchFamily="49" charset="-128"/>
                <a:ea typeface="ＭＳ ゴシック" pitchFamily="49" charset="-128"/>
              </a:rPr>
              <a:t>温暖化：黒色系のエアロゾル粒子として黒色炭素</a:t>
            </a:r>
            <a:endParaRPr lang="en-US" altLang="ja-JP" sz="2800" dirty="0">
              <a:latin typeface="ＭＳ ゴシック" pitchFamily="49" charset="-128"/>
              <a:ea typeface="ＭＳ ゴシック" pitchFamily="49" charset="-128"/>
            </a:endParaRPr>
          </a:p>
          <a:p>
            <a:endParaRPr lang="en-US" altLang="ja-JP" sz="2800" dirty="0">
              <a:latin typeface="ＭＳ ゴシック" pitchFamily="49" charset="-128"/>
              <a:ea typeface="ＭＳ ゴシック" pitchFamily="49" charset="-128"/>
            </a:endParaRPr>
          </a:p>
          <a:p>
            <a:r>
              <a:rPr lang="ja-JP" altLang="en-US" sz="2800" dirty="0">
                <a:latin typeface="ＭＳ ゴシック" pitchFamily="49" charset="-128"/>
                <a:ea typeface="ＭＳ ゴシック" pitchFamily="49" charset="-128"/>
              </a:rPr>
              <a:t>冷却化：白色系のデモンストレーションとして</a:t>
            </a:r>
            <a:endParaRPr lang="en-US" altLang="ja-JP" sz="2800" dirty="0">
              <a:latin typeface="ＭＳ ゴシック" pitchFamily="49" charset="-128"/>
              <a:ea typeface="ＭＳ ゴシック" pitchFamily="49" charset="-128"/>
            </a:endParaRPr>
          </a:p>
          <a:p>
            <a:r>
              <a:rPr lang="ja-JP" altLang="ja-JP" sz="2800" dirty="0">
                <a:latin typeface="ＭＳ ゴシック" pitchFamily="49" charset="-128"/>
                <a:ea typeface="ＭＳ ゴシック" pitchFamily="49" charset="-128"/>
              </a:rPr>
              <a:t>　</a:t>
            </a:r>
            <a:r>
              <a:rPr lang="ja-JP" altLang="en-US" sz="2800" dirty="0">
                <a:latin typeface="ＭＳ ゴシック" pitchFamily="49" charset="-128"/>
                <a:ea typeface="ＭＳ ゴシック" pitchFamily="49" charset="-128"/>
              </a:rPr>
              <a:t>　　　　硫酸カルシウム</a:t>
            </a:r>
            <a:endParaRPr lang="en-US" altLang="ja-JP" sz="2800" dirty="0">
              <a:latin typeface="ＭＳ ゴシック" pitchFamily="49" charset="-128"/>
              <a:ea typeface="ＭＳ ゴシック" pitchFamily="49" charset="-128"/>
            </a:endParaRPr>
          </a:p>
          <a:p>
            <a:endParaRPr lang="ja-JP" altLang="en-US" sz="2800" dirty="0"/>
          </a:p>
        </p:txBody>
      </p:sp>
    </p:spTree>
    <p:extLst>
      <p:ext uri="{BB962C8B-B14F-4D97-AF65-F5344CB8AC3E}">
        <p14:creationId xmlns:p14="http://schemas.microsoft.com/office/powerpoint/2010/main" val="98829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2947" y="116632"/>
            <a:ext cx="8229600" cy="936104"/>
          </a:xfrm>
        </p:spPr>
        <p:txBody>
          <a:bodyPr/>
          <a:lstStyle/>
          <a:p>
            <a:pPr algn="l"/>
            <a:r>
              <a:rPr lang="en-US" altLang="ja-JP" dirty="0" smtClean="0">
                <a:latin typeface="ＭＳ ゴシック" pitchFamily="49" charset="-128"/>
                <a:ea typeface="ＭＳ ゴシック" pitchFamily="49" charset="-128"/>
              </a:rPr>
              <a:t>2.</a:t>
            </a:r>
            <a:r>
              <a:rPr lang="ja-JP" altLang="en-US" dirty="0"/>
              <a:t>実験器材</a:t>
            </a: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4860032" y="5373216"/>
            <a:ext cx="184731" cy="430887"/>
          </a:xfrm>
          <a:prstGeom prst="rect">
            <a:avLst/>
          </a:prstGeom>
          <a:noFill/>
        </p:spPr>
        <p:txBody>
          <a:bodyPr wrap="none" rtlCol="0">
            <a:spAutoFit/>
          </a:bodyPr>
          <a:lstStyle/>
          <a:p>
            <a:endParaRPr lang="en-US" altLang="ja-JP" sz="2200" i="1" dirty="0" smtClean="0">
              <a:latin typeface="HG明朝E" pitchFamily="17" charset="-128"/>
              <a:ea typeface="HG明朝E" pitchFamily="17" charset="-128"/>
            </a:endParaRPr>
          </a:p>
        </p:txBody>
      </p:sp>
      <p:pic>
        <p:nvPicPr>
          <p:cNvPr id="55" name="コンテンツ プレースホルダー 3"/>
          <p:cNvPicPr>
            <a:picLocks noGrp="1" noChangeAspect="1"/>
          </p:cNvPicPr>
          <p:nvPr>
            <p:ph idx="1"/>
          </p:nvPr>
        </p:nvPicPr>
        <p:blipFill>
          <a:blip r:embed="rId2"/>
          <a:srcRect t="16325" b="16325"/>
          <a:stretch>
            <a:fillRect/>
          </a:stretch>
        </p:blipFill>
        <p:spPr>
          <a:xfrm>
            <a:off x="467544" y="1036508"/>
            <a:ext cx="8229600" cy="4525963"/>
          </a:xfrm>
        </p:spPr>
      </p:pic>
      <p:sp>
        <p:nvSpPr>
          <p:cNvPr id="56" name="コンテンツ プレースホルダー 2"/>
          <p:cNvSpPr txBox="1">
            <a:spLocks/>
          </p:cNvSpPr>
          <p:nvPr/>
        </p:nvSpPr>
        <p:spPr>
          <a:xfrm>
            <a:off x="2413514" y="5588659"/>
            <a:ext cx="6696744" cy="1225297"/>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Font typeface="Symbol" pitchFamily="18" charset="2"/>
              <a:buNone/>
            </a:pPr>
            <a:r>
              <a:rPr lang="ja-JP" altLang="en-US" sz="1600" dirty="0" smtClean="0">
                <a:solidFill>
                  <a:schemeClr val="tx1"/>
                </a:solidFill>
              </a:rPr>
              <a:t>・デジタル粉塵計（日本カノマックス社製散乱式高感度デジタル粉塵計</a:t>
            </a:r>
            <a:r>
              <a:rPr lang="en-US" altLang="ja-JP" sz="1600" dirty="0" smtClean="0">
                <a:solidFill>
                  <a:schemeClr val="tx1"/>
                </a:solidFill>
              </a:rPr>
              <a:t>MODEL3421)</a:t>
            </a:r>
          </a:p>
          <a:p>
            <a:pPr marL="0" indent="0">
              <a:buFont typeface="Symbol" pitchFamily="18" charset="2"/>
              <a:buNone/>
            </a:pPr>
            <a:r>
              <a:rPr lang="ja-JP" altLang="en-US" sz="1600" dirty="0" smtClean="0">
                <a:solidFill>
                  <a:schemeClr val="tx1"/>
                </a:solidFill>
              </a:rPr>
              <a:t>・粒径分布、結晶の撮影（</a:t>
            </a:r>
            <a:r>
              <a:rPr lang="en-US" altLang="ja-JP" sz="1600" dirty="0" smtClean="0">
                <a:solidFill>
                  <a:schemeClr val="tx1"/>
                </a:solidFill>
              </a:rPr>
              <a:t>KEYENCE</a:t>
            </a:r>
            <a:r>
              <a:rPr lang="ja-JP" altLang="en-US" sz="1600" dirty="0" smtClean="0">
                <a:solidFill>
                  <a:schemeClr val="tx1"/>
                </a:solidFill>
              </a:rPr>
              <a:t>製デジタル</a:t>
            </a:r>
            <a:r>
              <a:rPr lang="en-US" altLang="ja-JP" sz="1600" dirty="0" smtClean="0">
                <a:solidFill>
                  <a:schemeClr val="tx1"/>
                </a:solidFill>
              </a:rPr>
              <a:t>HD</a:t>
            </a:r>
            <a:r>
              <a:rPr lang="ja-JP" altLang="en-US" sz="1600" dirty="0" smtClean="0">
                <a:solidFill>
                  <a:schemeClr val="tx1"/>
                </a:solidFill>
              </a:rPr>
              <a:t>マイクロスコープ</a:t>
            </a:r>
            <a:r>
              <a:rPr lang="en-US" altLang="ja-JP" sz="1600" dirty="0" smtClean="0">
                <a:solidFill>
                  <a:schemeClr val="tx1"/>
                </a:solidFill>
              </a:rPr>
              <a:t>VH-7000)</a:t>
            </a:r>
          </a:p>
          <a:p>
            <a:pPr marL="0" indent="0">
              <a:buFont typeface="Symbol" pitchFamily="18" charset="2"/>
              <a:buNone/>
            </a:pPr>
            <a:r>
              <a:rPr lang="ja-JP" altLang="en-US" sz="1600" dirty="0" smtClean="0">
                <a:solidFill>
                  <a:schemeClr val="tx1"/>
                </a:solidFill>
              </a:rPr>
              <a:t>・放射強度測定</a:t>
            </a:r>
            <a:r>
              <a:rPr lang="en-US" altLang="ja-JP" sz="1600" dirty="0" smtClean="0">
                <a:solidFill>
                  <a:schemeClr val="tx1"/>
                </a:solidFill>
              </a:rPr>
              <a:t>(</a:t>
            </a:r>
            <a:r>
              <a:rPr lang="ja-JP" altLang="en-US" sz="1600" dirty="0" smtClean="0">
                <a:solidFill>
                  <a:schemeClr val="tx1"/>
                </a:solidFill>
              </a:rPr>
              <a:t>マキ製作所多目的分光放射計</a:t>
            </a:r>
            <a:r>
              <a:rPr lang="en-US" altLang="ja-JP" sz="1600" dirty="0" smtClean="0">
                <a:solidFill>
                  <a:schemeClr val="tx1"/>
                </a:solidFill>
              </a:rPr>
              <a:t>MRS7000)</a:t>
            </a:r>
          </a:p>
        </p:txBody>
      </p:sp>
    </p:spTree>
    <p:extLst>
      <p:ext uri="{BB962C8B-B14F-4D97-AF65-F5344CB8AC3E}">
        <p14:creationId xmlns:p14="http://schemas.microsoft.com/office/powerpoint/2010/main" val="1394096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2947" y="116632"/>
            <a:ext cx="8229600" cy="936104"/>
          </a:xfrm>
        </p:spPr>
        <p:txBody>
          <a:bodyPr/>
          <a:lstStyle/>
          <a:p>
            <a:pPr algn="l"/>
            <a:r>
              <a:rPr lang="en-US" altLang="ja-JP" dirty="0" smtClean="0">
                <a:latin typeface="ＭＳ ゴシック" pitchFamily="49" charset="-128"/>
                <a:ea typeface="ＭＳ ゴシック" pitchFamily="49" charset="-128"/>
              </a:rPr>
              <a:t>3.</a:t>
            </a:r>
            <a:r>
              <a:rPr lang="ja-JP" altLang="en-US" dirty="0" smtClean="0">
                <a:latin typeface="ＭＳ ゴシック" pitchFamily="49" charset="-128"/>
                <a:ea typeface="ＭＳ ゴシック" pitchFamily="49" charset="-128"/>
              </a:rPr>
              <a:t>実験方法</a:t>
            </a:r>
            <a:endParaRPr kumimoji="1" lang="ja-JP" altLang="en-US" dirty="0">
              <a:latin typeface="ＭＳ ゴシック" pitchFamily="49" charset="-128"/>
              <a:ea typeface="ＭＳ ゴシック" pitchFamily="49" charset="-128"/>
            </a:endParaRPr>
          </a:p>
        </p:txBody>
      </p:sp>
      <p:sp>
        <p:nvSpPr>
          <p:cNvPr id="29" name="テキスト ボックス 28"/>
          <p:cNvSpPr txBox="1"/>
          <p:nvPr/>
        </p:nvSpPr>
        <p:spPr>
          <a:xfrm>
            <a:off x="375142" y="1124744"/>
            <a:ext cx="8334561" cy="954107"/>
          </a:xfrm>
          <a:prstGeom prst="rect">
            <a:avLst/>
          </a:prstGeom>
          <a:noFill/>
        </p:spPr>
        <p:txBody>
          <a:bodyPr wrap="square" rtlCol="0">
            <a:spAutoFit/>
          </a:bodyPr>
          <a:lstStyle/>
          <a:p>
            <a:r>
              <a:rPr lang="ja-JP" altLang="en-US" sz="2800" dirty="0" smtClean="0"/>
              <a:t>エアロゾルによる地球温暖化・冷却化デモンストレーション実験器での温暖化・冷却化の計測</a:t>
            </a:r>
            <a:endParaRPr lang="ja-JP" altLang="en-US" sz="2800" dirty="0"/>
          </a:p>
        </p:txBody>
      </p:sp>
      <p:sp>
        <p:nvSpPr>
          <p:cNvPr id="31" name="テキスト ボックス 30"/>
          <p:cNvSpPr txBox="1"/>
          <p:nvPr/>
        </p:nvSpPr>
        <p:spPr>
          <a:xfrm>
            <a:off x="375142" y="2204864"/>
            <a:ext cx="8323958" cy="1384995"/>
          </a:xfrm>
          <a:prstGeom prst="rect">
            <a:avLst/>
          </a:prstGeom>
          <a:noFill/>
        </p:spPr>
        <p:txBody>
          <a:bodyPr wrap="square" rtlCol="0">
            <a:spAutoFit/>
          </a:bodyPr>
          <a:lstStyle/>
          <a:p>
            <a:r>
              <a:rPr lang="ja-JP" altLang="en-US" sz="2800" dirty="0" smtClean="0">
                <a:latin typeface="ＭＳ ゴシック" pitchFamily="49" charset="-128"/>
                <a:ea typeface="ＭＳ ゴシック" pitchFamily="49" charset="-128"/>
              </a:rPr>
              <a:t>地球モデルに空気とエアロゾル粒子を入れて</a:t>
            </a:r>
            <a:r>
              <a:rPr lang="en-US" altLang="ja-JP" sz="2800" dirty="0" smtClean="0">
                <a:latin typeface="ＭＳ ゴシック" pitchFamily="49" charset="-128"/>
                <a:ea typeface="ＭＳ ゴシック" pitchFamily="49" charset="-128"/>
              </a:rPr>
              <a:t>30</a:t>
            </a:r>
            <a:r>
              <a:rPr lang="ja-JP" altLang="en-US" sz="2800" dirty="0" smtClean="0">
                <a:latin typeface="ＭＳ ゴシック" pitchFamily="49" charset="-128"/>
                <a:ea typeface="ＭＳ ゴシック" pitchFamily="49" charset="-128"/>
              </a:rPr>
              <a:t>秒ごとにデジタル温度計で地球モデル内の温度計測する。</a:t>
            </a:r>
            <a:endParaRPr lang="en-US" altLang="ja-JP" sz="2800" dirty="0" smtClean="0">
              <a:latin typeface="ＭＳ ゴシック" pitchFamily="49" charset="-128"/>
              <a:ea typeface="ＭＳ ゴシック" pitchFamily="49" charset="-128"/>
            </a:endParaRPr>
          </a:p>
        </p:txBody>
      </p:sp>
      <p:sp>
        <p:nvSpPr>
          <p:cNvPr id="32" name="テキスト ボックス 31"/>
          <p:cNvSpPr txBox="1"/>
          <p:nvPr/>
        </p:nvSpPr>
        <p:spPr>
          <a:xfrm>
            <a:off x="364539" y="3990075"/>
            <a:ext cx="8334561" cy="523220"/>
          </a:xfrm>
          <a:prstGeom prst="rect">
            <a:avLst/>
          </a:prstGeom>
          <a:noFill/>
        </p:spPr>
        <p:txBody>
          <a:bodyPr wrap="square" rtlCol="0">
            <a:spAutoFit/>
          </a:bodyPr>
          <a:lstStyle/>
          <a:p>
            <a:r>
              <a:rPr lang="ja-JP" altLang="en-US" sz="2800" dirty="0" smtClean="0"/>
              <a:t>デジタル粉塵計</a:t>
            </a:r>
            <a:endParaRPr lang="ja-JP" altLang="en-US" sz="2800" dirty="0"/>
          </a:p>
        </p:txBody>
      </p:sp>
      <p:sp>
        <p:nvSpPr>
          <p:cNvPr id="33" name="テキスト ボックス 32"/>
          <p:cNvSpPr txBox="1"/>
          <p:nvPr/>
        </p:nvSpPr>
        <p:spPr>
          <a:xfrm>
            <a:off x="522460" y="4293096"/>
            <a:ext cx="8323958" cy="523220"/>
          </a:xfrm>
          <a:prstGeom prst="rect">
            <a:avLst/>
          </a:prstGeom>
          <a:noFill/>
        </p:spPr>
        <p:txBody>
          <a:bodyPr wrap="square" rtlCol="0">
            <a:spAutoFit/>
          </a:bodyPr>
          <a:lstStyle/>
          <a:p>
            <a:endParaRPr lang="en-US" altLang="ja-JP" sz="2800" dirty="0" smtClean="0">
              <a:latin typeface="ＭＳ ゴシック" pitchFamily="49" charset="-128"/>
              <a:ea typeface="ＭＳ ゴシック" pitchFamily="49" charset="-128"/>
            </a:endParaRPr>
          </a:p>
        </p:txBody>
      </p:sp>
      <p:sp>
        <p:nvSpPr>
          <p:cNvPr id="34" name="テキスト ボックス 33"/>
          <p:cNvSpPr txBox="1"/>
          <p:nvPr/>
        </p:nvSpPr>
        <p:spPr>
          <a:xfrm>
            <a:off x="385745" y="4554706"/>
            <a:ext cx="8323958" cy="954107"/>
          </a:xfrm>
          <a:prstGeom prst="rect">
            <a:avLst/>
          </a:prstGeom>
          <a:noFill/>
        </p:spPr>
        <p:txBody>
          <a:bodyPr wrap="square" rtlCol="0">
            <a:spAutoFit/>
          </a:bodyPr>
          <a:lstStyle/>
          <a:p>
            <a:r>
              <a:rPr lang="ja-JP" altLang="en-US" sz="2800" dirty="0" smtClean="0">
                <a:latin typeface="ＭＳ ゴシック" pitchFamily="49" charset="-128"/>
                <a:ea typeface="ＭＳ ゴシック" pitchFamily="49" charset="-128"/>
              </a:rPr>
              <a:t>濃度測定は、エアロゾル粒子を浮遊させた地球モデル内部の気体を粉塵計に導入して測定を行った。</a:t>
            </a:r>
            <a:endParaRPr lang="en-US" altLang="ja-JP" sz="2800" dirty="0" smtClean="0">
              <a:latin typeface="ＭＳ ゴシック" pitchFamily="49" charset="-128"/>
              <a:ea typeface="ＭＳ ゴシック" pitchFamily="49" charset="-128"/>
            </a:endParaRPr>
          </a:p>
        </p:txBody>
      </p:sp>
    </p:spTree>
    <p:extLst>
      <p:ext uri="{BB962C8B-B14F-4D97-AF65-F5344CB8AC3E}">
        <p14:creationId xmlns:p14="http://schemas.microsoft.com/office/powerpoint/2010/main" val="3773056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2947" y="116632"/>
            <a:ext cx="8229600" cy="936104"/>
          </a:xfrm>
        </p:spPr>
        <p:txBody>
          <a:bodyPr/>
          <a:lstStyle/>
          <a:p>
            <a:pPr algn="l"/>
            <a:r>
              <a:rPr lang="en-US" altLang="ja-JP" dirty="0" smtClean="0">
                <a:latin typeface="ＭＳ ゴシック" pitchFamily="49" charset="-128"/>
                <a:ea typeface="ＭＳ ゴシック" pitchFamily="49" charset="-128"/>
              </a:rPr>
              <a:t>3.</a:t>
            </a:r>
            <a:r>
              <a:rPr lang="ja-JP" altLang="en-US" dirty="0" smtClean="0">
                <a:latin typeface="ＭＳ ゴシック" pitchFamily="49" charset="-128"/>
                <a:ea typeface="ＭＳ ゴシック" pitchFamily="49" charset="-128"/>
              </a:rPr>
              <a:t>実験方法</a:t>
            </a:r>
            <a:endParaRPr kumimoji="1" lang="ja-JP" altLang="en-US" dirty="0">
              <a:latin typeface="ＭＳ ゴシック" pitchFamily="49" charset="-128"/>
              <a:ea typeface="ＭＳ ゴシック" pitchFamily="49" charset="-128"/>
            </a:endParaRPr>
          </a:p>
        </p:txBody>
      </p:sp>
      <p:sp>
        <p:nvSpPr>
          <p:cNvPr id="29" name="テキスト ボックス 28"/>
          <p:cNvSpPr txBox="1"/>
          <p:nvPr/>
        </p:nvSpPr>
        <p:spPr>
          <a:xfrm>
            <a:off x="375142" y="1124744"/>
            <a:ext cx="8334561" cy="523220"/>
          </a:xfrm>
          <a:prstGeom prst="rect">
            <a:avLst/>
          </a:prstGeom>
          <a:noFill/>
        </p:spPr>
        <p:txBody>
          <a:bodyPr wrap="square" rtlCol="0">
            <a:spAutoFit/>
          </a:bodyPr>
          <a:lstStyle/>
          <a:p>
            <a:r>
              <a:rPr lang="ja-JP" altLang="en-US" sz="2800" dirty="0" smtClean="0"/>
              <a:t>粒径分布および結晶の撮影</a:t>
            </a:r>
            <a:endParaRPr lang="ja-JP" altLang="en-US" sz="2800" dirty="0"/>
          </a:p>
        </p:txBody>
      </p:sp>
      <p:sp>
        <p:nvSpPr>
          <p:cNvPr id="31" name="テキスト ボックス 30"/>
          <p:cNvSpPr txBox="1"/>
          <p:nvPr/>
        </p:nvSpPr>
        <p:spPr>
          <a:xfrm>
            <a:off x="385745" y="1844824"/>
            <a:ext cx="8323958" cy="1384995"/>
          </a:xfrm>
          <a:prstGeom prst="rect">
            <a:avLst/>
          </a:prstGeom>
          <a:noFill/>
        </p:spPr>
        <p:txBody>
          <a:bodyPr wrap="square" rtlCol="0">
            <a:spAutoFit/>
          </a:bodyPr>
          <a:lstStyle/>
          <a:p>
            <a:r>
              <a:rPr lang="en-US" altLang="ja-JP" sz="2800" dirty="0" smtClean="0">
                <a:latin typeface="ＭＳ ゴシック" pitchFamily="49" charset="-128"/>
                <a:ea typeface="ＭＳ ゴシック" pitchFamily="49" charset="-128"/>
              </a:rPr>
              <a:t>KEYENCE</a:t>
            </a:r>
            <a:r>
              <a:rPr lang="ja-JP" altLang="en-US" sz="2800" dirty="0" smtClean="0">
                <a:latin typeface="ＭＳ ゴシック" pitchFamily="49" charset="-128"/>
                <a:ea typeface="ＭＳ ゴシック" pitchFamily="49" charset="-128"/>
              </a:rPr>
              <a:t>製のデジタル</a:t>
            </a:r>
            <a:r>
              <a:rPr lang="en-US" altLang="ja-JP" sz="2800" dirty="0" smtClean="0">
                <a:latin typeface="ＭＳ ゴシック" pitchFamily="49" charset="-128"/>
                <a:ea typeface="ＭＳ ゴシック" pitchFamily="49" charset="-128"/>
              </a:rPr>
              <a:t>HD</a:t>
            </a:r>
            <a:r>
              <a:rPr lang="ja-JP" altLang="en-US" sz="2800" dirty="0" smtClean="0">
                <a:latin typeface="ＭＳ ゴシック" pitchFamily="49" charset="-128"/>
                <a:ea typeface="ＭＳ ゴシック" pitchFamily="49" charset="-128"/>
              </a:rPr>
              <a:t>マイクロスコープ</a:t>
            </a:r>
            <a:r>
              <a:rPr lang="en-US" altLang="ja-JP" sz="2800" dirty="0" smtClean="0">
                <a:latin typeface="ＭＳ ゴシック" pitchFamily="49" charset="-128"/>
                <a:ea typeface="ＭＳ ゴシック" pitchFamily="49" charset="-128"/>
              </a:rPr>
              <a:t>VH-7000</a:t>
            </a:r>
            <a:r>
              <a:rPr lang="ja-JP" altLang="en-US" sz="2800" dirty="0" smtClean="0">
                <a:latin typeface="ＭＳ ゴシック" pitchFamily="49" charset="-128"/>
                <a:ea typeface="ＭＳ ゴシック" pitchFamily="49" charset="-128"/>
              </a:rPr>
              <a:t>を用いて、粒径分布を調べた。また、これを用いて、結晶の撮影を行った。</a:t>
            </a:r>
            <a:endParaRPr lang="en-US" altLang="ja-JP" sz="2800" dirty="0" smtClean="0">
              <a:latin typeface="ＭＳ ゴシック" pitchFamily="49" charset="-128"/>
              <a:ea typeface="ＭＳ ゴシック" pitchFamily="49" charset="-128"/>
            </a:endParaRPr>
          </a:p>
        </p:txBody>
      </p:sp>
      <p:sp>
        <p:nvSpPr>
          <p:cNvPr id="32" name="テキスト ボックス 31"/>
          <p:cNvSpPr txBox="1"/>
          <p:nvPr/>
        </p:nvSpPr>
        <p:spPr>
          <a:xfrm>
            <a:off x="364538" y="3720757"/>
            <a:ext cx="8334561" cy="523220"/>
          </a:xfrm>
          <a:prstGeom prst="rect">
            <a:avLst/>
          </a:prstGeom>
          <a:noFill/>
        </p:spPr>
        <p:txBody>
          <a:bodyPr wrap="square" rtlCol="0">
            <a:spAutoFit/>
          </a:bodyPr>
          <a:lstStyle/>
          <a:p>
            <a:r>
              <a:rPr lang="ja-JP" altLang="en-US" sz="2800" dirty="0" smtClean="0"/>
              <a:t>多目的分光放射計での放射強度の計測</a:t>
            </a:r>
            <a:endParaRPr lang="ja-JP" altLang="en-US" sz="2800" dirty="0"/>
          </a:p>
        </p:txBody>
      </p:sp>
      <p:sp>
        <p:nvSpPr>
          <p:cNvPr id="33" name="テキスト ボックス 32"/>
          <p:cNvSpPr txBox="1"/>
          <p:nvPr/>
        </p:nvSpPr>
        <p:spPr>
          <a:xfrm>
            <a:off x="522460" y="4293096"/>
            <a:ext cx="8323958" cy="523220"/>
          </a:xfrm>
          <a:prstGeom prst="rect">
            <a:avLst/>
          </a:prstGeom>
          <a:noFill/>
        </p:spPr>
        <p:txBody>
          <a:bodyPr wrap="square" rtlCol="0">
            <a:spAutoFit/>
          </a:bodyPr>
          <a:lstStyle/>
          <a:p>
            <a:endParaRPr lang="en-US" altLang="ja-JP" sz="2800" dirty="0" smtClean="0">
              <a:latin typeface="ＭＳ ゴシック" pitchFamily="49" charset="-128"/>
              <a:ea typeface="ＭＳ ゴシック" pitchFamily="49" charset="-128"/>
            </a:endParaRPr>
          </a:p>
        </p:txBody>
      </p:sp>
      <p:sp>
        <p:nvSpPr>
          <p:cNvPr id="34" name="テキスト ボックス 33"/>
          <p:cNvSpPr txBox="1"/>
          <p:nvPr/>
        </p:nvSpPr>
        <p:spPr>
          <a:xfrm>
            <a:off x="375141" y="4554706"/>
            <a:ext cx="8323958" cy="954107"/>
          </a:xfrm>
          <a:prstGeom prst="rect">
            <a:avLst/>
          </a:prstGeom>
          <a:noFill/>
        </p:spPr>
        <p:txBody>
          <a:bodyPr wrap="square" rtlCol="0">
            <a:spAutoFit/>
          </a:bodyPr>
          <a:lstStyle/>
          <a:p>
            <a:r>
              <a:rPr lang="ja-JP" altLang="en-US" sz="2800" dirty="0" smtClean="0">
                <a:latin typeface="ＭＳ ゴシック" pitchFamily="49" charset="-128"/>
                <a:ea typeface="ＭＳ ゴシック" pitchFamily="49" charset="-128"/>
              </a:rPr>
              <a:t>多目的分光放射計でハロゲンランプ</a:t>
            </a:r>
            <a:r>
              <a:rPr lang="en-US" altLang="ja-JP" sz="2800" dirty="0" smtClean="0">
                <a:latin typeface="ＭＳ ゴシック" pitchFamily="49" charset="-128"/>
                <a:ea typeface="ＭＳ ゴシック" pitchFamily="49" charset="-128"/>
              </a:rPr>
              <a:t>1</a:t>
            </a:r>
            <a:r>
              <a:rPr lang="ja-JP" altLang="en-US" sz="2800" dirty="0" smtClean="0">
                <a:latin typeface="ＭＳ ゴシック" pitchFamily="49" charset="-128"/>
                <a:ea typeface="ＭＳ ゴシック" pitchFamily="49" charset="-128"/>
              </a:rPr>
              <a:t>個の放射強度を測定する。</a:t>
            </a:r>
            <a:endParaRPr lang="en-US" altLang="ja-JP" sz="2800" dirty="0" smtClean="0">
              <a:latin typeface="ＭＳ ゴシック" pitchFamily="49" charset="-128"/>
              <a:ea typeface="ＭＳ ゴシック" pitchFamily="49" charset="-128"/>
            </a:endParaRPr>
          </a:p>
        </p:txBody>
      </p:sp>
    </p:spTree>
    <p:extLst>
      <p:ext uri="{BB962C8B-B14F-4D97-AF65-F5344CB8AC3E}">
        <p14:creationId xmlns:p14="http://schemas.microsoft.com/office/powerpoint/2010/main" val="1794418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213633"/>
            <a:ext cx="8229600" cy="936104"/>
          </a:xfrm>
        </p:spPr>
        <p:txBody>
          <a:bodyPr/>
          <a:lstStyle/>
          <a:p>
            <a:pPr algn="l"/>
            <a:r>
              <a:rPr lang="en-US" altLang="ja-JP" dirty="0" smtClean="0">
                <a:latin typeface="ＭＳ ゴシック" pitchFamily="49" charset="-128"/>
                <a:ea typeface="ＭＳ ゴシック" pitchFamily="49" charset="-128"/>
              </a:rPr>
              <a:t>4.</a:t>
            </a:r>
            <a:r>
              <a:rPr lang="ja-JP" altLang="en-US" dirty="0" smtClean="0">
                <a:latin typeface="ＭＳ ゴシック" pitchFamily="49" charset="-128"/>
                <a:ea typeface="ＭＳ ゴシック" pitchFamily="49" charset="-128"/>
              </a:rPr>
              <a:t>実験結果</a:t>
            </a:r>
            <a:endParaRPr kumimoji="1" lang="ja-JP" altLang="en-US" dirty="0">
              <a:latin typeface="ＭＳ ゴシック" pitchFamily="49" charset="-128"/>
              <a:ea typeface="ＭＳ ゴシック" pitchFamily="49" charset="-128"/>
            </a:endParaRPr>
          </a:p>
        </p:txBody>
      </p:sp>
      <p:sp>
        <p:nvSpPr>
          <p:cNvPr id="4" name="テキスト ボックス 3"/>
          <p:cNvSpPr txBox="1"/>
          <p:nvPr/>
        </p:nvSpPr>
        <p:spPr>
          <a:xfrm>
            <a:off x="251520" y="1124744"/>
            <a:ext cx="8334561" cy="523220"/>
          </a:xfrm>
          <a:prstGeom prst="rect">
            <a:avLst/>
          </a:prstGeom>
          <a:noFill/>
        </p:spPr>
        <p:txBody>
          <a:bodyPr wrap="square" rtlCol="0">
            <a:spAutoFit/>
          </a:bodyPr>
          <a:lstStyle/>
          <a:p>
            <a:r>
              <a:rPr lang="en-US" altLang="ja-JP" sz="2800" dirty="0" smtClean="0">
                <a:latin typeface="+mn-ea"/>
              </a:rPr>
              <a:t>4.1</a:t>
            </a:r>
            <a:r>
              <a:rPr lang="en-US" altLang="ja-JP" sz="2800" dirty="0">
                <a:latin typeface="+mn-ea"/>
              </a:rPr>
              <a:t> </a:t>
            </a:r>
            <a:r>
              <a:rPr lang="ja-JP" altLang="en-US" sz="2800" dirty="0" smtClean="0">
                <a:latin typeface="+mn-ea"/>
              </a:rPr>
              <a:t>硝酸カルシウムを用いた場合</a:t>
            </a:r>
            <a:endParaRPr lang="ja-JP" altLang="en-US" sz="2800" dirty="0">
              <a:latin typeface="+mn-ea"/>
            </a:endParaRPr>
          </a:p>
        </p:txBody>
      </p:sp>
      <p:sp>
        <p:nvSpPr>
          <p:cNvPr id="5" name="テキスト ボックス 4"/>
          <p:cNvSpPr txBox="1"/>
          <p:nvPr/>
        </p:nvSpPr>
        <p:spPr>
          <a:xfrm>
            <a:off x="390069" y="1647964"/>
            <a:ext cx="8323958" cy="461665"/>
          </a:xfrm>
          <a:prstGeom prst="rect">
            <a:avLst/>
          </a:prstGeom>
          <a:noFill/>
        </p:spPr>
        <p:txBody>
          <a:bodyPr wrap="square" rtlCol="0">
            <a:spAutoFit/>
          </a:bodyPr>
          <a:lstStyle/>
          <a:p>
            <a:r>
              <a:rPr lang="ja-JP" altLang="en-US" sz="2400" dirty="0" smtClean="0">
                <a:latin typeface="ＭＳ ゴシック" pitchFamily="49" charset="-128"/>
                <a:ea typeface="ＭＳ ゴシック" pitchFamily="49" charset="-128"/>
              </a:rPr>
              <a:t>白色系のエアロゾルとして硫酸カルシウムを封入した。</a:t>
            </a:r>
            <a:endParaRPr lang="en-US" altLang="ja-JP" sz="2400" dirty="0" smtClean="0">
              <a:latin typeface="ＭＳ ゴシック" pitchFamily="49" charset="-128"/>
              <a:ea typeface="ＭＳ ゴシック" pitchFamily="49" charset="-128"/>
            </a:endParaRPr>
          </a:p>
        </p:txBody>
      </p:sp>
      <p:sp>
        <p:nvSpPr>
          <p:cNvPr id="6" name="テキスト ボックス 5"/>
          <p:cNvSpPr txBox="1"/>
          <p:nvPr/>
        </p:nvSpPr>
        <p:spPr>
          <a:xfrm>
            <a:off x="257539" y="2114990"/>
            <a:ext cx="8334561" cy="523220"/>
          </a:xfrm>
          <a:prstGeom prst="rect">
            <a:avLst/>
          </a:prstGeom>
          <a:noFill/>
        </p:spPr>
        <p:txBody>
          <a:bodyPr wrap="square" rtlCol="0">
            <a:spAutoFit/>
          </a:bodyPr>
          <a:lstStyle/>
          <a:p>
            <a:r>
              <a:rPr lang="en-US" altLang="ja-JP" sz="2800" dirty="0" smtClean="0">
                <a:latin typeface="+mn-ea"/>
              </a:rPr>
              <a:t>4.1.1 </a:t>
            </a:r>
            <a:r>
              <a:rPr lang="ja-JP" altLang="en-US" sz="2800" dirty="0" smtClean="0">
                <a:latin typeface="+mn-ea"/>
              </a:rPr>
              <a:t>冷却化実験</a:t>
            </a:r>
            <a:endParaRPr lang="ja-JP" altLang="en-US" sz="2800" dirty="0">
              <a:latin typeface="+mn-ea"/>
            </a:endParaRPr>
          </a:p>
        </p:txBody>
      </p:sp>
      <p:sp>
        <p:nvSpPr>
          <p:cNvPr id="9" name="テキスト ボックス 8"/>
          <p:cNvSpPr txBox="1"/>
          <p:nvPr/>
        </p:nvSpPr>
        <p:spPr>
          <a:xfrm>
            <a:off x="390069" y="2829842"/>
            <a:ext cx="3889264" cy="830997"/>
          </a:xfrm>
          <a:prstGeom prst="rect">
            <a:avLst/>
          </a:prstGeom>
          <a:noFill/>
        </p:spPr>
        <p:txBody>
          <a:bodyPr wrap="square" rtlCol="0">
            <a:spAutoFit/>
          </a:bodyPr>
          <a:lstStyle/>
          <a:p>
            <a:r>
              <a:rPr lang="ja-JP" altLang="en-US" sz="2400" dirty="0" smtClean="0">
                <a:latin typeface="ＭＳ ゴシック" pitchFamily="49" charset="-128"/>
                <a:ea typeface="ＭＳ ゴシック" pitchFamily="49" charset="-128"/>
              </a:rPr>
              <a:t>室温</a:t>
            </a:r>
            <a:r>
              <a:rPr lang="en-US" altLang="ja-JP" sz="2400" dirty="0" smtClean="0">
                <a:latin typeface="ＭＳ ゴシック" pitchFamily="49" charset="-128"/>
                <a:ea typeface="ＭＳ ゴシック" pitchFamily="49" charset="-128"/>
              </a:rPr>
              <a:t>26.7</a:t>
            </a:r>
            <a:r>
              <a:rPr lang="ja-JP" altLang="en-US" sz="2400" dirty="0" smtClean="0">
                <a:latin typeface="ＭＳ ゴシック" pitchFamily="49" charset="-128"/>
                <a:ea typeface="ＭＳ ゴシック" pitchFamily="49" charset="-128"/>
              </a:rPr>
              <a:t>℃</a:t>
            </a:r>
            <a:endParaRPr lang="en-US" altLang="ja-JP" sz="2400" dirty="0" smtClean="0">
              <a:latin typeface="ＭＳ ゴシック" pitchFamily="49" charset="-128"/>
              <a:ea typeface="ＭＳ ゴシック" pitchFamily="49" charset="-128"/>
            </a:endParaRPr>
          </a:p>
          <a:p>
            <a:r>
              <a:rPr lang="ja-JP" altLang="en-US" sz="2400" dirty="0" smtClean="0">
                <a:latin typeface="ＭＳ ゴシック" pitchFamily="49" charset="-128"/>
                <a:ea typeface="ＭＳ ゴシック" pitchFamily="49" charset="-128"/>
              </a:rPr>
              <a:t>エアロゾル濃度</a:t>
            </a:r>
            <a:r>
              <a:rPr lang="en-US" altLang="ja-JP" sz="2400" dirty="0" smtClean="0">
                <a:latin typeface="ＭＳ ゴシック" pitchFamily="49" charset="-128"/>
                <a:ea typeface="ＭＳ ゴシック" pitchFamily="49" charset="-128"/>
              </a:rPr>
              <a:t>46.6μg/</a:t>
            </a:r>
            <a:r>
              <a:rPr lang="ja-JP" altLang="en-US" sz="2400" dirty="0" smtClean="0">
                <a:latin typeface="ＭＳ ゴシック" pitchFamily="49" charset="-128"/>
                <a:ea typeface="ＭＳ ゴシック" pitchFamily="49" charset="-128"/>
              </a:rPr>
              <a:t>㎥</a:t>
            </a:r>
            <a:endParaRPr lang="en-US" altLang="ja-JP" sz="2400" dirty="0" smtClean="0">
              <a:latin typeface="ＭＳ ゴシック" pitchFamily="49" charset="-128"/>
              <a:ea typeface="ＭＳ ゴシック" pitchFamily="49" charset="-128"/>
            </a:endParaRPr>
          </a:p>
        </p:txBody>
      </p:sp>
      <p:sp>
        <p:nvSpPr>
          <p:cNvPr id="10" name="テキスト ボックス 9"/>
          <p:cNvSpPr txBox="1"/>
          <p:nvPr/>
        </p:nvSpPr>
        <p:spPr>
          <a:xfrm>
            <a:off x="129358" y="4614968"/>
            <a:ext cx="4458477" cy="1015663"/>
          </a:xfrm>
          <a:prstGeom prst="rect">
            <a:avLst/>
          </a:prstGeom>
          <a:noFill/>
        </p:spPr>
        <p:txBody>
          <a:bodyPr wrap="square" rtlCol="0">
            <a:spAutoFit/>
          </a:bodyPr>
          <a:lstStyle/>
          <a:p>
            <a:r>
              <a:rPr lang="ja-JP" altLang="en-US" sz="2000" dirty="0">
                <a:solidFill>
                  <a:srgbClr val="FF0000"/>
                </a:solidFill>
                <a:latin typeface="ＭＳ ゴシック" pitchFamily="49" charset="-128"/>
                <a:ea typeface="ＭＳ ゴシック" pitchFamily="49" charset="-128"/>
              </a:rPr>
              <a:t>白</a:t>
            </a:r>
            <a:r>
              <a:rPr lang="ja-JP" altLang="en-US" sz="2000" dirty="0" smtClean="0">
                <a:solidFill>
                  <a:srgbClr val="FF0000"/>
                </a:solidFill>
                <a:latin typeface="ＭＳ ゴシック" pitchFamily="49" charset="-128"/>
                <a:ea typeface="ＭＳ ゴシック" pitchFamily="49" charset="-128"/>
              </a:rPr>
              <a:t>色系のエアロゾルにより地球の冷却化が生じていることをデモンストレーションの形で示すことができた。</a:t>
            </a:r>
            <a:endParaRPr lang="en-US" altLang="ja-JP" sz="2000" dirty="0" smtClean="0">
              <a:solidFill>
                <a:srgbClr val="FF0000"/>
              </a:solidFill>
              <a:latin typeface="ＭＳ ゴシック" pitchFamily="49" charset="-128"/>
              <a:ea typeface="ＭＳ ゴシック" pitchFamily="49" charset="-128"/>
            </a:endParaRPr>
          </a:p>
        </p:txBody>
      </p:sp>
      <p:sp>
        <p:nvSpPr>
          <p:cNvPr id="2" name="下矢印 1"/>
          <p:cNvSpPr/>
          <p:nvPr/>
        </p:nvSpPr>
        <p:spPr>
          <a:xfrm>
            <a:off x="1979712" y="3789040"/>
            <a:ext cx="72008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rotWithShape="1">
          <a:blip r:embed="rId2"/>
          <a:srcRect t="2206"/>
          <a:stretch/>
        </p:blipFill>
        <p:spPr>
          <a:xfrm>
            <a:off x="4597411" y="2340759"/>
            <a:ext cx="4312767" cy="3356240"/>
          </a:xfrm>
          <a:prstGeom prst="rect">
            <a:avLst/>
          </a:prstGeom>
        </p:spPr>
      </p:pic>
      <p:pic>
        <p:nvPicPr>
          <p:cNvPr id="18" name="コンテンツ プレースホルダー 5"/>
          <p:cNvPicPr>
            <a:picLocks noGrp="1" noChangeAspect="1"/>
          </p:cNvPicPr>
          <p:nvPr>
            <p:ph idx="1"/>
          </p:nvPr>
        </p:nvPicPr>
        <p:blipFill rotWithShape="1">
          <a:blip r:embed="rId3"/>
          <a:srcRect l="426" t="-32944" r="-426" b="-18342"/>
          <a:stretch/>
        </p:blipFill>
        <p:spPr>
          <a:xfrm>
            <a:off x="390069" y="5445224"/>
            <a:ext cx="8312359" cy="1286384"/>
          </a:xfrm>
        </p:spPr>
      </p:pic>
    </p:spTree>
    <p:extLst>
      <p:ext uri="{BB962C8B-B14F-4D97-AF65-F5344CB8AC3E}">
        <p14:creationId xmlns:p14="http://schemas.microsoft.com/office/powerpoint/2010/main" val="8240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542</TotalTime>
  <Words>719</Words>
  <Application>Microsoft Office PowerPoint</Application>
  <PresentationFormat>画面に合わせる (4:3)</PresentationFormat>
  <Paragraphs>89</Paragraphs>
  <Slides>16</Slides>
  <Notes>2</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ウェーブ</vt:lpstr>
      <vt:lpstr>エアロゾルによる地球温暖化・冷却化 デモンストレーション実験器</vt:lpstr>
      <vt:lpstr>0.背景</vt:lpstr>
      <vt:lpstr>1. 目的</vt:lpstr>
      <vt:lpstr>1. 目的</vt:lpstr>
      <vt:lpstr>1. 目的</vt:lpstr>
      <vt:lpstr>2.実験器材</vt:lpstr>
      <vt:lpstr>3.実験方法</vt:lpstr>
      <vt:lpstr>3.実験方法</vt:lpstr>
      <vt:lpstr>4.実験結果</vt:lpstr>
      <vt:lpstr>4.実験結果</vt:lpstr>
      <vt:lpstr>4.実験結果</vt:lpstr>
      <vt:lpstr>4.実験結果</vt:lpstr>
      <vt:lpstr>4.実験結果</vt:lpstr>
      <vt:lpstr>5.考察</vt:lpstr>
      <vt:lpstr>5.この論文を読んで感じたこと</vt:lpstr>
      <vt:lpstr>6.考えてもらいたいこと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フロッピーケース型加速度計を利用した等速円運動の実験</dc:title>
  <dc:creator>hiroki</dc:creator>
  <cp:lastModifiedBy>hiroki</cp:lastModifiedBy>
  <cp:revision>44</cp:revision>
  <dcterms:created xsi:type="dcterms:W3CDTF">2012-06-11T22:06:53Z</dcterms:created>
  <dcterms:modified xsi:type="dcterms:W3CDTF">2012-07-31T07:16:20Z</dcterms:modified>
</cp:coreProperties>
</file>