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63" r:id="rId7"/>
    <p:sldId id="266" r:id="rId8"/>
    <p:sldId id="265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0" autoAdjust="0"/>
    <p:restoredTop sz="92172" autoAdjust="0"/>
  </p:normalViewPr>
  <p:slideViewPr>
    <p:cSldViewPr>
      <p:cViewPr varScale="1">
        <p:scale>
          <a:sx n="89" d="100"/>
          <a:sy n="89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DC7BF-D7FE-414D-9343-6978FE4D3E7B}" type="datetimeFigureOut">
              <a:rPr kumimoji="1" lang="ja-JP" altLang="en-US" smtClean="0"/>
              <a:pPr/>
              <a:t>2012/8/1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0421F-317B-4A5A-9BA9-00BBF23E8D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0421F-317B-4A5A-9BA9-00BBF23E8D3E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ここのスライドでなぜ有用性があるかを述べる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0421F-317B-4A5A-9BA9-00BBF23E8D3E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ここのスライドでなぜ有用性があるかを述べる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0421F-317B-4A5A-9BA9-00BBF23E8D3E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7858-3962-4433-8923-32BD956FAB59}" type="datetimeFigureOut">
              <a:rPr kumimoji="1" lang="ja-JP" altLang="en-US" smtClean="0"/>
              <a:pPr/>
              <a:t>2012/8/1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A646-F57A-456C-98EE-C2DF04E89C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7858-3962-4433-8923-32BD956FAB59}" type="datetimeFigureOut">
              <a:rPr kumimoji="1" lang="ja-JP" altLang="en-US" smtClean="0"/>
              <a:pPr/>
              <a:t>2012/8/1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A646-F57A-456C-98EE-C2DF04E89C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7858-3962-4433-8923-32BD956FAB59}" type="datetimeFigureOut">
              <a:rPr kumimoji="1" lang="ja-JP" altLang="en-US" smtClean="0"/>
              <a:pPr/>
              <a:t>2012/8/1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A646-F57A-456C-98EE-C2DF04E89C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7858-3962-4433-8923-32BD956FAB59}" type="datetimeFigureOut">
              <a:rPr kumimoji="1" lang="ja-JP" altLang="en-US" smtClean="0"/>
              <a:pPr/>
              <a:t>2012/8/1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A646-F57A-456C-98EE-C2DF04E89C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7858-3962-4433-8923-32BD956FAB59}" type="datetimeFigureOut">
              <a:rPr kumimoji="1" lang="ja-JP" altLang="en-US" smtClean="0"/>
              <a:pPr/>
              <a:t>2012/8/1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A646-F57A-456C-98EE-C2DF04E89C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7858-3962-4433-8923-32BD956FAB59}" type="datetimeFigureOut">
              <a:rPr kumimoji="1" lang="ja-JP" altLang="en-US" smtClean="0"/>
              <a:pPr/>
              <a:t>2012/8/1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A646-F57A-456C-98EE-C2DF04E89C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7858-3962-4433-8923-32BD956FAB59}" type="datetimeFigureOut">
              <a:rPr kumimoji="1" lang="ja-JP" altLang="en-US" smtClean="0"/>
              <a:pPr/>
              <a:t>2012/8/1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A646-F57A-456C-98EE-C2DF04E89C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7858-3962-4433-8923-32BD956FAB59}" type="datetimeFigureOut">
              <a:rPr kumimoji="1" lang="ja-JP" altLang="en-US" smtClean="0"/>
              <a:pPr/>
              <a:t>2012/8/1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A646-F57A-456C-98EE-C2DF04E89C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7858-3962-4433-8923-32BD956FAB59}" type="datetimeFigureOut">
              <a:rPr kumimoji="1" lang="ja-JP" altLang="en-US" smtClean="0"/>
              <a:pPr/>
              <a:t>2012/8/1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A646-F57A-456C-98EE-C2DF04E89C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7858-3962-4433-8923-32BD956FAB59}" type="datetimeFigureOut">
              <a:rPr kumimoji="1" lang="ja-JP" altLang="en-US" smtClean="0"/>
              <a:pPr/>
              <a:t>2012/8/1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A646-F57A-456C-98EE-C2DF04E89C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7858-3962-4433-8923-32BD956FAB59}" type="datetimeFigureOut">
              <a:rPr kumimoji="1" lang="ja-JP" altLang="en-US" smtClean="0"/>
              <a:pPr/>
              <a:t>2012/8/1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A646-F57A-456C-98EE-C2DF04E89C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D7858-3962-4433-8923-32BD956FAB59}" type="datetimeFigureOut">
              <a:rPr kumimoji="1" lang="ja-JP" altLang="en-US" smtClean="0"/>
              <a:pPr/>
              <a:t>2012/8/1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DA646-F57A-456C-98EE-C2DF04E89C8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535979" y="5304110"/>
            <a:ext cx="30684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/>
              <a:t>2012/08/01</a:t>
            </a:r>
          </a:p>
          <a:p>
            <a:pPr algn="ctr"/>
            <a:r>
              <a:rPr lang="ja-JP" altLang="en-US" sz="3200" dirty="0" smtClean="0"/>
              <a:t>輪講　</a:t>
            </a:r>
            <a:r>
              <a:rPr lang="en-US" altLang="ja-JP" sz="3200" dirty="0" smtClean="0"/>
              <a:t>M2</a:t>
            </a:r>
            <a:r>
              <a:rPr lang="ja-JP" altLang="en-US" sz="3200" dirty="0" smtClean="0"/>
              <a:t>渡部温</a:t>
            </a:r>
            <a:endParaRPr kumimoji="1" lang="en-US" altLang="ja-JP" sz="3200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69" y="1149278"/>
            <a:ext cx="9063463" cy="27837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1064"/>
          <a:stretch>
            <a:fillRect/>
          </a:stretch>
        </p:blipFill>
        <p:spPr bwMode="auto">
          <a:xfrm>
            <a:off x="8200" y="-27384"/>
            <a:ext cx="70866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3566757" y="116632"/>
            <a:ext cx="20104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1.</a:t>
            </a:r>
            <a:r>
              <a:rPr kumimoji="1" lang="ja-JP" altLang="en-US" sz="3200" dirty="0" smtClean="0"/>
              <a:t>はじめに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5025" y="1268760"/>
            <a:ext cx="7873950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/>
              <a:t>本論文は</a:t>
            </a:r>
            <a:endParaRPr lang="en-US" altLang="ja-JP" sz="2800" dirty="0" smtClean="0"/>
          </a:p>
          <a:p>
            <a:pPr algn="ctr"/>
            <a:r>
              <a:rPr lang="en-US" altLang="ja-JP" sz="2800" dirty="0" smtClean="0"/>
              <a:t>ESD</a:t>
            </a:r>
            <a:r>
              <a:rPr lang="ja-JP" altLang="en-US" sz="2800" dirty="0" smtClean="0"/>
              <a:t>やエネルギー環境教育を推進する方法論として</a:t>
            </a:r>
            <a:endParaRPr lang="en-US" altLang="ja-JP" sz="2800" dirty="0" smtClean="0"/>
          </a:p>
          <a:p>
            <a:pPr algn="ctr"/>
            <a:endParaRPr lang="en-US" altLang="ja-JP" sz="2800" dirty="0" smtClean="0"/>
          </a:p>
          <a:p>
            <a:pPr algn="ctr"/>
            <a:r>
              <a:rPr lang="ja-JP" altLang="en-US" sz="2800" dirty="0" smtClean="0"/>
              <a:t>“</a:t>
            </a:r>
            <a:r>
              <a:rPr lang="ja-JP" altLang="en-US" sz="3600" dirty="0" smtClean="0"/>
              <a:t>サイエンス・ライブ・ショー</a:t>
            </a:r>
            <a:r>
              <a:rPr lang="ja-JP" altLang="en-US" sz="2800" dirty="0" smtClean="0"/>
              <a:t>”</a:t>
            </a:r>
            <a:endParaRPr lang="en-US" altLang="ja-JP" sz="2800" dirty="0" smtClean="0"/>
          </a:p>
          <a:p>
            <a:pPr algn="ctr"/>
            <a:endParaRPr lang="en-US" altLang="ja-JP" sz="2800" dirty="0" smtClean="0"/>
          </a:p>
          <a:p>
            <a:pPr algn="ctr"/>
            <a:r>
              <a:rPr lang="ja-JP" altLang="en-US" sz="2800" dirty="0" smtClean="0"/>
              <a:t>の有用性を説いた論文である。</a:t>
            </a:r>
            <a:endParaRPr lang="en-US" altLang="ja-JP" sz="2800" dirty="0" smtClean="0"/>
          </a:p>
          <a:p>
            <a:pPr algn="ctr"/>
            <a:r>
              <a:rPr lang="en-US" altLang="ja-JP" sz="2800" dirty="0" smtClean="0"/>
              <a:t>ESD : Education for Sustainable Development</a:t>
            </a:r>
          </a:p>
          <a:p>
            <a:r>
              <a:rPr lang="en-US" altLang="ja-JP" sz="2800" dirty="0" smtClean="0"/>
              <a:t> </a:t>
            </a:r>
            <a:r>
              <a:rPr lang="ja-JP" altLang="en-US" sz="2800" dirty="0" smtClean="0"/>
              <a:t>　　　　   </a:t>
            </a:r>
            <a:r>
              <a:rPr lang="en-US" altLang="ja-JP" sz="2800" dirty="0" smtClean="0"/>
              <a:t>: </a:t>
            </a:r>
            <a:r>
              <a:rPr lang="ja-JP" altLang="en-US" sz="2800" dirty="0" smtClean="0"/>
              <a:t>持続発展教育</a:t>
            </a:r>
            <a:endParaRPr lang="en-US" altLang="ja-JP" sz="2800" dirty="0" smtClean="0"/>
          </a:p>
        </p:txBody>
      </p:sp>
      <p:sp>
        <p:nvSpPr>
          <p:cNvPr id="9" name="左大かっこ 8"/>
          <p:cNvSpPr/>
          <p:nvPr/>
        </p:nvSpPr>
        <p:spPr>
          <a:xfrm>
            <a:off x="1187624" y="4005064"/>
            <a:ext cx="73152" cy="9144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右大かっこ 12"/>
          <p:cNvSpPr/>
          <p:nvPr/>
        </p:nvSpPr>
        <p:spPr>
          <a:xfrm>
            <a:off x="7884368" y="4005064"/>
            <a:ext cx="73152" cy="9144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メモ 13"/>
          <p:cNvSpPr/>
          <p:nvPr/>
        </p:nvSpPr>
        <p:spPr>
          <a:xfrm>
            <a:off x="2123728" y="4005064"/>
            <a:ext cx="5688632" cy="93610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2004" y="5337646"/>
            <a:ext cx="7939994" cy="11156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/>
              <a:t>そもそも“サイエンス・ライブ・ショー”とは</a:t>
            </a:r>
            <a:r>
              <a:rPr kumimoji="1" lang="en-US" altLang="ja-JP" sz="2800" dirty="0" smtClean="0"/>
              <a:t>…</a:t>
            </a:r>
          </a:p>
          <a:p>
            <a:pPr algn="ctr"/>
            <a:endParaRPr lang="en-US" altLang="ja-JP" sz="1050" dirty="0" smtClean="0"/>
          </a:p>
          <a:p>
            <a:pPr algn="ctr"/>
            <a:r>
              <a:rPr lang="ja-JP" altLang="en-US" sz="2800" dirty="0" smtClean="0"/>
              <a:t>サイエンスショー </a:t>
            </a:r>
            <a:r>
              <a:rPr lang="en-US" altLang="ja-JP" sz="2800" dirty="0" smtClean="0"/>
              <a:t>+ </a:t>
            </a:r>
            <a:r>
              <a:rPr lang="ja-JP" altLang="en-US" sz="2800" dirty="0" smtClean="0"/>
              <a:t>演劇 </a:t>
            </a:r>
            <a:r>
              <a:rPr lang="en-US" altLang="ja-JP" sz="2800" dirty="0" smtClean="0"/>
              <a:t>+ </a:t>
            </a:r>
            <a:r>
              <a:rPr lang="ja-JP" altLang="en-US" sz="2800" dirty="0" smtClean="0"/>
              <a:t>音響</a:t>
            </a:r>
            <a:r>
              <a:rPr lang="en-US" altLang="ja-JP" sz="2800" dirty="0" smtClean="0"/>
              <a:t>&amp;</a:t>
            </a:r>
            <a:r>
              <a:rPr lang="ja-JP" altLang="en-US" sz="2800" dirty="0" smtClean="0"/>
              <a:t>映像　の事である。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 l="1064"/>
          <a:stretch>
            <a:fillRect/>
          </a:stretch>
        </p:blipFill>
        <p:spPr bwMode="auto">
          <a:xfrm>
            <a:off x="8200" y="-27384"/>
            <a:ext cx="70866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997143" y="116632"/>
            <a:ext cx="7149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2</a:t>
            </a:r>
            <a:r>
              <a:rPr kumimoji="1" lang="en-US" altLang="ja-JP" sz="2800" dirty="0" smtClean="0"/>
              <a:t>.</a:t>
            </a:r>
            <a:r>
              <a:rPr kumimoji="1" lang="ja-JP" altLang="en-US" sz="2800" dirty="0" smtClean="0"/>
              <a:t>サイエンス・コミュニケーションとしての広がり</a:t>
            </a:r>
            <a:endParaRPr kumimoji="1" lang="ja-JP" altLang="en-US" sz="28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-137779" y="908720"/>
            <a:ext cx="9419566" cy="4265315"/>
            <a:chOff x="-137779" y="1268760"/>
            <a:chExt cx="9419566" cy="4265315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-137779" y="1268760"/>
              <a:ext cx="9419566" cy="21390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800" dirty="0" smtClean="0"/>
                <a:t>現在、サイエンス・ライブ・ショー</a:t>
              </a:r>
              <a:endParaRPr lang="en-US" altLang="ja-JP" sz="2800" dirty="0" smtClean="0"/>
            </a:p>
            <a:p>
              <a:pPr algn="ctr"/>
              <a:endParaRPr lang="en-US" altLang="ja-JP" sz="1050" dirty="0" smtClean="0"/>
            </a:p>
            <a:p>
              <a:pPr algn="ctr"/>
              <a:r>
                <a:rPr lang="ja-JP" altLang="en-US" sz="2800" dirty="0" smtClean="0"/>
                <a:t>「温暖化星人から地球をまもる宇宙船にっぽん号のたたかい」</a:t>
              </a:r>
              <a:endParaRPr lang="en-US" altLang="ja-JP" sz="2800" dirty="0" smtClean="0"/>
            </a:p>
            <a:p>
              <a:pPr algn="ctr"/>
              <a:endParaRPr lang="en-US" altLang="ja-JP" sz="1050" dirty="0" smtClean="0"/>
            </a:p>
            <a:p>
              <a:pPr algn="ctr"/>
              <a:r>
                <a:rPr lang="ja-JP" altLang="en-US" sz="2800" dirty="0" smtClean="0"/>
                <a:t>の講演回数は○○回</a:t>
              </a:r>
              <a:r>
                <a:rPr lang="en-US" altLang="ja-JP" sz="2800" dirty="0" smtClean="0"/>
                <a:t>!!</a:t>
              </a:r>
            </a:p>
            <a:p>
              <a:pPr algn="ctr"/>
              <a:r>
                <a:rPr lang="en-US" altLang="ja-JP" sz="2800" dirty="0" smtClean="0"/>
                <a:t>(</a:t>
              </a:r>
              <a:r>
                <a:rPr lang="ja-JP" altLang="en-US" sz="2800" dirty="0" smtClean="0"/>
                <a:t>目標は</a:t>
              </a:r>
              <a:r>
                <a:rPr lang="en-US" altLang="ja-JP" sz="2800" dirty="0" smtClean="0"/>
                <a:t>100</a:t>
              </a:r>
              <a:r>
                <a:rPr lang="ja-JP" altLang="en-US" sz="2800" dirty="0" smtClean="0"/>
                <a:t>回公演</a:t>
              </a:r>
              <a:r>
                <a:rPr lang="en-US" altLang="ja-JP" sz="2800" dirty="0" smtClean="0"/>
                <a:t>)</a:t>
              </a:r>
            </a:p>
          </p:txBody>
        </p:sp>
        <p:sp>
          <p:nvSpPr>
            <p:cNvPr id="11" name="下矢印 10"/>
            <p:cNvSpPr/>
            <p:nvPr/>
          </p:nvSpPr>
          <p:spPr>
            <a:xfrm>
              <a:off x="4283968" y="3429000"/>
              <a:ext cx="576064" cy="576064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494602" y="4149080"/>
              <a:ext cx="8154797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800" dirty="0" smtClean="0"/>
                <a:t>需要があるからこその供給である。</a:t>
              </a:r>
              <a:endParaRPr lang="en-US" altLang="ja-JP" sz="2800" dirty="0" smtClean="0"/>
            </a:p>
            <a:p>
              <a:pPr algn="ctr"/>
              <a:r>
                <a:rPr kumimoji="1" lang="ja-JP" altLang="en-US" sz="2800" dirty="0" smtClean="0"/>
                <a:t>つまり、サイエンス・ライブ・ショーの価値が認められ、</a:t>
              </a:r>
              <a:endParaRPr kumimoji="1" lang="en-US" altLang="ja-JP" sz="2800" dirty="0" smtClean="0"/>
            </a:p>
            <a:p>
              <a:pPr algn="ctr"/>
              <a:r>
                <a:rPr lang="ja-JP" altLang="en-US" sz="2800" dirty="0" smtClean="0"/>
                <a:t>有意義だと認知されているという事である。</a:t>
              </a:r>
              <a:endParaRPr kumimoji="1" lang="ja-JP" altLang="en-US" sz="2800" dirty="0"/>
            </a:p>
          </p:txBody>
        </p:sp>
      </p:grpSp>
      <p:sp>
        <p:nvSpPr>
          <p:cNvPr id="14" name="下矢印 13"/>
          <p:cNvSpPr/>
          <p:nvPr/>
        </p:nvSpPr>
        <p:spPr>
          <a:xfrm>
            <a:off x="4283968" y="5229200"/>
            <a:ext cx="576064" cy="576064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63916" y="6002124"/>
            <a:ext cx="4626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/>
              <a:t>なぜ、有用性があるのか？？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1064"/>
          <a:stretch>
            <a:fillRect/>
          </a:stretch>
        </p:blipFill>
        <p:spPr bwMode="auto">
          <a:xfrm>
            <a:off x="8200" y="-27384"/>
            <a:ext cx="70866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1760974" y="116632"/>
            <a:ext cx="56220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3</a:t>
            </a:r>
            <a:r>
              <a:rPr kumimoji="1" lang="en-US" altLang="ja-JP" sz="3200" dirty="0" smtClean="0"/>
              <a:t>.</a:t>
            </a:r>
            <a:r>
              <a:rPr lang="ja-JP" altLang="en-US" sz="3200" dirty="0" smtClean="0"/>
              <a:t>サイエンス・ライブ・ショー概要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98493" y="889556"/>
            <a:ext cx="3147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/>
              <a:t>テーマ：地球温暖化</a:t>
            </a:r>
            <a:endParaRPr kumimoji="1" lang="en-US" altLang="ja-JP" sz="2800" dirty="0" smtClean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3594240" y="1599824"/>
            <a:ext cx="1955521" cy="576064"/>
            <a:chOff x="323528" y="1599824"/>
            <a:chExt cx="1955521" cy="576064"/>
          </a:xfrm>
        </p:grpSpPr>
        <p:sp>
          <p:nvSpPr>
            <p:cNvPr id="12" name="角丸四角形 11"/>
            <p:cNvSpPr/>
            <p:nvPr/>
          </p:nvSpPr>
          <p:spPr>
            <a:xfrm>
              <a:off x="323528" y="1599824"/>
              <a:ext cx="1944216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334286" y="1628800"/>
              <a:ext cx="19447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簡単な流れ</a:t>
              </a:r>
              <a:endParaRPr kumimoji="1" lang="ja-JP" altLang="en-US" sz="2800" dirty="0"/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1116567" y="2474893"/>
            <a:ext cx="691086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/>
              <a:t>宇宙船にっぽん号と温暖化星人号のやりとり</a:t>
            </a:r>
            <a:endParaRPr lang="en-US" altLang="ja-JP" sz="2800" dirty="0" smtClean="0"/>
          </a:p>
          <a:p>
            <a:pPr algn="ctr"/>
            <a:r>
              <a:rPr kumimoji="1" lang="ja-JP" altLang="en-US" sz="2800" dirty="0" smtClean="0"/>
              <a:t>↓</a:t>
            </a:r>
            <a:endParaRPr kumimoji="1" lang="en-US" altLang="ja-JP" sz="2800" dirty="0" smtClean="0"/>
          </a:p>
          <a:p>
            <a:pPr algn="ctr"/>
            <a:r>
              <a:rPr lang="ja-JP" altLang="en-US" sz="2800" dirty="0" smtClean="0"/>
              <a:t>ニ酸化炭素の性質を解き明かしていく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↓</a:t>
            </a:r>
            <a:endParaRPr lang="en-US" altLang="ja-JP" sz="2800" dirty="0" smtClean="0"/>
          </a:p>
          <a:p>
            <a:pPr algn="ctr"/>
            <a:r>
              <a:rPr kumimoji="1" lang="ja-JP" altLang="en-US" sz="2800" dirty="0" smtClean="0"/>
              <a:t>温暖化デモンストレーション実験機</a:t>
            </a:r>
            <a:endParaRPr kumimoji="1" lang="en-US" altLang="ja-JP" sz="2800" dirty="0" smtClean="0"/>
          </a:p>
          <a:p>
            <a:pPr algn="ctr"/>
            <a:r>
              <a:rPr lang="ja-JP" altLang="en-US" sz="2800" dirty="0" smtClean="0"/>
              <a:t>↓</a:t>
            </a:r>
            <a:endParaRPr lang="en-US" altLang="ja-JP" sz="2800" dirty="0" smtClean="0"/>
          </a:p>
          <a:p>
            <a:pPr algn="ctr"/>
            <a:r>
              <a:rPr kumimoji="1" lang="ja-JP" altLang="en-US" sz="2800" dirty="0" smtClean="0"/>
              <a:t>二酸化炭素をあまり多く出さない生活の仕方</a:t>
            </a:r>
            <a:endParaRPr kumimoji="1" lang="en-US" altLang="ja-JP" sz="2800" dirty="0" smtClean="0"/>
          </a:p>
          <a:p>
            <a:pPr algn="ctr"/>
            <a:r>
              <a:rPr lang="en-US" altLang="ja-JP" sz="2800" dirty="0" smtClean="0"/>
              <a:t>(</a:t>
            </a:r>
            <a:r>
              <a:rPr lang="ja-JP" altLang="en-US" sz="2800" dirty="0" smtClean="0"/>
              <a:t>それぞれの場・公演団体の裁量に委ねる</a:t>
            </a:r>
            <a:r>
              <a:rPr lang="en-US" altLang="ja-JP" sz="2800" dirty="0" smtClean="0"/>
              <a:t>)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1064"/>
          <a:stretch>
            <a:fillRect/>
          </a:stretch>
        </p:blipFill>
        <p:spPr bwMode="auto">
          <a:xfrm>
            <a:off x="8200" y="-27384"/>
            <a:ext cx="70866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1284081" y="116632"/>
            <a:ext cx="65758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4</a:t>
            </a:r>
            <a:r>
              <a:rPr kumimoji="1" lang="en-US" altLang="ja-JP" sz="3200" dirty="0" smtClean="0"/>
              <a:t>.</a:t>
            </a:r>
            <a:r>
              <a:rPr kumimoji="1" lang="ja-JP" altLang="en-US" sz="3200" dirty="0" smtClean="0"/>
              <a:t>このシナリオに続いて行う実験の例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118349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ja-JP" altLang="en-US" sz="2800" dirty="0" smtClean="0"/>
              <a:t>　省エネ電球で考えるエコハウス</a:t>
            </a:r>
            <a:endParaRPr lang="en-US" altLang="ja-JP" sz="2800" dirty="0" smtClean="0"/>
          </a:p>
          <a:p>
            <a:pPr algn="ctr">
              <a:buFont typeface="Arial" pitchFamily="34" charset="0"/>
              <a:buChar char="•"/>
            </a:pPr>
            <a:endParaRPr kumimoji="1" lang="en-US" altLang="ja-JP" sz="2800" dirty="0" smtClean="0"/>
          </a:p>
          <a:p>
            <a:pPr algn="ctr">
              <a:buFont typeface="Arial" pitchFamily="34" charset="0"/>
              <a:buChar char="•"/>
            </a:pPr>
            <a:r>
              <a:rPr lang="ja-JP" altLang="en-US" sz="2800" dirty="0" smtClean="0"/>
              <a:t>　手回し発電機をつくろう</a:t>
            </a:r>
            <a:endParaRPr lang="en-US" altLang="ja-JP" sz="2800" dirty="0" smtClean="0"/>
          </a:p>
          <a:p>
            <a:pPr algn="ctr">
              <a:buFont typeface="Arial" pitchFamily="34" charset="0"/>
              <a:buChar char="•"/>
            </a:pPr>
            <a:endParaRPr kumimoji="1" lang="en-US" altLang="ja-JP" sz="2800" dirty="0" smtClean="0"/>
          </a:p>
          <a:p>
            <a:pPr algn="ctr">
              <a:buFont typeface="Arial" pitchFamily="34" charset="0"/>
              <a:buChar char="•"/>
            </a:pPr>
            <a:r>
              <a:rPr lang="ja-JP" altLang="en-US" sz="2800" dirty="0" smtClean="0"/>
              <a:t>　自転車発電で旧式テレビと省エネテレビを比べよう</a:t>
            </a:r>
            <a:endParaRPr lang="en-US" altLang="ja-JP" sz="2800" dirty="0" smtClean="0"/>
          </a:p>
          <a:p>
            <a:pPr algn="ctr">
              <a:buFont typeface="Arial" pitchFamily="34" charset="0"/>
              <a:buChar char="•"/>
            </a:pPr>
            <a:endParaRPr lang="en-US" altLang="ja-JP" sz="2800" dirty="0" smtClean="0"/>
          </a:p>
          <a:p>
            <a:pPr algn="ctr">
              <a:buFont typeface="Arial" pitchFamily="34" charset="0"/>
              <a:buChar char="•"/>
            </a:pPr>
            <a:r>
              <a:rPr lang="ja-JP" altLang="en-US" sz="2800" dirty="0" smtClean="0"/>
              <a:t>水素エネルギーでロケットを飛ばそう</a:t>
            </a:r>
            <a:endParaRPr lang="en-US" altLang="ja-JP" sz="2800" dirty="0" smtClean="0"/>
          </a:p>
          <a:p>
            <a:pPr algn="ctr">
              <a:buFont typeface="Arial" pitchFamily="34" charset="0"/>
              <a:buChar char="•"/>
            </a:pPr>
            <a:endParaRPr kumimoji="1" lang="en-US" altLang="ja-JP" sz="2800" dirty="0" smtClean="0"/>
          </a:p>
          <a:p>
            <a:pPr algn="ctr">
              <a:buFont typeface="Arial" pitchFamily="34" charset="0"/>
              <a:buChar char="•"/>
            </a:pPr>
            <a:r>
              <a:rPr lang="ja-JP" altLang="en-US" sz="2800" dirty="0" smtClean="0"/>
              <a:t>サボニウス風車風力発電機や色素増感太陽電池で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新エネルギーを体験しよう</a:t>
            </a:r>
            <a:endParaRPr lang="en-US" altLang="ja-JP" sz="2800" dirty="0" smtClean="0"/>
          </a:p>
          <a:p>
            <a:pPr algn="ctr"/>
            <a:endParaRPr lang="en-US" altLang="ja-JP" sz="2800" dirty="0" smtClean="0"/>
          </a:p>
          <a:p>
            <a:pPr algn="ctr"/>
            <a:r>
              <a:rPr lang="ja-JP" altLang="en-US" sz="2800" dirty="0" smtClean="0"/>
              <a:t>などなど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 l="1064"/>
          <a:stretch>
            <a:fillRect/>
          </a:stretch>
        </p:blipFill>
        <p:spPr bwMode="auto">
          <a:xfrm>
            <a:off x="8200" y="-27384"/>
            <a:ext cx="70866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723030" y="116632"/>
            <a:ext cx="76979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5.</a:t>
            </a:r>
            <a:r>
              <a:rPr lang="ja-JP" altLang="en-US" sz="2800" dirty="0" smtClean="0"/>
              <a:t>「宇宙船にっぽん号のたたかい」から何を学ぶか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052736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3200" dirty="0" smtClean="0"/>
              <a:t> 100%</a:t>
            </a:r>
            <a:r>
              <a:rPr lang="ja-JP" altLang="en-US" sz="3200" dirty="0" smtClean="0"/>
              <a:t>ガス爆弾が二酸化炭素、と一方的に教えるの　　 </a:t>
            </a:r>
            <a:endParaRPr lang="en-US" altLang="ja-JP" sz="3200" dirty="0" smtClean="0"/>
          </a:p>
          <a:p>
            <a:r>
              <a:rPr lang="ja-JP" altLang="en-US" sz="3200" dirty="0" smtClean="0"/>
              <a:t>　ではなく、空気より重く、ものを燃やさない性質を持　</a:t>
            </a:r>
            <a:endParaRPr lang="en-US" altLang="ja-JP" sz="3200" dirty="0" smtClean="0"/>
          </a:p>
          <a:p>
            <a:r>
              <a:rPr lang="ja-JP" altLang="en-US" sz="3200" dirty="0" smtClean="0"/>
              <a:t>　ち、石灰水に入れると白濁をする、というように子</a:t>
            </a:r>
            <a:r>
              <a:rPr lang="ja-JP" altLang="en-US" sz="3200" dirty="0" err="1" smtClean="0"/>
              <a:t>ど</a:t>
            </a:r>
            <a:r>
              <a:rPr lang="ja-JP" altLang="en-US" sz="3200" dirty="0" smtClean="0"/>
              <a:t>　</a:t>
            </a:r>
            <a:endParaRPr lang="en-US" altLang="ja-JP" sz="3200" dirty="0" smtClean="0"/>
          </a:p>
          <a:p>
            <a:r>
              <a:rPr lang="ja-JP" altLang="en-US" sz="3200" dirty="0" smtClean="0"/>
              <a:t>　も達がサイエンス・ライブショーを通して、解き明か　</a:t>
            </a:r>
            <a:endParaRPr lang="en-US" altLang="ja-JP" sz="3200" dirty="0" smtClean="0"/>
          </a:p>
          <a:p>
            <a:r>
              <a:rPr lang="ja-JP" altLang="en-US" sz="3200" dirty="0" smtClean="0"/>
              <a:t>　していくということで見ている側に納得しながら学</a:t>
            </a:r>
            <a:r>
              <a:rPr lang="ja-JP" altLang="en-US" sz="3200" dirty="0" err="1" smtClean="0"/>
              <a:t>ん</a:t>
            </a:r>
            <a:r>
              <a:rPr lang="ja-JP" altLang="en-US" sz="3200" dirty="0" smtClean="0"/>
              <a:t>　　</a:t>
            </a:r>
            <a:endParaRPr lang="en-US" altLang="ja-JP" sz="3200" dirty="0" smtClean="0"/>
          </a:p>
          <a:p>
            <a:r>
              <a:rPr lang="ja-JP" altLang="en-US" sz="3200" dirty="0" smtClean="0"/>
              <a:t>　でもらうことができている</a:t>
            </a:r>
            <a:endParaRPr lang="en-US" altLang="ja-JP" sz="3200" dirty="0" smtClean="0"/>
          </a:p>
          <a:p>
            <a:endParaRPr kumimoji="1" lang="en-US" altLang="ja-JP" sz="3200" dirty="0" smtClean="0"/>
          </a:p>
          <a:p>
            <a:pPr>
              <a:buFont typeface="Arial" pitchFamily="34" charset="0"/>
              <a:buChar char="•"/>
            </a:pPr>
            <a:r>
              <a:rPr lang="en-US" altLang="ja-JP" sz="3200" dirty="0" smtClean="0"/>
              <a:t> </a:t>
            </a:r>
            <a:r>
              <a:rPr lang="ja-JP" altLang="en-US" sz="3200" dirty="0" smtClean="0"/>
              <a:t>子どもの保護者や主催者からも一緒になって</a:t>
            </a:r>
            <a:r>
              <a:rPr lang="ja-JP" altLang="en-US" sz="3200" dirty="0" err="1" smtClean="0"/>
              <a:t>楽し</a:t>
            </a:r>
            <a:r>
              <a:rPr lang="ja-JP" altLang="en-US" sz="3200" dirty="0" smtClean="0"/>
              <a:t>　</a:t>
            </a:r>
            <a:endParaRPr lang="en-US" altLang="ja-JP" sz="3200" dirty="0" smtClean="0"/>
          </a:p>
          <a:p>
            <a:r>
              <a:rPr lang="ja-JP" altLang="en-US" sz="3200" dirty="0" smtClean="0"/>
              <a:t>　めた、というアンケートの回答から年代問わず</a:t>
            </a:r>
            <a:r>
              <a:rPr lang="ja-JP" altLang="en-US" sz="3200" dirty="0" err="1" smtClean="0"/>
              <a:t>楽し</a:t>
            </a:r>
            <a:r>
              <a:rPr lang="ja-JP" altLang="en-US" sz="3200" dirty="0" smtClean="0"/>
              <a:t>　　</a:t>
            </a:r>
            <a:endParaRPr lang="en-US" altLang="ja-JP" sz="3200" dirty="0" smtClean="0"/>
          </a:p>
          <a:p>
            <a:r>
              <a:rPr lang="ja-JP" altLang="en-US" sz="3200" dirty="0" smtClean="0"/>
              <a:t>　みながら学習が出来、さらにサイエンス・コミュニ　</a:t>
            </a:r>
            <a:endParaRPr lang="en-US" altLang="ja-JP" sz="3200" dirty="0" smtClean="0"/>
          </a:p>
          <a:p>
            <a:r>
              <a:rPr lang="ja-JP" altLang="en-US" sz="3200" dirty="0" smtClean="0"/>
              <a:t>　ケーションとしての一端も担っている活動である</a:t>
            </a:r>
            <a:endParaRPr kumimoji="1" lang="en-US" altLang="ja-JP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 l="1064"/>
          <a:stretch>
            <a:fillRect/>
          </a:stretch>
        </p:blipFill>
        <p:spPr bwMode="auto">
          <a:xfrm>
            <a:off x="8200" y="-27384"/>
            <a:ext cx="70866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2557667" y="116632"/>
            <a:ext cx="4028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なぜ有用性があるのか？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052736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3200" dirty="0" smtClean="0"/>
              <a:t> </a:t>
            </a:r>
            <a:r>
              <a:rPr lang="ja-JP" altLang="en-US" sz="3200" dirty="0" smtClean="0"/>
              <a:t>演劇仕立て</a:t>
            </a:r>
            <a:r>
              <a:rPr lang="ja-JP" altLang="en-US" sz="3200" dirty="0" smtClean="0"/>
              <a:t>にしたことで普段の勉強雰囲気とは</a:t>
            </a:r>
            <a:endParaRPr lang="en-US" altLang="ja-JP" sz="3200" dirty="0" smtClean="0"/>
          </a:p>
          <a:p>
            <a:r>
              <a:rPr lang="ja-JP" altLang="en-US" sz="3200" dirty="0" smtClean="0"/>
              <a:t>　異なり、学習者にとってすっと入りやすい</a:t>
            </a:r>
            <a:endParaRPr lang="en-US" altLang="ja-JP" sz="3200" dirty="0" smtClean="0"/>
          </a:p>
          <a:p>
            <a:endParaRPr kumimoji="1" lang="en-US" altLang="ja-JP" sz="3200" dirty="0" smtClean="0"/>
          </a:p>
          <a:p>
            <a:pPr>
              <a:buFont typeface="Arial" pitchFamily="34" charset="0"/>
              <a:buChar char="•"/>
            </a:pPr>
            <a:r>
              <a:rPr lang="en-US" altLang="ja-JP" sz="3200" dirty="0" smtClean="0"/>
              <a:t> </a:t>
            </a:r>
            <a:r>
              <a:rPr lang="ja-JP" altLang="en-US" sz="3200" dirty="0" smtClean="0"/>
              <a:t>発見学習、学習者主体のサイエンス・ライブ・ショー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　となっているので学習効果が高い</a:t>
            </a:r>
            <a:endParaRPr kumimoji="1" lang="en-US" altLang="ja-JP" sz="3200" dirty="0" smtClean="0"/>
          </a:p>
          <a:p>
            <a:endParaRPr lang="en-US" altLang="ja-JP" sz="3200" dirty="0" smtClean="0"/>
          </a:p>
          <a:p>
            <a:pPr>
              <a:buFont typeface="Arial" pitchFamily="34" charset="0"/>
              <a:buChar char="•"/>
            </a:pPr>
            <a:r>
              <a:rPr kumimoji="1" lang="en-US" altLang="ja-JP" sz="3200" dirty="0" smtClean="0"/>
              <a:t> </a:t>
            </a:r>
            <a:r>
              <a:rPr lang="ja-JP" altLang="en-US" sz="3200" dirty="0" smtClean="0"/>
              <a:t>主催者に自由度があるため、試行錯誤しやすい</a:t>
            </a:r>
            <a:endParaRPr lang="en-US" altLang="ja-JP" sz="3200" dirty="0" smtClean="0"/>
          </a:p>
          <a:p>
            <a:pPr>
              <a:buFont typeface="Arial" pitchFamily="34" charset="0"/>
              <a:buChar char="•"/>
            </a:pPr>
            <a:endParaRPr lang="en-US" altLang="ja-JP" sz="3200" dirty="0" smtClean="0"/>
          </a:p>
          <a:p>
            <a:endParaRPr lang="en-US" altLang="ja-JP" sz="3200" dirty="0" smtClean="0"/>
          </a:p>
          <a:p>
            <a:r>
              <a:rPr lang="ja-JP" altLang="en-US" sz="3200" dirty="0" smtClean="0"/>
              <a:t>などなど</a:t>
            </a:r>
            <a:r>
              <a:rPr lang="ja-JP" altLang="en-US" sz="3200" dirty="0" smtClean="0"/>
              <a:t>の理由から有用性が認められ、多くの講演回数がなされている。</a:t>
            </a:r>
            <a:endParaRPr lang="en-US" altLang="ja-JP" sz="3200" dirty="0" smtClean="0"/>
          </a:p>
          <a:p>
            <a:endParaRPr kumimoji="1" lang="en-US" altLang="ja-JP" sz="3200" dirty="0" smtClean="0"/>
          </a:p>
          <a:p>
            <a:endParaRPr kumimoji="1" lang="en-US" altLang="ja-JP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1064"/>
          <a:stretch>
            <a:fillRect/>
          </a:stretch>
        </p:blipFill>
        <p:spPr bwMode="auto">
          <a:xfrm>
            <a:off x="8200" y="-27384"/>
            <a:ext cx="70866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2959219" y="116632"/>
            <a:ext cx="32255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本論文を読んで</a:t>
            </a:r>
            <a:r>
              <a:rPr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87" y="1659285"/>
            <a:ext cx="9131026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ja-JP" altLang="en-US" sz="3200" dirty="0" smtClean="0"/>
              <a:t>　</a:t>
            </a:r>
            <a:r>
              <a:rPr lang="ja-JP" altLang="en-US" sz="3200" dirty="0" smtClean="0"/>
              <a:t>高校生</a:t>
            </a:r>
            <a:r>
              <a:rPr lang="ja-JP" altLang="en-US" sz="3200" dirty="0" smtClean="0"/>
              <a:t>がサイエンス・ライブ・ショーを行う</a:t>
            </a:r>
            <a:endParaRPr lang="en-US" altLang="ja-JP" sz="3200" dirty="0" smtClean="0"/>
          </a:p>
          <a:p>
            <a:endParaRPr kumimoji="1" lang="en-US" altLang="ja-JP" sz="3200" dirty="0" smtClean="0"/>
          </a:p>
          <a:p>
            <a:endParaRPr kumimoji="1" lang="en-US" altLang="ja-JP" sz="3200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3200" dirty="0" smtClean="0"/>
              <a:t>　</a:t>
            </a:r>
            <a:r>
              <a:rPr lang="ja-JP" altLang="en-US" sz="3200" dirty="0" smtClean="0"/>
              <a:t>サイエンス</a:t>
            </a:r>
            <a:r>
              <a:rPr lang="ja-JP" altLang="en-US" sz="3200" dirty="0" smtClean="0"/>
              <a:t>・コミュニケーション</a:t>
            </a:r>
            <a:endParaRPr lang="en-US" altLang="ja-JP" sz="3200" dirty="0" smtClean="0"/>
          </a:p>
          <a:p>
            <a:pPr>
              <a:buFont typeface="Arial" pitchFamily="34" charset="0"/>
              <a:buChar char="•"/>
            </a:pPr>
            <a:endParaRPr lang="en-US" altLang="ja-JP" sz="3200" dirty="0" smtClean="0"/>
          </a:p>
          <a:p>
            <a:endParaRPr lang="en-US" altLang="ja-JP" sz="3200" dirty="0" smtClean="0"/>
          </a:p>
          <a:p>
            <a:pPr>
              <a:buFont typeface="Arial" pitchFamily="34" charset="0"/>
              <a:buChar char="•"/>
            </a:pPr>
            <a:r>
              <a:rPr kumimoji="1" lang="ja-JP" altLang="en-US" sz="3200" dirty="0" smtClean="0"/>
              <a:t>　研究室と</a:t>
            </a:r>
            <a:r>
              <a:rPr kumimoji="1" lang="ja-JP" altLang="en-US" sz="3200" dirty="0" smtClean="0"/>
              <a:t>しての</a:t>
            </a:r>
            <a:r>
              <a:rPr lang="ja-JP" altLang="en-US" sz="3200" dirty="0" smtClean="0"/>
              <a:t>「宇宙船にっぽん号のたたかい</a:t>
            </a:r>
            <a:r>
              <a:rPr lang="ja-JP" altLang="en-US" sz="3200" dirty="0" smtClean="0"/>
              <a:t>」を</a:t>
            </a:r>
            <a:endParaRPr lang="en-US" altLang="ja-JP" sz="3200" dirty="0" smtClean="0"/>
          </a:p>
          <a:p>
            <a:r>
              <a:rPr lang="ja-JP" altLang="en-US" sz="3200" dirty="0" smtClean="0"/>
              <a:t>　  行うことの意義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286</Words>
  <Application>Microsoft Office PowerPoint</Application>
  <PresentationFormat>画面に合わせる (4:3)</PresentationFormat>
  <Paragraphs>86</Paragraphs>
  <Slides>8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温</dc:creator>
  <cp:lastModifiedBy>温</cp:lastModifiedBy>
  <cp:revision>30</cp:revision>
  <dcterms:created xsi:type="dcterms:W3CDTF">2012-07-16T16:49:32Z</dcterms:created>
  <dcterms:modified xsi:type="dcterms:W3CDTF">2012-08-01T05:35:53Z</dcterms:modified>
</cp:coreProperties>
</file>