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56" r:id="rId3"/>
    <p:sldId id="273" r:id="rId4"/>
    <p:sldId id="258" r:id="rId5"/>
    <p:sldId id="259" r:id="rId6"/>
    <p:sldId id="274" r:id="rId7"/>
    <p:sldId id="275" r:id="rId8"/>
    <p:sldId id="260" r:id="rId9"/>
    <p:sldId id="265" r:id="rId10"/>
    <p:sldId id="272" r:id="rId11"/>
    <p:sldId id="266" r:id="rId12"/>
    <p:sldId id="268" r:id="rId13"/>
    <p:sldId id="264" r:id="rId1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8" autoAdjust="0"/>
    <p:restoredTop sz="94660"/>
  </p:normalViewPr>
  <p:slideViewPr>
    <p:cSldViewPr>
      <p:cViewPr varScale="1">
        <p:scale>
          <a:sx n="79" d="100"/>
          <a:sy n="79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82B0C-6450-40F2-8250-740E007C37A8}" type="datetimeFigureOut">
              <a:rPr kumimoji="1" lang="ja-JP" altLang="en-US" smtClean="0"/>
              <a:t>12/08/01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ADB40-B25B-4452-8CD1-8681E08C2B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ADB40-B25B-4452-8CD1-8681E08C2B4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48651-E1C9-468C-92D5-88D91A8C8540}" type="datetimeFigureOut">
              <a:rPr kumimoji="1" lang="ja-JP" altLang="en-US" smtClean="0"/>
              <a:pPr/>
              <a:t>12/08/01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“</a:t>
            </a:r>
            <a:r>
              <a:rPr lang="ja-JP" altLang="en-US" dirty="0" smtClean="0"/>
              <a:t>ぷち</a:t>
            </a:r>
            <a:r>
              <a:rPr kumimoji="1" lang="ja-JP" altLang="en-US" dirty="0" smtClean="0"/>
              <a:t>発明</a:t>
            </a:r>
            <a:r>
              <a:rPr kumimoji="1" lang="en-US" altLang="ja-JP" dirty="0" smtClean="0"/>
              <a:t>”</a:t>
            </a:r>
            <a:r>
              <a:rPr kumimoji="1" lang="ja-JP" altLang="en-US" dirty="0" smtClean="0"/>
              <a:t>をいかした教材としての３段サボニウス型風車風力発電機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259632" y="3645024"/>
            <a:ext cx="6696744" cy="2711152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>
                <a:solidFill>
                  <a:srgbClr val="000000"/>
                </a:solidFill>
              </a:rPr>
              <a:t>川村康</a:t>
            </a:r>
            <a:r>
              <a:rPr kumimoji="1" lang="ja-JP" altLang="en-US" sz="2800" dirty="0" smtClean="0">
                <a:solidFill>
                  <a:srgbClr val="000000"/>
                </a:solidFill>
              </a:rPr>
              <a:t>文</a:t>
            </a:r>
            <a:r>
              <a:rPr kumimoji="1" lang="ja-JP" altLang="en-US" sz="2800" dirty="0" smtClean="0">
                <a:solidFill>
                  <a:srgbClr val="000000"/>
                </a:solidFill>
              </a:rPr>
              <a:t>、小林昭智、斉藤隆薫、</a:t>
            </a:r>
            <a:endParaRPr kumimoji="1" lang="en-US" altLang="ja-JP" sz="2800" dirty="0" smtClean="0">
              <a:solidFill>
                <a:srgbClr val="000000"/>
              </a:solidFill>
            </a:endParaRPr>
          </a:p>
          <a:p>
            <a:r>
              <a:rPr kumimoji="1" lang="ja-JP" altLang="en-US" sz="2800" dirty="0" smtClean="0">
                <a:solidFill>
                  <a:srgbClr val="000000"/>
                </a:solidFill>
              </a:rPr>
              <a:t>藤原清、辻川達美</a:t>
            </a:r>
            <a:endParaRPr kumimoji="1" lang="en-US" altLang="ja-JP" sz="2800" dirty="0" smtClean="0">
              <a:solidFill>
                <a:srgbClr val="000000"/>
              </a:solidFill>
            </a:endParaRPr>
          </a:p>
          <a:p>
            <a:endParaRPr kumimoji="1" lang="en-US" altLang="ja-JP" sz="2800" dirty="0" smtClean="0">
              <a:solidFill>
                <a:srgbClr val="000000"/>
              </a:solidFill>
            </a:endParaRPr>
          </a:p>
          <a:p>
            <a:r>
              <a:rPr lang="ja-JP" altLang="en-US" sz="2800" dirty="0" smtClean="0">
                <a:solidFill>
                  <a:srgbClr val="000000"/>
                </a:solidFill>
              </a:rPr>
              <a:t>エネルギー環境教育研究</a:t>
            </a:r>
            <a:r>
              <a:rPr kumimoji="1" lang="ja-JP" altLang="en-US" sz="2800" dirty="0" smtClean="0">
                <a:solidFill>
                  <a:srgbClr val="000000"/>
                </a:solidFill>
              </a:rPr>
              <a:t>　</a:t>
            </a:r>
            <a:r>
              <a:rPr lang="en-US" altLang="ja-JP" sz="2800" dirty="0" smtClean="0">
                <a:solidFill>
                  <a:srgbClr val="000000"/>
                </a:solidFill>
              </a:rPr>
              <a:t>Vol.5 No.1</a:t>
            </a:r>
            <a:endParaRPr kumimoji="1" lang="en-US" altLang="ja-JP" sz="2800" dirty="0" smtClean="0">
              <a:solidFill>
                <a:srgbClr val="000000"/>
              </a:solidFill>
            </a:endParaRPr>
          </a:p>
          <a:p>
            <a:r>
              <a:rPr kumimoji="1" lang="ja-JP" altLang="en-US" sz="2800" dirty="0" smtClean="0">
                <a:solidFill>
                  <a:srgbClr val="000000"/>
                </a:solidFill>
              </a:rPr>
              <a:t>論文</a:t>
            </a:r>
            <a:r>
              <a:rPr kumimoji="1" lang="ja-JP" altLang="en-US" sz="2800" dirty="0" smtClean="0">
                <a:solidFill>
                  <a:srgbClr val="000000"/>
                </a:solidFill>
              </a:rPr>
              <a:t>紹介　本多賢一郎</a:t>
            </a:r>
            <a:endParaRPr kumimoji="1" lang="en-US" altLang="ja-JP" sz="2800" dirty="0" smtClean="0">
              <a:solidFill>
                <a:srgbClr val="000000"/>
              </a:solidFill>
            </a:endParaRPr>
          </a:p>
          <a:p>
            <a:endParaRPr lang="en-US" altLang="ja-JP" dirty="0">
              <a:solidFill>
                <a:srgbClr val="000000"/>
              </a:solidFill>
            </a:endParaRPr>
          </a:p>
          <a:p>
            <a:endParaRPr kumimoji="1" lang="en-US" altLang="ja-JP" dirty="0" smtClean="0">
              <a:solidFill>
                <a:srgbClr val="000000"/>
              </a:solidFill>
            </a:endParaRPr>
          </a:p>
          <a:p>
            <a:endParaRPr lang="en-US" altLang="ja-JP" dirty="0">
              <a:solidFill>
                <a:srgbClr val="000000"/>
              </a:solidFill>
            </a:endParaRPr>
          </a:p>
          <a:p>
            <a:endParaRPr kumimoji="1" lang="en-US" altLang="ja-JP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539552" y="548680"/>
            <a:ext cx="3084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アンケートと分析</a:t>
            </a:r>
            <a:endParaRPr lang="en-US" altLang="ja-JP" sz="3200" b="1" u="sng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1328568"/>
            <a:ext cx="65515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総数</a:t>
            </a:r>
            <a:r>
              <a:rPr kumimoji="1" lang="en-US" altLang="ja-JP" sz="2800" dirty="0" smtClean="0"/>
              <a:t>45</a:t>
            </a:r>
            <a:r>
              <a:rPr kumimoji="1" lang="ja-JP" altLang="en-US" sz="2800" dirty="0" smtClean="0"/>
              <a:t>名（小学</a:t>
            </a:r>
            <a:r>
              <a:rPr kumimoji="1" lang="en-US" altLang="ja-JP" sz="2800" dirty="0" smtClean="0"/>
              <a:t>1,2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20</a:t>
            </a:r>
            <a:r>
              <a:rPr lang="ja-JP" altLang="en-US" sz="2800" dirty="0" smtClean="0"/>
              <a:t>人</a:t>
            </a:r>
            <a:r>
              <a:rPr kumimoji="1" lang="ja-JP" altLang="en-US" sz="2800" dirty="0" smtClean="0"/>
              <a:t>、</a:t>
            </a:r>
            <a:r>
              <a:rPr lang="ja-JP" altLang="en-US" sz="2800" dirty="0" smtClean="0"/>
              <a:t>小学</a:t>
            </a:r>
            <a:r>
              <a:rPr lang="en-US" altLang="ja-JP" sz="2800" dirty="0" smtClean="0"/>
              <a:t>3,4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19</a:t>
            </a:r>
            <a:r>
              <a:rPr lang="ja-JP" altLang="en-US" sz="2800" dirty="0" smtClean="0"/>
              <a:t>人</a:t>
            </a:r>
            <a:endParaRPr lang="en-US" altLang="ja-JP" sz="2800" dirty="0" smtClean="0"/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     </a:t>
            </a:r>
            <a:r>
              <a:rPr lang="ja-JP" altLang="en-US" sz="2800" dirty="0" smtClean="0"/>
              <a:t>小学</a:t>
            </a:r>
            <a:r>
              <a:rPr lang="en-US" altLang="ja-JP" sz="2800" dirty="0" smtClean="0"/>
              <a:t>5,6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3</a:t>
            </a:r>
            <a:r>
              <a:rPr lang="ja-JP" altLang="en-US" sz="2800" dirty="0" smtClean="0"/>
              <a:t>人、中学生</a:t>
            </a:r>
            <a:r>
              <a:rPr lang="en-US" altLang="ja-JP" sz="2800" dirty="0" smtClean="0"/>
              <a:t>3</a:t>
            </a:r>
            <a:r>
              <a:rPr lang="ja-JP" altLang="en-US" sz="2800" dirty="0" smtClean="0"/>
              <a:t>人）</a:t>
            </a:r>
            <a:endParaRPr kumimoji="1" lang="en-US" altLang="ja-JP" sz="2800" dirty="0"/>
          </a:p>
          <a:p>
            <a:endParaRPr kumimoji="1" lang="ja-JP" altLang="en-US" sz="28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18715"/>
            <a:ext cx="3672408" cy="461038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198289"/>
            <a:ext cx="4536504" cy="151874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076328" y="2198290"/>
            <a:ext cx="495672" cy="2160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717032"/>
            <a:ext cx="4536504" cy="151865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067944" y="3717032"/>
            <a:ext cx="576064" cy="288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5295900"/>
            <a:ext cx="27305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3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3568" y="548680"/>
            <a:ext cx="18261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自由記述</a:t>
            </a:r>
            <a:endParaRPr lang="en-US" altLang="ja-JP" sz="3200" b="1" u="sng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" y="1700808"/>
            <a:ext cx="9143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・サボニウス型風車は初めてみたけど、環境にやさしそう</a:t>
            </a:r>
            <a:endParaRPr lang="en-US" altLang="ja-JP" sz="2800" dirty="0" smtClean="0"/>
          </a:p>
          <a:p>
            <a:r>
              <a:rPr lang="ja-JP" altLang="en-US" sz="2800" dirty="0" smtClean="0"/>
              <a:t>・もっと少ない風で発電できるような風車に改良してくれたら　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うれしい</a:t>
            </a:r>
            <a:endParaRPr lang="en-US" altLang="ja-JP" sz="2800" dirty="0" smtClean="0"/>
          </a:p>
          <a:p>
            <a:r>
              <a:rPr lang="ja-JP" altLang="en-US" sz="2800" dirty="0" smtClean="0"/>
              <a:t>・地球に優しい風力発電に興味を持った</a:t>
            </a:r>
            <a:endParaRPr lang="en-US" altLang="ja-JP" sz="2800" dirty="0" smtClean="0"/>
          </a:p>
          <a:p>
            <a:r>
              <a:rPr lang="ja-JP" altLang="en-US" sz="2800" dirty="0" smtClean="0"/>
              <a:t>・愛知万博に行ったときに、サボニウス型風車を見たことが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あるが、この３段サボニウス型風車風力発電機の方が身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近に感じる</a:t>
            </a:r>
            <a:endParaRPr lang="en-US" altLang="ja-JP" sz="2800" dirty="0" smtClean="0"/>
          </a:p>
          <a:p>
            <a:r>
              <a:rPr lang="ja-JP" altLang="en-US" sz="2800" dirty="0" smtClean="0"/>
              <a:t>・家に帰って父親と一緒に３段サボニウス型風車風力発電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機を作ってみたい</a:t>
            </a:r>
            <a:endParaRPr lang="en-US" altLang="ja-JP" sz="2800" dirty="0" smtClean="0"/>
          </a:p>
          <a:p>
            <a:endParaRPr lang="en-US" altLang="ja-JP" sz="2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1266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まとめ</a:t>
            </a:r>
            <a:endParaRPr lang="en-US" altLang="ja-JP" sz="3200" b="1" u="sng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700808"/>
            <a:ext cx="7088399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３段サボニウス型風車風力発電機を開発し、</a:t>
            </a:r>
            <a:endParaRPr lang="en-US" altLang="ja-JP" sz="2800" dirty="0" smtClean="0"/>
          </a:p>
          <a:p>
            <a:r>
              <a:rPr lang="ja-JP" altLang="en-US" sz="2800" dirty="0" smtClean="0"/>
              <a:t>実験教室を行ない学習効果を確認した。</a:t>
            </a:r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小さなテレビを稼働させるだけでもすごく大変</a:t>
            </a:r>
            <a:endParaRPr lang="en-US" altLang="ja-JP" sz="2800" dirty="0" smtClean="0"/>
          </a:p>
          <a:p>
            <a:r>
              <a:rPr lang="ja-JP" altLang="en-US" sz="2800" dirty="0" smtClean="0"/>
              <a:t>なことであることを理解してもらい、エネルギー</a:t>
            </a:r>
            <a:endParaRPr lang="en-US" altLang="ja-JP" sz="2800" dirty="0" smtClean="0"/>
          </a:p>
          <a:p>
            <a:r>
              <a:rPr lang="ja-JP" altLang="en-US" sz="2800" dirty="0" smtClean="0"/>
              <a:t>資源の大切さに気づいてもらいたい</a:t>
            </a:r>
            <a:endParaRPr lang="en-US" altLang="ja-JP" sz="2800" dirty="0" smtClean="0"/>
          </a:p>
          <a:p>
            <a:endParaRPr lang="en-US" altLang="ja-JP" sz="2800" dirty="0" smtClean="0"/>
          </a:p>
        </p:txBody>
      </p:sp>
      <p:sp>
        <p:nvSpPr>
          <p:cNvPr id="7" name="下矢印 6"/>
          <p:cNvSpPr/>
          <p:nvPr/>
        </p:nvSpPr>
        <p:spPr>
          <a:xfrm>
            <a:off x="4067944" y="2780928"/>
            <a:ext cx="432048" cy="57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1377" y="4941168"/>
            <a:ext cx="8746204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3000" u="sng" dirty="0" smtClean="0">
                <a:solidFill>
                  <a:srgbClr val="FF0000"/>
                </a:solidFill>
              </a:rPr>
              <a:t>理科学習の時間のみならず、総合的な学習の時間の</a:t>
            </a:r>
            <a:endParaRPr lang="en-US" altLang="ja-JP" sz="3000" u="sng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3000" u="sng" dirty="0" smtClean="0">
                <a:solidFill>
                  <a:srgbClr val="FF0000"/>
                </a:solidFill>
              </a:rPr>
              <a:t>教材として活用してほしい</a:t>
            </a:r>
            <a:endParaRPr lang="en-US" altLang="ja-JP" sz="3000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560" y="611976"/>
            <a:ext cx="29418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/>
              <a:t>本論文</a:t>
            </a:r>
            <a:r>
              <a:rPr lang="ja-JP" altLang="en-US" sz="3200" b="1" u="sng" dirty="0" smtClean="0"/>
              <a:t>を読んで</a:t>
            </a:r>
            <a:endParaRPr lang="en-US" altLang="ja-JP" sz="3200" b="1" u="sng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1616600"/>
            <a:ext cx="87849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・身近なものの利用の効果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endParaRPr lang="en-US" altLang="ja-JP" sz="1200" dirty="0" smtClean="0"/>
          </a:p>
          <a:p>
            <a:r>
              <a:rPr lang="ja-JP" altLang="en-US" sz="2800" dirty="0" smtClean="0"/>
              <a:t>・</a:t>
            </a:r>
            <a:r>
              <a:rPr lang="ja-JP" altLang="en-US" sz="2800" dirty="0" smtClean="0"/>
              <a:t>開発を行なう上での過程</a:t>
            </a:r>
            <a:endParaRPr lang="en-US" altLang="ja-JP" sz="2800" dirty="0" smtClean="0"/>
          </a:p>
          <a:p>
            <a:endParaRPr lang="en-US" altLang="ja-JP" sz="1200" dirty="0" smtClean="0"/>
          </a:p>
          <a:p>
            <a:r>
              <a:rPr lang="ja-JP" altLang="en-US" sz="2800" dirty="0" smtClean="0"/>
              <a:t>・</a:t>
            </a:r>
            <a:r>
              <a:rPr lang="ja-JP" altLang="en-US" sz="2800" dirty="0" smtClean="0"/>
              <a:t>どこまでが手軽に行なえるのか</a:t>
            </a:r>
            <a:endParaRPr lang="en-US" altLang="ja-JP" sz="2800" dirty="0" smtClean="0"/>
          </a:p>
          <a:p>
            <a:endParaRPr lang="en-US" altLang="ja-JP" sz="1200" dirty="0" smtClean="0"/>
          </a:p>
          <a:p>
            <a:r>
              <a:rPr lang="ja-JP" altLang="en-US" sz="2800" dirty="0" smtClean="0"/>
              <a:t>・</a:t>
            </a:r>
            <a:r>
              <a:rPr lang="ja-JP" altLang="en-US" sz="2800" dirty="0" smtClean="0"/>
              <a:t>工作技術のギャップ（新宿でのクリップモーターカー）</a:t>
            </a:r>
            <a:endParaRPr lang="en-US" altLang="ja-JP" sz="2800" dirty="0" smtClean="0"/>
          </a:p>
          <a:p>
            <a:endParaRPr lang="en-US" altLang="ja-JP" sz="2800" dirty="0"/>
          </a:p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教員のものづくりの技術の大切さ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83568" y="404664"/>
            <a:ext cx="1944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 dirty="0" smtClean="0"/>
              <a:t>はじめに</a:t>
            </a:r>
            <a:endParaRPr kumimoji="1" lang="ja-JP" altLang="en-US" sz="3200" b="1" u="sng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27" y="4149080"/>
            <a:ext cx="2104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これまでは</a:t>
            </a:r>
            <a:r>
              <a:rPr lang="en-US" altLang="ja-JP" sz="2800" dirty="0" smtClean="0"/>
              <a:t>…</a:t>
            </a:r>
            <a:endParaRPr lang="en-US" altLang="ja-JP" sz="2800" dirty="0" smtClean="0"/>
          </a:p>
        </p:txBody>
      </p:sp>
      <p:sp>
        <p:nvSpPr>
          <p:cNvPr id="3" name="角丸四角形 2"/>
          <p:cNvSpPr/>
          <p:nvPr/>
        </p:nvSpPr>
        <p:spPr>
          <a:xfrm>
            <a:off x="2091166" y="1124744"/>
            <a:ext cx="5112568" cy="115212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dirty="0" smtClean="0">
                <a:solidFill>
                  <a:prstClr val="black"/>
                </a:solidFill>
              </a:rPr>
              <a:t>地球環境問題解決のための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pPr lvl="0" algn="ctr"/>
            <a:r>
              <a:rPr lang="ja-JP" altLang="en-US" sz="2800" dirty="0" smtClean="0">
                <a:solidFill>
                  <a:prstClr val="black"/>
                </a:solidFill>
              </a:rPr>
              <a:t>自然エネルギーの活用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2051719" y="3140968"/>
            <a:ext cx="5256585" cy="79208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dirty="0" smtClean="0">
                <a:solidFill>
                  <a:prstClr val="black"/>
                </a:solidFill>
              </a:rPr>
              <a:t>理科教育教材の必要性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4355976" y="2420888"/>
            <a:ext cx="504056" cy="6480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77072"/>
            <a:ext cx="3623321" cy="25202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4077072"/>
            <a:ext cx="1440160" cy="2531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弧 4"/>
          <p:cNvSpPr/>
          <p:nvPr/>
        </p:nvSpPr>
        <p:spPr>
          <a:xfrm>
            <a:off x="2236438" y="2608830"/>
            <a:ext cx="2165611" cy="2029081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Trebuchet MS"/>
              <a:ea typeface="ＭＳ ゴシック"/>
            </a:endParaRPr>
          </a:p>
        </p:txBody>
      </p:sp>
      <p:sp>
        <p:nvSpPr>
          <p:cNvPr id="6" name="円弧 5"/>
          <p:cNvSpPr/>
          <p:nvPr/>
        </p:nvSpPr>
        <p:spPr>
          <a:xfrm rot="10800000">
            <a:off x="2169797" y="3670313"/>
            <a:ext cx="2165611" cy="2029081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2"/>
              </a:solidFill>
              <a:latin typeface="Trebuchet MS"/>
              <a:ea typeface="ＭＳ 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3236062" y="4107394"/>
            <a:ext cx="133283" cy="12488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Trebuchet MS"/>
              <a:ea typeface="ＭＳ ゴシック"/>
            </a:endParaRPr>
          </a:p>
        </p:txBody>
      </p:sp>
      <p:sp>
        <p:nvSpPr>
          <p:cNvPr id="8" name="円弧 7"/>
          <p:cNvSpPr/>
          <p:nvPr/>
        </p:nvSpPr>
        <p:spPr>
          <a:xfrm>
            <a:off x="2569646" y="2796150"/>
            <a:ext cx="1599398" cy="1592096"/>
          </a:xfrm>
          <a:prstGeom prst="arc">
            <a:avLst>
              <a:gd name="adj1" fmla="val 16200000"/>
              <a:gd name="adj2" fmla="val 5383083"/>
            </a:avLst>
          </a:prstGeom>
          <a:noFill/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Trebuchet MS"/>
              <a:ea typeface="ＭＳ ゴシック"/>
            </a:endParaRPr>
          </a:p>
        </p:txBody>
      </p:sp>
      <p:sp>
        <p:nvSpPr>
          <p:cNvPr id="9" name="円弧 8"/>
          <p:cNvSpPr/>
          <p:nvPr/>
        </p:nvSpPr>
        <p:spPr>
          <a:xfrm rot="10800000">
            <a:off x="2436363" y="3920073"/>
            <a:ext cx="1599398" cy="1592096"/>
          </a:xfrm>
          <a:prstGeom prst="arc">
            <a:avLst>
              <a:gd name="adj1" fmla="val 16200000"/>
              <a:gd name="adj2" fmla="val 5383083"/>
            </a:avLst>
          </a:prstGeom>
          <a:noFill/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Trebuchet MS"/>
              <a:ea typeface="ＭＳ ゴシック"/>
            </a:endParaRPr>
          </a:p>
        </p:txBody>
      </p:sp>
      <p:sp>
        <p:nvSpPr>
          <p:cNvPr id="10" name="円弧 9"/>
          <p:cNvSpPr/>
          <p:nvPr/>
        </p:nvSpPr>
        <p:spPr>
          <a:xfrm>
            <a:off x="2902854" y="3257310"/>
            <a:ext cx="658657" cy="662764"/>
          </a:xfrm>
          <a:prstGeom prst="arc">
            <a:avLst>
              <a:gd name="adj1" fmla="val 16200000"/>
              <a:gd name="adj2" fmla="val 5383083"/>
            </a:avLst>
          </a:prstGeom>
          <a:noFill/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Trebuchet MS"/>
              <a:ea typeface="ＭＳ ゴシック"/>
            </a:endParaRPr>
          </a:p>
        </p:txBody>
      </p:sp>
      <p:sp>
        <p:nvSpPr>
          <p:cNvPr id="11" name="円弧 10"/>
          <p:cNvSpPr/>
          <p:nvPr/>
        </p:nvSpPr>
        <p:spPr>
          <a:xfrm rot="10800000">
            <a:off x="3043896" y="4381232"/>
            <a:ext cx="658657" cy="662764"/>
          </a:xfrm>
          <a:prstGeom prst="arc">
            <a:avLst>
              <a:gd name="adj1" fmla="val 17244983"/>
              <a:gd name="adj2" fmla="val 5383083"/>
            </a:avLst>
          </a:prstGeom>
          <a:noFill/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508709">
                  <a:lumMod val="60000"/>
                  <a:lumOff val="40000"/>
                </a:srgbClr>
              </a:solidFill>
              <a:latin typeface="Trebuchet MS"/>
              <a:ea typeface="ＭＳ ゴシック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10800000">
            <a:off x="1473141" y="3263467"/>
            <a:ext cx="1795443" cy="1377"/>
          </a:xfrm>
          <a:prstGeom prst="straightConnector1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>
            <a:off x="1503381" y="2796150"/>
            <a:ext cx="1865965" cy="1377"/>
          </a:xfrm>
          <a:prstGeom prst="straightConnector1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10800000" flipV="1">
            <a:off x="4502252" y="3343561"/>
            <a:ext cx="1415861" cy="1317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10800000">
            <a:off x="4502596" y="3982514"/>
            <a:ext cx="1415704" cy="13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10800000">
            <a:off x="3401027" y="5043998"/>
            <a:ext cx="2411939" cy="1377"/>
          </a:xfrm>
          <a:prstGeom prst="straightConnector1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10800000">
            <a:off x="3401027" y="5542142"/>
            <a:ext cx="2411939" cy="1375"/>
          </a:xfrm>
          <a:prstGeom prst="straightConnector1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022992" y="3205031"/>
            <a:ext cx="233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2400" b="1" dirty="0" smtClean="0">
                <a:solidFill>
                  <a:srgbClr val="FF0000"/>
                </a:solidFill>
                <a:latin typeface="Trebuchet MS"/>
                <a:ea typeface="ＭＳ ゴシック"/>
              </a:rPr>
              <a:t>風車の回転を</a:t>
            </a:r>
            <a:endParaRPr kumimoji="0" lang="en-US" altLang="ja-JP" sz="2400" b="1" dirty="0" smtClean="0">
              <a:solidFill>
                <a:srgbClr val="FF0000"/>
              </a:solidFill>
              <a:latin typeface="Trebuchet MS"/>
              <a:ea typeface="ＭＳ ゴシック"/>
            </a:endParaRPr>
          </a:p>
          <a:p>
            <a:r>
              <a:rPr kumimoji="0" lang="ja-JP" altLang="en-US" sz="2400" b="1" dirty="0" smtClean="0">
                <a:solidFill>
                  <a:srgbClr val="FF0000"/>
                </a:solidFill>
                <a:latin typeface="Trebuchet MS"/>
                <a:ea typeface="ＭＳ ゴシック"/>
              </a:rPr>
              <a:t>止める向きの風</a:t>
            </a:r>
            <a:endParaRPr kumimoji="0" lang="en-US" altLang="ja-JP" sz="2400" b="1" dirty="0" smtClean="0">
              <a:solidFill>
                <a:srgbClr val="FF0000"/>
              </a:solidFill>
              <a:latin typeface="Trebuchet MS"/>
              <a:ea typeface="ＭＳ 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13233" y="4876398"/>
            <a:ext cx="268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2400" b="1" dirty="0" smtClean="0">
                <a:solidFill>
                  <a:srgbClr val="508709">
                    <a:lumMod val="60000"/>
                    <a:lumOff val="40000"/>
                  </a:srgbClr>
                </a:solidFill>
                <a:latin typeface="Trebuchet MS"/>
                <a:ea typeface="ＭＳ ゴシック"/>
              </a:rPr>
              <a:t>風車を回転させる向きの風</a:t>
            </a:r>
            <a:endParaRPr kumimoji="0" lang="en-US" altLang="ja-JP" sz="2400" b="1" dirty="0" smtClean="0">
              <a:solidFill>
                <a:srgbClr val="508709">
                  <a:lumMod val="60000"/>
                  <a:lumOff val="40000"/>
                </a:srgbClr>
              </a:solidFill>
              <a:latin typeface="Trebuchet MS"/>
              <a:ea typeface="ＭＳ 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9848" y="2023784"/>
            <a:ext cx="377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2400" b="1" dirty="0" smtClean="0">
                <a:solidFill>
                  <a:srgbClr val="508709">
                    <a:lumMod val="60000"/>
                    <a:lumOff val="40000"/>
                  </a:srgbClr>
                </a:solidFill>
                <a:latin typeface="Trebuchet MS"/>
                <a:ea typeface="ＭＳ ゴシック"/>
              </a:rPr>
              <a:t>風車の回転に役立った風</a:t>
            </a:r>
            <a:endParaRPr kumimoji="0" lang="en-US" altLang="ja-JP" sz="2400" b="1" dirty="0" smtClean="0">
              <a:solidFill>
                <a:srgbClr val="508709">
                  <a:lumMod val="60000"/>
                  <a:lumOff val="40000"/>
                </a:srgbClr>
              </a:solidFill>
              <a:latin typeface="Trebuchet MS"/>
              <a:ea typeface="ＭＳ 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88820" y="5282969"/>
            <a:ext cx="164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2400" b="1" dirty="0" smtClean="0">
                <a:latin typeface="Trebuchet MS"/>
                <a:ea typeface="ＭＳ ゴシック"/>
              </a:rPr>
              <a:t>バケット</a:t>
            </a:r>
            <a:endParaRPr kumimoji="0" lang="en-US" altLang="ja-JP" sz="2400" b="1" dirty="0" smtClean="0">
              <a:latin typeface="Trebuchet MS"/>
              <a:ea typeface="ＭＳ ゴシック"/>
            </a:endParaRPr>
          </a:p>
        </p:txBody>
      </p:sp>
      <p:sp>
        <p:nvSpPr>
          <p:cNvPr id="22" name="円弧 21"/>
          <p:cNvSpPr/>
          <p:nvPr/>
        </p:nvSpPr>
        <p:spPr>
          <a:xfrm>
            <a:off x="4940186" y="579749"/>
            <a:ext cx="2165611" cy="2029081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Trebuchet MS"/>
              <a:ea typeface="ＭＳ ゴシック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6038548" y="1227817"/>
            <a:ext cx="937421" cy="1"/>
          </a:xfrm>
          <a:prstGeom prst="straightConnector1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6173552" y="1588957"/>
            <a:ext cx="937421" cy="1"/>
          </a:xfrm>
          <a:prstGeom prst="straightConnector1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6051780" y="1936857"/>
            <a:ext cx="937421" cy="1"/>
          </a:xfrm>
          <a:prstGeom prst="straightConnector1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7110974" y="1240991"/>
            <a:ext cx="92617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H="1">
            <a:off x="7158998" y="1602131"/>
            <a:ext cx="106951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7120043" y="1928481"/>
            <a:ext cx="91710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右矢印 41"/>
          <p:cNvSpPr/>
          <p:nvPr/>
        </p:nvSpPr>
        <p:spPr>
          <a:xfrm rot="19639515">
            <a:off x="4381470" y="2465208"/>
            <a:ext cx="1516251" cy="452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Trebuchet MS"/>
              <a:ea typeface="ＭＳ ゴシック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658669" y="2345139"/>
            <a:ext cx="233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2400" b="1" dirty="0" smtClean="0">
                <a:solidFill>
                  <a:srgbClr val="FFFFFF"/>
                </a:solidFill>
                <a:latin typeface="Trebuchet MS"/>
                <a:ea typeface="ＭＳ ゴシック"/>
              </a:rPr>
              <a:t>打ち消し合う！</a:t>
            </a:r>
            <a:endParaRPr kumimoji="0" lang="en-US" altLang="ja-JP" sz="2400" b="1" dirty="0" smtClean="0">
              <a:solidFill>
                <a:srgbClr val="FFFFFF"/>
              </a:solidFill>
              <a:latin typeface="Trebuchet MS"/>
              <a:ea typeface="ＭＳ 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3568" y="692696"/>
            <a:ext cx="46805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u="sng" dirty="0" smtClean="0"/>
              <a:t>サボニウス型風車</a:t>
            </a:r>
            <a:endParaRPr kumimoji="1" lang="ja-JP" alt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32540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8" grpId="0"/>
      <p:bldP spid="19" grpId="0"/>
      <p:bldP spid="20" grpId="0"/>
      <p:bldP spid="22" grpId="0" animBg="1"/>
      <p:bldP spid="42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716958" y="404664"/>
            <a:ext cx="1846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altLang="ja-JP" sz="36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4" y="285293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全ての方向からの風を活かす構造とは？</a:t>
            </a:r>
            <a:endParaRPr lang="en-US" altLang="ja-JP" sz="3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弧 3"/>
          <p:cNvSpPr/>
          <p:nvPr/>
        </p:nvSpPr>
        <p:spPr>
          <a:xfrm>
            <a:off x="1875983" y="4653136"/>
            <a:ext cx="1578809" cy="1458797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Trebuchet MS"/>
              <a:ea typeface="ＭＳ ゴシック"/>
            </a:endParaRPr>
          </a:p>
        </p:txBody>
      </p:sp>
      <p:sp>
        <p:nvSpPr>
          <p:cNvPr id="5" name="円弧 4"/>
          <p:cNvSpPr/>
          <p:nvPr/>
        </p:nvSpPr>
        <p:spPr>
          <a:xfrm rot="10800000">
            <a:off x="1809341" y="5397178"/>
            <a:ext cx="1578809" cy="1458797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2"/>
              </a:solidFill>
              <a:latin typeface="Trebuchet MS"/>
              <a:ea typeface="ＭＳ ゴシック"/>
            </a:endParaRPr>
          </a:p>
        </p:txBody>
      </p:sp>
      <p:sp>
        <p:nvSpPr>
          <p:cNvPr id="6" name="円弧 5"/>
          <p:cNvSpPr/>
          <p:nvPr/>
        </p:nvSpPr>
        <p:spPr>
          <a:xfrm rot="3598179">
            <a:off x="2094091" y="2530038"/>
            <a:ext cx="1683737" cy="1475364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Trebuchet MS"/>
              <a:ea typeface="ＭＳ ゴシック"/>
            </a:endParaRPr>
          </a:p>
        </p:txBody>
      </p:sp>
      <p:sp>
        <p:nvSpPr>
          <p:cNvPr id="7" name="円弧 6"/>
          <p:cNvSpPr/>
          <p:nvPr/>
        </p:nvSpPr>
        <p:spPr>
          <a:xfrm rot="14409498">
            <a:off x="1361689" y="2962155"/>
            <a:ext cx="1683737" cy="1475364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2"/>
              </a:solidFill>
              <a:latin typeface="Trebuchet MS"/>
              <a:ea typeface="ＭＳ ゴシック"/>
            </a:endParaRPr>
          </a:p>
        </p:txBody>
      </p:sp>
      <p:sp>
        <p:nvSpPr>
          <p:cNvPr id="8" name="円弧 7"/>
          <p:cNvSpPr/>
          <p:nvPr/>
        </p:nvSpPr>
        <p:spPr>
          <a:xfrm rot="7218072">
            <a:off x="2148657" y="695997"/>
            <a:ext cx="1546647" cy="1519183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Trebuchet MS"/>
              <a:ea typeface="ＭＳ ゴシック"/>
            </a:endParaRPr>
          </a:p>
        </p:txBody>
      </p:sp>
      <p:sp>
        <p:nvSpPr>
          <p:cNvPr id="9" name="円弧 8"/>
          <p:cNvSpPr/>
          <p:nvPr/>
        </p:nvSpPr>
        <p:spPr>
          <a:xfrm rot="18029391">
            <a:off x="1419950" y="292204"/>
            <a:ext cx="1546648" cy="1519184"/>
          </a:xfrm>
          <a:prstGeom prst="arc">
            <a:avLst>
              <a:gd name="adj1" fmla="val 16200000"/>
              <a:gd name="adj2" fmla="val 5383083"/>
            </a:avLst>
          </a:prstGeom>
          <a:noFill/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2"/>
              </a:solidFill>
              <a:latin typeface="Trebuchet MS"/>
              <a:ea typeface="ＭＳ ゴシック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067944" y="2780928"/>
            <a:ext cx="1152128" cy="5760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046321"/>
            <a:ext cx="2138177" cy="4974967"/>
          </a:xfrm>
          <a:prstGeom prst="rect">
            <a:avLst/>
          </a:prstGeom>
        </p:spPr>
      </p:pic>
      <p:sp>
        <p:nvSpPr>
          <p:cNvPr id="17" name="加算記号 16"/>
          <p:cNvSpPr/>
          <p:nvPr/>
        </p:nvSpPr>
        <p:spPr>
          <a:xfrm>
            <a:off x="2339752" y="2348880"/>
            <a:ext cx="432048" cy="432048"/>
          </a:xfrm>
          <a:prstGeom prst="mathPlus">
            <a:avLst>
              <a:gd name="adj1" fmla="val 148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加算記号 17"/>
          <p:cNvSpPr/>
          <p:nvPr/>
        </p:nvSpPr>
        <p:spPr>
          <a:xfrm>
            <a:off x="2339752" y="4149080"/>
            <a:ext cx="432048" cy="432048"/>
          </a:xfrm>
          <a:prstGeom prst="mathPlus">
            <a:avLst>
              <a:gd name="adj1" fmla="val 148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3568" y="620688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特徴</a:t>
            </a:r>
            <a:endParaRPr lang="en-US" altLang="ja-JP" sz="3200" b="1" u="sng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916832"/>
            <a:ext cx="760789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1.</a:t>
            </a:r>
            <a:r>
              <a:rPr kumimoji="1" lang="ja-JP" altLang="en-US" sz="2800" dirty="0" smtClean="0"/>
              <a:t>発電機にはこれまで通り自転車のハブダイナモ</a:t>
            </a:r>
            <a:endParaRPr kumimoji="1" lang="en-US" altLang="ja-JP" sz="2800" dirty="0" smtClean="0"/>
          </a:p>
          <a:p>
            <a:r>
              <a:rPr lang="en-US" altLang="ja-JP" sz="2800" dirty="0" smtClean="0"/>
              <a:t>2.</a:t>
            </a:r>
            <a:r>
              <a:rPr lang="ja-JP" altLang="en-US" sz="2800" dirty="0" smtClean="0"/>
              <a:t>どの方向から風が吹き始めても回転するよう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r>
              <a:rPr lang="en-US" altLang="ja-JP" sz="2800" dirty="0" smtClean="0"/>
              <a:t>60</a:t>
            </a:r>
            <a:r>
              <a:rPr lang="ja-JP" altLang="en-US" sz="2800" dirty="0" smtClean="0"/>
              <a:t>度ずつ羽をずらした</a:t>
            </a:r>
            <a:endParaRPr lang="en-US" altLang="ja-JP" sz="2800" dirty="0" smtClean="0"/>
          </a:p>
          <a:p>
            <a:r>
              <a:rPr kumimoji="1" lang="en-US" altLang="ja-JP" sz="2800" dirty="0" smtClean="0"/>
              <a:t>3.</a:t>
            </a:r>
            <a:r>
              <a:rPr kumimoji="1" lang="ja-JP" altLang="en-US" sz="2800" dirty="0" smtClean="0"/>
              <a:t>今までの実験に加え、小型テレビを作動させた</a:t>
            </a:r>
            <a:endParaRPr kumimoji="1" lang="en-US" altLang="ja-JP" sz="2800" dirty="0" smtClean="0"/>
          </a:p>
          <a:p>
            <a:r>
              <a:rPr lang="en-US" altLang="ja-JP" sz="2800" dirty="0" smtClean="0"/>
              <a:t>4.</a:t>
            </a:r>
            <a:r>
              <a:rPr lang="ja-JP" altLang="en-US" sz="2800" dirty="0" smtClean="0"/>
              <a:t>手に入りやすい材料で、こどもに親しみを持って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発電を実感させ得る</a:t>
            </a:r>
            <a:endParaRPr lang="en-US" altLang="ja-JP" sz="2800" dirty="0" smtClean="0"/>
          </a:p>
          <a:p>
            <a:r>
              <a:rPr lang="en-US" altLang="ja-JP" sz="2800" dirty="0" smtClean="0"/>
              <a:t>5.</a:t>
            </a:r>
            <a:r>
              <a:rPr lang="ja-JP" altLang="en-US" sz="2800" dirty="0" smtClean="0"/>
              <a:t>持ち運びのために台車をとりつけた</a:t>
            </a:r>
            <a:endParaRPr lang="en-US" altLang="ja-JP" sz="2800" dirty="0" smtClean="0"/>
          </a:p>
          <a:p>
            <a:r>
              <a:rPr lang="en-US" altLang="ja-JP" sz="2800" dirty="0" smtClean="0"/>
              <a:t>6.</a:t>
            </a:r>
            <a:r>
              <a:rPr lang="ja-JP" altLang="en-US" sz="2800" dirty="0" smtClean="0"/>
              <a:t>　電子回路の作製で、はんだ付けを学ぶ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8776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3568" y="620688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材料</a:t>
            </a:r>
            <a:endParaRPr lang="en-US" altLang="ja-JP" sz="3200" b="1" u="sng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916832"/>
            <a:ext cx="735121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風車部分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15</a:t>
            </a:r>
            <a:r>
              <a:rPr kumimoji="1" lang="ja-JP" altLang="en-US" sz="2800" dirty="0" smtClean="0"/>
              <a:t>リットルのバケツ</a:t>
            </a:r>
            <a:r>
              <a:rPr kumimoji="1" lang="en-US" altLang="ja-JP" sz="2800" dirty="0" smtClean="0"/>
              <a:t>6</a:t>
            </a:r>
            <a:r>
              <a:rPr kumimoji="1" lang="ja-JP" altLang="en-US" sz="2800" dirty="0" smtClean="0"/>
              <a:t>個、台車、ハブダイナモ</a:t>
            </a:r>
            <a:r>
              <a:rPr kumimoji="1" lang="en-US" altLang="ja-JP" sz="2800" dirty="0" smtClean="0"/>
              <a:t>2</a:t>
            </a:r>
            <a:r>
              <a:rPr kumimoji="1" lang="ja-JP" altLang="en-US" sz="2800" dirty="0" smtClean="0"/>
              <a:t>個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円形ベニヤ</a:t>
            </a:r>
            <a:r>
              <a:rPr lang="en-US" altLang="ja-JP" sz="2800" dirty="0" smtClean="0"/>
              <a:t>4</a:t>
            </a:r>
            <a:r>
              <a:rPr lang="ja-JP" altLang="en-US" sz="2800" dirty="0" smtClean="0"/>
              <a:t>枚、木製の土台</a:t>
            </a:r>
            <a:r>
              <a:rPr lang="en-US" altLang="ja-JP" sz="2800" dirty="0" smtClean="0"/>
              <a:t>2</a:t>
            </a:r>
            <a:r>
              <a:rPr lang="ja-JP" altLang="en-US" sz="2800" dirty="0" smtClean="0"/>
              <a:t>個、導線、ネジ、</a:t>
            </a:r>
            <a:endParaRPr lang="en-US" altLang="ja-JP" sz="2800" dirty="0" smtClean="0"/>
          </a:p>
          <a:p>
            <a:r>
              <a:rPr lang="ja-JP" altLang="en-US" sz="2800" dirty="0" smtClean="0"/>
              <a:t>ナット、ワッシャー、結束バンド、アングル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回路部分</a:t>
            </a:r>
            <a:endParaRPr lang="en-US" altLang="ja-JP" sz="2800" dirty="0" smtClean="0"/>
          </a:p>
          <a:p>
            <a:r>
              <a:rPr lang="en-US" altLang="ja-JP" sz="2800" dirty="0" smtClean="0"/>
              <a:t>0.47μF</a:t>
            </a:r>
            <a:r>
              <a:rPr lang="ja-JP" altLang="en-US" sz="2800" dirty="0" smtClean="0"/>
              <a:t>のコンデンサ</a:t>
            </a:r>
            <a:r>
              <a:rPr lang="en-US" altLang="ja-JP" sz="2800" dirty="0" smtClean="0"/>
              <a:t>2</a:t>
            </a:r>
            <a:r>
              <a:rPr lang="ja-JP" altLang="en-US" sz="2800" dirty="0" smtClean="0"/>
              <a:t>個、</a:t>
            </a:r>
            <a:r>
              <a:rPr lang="en-US" altLang="ja-JP" sz="2800" dirty="0" smtClean="0"/>
              <a:t>100μF</a:t>
            </a:r>
            <a:r>
              <a:rPr lang="ja-JP" altLang="en-US" sz="2800" dirty="0" smtClean="0"/>
              <a:t>のコンデンサ</a:t>
            </a:r>
            <a:r>
              <a:rPr lang="en-US" altLang="ja-JP" sz="2800" dirty="0" smtClean="0"/>
              <a:t>2</a:t>
            </a:r>
            <a:r>
              <a:rPr lang="ja-JP" altLang="en-US" sz="2800" dirty="0" smtClean="0"/>
              <a:t>個</a:t>
            </a:r>
            <a:endParaRPr lang="en-US" altLang="ja-JP" sz="2800" dirty="0" smtClean="0"/>
          </a:p>
          <a:p>
            <a:r>
              <a:rPr lang="en-US" altLang="ja-JP" sz="2800" dirty="0" smtClean="0"/>
              <a:t>2200μF</a:t>
            </a:r>
            <a:r>
              <a:rPr lang="ja-JP" altLang="en-US" sz="2800" dirty="0" smtClean="0"/>
              <a:t>コンデンサ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個、ブリッジダイオード</a:t>
            </a:r>
            <a:r>
              <a:rPr lang="en-US" altLang="ja-JP" sz="2800" dirty="0" smtClean="0"/>
              <a:t>2</a:t>
            </a:r>
            <a:r>
              <a:rPr lang="ja-JP" altLang="en-US" sz="2800" dirty="0" smtClean="0"/>
              <a:t>個</a:t>
            </a:r>
            <a:endParaRPr lang="en-US" altLang="ja-JP" sz="2800" dirty="0" smtClean="0"/>
          </a:p>
          <a:p>
            <a:r>
              <a:rPr lang="en-US" altLang="ja-JP" sz="2800" dirty="0" smtClean="0"/>
              <a:t>5V1A</a:t>
            </a:r>
            <a:r>
              <a:rPr lang="ja-JP" altLang="en-US" sz="2800" dirty="0" smtClean="0"/>
              <a:t>レギュレーター</a:t>
            </a:r>
            <a:endParaRPr lang="en-US" altLang="ja-JP" sz="2800" dirty="0" smtClean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4972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6277" y="476672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性能</a:t>
            </a:r>
            <a:endParaRPr lang="en-US" altLang="ja-JP" sz="3200" b="1" u="sng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28800"/>
            <a:ext cx="3888432" cy="437232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764704"/>
            <a:ext cx="5400599" cy="31683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77072"/>
            <a:ext cx="3960440" cy="2610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実践</a:t>
            </a:r>
            <a:endParaRPr lang="en-US" altLang="ja-JP" sz="3200" b="1" u="sng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12709920" y="2060848"/>
            <a:ext cx="91440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u="sng" dirty="0" smtClean="0">
                <a:solidFill>
                  <a:srgbClr val="00B050"/>
                </a:solidFill>
              </a:rPr>
              <a:t>②環境負荷を数値でとらえる学習</a:t>
            </a:r>
            <a:endParaRPr lang="en-US" altLang="ja-JP" sz="2800" u="sng" dirty="0" smtClean="0">
              <a:solidFill>
                <a:srgbClr val="00B050"/>
              </a:solidFill>
            </a:endParaRPr>
          </a:p>
          <a:p>
            <a:pPr algn="ctr"/>
            <a:r>
              <a:rPr lang="ja-JP" altLang="en-US" sz="2800" u="sng" dirty="0" smtClean="0"/>
              <a:t>･･･製品の環境負荷を、生産の段階から廃棄の段階までを追跡調査し、科学的、客観的に評価する</a:t>
            </a:r>
            <a:r>
              <a:rPr lang="en-US" altLang="ja-JP" sz="2800" u="sng" dirty="0" smtClean="0">
                <a:solidFill>
                  <a:srgbClr val="FF0000"/>
                </a:solidFill>
              </a:rPr>
              <a:t>LCA</a:t>
            </a:r>
            <a:r>
              <a:rPr lang="ja-JP" altLang="en-US" sz="2800" u="sng" dirty="0" smtClean="0"/>
              <a:t>を学ぶ</a:t>
            </a:r>
            <a:endParaRPr lang="en-US" altLang="ja-JP" sz="2800" u="sng" dirty="0" smtClean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1124744"/>
            <a:ext cx="8655134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「科学であそぼ！」レガスサイエンスフェスタ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ja-JP" sz="2800" dirty="0" smtClean="0"/>
              <a:t>　</a:t>
            </a:r>
            <a:r>
              <a:rPr lang="ja-JP" altLang="en-US" sz="2800" dirty="0" smtClean="0"/>
              <a:t>日時：</a:t>
            </a:r>
            <a:r>
              <a:rPr lang="en-US" altLang="ja-JP" sz="2800" dirty="0" smtClean="0"/>
              <a:t>2010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3</a:t>
            </a:r>
            <a:r>
              <a:rPr lang="ja-JP" altLang="en-US" sz="2800" dirty="0" smtClean="0"/>
              <a:t>月</a:t>
            </a:r>
            <a:r>
              <a:rPr lang="en-US" altLang="ja-JP" sz="2800" dirty="0" smtClean="0"/>
              <a:t>6</a:t>
            </a:r>
            <a:r>
              <a:rPr lang="ja-JP" altLang="en-US" sz="2800" dirty="0" smtClean="0"/>
              <a:t>日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場所：公益財団法人新宿みらい創造財団（新宿レガス）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endParaRPr lang="en-US" altLang="ja-JP" sz="2800" dirty="0" smtClean="0"/>
          </a:p>
          <a:p>
            <a:endParaRPr kumimoji="1" lang="en-US" altLang="ja-JP" sz="2800" dirty="0"/>
          </a:p>
          <a:p>
            <a:endParaRPr kumimoji="1" lang="ja-JP" altLang="en-US" sz="2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924944"/>
            <a:ext cx="2622816" cy="37444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24390"/>
            <a:ext cx="2880320" cy="3815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</TotalTime>
  <Words>359</Words>
  <Application>Microsoft Macintosh PowerPoint</Application>
  <PresentationFormat>画面に合わせる (4:3)</PresentationFormat>
  <Paragraphs>83</Paragraphs>
  <Slides>13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4" baseType="lpstr">
      <vt:lpstr>Office テーマ</vt:lpstr>
      <vt:lpstr>“ぷち発明”をいかした教材としての３段サボニウス型風車風力発電機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watanabe</dc:creator>
  <cp:lastModifiedBy>本多 賢一郎</cp:lastModifiedBy>
  <cp:revision>70</cp:revision>
  <dcterms:created xsi:type="dcterms:W3CDTF">2011-10-10T17:30:31Z</dcterms:created>
  <dcterms:modified xsi:type="dcterms:W3CDTF">2012-08-01T05:36:26Z</dcterms:modified>
</cp:coreProperties>
</file>