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6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61B56B8-723E-4D3A-8F85-679D9BBCE336}" type="datetimeFigureOut">
              <a:rPr kumimoji="1" lang="ja-JP" altLang="en-US" smtClean="0"/>
              <a:t>2012/9/5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D08DCB1-0E82-4311-81C4-09104BA2D36C}" type="slidenum">
              <a:rPr kumimoji="1" lang="ja-JP" altLang="en-US" smtClean="0"/>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B56B8-723E-4D3A-8F85-679D9BBCE336}" type="datetimeFigureOut">
              <a:rPr kumimoji="1" lang="ja-JP" altLang="en-US" smtClean="0"/>
              <a:t>2012/9/5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8DCB1-0E82-4311-81C4-09104BA2D36C}"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80728"/>
            <a:ext cx="7772400" cy="1470025"/>
          </a:xfrm>
        </p:spPr>
        <p:txBody>
          <a:bodyPr>
            <a:normAutofit fontScale="90000"/>
          </a:bodyPr>
          <a:lstStyle/>
          <a:p>
            <a:r>
              <a:rPr kumimoji="1" lang="ja-JP" altLang="en-US" dirty="0" smtClean="0"/>
              <a:t>身近なドリンクでできる燃料電池搭載型模型自動車教材の開発およびそれを利用した実践</a:t>
            </a:r>
            <a:endParaRPr kumimoji="1" lang="ja-JP" altLang="en-US" dirty="0"/>
          </a:p>
        </p:txBody>
      </p:sp>
      <p:sp>
        <p:nvSpPr>
          <p:cNvPr id="4" name="テキスト ボックス 3"/>
          <p:cNvSpPr txBox="1"/>
          <p:nvPr/>
        </p:nvSpPr>
        <p:spPr>
          <a:xfrm>
            <a:off x="1187624" y="2916233"/>
            <a:ext cx="7023076" cy="954107"/>
          </a:xfrm>
          <a:prstGeom prst="rect">
            <a:avLst/>
          </a:prstGeom>
          <a:noFill/>
        </p:spPr>
        <p:txBody>
          <a:bodyPr wrap="none" rtlCol="0">
            <a:spAutoFit/>
          </a:bodyPr>
          <a:lstStyle/>
          <a:p>
            <a:pPr marL="514350" indent="-514350">
              <a:buAutoNum type="arabicPlain" startAt="2010"/>
            </a:pPr>
            <a:r>
              <a:rPr kumimoji="1" lang="ja-JP" altLang="en-US" sz="3200" dirty="0" smtClean="0"/>
              <a:t>      川村先生</a:t>
            </a:r>
            <a:r>
              <a:rPr kumimoji="1" lang="en-US" altLang="ja-JP" sz="3200" dirty="0" smtClean="0"/>
              <a:t>	</a:t>
            </a:r>
            <a:r>
              <a:rPr kumimoji="1" lang="ja-JP" altLang="en-US" sz="3200" dirty="0" smtClean="0"/>
              <a:t>墨谷悦史　一木博</a:t>
            </a:r>
            <a:endParaRPr lang="en-US" altLang="ja-JP" sz="3200" dirty="0" smtClean="0"/>
          </a:p>
          <a:p>
            <a:pPr marL="514350" indent="-514350" algn="r"/>
            <a:r>
              <a:rPr kumimoji="1" lang="ja-JP" altLang="en-US" sz="2400" dirty="0"/>
              <a:t>エネルギー</a:t>
            </a:r>
            <a:r>
              <a:rPr kumimoji="1" lang="ja-JP" altLang="en-US" sz="2400" dirty="0" smtClean="0"/>
              <a:t>環境教育研究</a:t>
            </a:r>
            <a:r>
              <a:rPr kumimoji="1" lang="en-US" altLang="ja-JP" sz="2400" i="1" dirty="0" smtClean="0"/>
              <a:t>VOL.5 NO.1</a:t>
            </a:r>
          </a:p>
        </p:txBody>
      </p:sp>
      <p:sp>
        <p:nvSpPr>
          <p:cNvPr id="5" name="サブタイトル 2"/>
          <p:cNvSpPr>
            <a:spLocks noGrp="1"/>
          </p:cNvSpPr>
          <p:nvPr>
            <p:ph type="subTitle" idx="1"/>
          </p:nvPr>
        </p:nvSpPr>
        <p:spPr>
          <a:xfrm>
            <a:off x="1371600" y="4988768"/>
            <a:ext cx="6400800" cy="1752600"/>
          </a:xfrm>
        </p:spPr>
        <p:txBody>
          <a:bodyPr/>
          <a:lstStyle/>
          <a:p>
            <a:pPr algn="r"/>
            <a:r>
              <a:rPr kumimoji="1" lang="ja-JP" altLang="en-US" dirty="0" smtClean="0">
                <a:solidFill>
                  <a:schemeClr val="tx1"/>
                </a:solidFill>
              </a:rPr>
              <a:t>発表者：横山昇平</a:t>
            </a:r>
            <a:endParaRPr kumimoji="1" lang="ja-JP" alt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4" name="テキスト ボックス 3"/>
          <p:cNvSpPr txBox="1"/>
          <p:nvPr/>
        </p:nvSpPr>
        <p:spPr>
          <a:xfrm>
            <a:off x="611560" y="1268760"/>
            <a:ext cx="5731056" cy="954107"/>
          </a:xfrm>
          <a:prstGeom prst="rect">
            <a:avLst/>
          </a:prstGeom>
          <a:noFill/>
        </p:spPr>
        <p:txBody>
          <a:bodyPr wrap="none" rtlCol="0">
            <a:spAutoFit/>
          </a:bodyPr>
          <a:lstStyle/>
          <a:p>
            <a:r>
              <a:rPr kumimoji="1" lang="ja-JP" altLang="en-US" sz="2800" dirty="0" smtClean="0"/>
              <a:t>アンケートより生徒の理解につながり</a:t>
            </a:r>
            <a:endParaRPr kumimoji="1" lang="en-US" altLang="ja-JP" sz="2800" dirty="0" smtClean="0"/>
          </a:p>
          <a:p>
            <a:r>
              <a:rPr kumimoji="1" lang="ja-JP" altLang="en-US" sz="2800" dirty="0" smtClean="0"/>
              <a:t>教材として有効であることはわかった</a:t>
            </a:r>
            <a:endParaRPr kumimoji="1" lang="ja-JP" altLang="en-US" sz="2800" dirty="0"/>
          </a:p>
        </p:txBody>
      </p:sp>
      <p:sp>
        <p:nvSpPr>
          <p:cNvPr id="6" name="上下矢印 5"/>
          <p:cNvSpPr/>
          <p:nvPr/>
        </p:nvSpPr>
        <p:spPr>
          <a:xfrm>
            <a:off x="2987824" y="2132856"/>
            <a:ext cx="504056" cy="648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707904" y="2185700"/>
            <a:ext cx="1343638" cy="523220"/>
          </a:xfrm>
          <a:prstGeom prst="rect">
            <a:avLst/>
          </a:prstGeom>
          <a:noFill/>
        </p:spPr>
        <p:txBody>
          <a:bodyPr wrap="none" rtlCol="0">
            <a:spAutoFit/>
          </a:bodyPr>
          <a:lstStyle/>
          <a:p>
            <a:r>
              <a:rPr kumimoji="1" lang="ja-JP" altLang="en-US" sz="2800" dirty="0" smtClean="0"/>
              <a:t>しかし</a:t>
            </a:r>
            <a:r>
              <a:rPr kumimoji="1" lang="en-US" altLang="ja-JP" sz="2800" dirty="0" smtClean="0"/>
              <a:t>…</a:t>
            </a:r>
            <a:endParaRPr kumimoji="1" lang="ja-JP" altLang="en-US" sz="2800" dirty="0"/>
          </a:p>
        </p:txBody>
      </p:sp>
      <p:grpSp>
        <p:nvGrpSpPr>
          <p:cNvPr id="12" name="グループ化 11"/>
          <p:cNvGrpSpPr/>
          <p:nvPr/>
        </p:nvGrpSpPr>
        <p:grpSpPr>
          <a:xfrm>
            <a:off x="251520" y="2833772"/>
            <a:ext cx="6552728" cy="1603340"/>
            <a:chOff x="1331640" y="2689756"/>
            <a:chExt cx="6552728" cy="1603340"/>
          </a:xfrm>
        </p:grpSpPr>
        <p:sp>
          <p:nvSpPr>
            <p:cNvPr id="9" name="正方形/長方形 8"/>
            <p:cNvSpPr/>
            <p:nvPr/>
          </p:nvSpPr>
          <p:spPr>
            <a:xfrm>
              <a:off x="1331640" y="2924944"/>
              <a:ext cx="6552728" cy="13681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142394" y="2689756"/>
              <a:ext cx="4661854" cy="523220"/>
            </a:xfrm>
            <a:prstGeom prst="rect">
              <a:avLst/>
            </a:prstGeom>
            <a:solidFill>
              <a:schemeClr val="accent6">
                <a:lumMod val="20000"/>
                <a:lumOff val="80000"/>
              </a:schemeClr>
            </a:solidFill>
          </p:spPr>
          <p:txBody>
            <a:bodyPr wrap="none" rtlCol="0">
              <a:spAutoFit/>
            </a:bodyPr>
            <a:lstStyle/>
            <a:p>
              <a:r>
                <a:rPr kumimoji="1" lang="ja-JP" altLang="en-US" sz="2800" dirty="0" smtClean="0"/>
                <a:t>持ち帰ってまではやりたくない</a:t>
              </a:r>
              <a:endParaRPr kumimoji="1" lang="ja-JP" altLang="en-US" sz="2800" dirty="0"/>
            </a:p>
          </p:txBody>
        </p:sp>
        <p:sp>
          <p:nvSpPr>
            <p:cNvPr id="8" name="テキスト ボックス 7"/>
            <p:cNvSpPr txBox="1"/>
            <p:nvPr/>
          </p:nvSpPr>
          <p:spPr>
            <a:xfrm>
              <a:off x="1619672" y="3284984"/>
              <a:ext cx="6109365" cy="954107"/>
            </a:xfrm>
            <a:prstGeom prst="rect">
              <a:avLst/>
            </a:prstGeom>
            <a:noFill/>
          </p:spPr>
          <p:txBody>
            <a:bodyPr wrap="none" rtlCol="0">
              <a:spAutoFit/>
            </a:bodyPr>
            <a:lstStyle/>
            <a:p>
              <a:r>
                <a:rPr kumimoji="1" lang="ja-JP" altLang="en-US" sz="2800" dirty="0" smtClean="0"/>
                <a:t>・大型の実験器（自転車発電）の必要性</a:t>
              </a:r>
              <a:endParaRPr kumimoji="1" lang="en-US" altLang="ja-JP" sz="2800" dirty="0" smtClean="0"/>
            </a:p>
            <a:p>
              <a:r>
                <a:rPr lang="ja-JP" altLang="en-US" sz="2800" dirty="0" smtClean="0"/>
                <a:t>・学習支援のＴＡの存在</a:t>
              </a:r>
              <a:endParaRPr kumimoji="1" lang="ja-JP" altLang="en-US" sz="2800" dirty="0"/>
            </a:p>
          </p:txBody>
        </p:sp>
      </p:grpSp>
      <p:sp>
        <p:nvSpPr>
          <p:cNvPr id="10" name="テキスト ボックス 9"/>
          <p:cNvSpPr txBox="1"/>
          <p:nvPr/>
        </p:nvSpPr>
        <p:spPr>
          <a:xfrm>
            <a:off x="1199016" y="4581128"/>
            <a:ext cx="7486345" cy="1384995"/>
          </a:xfrm>
          <a:prstGeom prst="rect">
            <a:avLst/>
          </a:prstGeom>
          <a:noFill/>
        </p:spPr>
        <p:txBody>
          <a:bodyPr wrap="none" rtlCol="0">
            <a:spAutoFit/>
          </a:bodyPr>
          <a:lstStyle/>
          <a:p>
            <a:r>
              <a:rPr kumimoji="1" lang="ja-JP" altLang="en-US" sz="2800" dirty="0" smtClean="0"/>
              <a:t>廃材利用の観点</a:t>
            </a:r>
            <a:endParaRPr kumimoji="1" lang="en-US" altLang="ja-JP" sz="2800" dirty="0" smtClean="0"/>
          </a:p>
          <a:p>
            <a:r>
              <a:rPr lang="ja-JP" altLang="en-US" sz="2800" dirty="0"/>
              <a:t>　</a:t>
            </a:r>
            <a:r>
              <a:rPr lang="ja-JP" altLang="en-US" sz="2800" dirty="0" smtClean="0"/>
              <a:t>　　・フィルムケース　・ＰＥＴボトルのキャップ</a:t>
            </a:r>
            <a:endParaRPr lang="en-US" altLang="ja-JP" sz="2800" dirty="0" smtClean="0"/>
          </a:p>
          <a:p>
            <a:r>
              <a:rPr kumimoji="1" lang="ja-JP" altLang="en-US" sz="2800" dirty="0"/>
              <a:t>　</a:t>
            </a:r>
            <a:r>
              <a:rPr kumimoji="1" lang="ja-JP" altLang="en-US" sz="2800" dirty="0" smtClean="0"/>
              <a:t>　リサイクル意識を高める。（経済との関連も</a:t>
            </a:r>
            <a:r>
              <a:rPr kumimoji="1" lang="en-US" altLang="ja-JP" sz="2800" dirty="0" smtClean="0"/>
              <a:t>…</a:t>
            </a:r>
            <a:r>
              <a:rPr kumimoji="1" lang="ja-JP" altLang="en-US" sz="2800" dirty="0" smtClean="0"/>
              <a:t>）</a:t>
            </a:r>
            <a:endParaRPr kumimoji="1" lang="ja-JP" altLang="en-US" sz="2800" dirty="0"/>
          </a:p>
        </p:txBody>
      </p:sp>
      <p:sp>
        <p:nvSpPr>
          <p:cNvPr id="13" name="角丸四角形 12"/>
          <p:cNvSpPr/>
          <p:nvPr/>
        </p:nvSpPr>
        <p:spPr>
          <a:xfrm>
            <a:off x="6300192" y="1916832"/>
            <a:ext cx="2843808" cy="136815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243847" y="2132856"/>
            <a:ext cx="2900153" cy="954107"/>
          </a:xfrm>
          <a:prstGeom prst="rect">
            <a:avLst/>
          </a:prstGeom>
          <a:noFill/>
        </p:spPr>
        <p:txBody>
          <a:bodyPr wrap="none" rtlCol="0">
            <a:spAutoFit/>
          </a:bodyPr>
          <a:lstStyle/>
          <a:p>
            <a:pPr algn="ctr"/>
            <a:r>
              <a:rPr kumimoji="1" lang="ja-JP" altLang="en-US" sz="2800" dirty="0" smtClean="0"/>
              <a:t>教材の評価を行う</a:t>
            </a:r>
            <a:endParaRPr kumimoji="1" lang="en-US" altLang="ja-JP" sz="2800" dirty="0" smtClean="0"/>
          </a:p>
          <a:p>
            <a:pPr algn="ctr"/>
            <a:r>
              <a:rPr lang="ja-JP" altLang="en-US" sz="2800" dirty="0"/>
              <a:t>重要性</a:t>
            </a:r>
            <a:endParaRPr kumimoji="1" lang="ja-JP" altLang="en-US" sz="2800" dirty="0"/>
          </a:p>
        </p:txBody>
      </p:sp>
      <p:sp>
        <p:nvSpPr>
          <p:cNvPr id="14" name="テキスト ボックス 13"/>
          <p:cNvSpPr txBox="1"/>
          <p:nvPr/>
        </p:nvSpPr>
        <p:spPr>
          <a:xfrm>
            <a:off x="179512" y="6146140"/>
            <a:ext cx="9049272" cy="523220"/>
          </a:xfrm>
          <a:prstGeom prst="rect">
            <a:avLst/>
          </a:prstGeom>
          <a:noFill/>
        </p:spPr>
        <p:txBody>
          <a:bodyPr wrap="none" rtlCol="0">
            <a:spAutoFit/>
          </a:bodyPr>
          <a:lstStyle/>
          <a:p>
            <a:r>
              <a:rPr kumimoji="1" lang="ja-JP" altLang="en-US" sz="2800" dirty="0" smtClean="0">
                <a:solidFill>
                  <a:srgbClr val="FF0000"/>
                </a:solidFill>
              </a:rPr>
              <a:t>生徒の声を反映し、一方的な押しつけにならないようにする</a:t>
            </a:r>
            <a:endParaRPr kumimoji="1" lang="ja-JP" altLang="en-US" sz="2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本論文を読んで</a:t>
            </a:r>
            <a:endParaRPr kumimoji="1" lang="ja-JP" altLang="en-US" dirty="0"/>
          </a:p>
        </p:txBody>
      </p:sp>
      <p:sp>
        <p:nvSpPr>
          <p:cNvPr id="3" name="コンテンツ プレースホルダ 2"/>
          <p:cNvSpPr>
            <a:spLocks noGrp="1"/>
          </p:cNvSpPr>
          <p:nvPr>
            <p:ph idx="1"/>
          </p:nvPr>
        </p:nvSpPr>
        <p:spPr>
          <a:xfrm>
            <a:off x="35496" y="1600200"/>
            <a:ext cx="8229600" cy="4525963"/>
          </a:xfrm>
        </p:spPr>
        <p:txBody>
          <a:bodyPr>
            <a:normAutofit/>
          </a:bodyPr>
          <a:lstStyle/>
          <a:p>
            <a:r>
              <a:rPr lang="ja-JP" altLang="en-US" dirty="0" smtClean="0"/>
              <a:t>燃料電池</a:t>
            </a:r>
            <a:r>
              <a:rPr lang="ja-JP" altLang="en-US" dirty="0"/>
              <a:t>カー</a:t>
            </a:r>
            <a:r>
              <a:rPr lang="ja-JP" altLang="en-US" dirty="0" smtClean="0"/>
              <a:t>の現状</a:t>
            </a:r>
            <a:endParaRPr lang="en-US" altLang="ja-JP" dirty="0" smtClean="0"/>
          </a:p>
          <a:p>
            <a:endParaRPr kumimoji="1" lang="en-US" altLang="ja-JP" dirty="0"/>
          </a:p>
          <a:p>
            <a:endParaRPr lang="en-US" altLang="ja-JP" dirty="0" smtClean="0"/>
          </a:p>
          <a:p>
            <a:endParaRPr lang="en-US" altLang="ja-JP" dirty="0" smtClean="0"/>
          </a:p>
          <a:p>
            <a:r>
              <a:rPr lang="ja-JP" altLang="en-US" dirty="0" smtClean="0"/>
              <a:t>溶液や容器に自由度を持たせたい</a:t>
            </a:r>
            <a:endParaRPr lang="en-US" altLang="ja-JP" dirty="0" smtClean="0"/>
          </a:p>
          <a:p>
            <a:r>
              <a:rPr kumimoji="1" lang="ja-JP" altLang="en-US" dirty="0"/>
              <a:t>発電量</a:t>
            </a:r>
            <a:r>
              <a:rPr kumimoji="1" lang="ja-JP" altLang="en-US" dirty="0" smtClean="0"/>
              <a:t>と</a:t>
            </a:r>
            <a:r>
              <a:rPr kumimoji="1" lang="ja-JP" altLang="en-US" dirty="0"/>
              <a:t>値段</a:t>
            </a:r>
            <a:r>
              <a:rPr kumimoji="1" lang="ja-JP" altLang="en-US" dirty="0" smtClean="0"/>
              <a:t>の</a:t>
            </a:r>
            <a:r>
              <a:rPr kumimoji="1" lang="ja-JP" altLang="en-US" dirty="0"/>
              <a:t>つり合い</a:t>
            </a:r>
            <a:r>
              <a:rPr kumimoji="1" lang="ja-JP" altLang="en-US" dirty="0" smtClean="0"/>
              <a:t>を考える</a:t>
            </a:r>
            <a:endParaRPr kumimoji="1" lang="en-US" altLang="ja-JP" dirty="0" smtClean="0"/>
          </a:p>
          <a:p>
            <a:r>
              <a:rPr lang="ja-JP" altLang="en-US" dirty="0" smtClean="0"/>
              <a:t>一度使った</a:t>
            </a:r>
            <a:r>
              <a:rPr lang="ja-JP" altLang="en-US" dirty="0"/>
              <a:t>廃材</a:t>
            </a:r>
            <a:r>
              <a:rPr lang="ja-JP" altLang="en-US" dirty="0" smtClean="0"/>
              <a:t>で利用できるものを考える</a:t>
            </a:r>
            <a:endParaRPr kumimoji="1" lang="en-US" altLang="ja-JP" dirty="0" smtClean="0"/>
          </a:p>
        </p:txBody>
      </p:sp>
      <p:sp>
        <p:nvSpPr>
          <p:cNvPr id="4" name="テキスト ボックス 3"/>
          <p:cNvSpPr txBox="1"/>
          <p:nvPr/>
        </p:nvSpPr>
        <p:spPr>
          <a:xfrm>
            <a:off x="611560" y="2041684"/>
            <a:ext cx="8526693" cy="1877437"/>
          </a:xfrm>
          <a:prstGeom prst="rect">
            <a:avLst/>
          </a:prstGeom>
          <a:noFill/>
        </p:spPr>
        <p:txBody>
          <a:bodyPr wrap="none" rtlCol="0">
            <a:spAutoFit/>
          </a:bodyPr>
          <a:lstStyle/>
          <a:p>
            <a:r>
              <a:rPr kumimoji="1" lang="ja-JP" altLang="en-US" sz="2800" dirty="0" smtClean="0"/>
              <a:t>・容器：フィルムケース</a:t>
            </a:r>
            <a:r>
              <a:rPr kumimoji="1" lang="en-US" altLang="ja-JP" sz="2800" dirty="0" smtClean="0"/>
              <a:t>or</a:t>
            </a:r>
            <a:r>
              <a:rPr kumimoji="1" lang="ja-JP" altLang="en-US" sz="2800" dirty="0" smtClean="0"/>
              <a:t>チャック付き袋</a:t>
            </a:r>
            <a:endParaRPr kumimoji="1" lang="en-US" altLang="ja-JP" sz="2800" dirty="0" smtClean="0"/>
          </a:p>
          <a:p>
            <a:r>
              <a:rPr lang="ja-JP" altLang="en-US" sz="2800" dirty="0" smtClean="0"/>
              <a:t>・溶液：熱いコーヒー</a:t>
            </a:r>
            <a:r>
              <a:rPr lang="en-US" altLang="ja-JP" sz="2800" dirty="0" smtClean="0"/>
              <a:t>or</a:t>
            </a:r>
            <a:r>
              <a:rPr lang="ja-JP" altLang="en-US" sz="2800" dirty="0" smtClean="0"/>
              <a:t>コーヒーゼリー</a:t>
            </a:r>
            <a:endParaRPr lang="en-US" altLang="ja-JP" sz="2800" dirty="0" smtClean="0"/>
          </a:p>
          <a:p>
            <a:r>
              <a:rPr kumimoji="1" lang="ja-JP" altLang="en-US" sz="2800" dirty="0" smtClean="0"/>
              <a:t>・発電機：手回し発電機のお持ち帰り・・・</a:t>
            </a:r>
            <a:r>
              <a:rPr kumimoji="1" lang="ja-JP" altLang="en-US" sz="2000" b="1" dirty="0" smtClean="0"/>
              <a:t>安価だが発電量不足</a:t>
            </a:r>
            <a:endParaRPr kumimoji="1" lang="en-US" altLang="ja-JP" sz="2000" b="1" dirty="0" smtClean="0"/>
          </a:p>
          <a:p>
            <a:r>
              <a:rPr lang="ja-JP" altLang="en-US" sz="2800" dirty="0" smtClean="0"/>
              <a:t>・青竹ではなく乾燥竹の利用（水分量で割れやすい）</a:t>
            </a:r>
            <a:endParaRPr lang="en-US" altLang="ja-JP" sz="2800" dirty="0" smtClean="0"/>
          </a:p>
        </p:txBody>
      </p:sp>
      <p:sp>
        <p:nvSpPr>
          <p:cNvPr id="5" name="右中かっこ 4"/>
          <p:cNvSpPr/>
          <p:nvPr/>
        </p:nvSpPr>
        <p:spPr>
          <a:xfrm>
            <a:off x="6660232" y="2060848"/>
            <a:ext cx="443480" cy="864096"/>
          </a:xfrm>
          <a:prstGeom prst="rightBrace">
            <a:avLst/>
          </a:pr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7020272" y="2093947"/>
            <a:ext cx="1914307" cy="830997"/>
          </a:xfrm>
          <a:prstGeom prst="rect">
            <a:avLst/>
          </a:prstGeom>
          <a:noFill/>
        </p:spPr>
        <p:txBody>
          <a:bodyPr wrap="none" rtlCol="0">
            <a:spAutoFit/>
          </a:bodyPr>
          <a:lstStyle/>
          <a:p>
            <a:r>
              <a:rPr kumimoji="1" lang="ja-JP" altLang="en-US" sz="2800" dirty="0" smtClean="0"/>
              <a:t>転倒対策</a:t>
            </a:r>
            <a:endParaRPr kumimoji="1" lang="en-US" altLang="ja-JP" sz="2800" dirty="0" smtClean="0"/>
          </a:p>
          <a:p>
            <a:r>
              <a:rPr lang="ja-JP" altLang="en-US" sz="2000" b="1" dirty="0">
                <a:solidFill>
                  <a:srgbClr val="FF0000"/>
                </a:solidFill>
              </a:rPr>
              <a:t>家</a:t>
            </a:r>
            <a:r>
              <a:rPr lang="ja-JP" altLang="en-US" sz="2000" b="1" dirty="0" smtClean="0">
                <a:solidFill>
                  <a:srgbClr val="FF0000"/>
                </a:solidFill>
              </a:rPr>
              <a:t>でも実験可能</a:t>
            </a:r>
            <a:endParaRPr kumimoji="1" lang="en-US" altLang="ja-JP" sz="2000" b="1" dirty="0" smtClean="0">
              <a:solidFill>
                <a:srgbClr val="FF0000"/>
              </a:solidFill>
            </a:endParaRPr>
          </a:p>
        </p:txBody>
      </p:sp>
      <p:cxnSp>
        <p:nvCxnSpPr>
          <p:cNvPr id="8" name="直線矢印コネクタ 7"/>
          <p:cNvCxnSpPr/>
          <p:nvPr/>
        </p:nvCxnSpPr>
        <p:spPr>
          <a:xfrm flipH="1">
            <a:off x="6372200" y="2852936"/>
            <a:ext cx="1224136" cy="21602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259632" y="2924944"/>
            <a:ext cx="6696744" cy="20162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043608" y="2636912"/>
            <a:ext cx="936104"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先行研究</a:t>
            </a:r>
            <a:endParaRPr kumimoji="1" lang="ja-JP" altLang="en-US" dirty="0"/>
          </a:p>
        </p:txBody>
      </p:sp>
      <p:sp>
        <p:nvSpPr>
          <p:cNvPr id="4" name="テキスト ボックス 3"/>
          <p:cNvSpPr txBox="1"/>
          <p:nvPr/>
        </p:nvSpPr>
        <p:spPr>
          <a:xfrm>
            <a:off x="500820" y="1484784"/>
            <a:ext cx="8175636" cy="954107"/>
          </a:xfrm>
          <a:prstGeom prst="rect">
            <a:avLst/>
          </a:prstGeom>
          <a:noFill/>
        </p:spPr>
        <p:txBody>
          <a:bodyPr wrap="none" rtlCol="0">
            <a:spAutoFit/>
          </a:bodyPr>
          <a:lstStyle/>
          <a:p>
            <a:r>
              <a:rPr kumimoji="1" lang="ja-JP" altLang="en-US" sz="2800" dirty="0" smtClean="0"/>
              <a:t>「身近なドリンクでできる燃料電池」を用いた実験教材</a:t>
            </a:r>
            <a:endParaRPr kumimoji="1" lang="en-US" altLang="ja-JP" sz="2800" dirty="0" smtClean="0"/>
          </a:p>
          <a:p>
            <a:pPr algn="r"/>
            <a:r>
              <a:rPr lang="ja-JP" altLang="en-US" sz="2800" dirty="0" smtClean="0"/>
              <a:t>（</a:t>
            </a:r>
            <a:r>
              <a:rPr lang="en-US" altLang="ja-JP" sz="2800" dirty="0" smtClean="0"/>
              <a:t>2003</a:t>
            </a:r>
            <a:r>
              <a:rPr lang="ja-JP" altLang="en-US" sz="2800" dirty="0" smtClean="0"/>
              <a:t>　　川村先生）</a:t>
            </a:r>
            <a:endParaRPr kumimoji="1" lang="ja-JP" altLang="en-US" sz="2800" dirty="0"/>
          </a:p>
        </p:txBody>
      </p:sp>
      <p:sp>
        <p:nvSpPr>
          <p:cNvPr id="5" name="テキスト ボックス 4"/>
          <p:cNvSpPr txBox="1"/>
          <p:nvPr/>
        </p:nvSpPr>
        <p:spPr>
          <a:xfrm>
            <a:off x="1043608" y="2636912"/>
            <a:ext cx="6888424" cy="2246769"/>
          </a:xfrm>
          <a:prstGeom prst="rect">
            <a:avLst/>
          </a:prstGeom>
          <a:noFill/>
        </p:spPr>
        <p:txBody>
          <a:bodyPr wrap="none" rtlCol="0">
            <a:spAutoFit/>
          </a:bodyPr>
          <a:lstStyle/>
          <a:p>
            <a:r>
              <a:rPr kumimoji="1" lang="ja-JP" altLang="en-US" sz="2800" dirty="0" smtClean="0"/>
              <a:t>目的</a:t>
            </a:r>
            <a:endParaRPr kumimoji="1" lang="en-US" altLang="ja-JP" sz="2800" dirty="0" smtClean="0"/>
          </a:p>
          <a:p>
            <a:r>
              <a:rPr lang="ja-JP" altLang="en-US" sz="2800" dirty="0"/>
              <a:t>　</a:t>
            </a:r>
            <a:r>
              <a:rPr lang="ja-JP" altLang="en-US" sz="2800" dirty="0" smtClean="0"/>
              <a:t>水の電気分解に</a:t>
            </a:r>
            <a:r>
              <a:rPr lang="en-US" altLang="ja-JP" sz="2800" dirty="0" err="1" smtClean="0">
                <a:solidFill>
                  <a:srgbClr val="FF0000"/>
                </a:solidFill>
              </a:rPr>
              <a:t>NaOH</a:t>
            </a:r>
            <a:r>
              <a:rPr lang="ja-JP" altLang="en-US" sz="2800" dirty="0" smtClean="0">
                <a:solidFill>
                  <a:srgbClr val="FF0000"/>
                </a:solidFill>
              </a:rPr>
              <a:t>等の薬品を用いない</a:t>
            </a:r>
            <a:endParaRPr lang="en-US" altLang="ja-JP" sz="2800" dirty="0" smtClean="0">
              <a:solidFill>
                <a:srgbClr val="FF0000"/>
              </a:solidFill>
            </a:endParaRPr>
          </a:p>
          <a:p>
            <a:r>
              <a:rPr kumimoji="1" lang="ja-JP" altLang="en-US" sz="2800" dirty="0"/>
              <a:t>　</a:t>
            </a:r>
            <a:r>
              <a:rPr kumimoji="1" lang="ja-JP" altLang="en-US" sz="2800" dirty="0" smtClean="0"/>
              <a:t>普通の教室でも実験可能</a:t>
            </a:r>
            <a:endParaRPr kumimoji="1" lang="en-US" altLang="ja-JP" sz="2800" dirty="0" smtClean="0"/>
          </a:p>
          <a:p>
            <a:r>
              <a:rPr lang="ja-JP" altLang="en-US" sz="2800" dirty="0"/>
              <a:t>　</a:t>
            </a:r>
            <a:r>
              <a:rPr lang="ja-JP" altLang="en-US" sz="2800" dirty="0" smtClean="0"/>
              <a:t>教室以外の実験教室でも可能</a:t>
            </a:r>
            <a:endParaRPr lang="en-US" altLang="ja-JP" sz="2800" dirty="0" smtClean="0"/>
          </a:p>
          <a:p>
            <a:r>
              <a:rPr lang="ja-JP" altLang="en-US" sz="2800" dirty="0"/>
              <a:t>　</a:t>
            </a:r>
            <a:r>
              <a:rPr lang="ja-JP" altLang="en-US" sz="2800" dirty="0" smtClean="0"/>
              <a:t>誰でも手軽にできる</a:t>
            </a:r>
            <a:endParaRPr kumimoji="1" lang="ja-JP" altLang="en-US" sz="2800" dirty="0"/>
          </a:p>
        </p:txBody>
      </p:sp>
      <p:sp>
        <p:nvSpPr>
          <p:cNvPr id="8" name="テキスト ボックス 7"/>
          <p:cNvSpPr txBox="1"/>
          <p:nvPr/>
        </p:nvSpPr>
        <p:spPr>
          <a:xfrm>
            <a:off x="611560" y="5445224"/>
            <a:ext cx="7981672" cy="954107"/>
          </a:xfrm>
          <a:prstGeom prst="rect">
            <a:avLst/>
          </a:prstGeom>
          <a:noFill/>
        </p:spPr>
        <p:txBody>
          <a:bodyPr wrap="none" rtlCol="0">
            <a:spAutoFit/>
          </a:bodyPr>
          <a:lstStyle/>
          <a:p>
            <a:r>
              <a:rPr lang="ja-JP" altLang="en-US" sz="2800" dirty="0" smtClean="0"/>
              <a:t>このほかに・・・</a:t>
            </a:r>
            <a:endParaRPr lang="en-US" altLang="ja-JP" sz="2800" dirty="0" smtClean="0"/>
          </a:p>
          <a:p>
            <a:r>
              <a:rPr lang="en-US" altLang="ja-JP" sz="2800" dirty="0" smtClean="0"/>
              <a:t>“</a:t>
            </a:r>
            <a:r>
              <a:rPr lang="ja-JP" altLang="en-US" sz="2800" dirty="0" err="1"/>
              <a:t>ぷち</a:t>
            </a:r>
            <a:r>
              <a:rPr lang="ja-JP" altLang="en-US" sz="2800" dirty="0"/>
              <a:t>発明”をいかした教材としての燃料電池自動車</a:t>
            </a:r>
            <a:endParaRPr kumimoji="1" lang="ja-JP"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5148064" y="5301208"/>
            <a:ext cx="3672408" cy="36004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67544" y="3429000"/>
            <a:ext cx="2304256"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a:t>
            </a:r>
            <a:endParaRPr kumimoji="1" lang="ja-JP" altLang="en-US"/>
          </a:p>
        </p:txBody>
      </p:sp>
      <p:sp>
        <p:nvSpPr>
          <p:cNvPr id="10" name="角丸四角形 9"/>
          <p:cNvSpPr/>
          <p:nvPr/>
        </p:nvSpPr>
        <p:spPr>
          <a:xfrm>
            <a:off x="467544" y="1268760"/>
            <a:ext cx="2736304"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707904" y="2924944"/>
            <a:ext cx="1512168" cy="3600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364088" y="2916560"/>
            <a:ext cx="1008112" cy="3684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516216" y="2924944"/>
            <a:ext cx="1008112" cy="3684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620148" y="2852936"/>
            <a:ext cx="5904180" cy="523220"/>
          </a:xfrm>
          <a:prstGeom prst="rect">
            <a:avLst/>
          </a:prstGeom>
          <a:noFill/>
        </p:spPr>
        <p:txBody>
          <a:bodyPr wrap="none" rtlCol="0">
            <a:spAutoFit/>
          </a:bodyPr>
          <a:lstStyle/>
          <a:p>
            <a:r>
              <a:rPr kumimoji="1" lang="ja-JP" altLang="en-US" sz="2800" dirty="0" smtClean="0"/>
              <a:t>水温の高い　・コーヒー　・紅茶　・緑茶</a:t>
            </a:r>
            <a:endParaRPr kumimoji="1" lang="ja-JP" altLang="en-US" sz="2800" dirty="0"/>
          </a:p>
        </p:txBody>
      </p:sp>
      <p:sp>
        <p:nvSpPr>
          <p:cNvPr id="2" name="タイトル 1"/>
          <p:cNvSpPr>
            <a:spLocks noGrp="1"/>
          </p:cNvSpPr>
          <p:nvPr>
            <p:ph type="title"/>
          </p:nvPr>
        </p:nvSpPr>
        <p:spPr/>
        <p:txBody>
          <a:bodyPr/>
          <a:lstStyle/>
          <a:p>
            <a:r>
              <a:rPr kumimoji="1" lang="ja-JP" altLang="en-US" dirty="0" smtClean="0"/>
              <a:t>本論文の要旨</a:t>
            </a:r>
            <a:endParaRPr kumimoji="1" lang="ja-JP" altLang="en-US" dirty="0"/>
          </a:p>
        </p:txBody>
      </p:sp>
      <p:sp>
        <p:nvSpPr>
          <p:cNvPr id="4" name="テキスト ボックス 3"/>
          <p:cNvSpPr txBox="1"/>
          <p:nvPr/>
        </p:nvSpPr>
        <p:spPr>
          <a:xfrm>
            <a:off x="539552" y="1268760"/>
            <a:ext cx="7209025" cy="1077218"/>
          </a:xfrm>
          <a:prstGeom prst="rect">
            <a:avLst/>
          </a:prstGeom>
          <a:noFill/>
        </p:spPr>
        <p:txBody>
          <a:bodyPr wrap="none" rtlCol="0">
            <a:spAutoFit/>
          </a:bodyPr>
          <a:lstStyle/>
          <a:p>
            <a:r>
              <a:rPr kumimoji="1" lang="ja-JP" altLang="en-US" sz="3200" dirty="0" smtClean="0"/>
              <a:t>電解液の改良</a:t>
            </a:r>
            <a:endParaRPr kumimoji="1" lang="en-US" altLang="ja-JP" sz="3200" dirty="0" smtClean="0"/>
          </a:p>
          <a:p>
            <a:r>
              <a:rPr lang="en-US" altLang="ja-JP" sz="3200" dirty="0"/>
              <a:t>	</a:t>
            </a:r>
            <a:r>
              <a:rPr lang="ja-JP" altLang="en-US" sz="3200" dirty="0" smtClean="0"/>
              <a:t>・</a:t>
            </a:r>
            <a:r>
              <a:rPr lang="ja-JP" altLang="en-US" sz="2800" dirty="0" smtClean="0"/>
              <a:t>電気分解の際に</a:t>
            </a:r>
            <a:r>
              <a:rPr lang="ja-JP" altLang="en-US" sz="2800" dirty="0" smtClean="0">
                <a:solidFill>
                  <a:srgbClr val="FF0000"/>
                </a:solidFill>
              </a:rPr>
              <a:t>塩素ガスが出ないもの</a:t>
            </a:r>
            <a:endParaRPr lang="en-US" altLang="ja-JP" sz="2800" dirty="0" smtClean="0">
              <a:solidFill>
                <a:srgbClr val="FF0000"/>
              </a:solidFill>
            </a:endParaRPr>
          </a:p>
        </p:txBody>
      </p:sp>
      <p:sp>
        <p:nvSpPr>
          <p:cNvPr id="5" name="下矢印 4"/>
          <p:cNvSpPr/>
          <p:nvPr/>
        </p:nvSpPr>
        <p:spPr>
          <a:xfrm>
            <a:off x="3347864" y="2348880"/>
            <a:ext cx="214081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39552" y="3429000"/>
            <a:ext cx="5929828" cy="1077218"/>
          </a:xfrm>
          <a:prstGeom prst="rect">
            <a:avLst/>
          </a:prstGeom>
          <a:noFill/>
        </p:spPr>
        <p:txBody>
          <a:bodyPr wrap="none" rtlCol="0">
            <a:spAutoFit/>
          </a:bodyPr>
          <a:lstStyle/>
          <a:p>
            <a:r>
              <a:rPr kumimoji="1" lang="ja-JP" altLang="en-US" sz="3200" dirty="0" smtClean="0"/>
              <a:t>電極の改良</a:t>
            </a:r>
            <a:endParaRPr kumimoji="1" lang="en-US" altLang="ja-JP" sz="3200" dirty="0" smtClean="0"/>
          </a:p>
          <a:p>
            <a:r>
              <a:rPr lang="en-US" altLang="ja-JP" sz="3200" dirty="0"/>
              <a:t>	</a:t>
            </a:r>
            <a:r>
              <a:rPr lang="ja-JP" altLang="en-US" sz="3200" dirty="0" smtClean="0"/>
              <a:t>・炭素棒（</a:t>
            </a:r>
            <a:r>
              <a:rPr lang="en-US" altLang="ja-JP" sz="3200" dirty="0" smtClean="0"/>
              <a:t>400</a:t>
            </a:r>
            <a:r>
              <a:rPr lang="ja-JP" altLang="en-US" sz="3200" dirty="0" smtClean="0"/>
              <a:t>円）は</a:t>
            </a:r>
            <a:r>
              <a:rPr lang="ja-JP" altLang="en-US" sz="3200" dirty="0" smtClean="0">
                <a:solidFill>
                  <a:srgbClr val="FF0000"/>
                </a:solidFill>
              </a:rPr>
              <a:t>高すぎる</a:t>
            </a:r>
            <a:endParaRPr kumimoji="1" lang="ja-JP" altLang="en-US" sz="3200" dirty="0">
              <a:solidFill>
                <a:srgbClr val="FF0000"/>
              </a:solidFill>
            </a:endParaRPr>
          </a:p>
        </p:txBody>
      </p:sp>
      <p:sp>
        <p:nvSpPr>
          <p:cNvPr id="13" name="下矢印 12"/>
          <p:cNvSpPr/>
          <p:nvPr/>
        </p:nvSpPr>
        <p:spPr>
          <a:xfrm>
            <a:off x="3563888" y="4509120"/>
            <a:ext cx="163676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80589" y="4869160"/>
            <a:ext cx="8311891" cy="523220"/>
          </a:xfrm>
          <a:prstGeom prst="rect">
            <a:avLst/>
          </a:prstGeom>
          <a:noFill/>
        </p:spPr>
        <p:txBody>
          <a:bodyPr wrap="none" rtlCol="0">
            <a:spAutoFit/>
          </a:bodyPr>
          <a:lstStyle/>
          <a:p>
            <a:r>
              <a:rPr kumimoji="1" lang="ja-JP" altLang="en-US" sz="2800" dirty="0" smtClean="0"/>
              <a:t>竹串の炭　　鉛筆の芯・・・・・・さらに</a:t>
            </a:r>
            <a:r>
              <a:rPr kumimoji="1" lang="ja-JP" altLang="en-US" sz="2800" dirty="0" smtClean="0">
                <a:solidFill>
                  <a:srgbClr val="FF0000"/>
                </a:solidFill>
              </a:rPr>
              <a:t>表面積の大きい物</a:t>
            </a:r>
            <a:endParaRPr kumimoji="1" lang="ja-JP" altLang="en-US" sz="2800" dirty="0">
              <a:solidFill>
                <a:srgbClr val="FF0000"/>
              </a:solidFill>
            </a:endParaRPr>
          </a:p>
        </p:txBody>
      </p:sp>
      <p:sp>
        <p:nvSpPr>
          <p:cNvPr id="15" name="テキスト ボックス 14"/>
          <p:cNvSpPr txBox="1"/>
          <p:nvPr/>
        </p:nvSpPr>
        <p:spPr>
          <a:xfrm>
            <a:off x="251520" y="5877272"/>
            <a:ext cx="8629285" cy="584775"/>
          </a:xfrm>
          <a:prstGeom prst="rect">
            <a:avLst/>
          </a:prstGeom>
          <a:solidFill>
            <a:schemeClr val="tx2">
              <a:lumMod val="40000"/>
              <a:lumOff val="60000"/>
            </a:schemeClr>
          </a:solidFill>
        </p:spPr>
        <p:txBody>
          <a:bodyPr wrap="none" rtlCol="0">
            <a:spAutoFit/>
          </a:bodyPr>
          <a:lstStyle/>
          <a:p>
            <a:r>
              <a:rPr kumimoji="1" lang="ja-JP" altLang="en-US" sz="3200" dirty="0" smtClean="0"/>
              <a:t>電子メロディーだけでなく、電池を載せた車を作る</a:t>
            </a:r>
            <a:endParaRPr kumimoji="1" lang="ja-JP" altLang="en-US" sz="3200" dirty="0"/>
          </a:p>
        </p:txBody>
      </p:sp>
      <p:sp>
        <p:nvSpPr>
          <p:cNvPr id="16" name="テキスト ボックス 15"/>
          <p:cNvSpPr txBox="1"/>
          <p:nvPr/>
        </p:nvSpPr>
        <p:spPr>
          <a:xfrm>
            <a:off x="5004048" y="5229200"/>
            <a:ext cx="3948517" cy="523220"/>
          </a:xfrm>
          <a:prstGeom prst="rect">
            <a:avLst/>
          </a:prstGeom>
          <a:noFill/>
        </p:spPr>
        <p:txBody>
          <a:bodyPr wrap="none" rtlCol="0">
            <a:spAutoFit/>
          </a:bodyPr>
          <a:lstStyle/>
          <a:p>
            <a:r>
              <a:rPr kumimoji="1" lang="ja-JP" altLang="en-US" sz="2800" dirty="0" smtClean="0"/>
              <a:t>（小さいと電力が不十分）</a:t>
            </a:r>
            <a:endParaRPr kumimoji="1" lang="ja-JP"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電極の開発</a:t>
            </a:r>
            <a:endParaRPr kumimoji="1" lang="ja-JP" altLang="en-US" dirty="0"/>
          </a:p>
        </p:txBody>
      </p:sp>
      <p:sp>
        <p:nvSpPr>
          <p:cNvPr id="4" name="テキスト ボックス 3"/>
          <p:cNvSpPr txBox="1"/>
          <p:nvPr/>
        </p:nvSpPr>
        <p:spPr>
          <a:xfrm>
            <a:off x="683568" y="1196752"/>
            <a:ext cx="7956024" cy="1015663"/>
          </a:xfrm>
          <a:prstGeom prst="rect">
            <a:avLst/>
          </a:prstGeom>
          <a:solidFill>
            <a:schemeClr val="bg2"/>
          </a:solidFill>
        </p:spPr>
        <p:txBody>
          <a:bodyPr wrap="none" rtlCol="0">
            <a:spAutoFit/>
          </a:bodyPr>
          <a:lstStyle/>
          <a:p>
            <a:r>
              <a:rPr kumimoji="1" lang="ja-JP" altLang="en-US" sz="3200" dirty="0" smtClean="0"/>
              <a:t>電池として電圧は一定なので</a:t>
            </a:r>
            <a:r>
              <a:rPr kumimoji="1" lang="ja-JP" altLang="en-US" sz="3200" dirty="0" smtClean="0">
                <a:solidFill>
                  <a:srgbClr val="FF0000"/>
                </a:solidFill>
              </a:rPr>
              <a:t>電流値</a:t>
            </a:r>
            <a:r>
              <a:rPr kumimoji="1" lang="ja-JP" altLang="en-US" sz="3200" dirty="0" smtClean="0"/>
              <a:t>を上げる</a:t>
            </a:r>
            <a:endParaRPr kumimoji="1" lang="en-US" altLang="ja-JP" sz="3200" dirty="0" smtClean="0"/>
          </a:p>
          <a:p>
            <a:r>
              <a:rPr kumimoji="1" lang="en-US" altLang="ja-JP" sz="2800" dirty="0" smtClean="0"/>
              <a:t>        </a:t>
            </a:r>
            <a:r>
              <a:rPr kumimoji="1" lang="ja-JP" altLang="en-US" sz="2800" dirty="0" smtClean="0"/>
              <a:t>＝　電極の</a:t>
            </a:r>
            <a:r>
              <a:rPr lang="ja-JP" altLang="en-US" sz="2800" dirty="0" smtClean="0">
                <a:solidFill>
                  <a:srgbClr val="FF0000"/>
                </a:solidFill>
              </a:rPr>
              <a:t>表</a:t>
            </a:r>
            <a:r>
              <a:rPr lang="ja-JP" altLang="en-US" sz="2800" dirty="0">
                <a:solidFill>
                  <a:srgbClr val="FF0000"/>
                </a:solidFill>
              </a:rPr>
              <a:t>面積</a:t>
            </a:r>
            <a:r>
              <a:rPr lang="ja-JP" altLang="en-US" sz="2800" dirty="0" smtClean="0"/>
              <a:t>を大きくする。</a:t>
            </a:r>
            <a:endParaRPr kumimoji="1" lang="ja-JP" altLang="en-US" sz="2800" dirty="0"/>
          </a:p>
        </p:txBody>
      </p:sp>
      <p:sp>
        <p:nvSpPr>
          <p:cNvPr id="5" name="テキスト ボックス 4"/>
          <p:cNvSpPr txBox="1"/>
          <p:nvPr/>
        </p:nvSpPr>
        <p:spPr>
          <a:xfrm>
            <a:off x="1691680" y="2348880"/>
            <a:ext cx="5607625" cy="523220"/>
          </a:xfrm>
          <a:prstGeom prst="rect">
            <a:avLst/>
          </a:prstGeom>
          <a:noFill/>
        </p:spPr>
        <p:txBody>
          <a:bodyPr wrap="none" rtlCol="0">
            <a:spAutoFit/>
          </a:bodyPr>
          <a:lstStyle/>
          <a:p>
            <a:r>
              <a:rPr kumimoji="1" lang="ja-JP" altLang="en-US" sz="2800" dirty="0" smtClean="0"/>
              <a:t>竹串と同様に・割り箸・竹箸で炭作り</a:t>
            </a:r>
            <a:endParaRPr kumimoji="1" lang="ja-JP" altLang="en-US" sz="2800" dirty="0"/>
          </a:p>
        </p:txBody>
      </p:sp>
      <p:sp>
        <p:nvSpPr>
          <p:cNvPr id="6" name="下矢印 5"/>
          <p:cNvSpPr/>
          <p:nvPr/>
        </p:nvSpPr>
        <p:spPr>
          <a:xfrm>
            <a:off x="3563888" y="2852936"/>
            <a:ext cx="180020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91680" y="3140968"/>
            <a:ext cx="5583580" cy="523220"/>
          </a:xfrm>
          <a:prstGeom prst="rect">
            <a:avLst/>
          </a:prstGeom>
          <a:solidFill>
            <a:srgbClr val="FFFF00"/>
          </a:solidFill>
        </p:spPr>
        <p:txBody>
          <a:bodyPr wrap="none" rtlCol="0">
            <a:spAutoFit/>
          </a:bodyPr>
          <a:lstStyle/>
          <a:p>
            <a:r>
              <a:rPr kumimoji="1" lang="ja-JP" altLang="en-US" sz="2800" dirty="0" smtClean="0"/>
              <a:t>電子メロディーの動作時間</a:t>
            </a:r>
            <a:r>
              <a:rPr lang="ja-JP" altLang="en-US" sz="2800" dirty="0" smtClean="0"/>
              <a:t>が伸びた</a:t>
            </a:r>
            <a:endParaRPr kumimoji="1" lang="en-US" altLang="ja-JP" sz="2800" dirty="0" smtClean="0"/>
          </a:p>
        </p:txBody>
      </p:sp>
      <p:sp>
        <p:nvSpPr>
          <p:cNvPr id="8" name="テキスト ボックス 7"/>
          <p:cNvSpPr txBox="1"/>
          <p:nvPr/>
        </p:nvSpPr>
        <p:spPr>
          <a:xfrm>
            <a:off x="1619672" y="3697868"/>
            <a:ext cx="5682966" cy="523220"/>
          </a:xfrm>
          <a:prstGeom prst="rect">
            <a:avLst/>
          </a:prstGeom>
          <a:noFill/>
        </p:spPr>
        <p:txBody>
          <a:bodyPr wrap="none" rtlCol="0">
            <a:spAutoFit/>
          </a:bodyPr>
          <a:lstStyle/>
          <a:p>
            <a:r>
              <a:rPr lang="ja-JP" altLang="en-US" sz="2800" dirty="0" smtClean="0"/>
              <a:t>（割り箸は崩れる</a:t>
            </a:r>
            <a:r>
              <a:rPr lang="ja-JP" altLang="en-US" sz="2800" dirty="0" smtClean="0">
                <a:solidFill>
                  <a:srgbClr val="FF0000"/>
                </a:solidFill>
              </a:rPr>
              <a:t>→</a:t>
            </a:r>
            <a:r>
              <a:rPr lang="ja-JP" altLang="en-US" sz="2800" dirty="0" smtClean="0"/>
              <a:t>素材を竹に限定）</a:t>
            </a:r>
            <a:endParaRPr kumimoji="1" lang="ja-JP" altLang="en-US" sz="28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73546" y="4149080"/>
            <a:ext cx="3562350" cy="2647950"/>
          </a:xfrm>
          <a:prstGeom prst="rect">
            <a:avLst/>
          </a:prstGeom>
          <a:noFill/>
          <a:ln w="9525">
            <a:noFill/>
            <a:miter lim="800000"/>
            <a:headEnd/>
            <a:tailEnd/>
          </a:ln>
        </p:spPr>
      </p:pic>
      <p:sp>
        <p:nvSpPr>
          <p:cNvPr id="11" name="テキスト ボックス 10"/>
          <p:cNvSpPr txBox="1"/>
          <p:nvPr/>
        </p:nvSpPr>
        <p:spPr>
          <a:xfrm>
            <a:off x="2411760" y="4437112"/>
            <a:ext cx="1298753" cy="954107"/>
          </a:xfrm>
          <a:prstGeom prst="rect">
            <a:avLst/>
          </a:prstGeom>
          <a:noFill/>
        </p:spPr>
        <p:txBody>
          <a:bodyPr wrap="none" rtlCol="0">
            <a:spAutoFit/>
          </a:bodyPr>
          <a:lstStyle/>
          <a:p>
            <a:r>
              <a:rPr kumimoji="1" lang="en-US" altLang="ja-JP" sz="2800" dirty="0" smtClean="0"/>
              <a:t>280mL</a:t>
            </a:r>
          </a:p>
          <a:p>
            <a:r>
              <a:rPr lang="en-US" altLang="ja-JP" sz="2800" dirty="0" smtClean="0"/>
              <a:t>(</a:t>
            </a:r>
            <a:r>
              <a:rPr lang="ja-JP" altLang="en-US" sz="2800" dirty="0" smtClean="0"/>
              <a:t>ココア</a:t>
            </a:r>
            <a:r>
              <a:rPr lang="en-US" altLang="ja-JP" sz="2800" dirty="0" smtClean="0"/>
              <a:t>)</a:t>
            </a:r>
            <a:endParaRPr kumimoji="1" lang="ja-JP" altLang="en-US" sz="2800" dirty="0"/>
          </a:p>
        </p:txBody>
      </p:sp>
      <p:sp>
        <p:nvSpPr>
          <p:cNvPr id="12" name="テキスト ボックス 11"/>
          <p:cNvSpPr txBox="1"/>
          <p:nvPr/>
        </p:nvSpPr>
        <p:spPr>
          <a:xfrm>
            <a:off x="1984228" y="5787261"/>
            <a:ext cx="1795684" cy="954107"/>
          </a:xfrm>
          <a:prstGeom prst="rect">
            <a:avLst/>
          </a:prstGeom>
          <a:noFill/>
        </p:spPr>
        <p:txBody>
          <a:bodyPr wrap="none" rtlCol="0">
            <a:spAutoFit/>
          </a:bodyPr>
          <a:lstStyle/>
          <a:p>
            <a:r>
              <a:rPr kumimoji="1" lang="en-US" altLang="ja-JP" sz="2800" dirty="0" smtClean="0"/>
              <a:t>185mL</a:t>
            </a:r>
          </a:p>
          <a:p>
            <a:r>
              <a:rPr lang="ja-JP" altLang="en-US" sz="2800" dirty="0" smtClean="0"/>
              <a:t>（コーヒー）</a:t>
            </a:r>
            <a:endParaRPr kumimoji="1" lang="ja-JP" altLang="en-US" sz="2800" dirty="0"/>
          </a:p>
        </p:txBody>
      </p:sp>
      <p:sp>
        <p:nvSpPr>
          <p:cNvPr id="13" name="テキスト ボックス 12"/>
          <p:cNvSpPr txBox="1"/>
          <p:nvPr/>
        </p:nvSpPr>
        <p:spPr>
          <a:xfrm>
            <a:off x="4456241" y="4428401"/>
            <a:ext cx="2852063" cy="584775"/>
          </a:xfrm>
          <a:prstGeom prst="rect">
            <a:avLst/>
          </a:prstGeom>
          <a:solidFill>
            <a:schemeClr val="accent6">
              <a:lumMod val="20000"/>
              <a:lumOff val="80000"/>
            </a:schemeClr>
          </a:solidFill>
        </p:spPr>
        <p:txBody>
          <a:bodyPr wrap="none" rtlCol="0">
            <a:spAutoFit/>
          </a:bodyPr>
          <a:lstStyle/>
          <a:p>
            <a:r>
              <a:rPr kumimoji="1" lang="ja-JP" altLang="en-US" sz="3200" dirty="0" smtClean="0"/>
              <a:t>大量生産へ・・・</a:t>
            </a:r>
            <a:endParaRPr kumimoji="1" lang="ja-JP" altLang="en-US" sz="3200" dirty="0"/>
          </a:p>
        </p:txBody>
      </p:sp>
      <p:sp>
        <p:nvSpPr>
          <p:cNvPr id="14" name="下カーブ矢印 13"/>
          <p:cNvSpPr/>
          <p:nvPr/>
        </p:nvSpPr>
        <p:spPr>
          <a:xfrm rot="5400000">
            <a:off x="7234568" y="3923344"/>
            <a:ext cx="1144144"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テキスト ボックス 14"/>
          <p:cNvSpPr txBox="1"/>
          <p:nvPr/>
        </p:nvSpPr>
        <p:spPr>
          <a:xfrm>
            <a:off x="3555126" y="5085184"/>
            <a:ext cx="5662127" cy="954107"/>
          </a:xfrm>
          <a:prstGeom prst="rect">
            <a:avLst/>
          </a:prstGeom>
          <a:noFill/>
        </p:spPr>
        <p:txBody>
          <a:bodyPr wrap="none" rtlCol="0">
            <a:spAutoFit/>
          </a:bodyPr>
          <a:lstStyle/>
          <a:p>
            <a:pPr algn="ctr"/>
            <a:r>
              <a:rPr kumimoji="1" lang="ja-JP" altLang="en-US" sz="2800" dirty="0" smtClean="0"/>
              <a:t>空き缶</a:t>
            </a:r>
            <a:r>
              <a:rPr kumimoji="1" lang="en-US" altLang="ja-JP" sz="2800" dirty="0" smtClean="0"/>
              <a:t>2</a:t>
            </a:r>
            <a:r>
              <a:rPr kumimoji="1" lang="ja-JP" altLang="en-US" sz="2800" dirty="0" err="1" smtClean="0"/>
              <a:t>つに</a:t>
            </a:r>
            <a:r>
              <a:rPr kumimoji="1" lang="ja-JP" altLang="en-US" sz="2800" dirty="0" smtClean="0"/>
              <a:t>ぎっしり詰めて電気炉で</a:t>
            </a:r>
            <a:endParaRPr kumimoji="1" lang="en-US" altLang="ja-JP" sz="2800" dirty="0" smtClean="0"/>
          </a:p>
          <a:p>
            <a:pPr algn="ctr"/>
            <a:r>
              <a:rPr kumimoji="1" lang="en-US" altLang="ja-JP" sz="2800" dirty="0" smtClean="0">
                <a:solidFill>
                  <a:srgbClr val="C00000"/>
                </a:solidFill>
              </a:rPr>
              <a:t>1000</a:t>
            </a:r>
            <a:r>
              <a:rPr kumimoji="1" lang="ja-JP" altLang="en-US" sz="2800" dirty="0" smtClean="0">
                <a:solidFill>
                  <a:srgbClr val="C00000"/>
                </a:solidFill>
              </a:rPr>
              <a:t>℃で</a:t>
            </a:r>
            <a:r>
              <a:rPr kumimoji="1" lang="en-US" altLang="ja-JP" sz="2800" dirty="0" smtClean="0">
                <a:solidFill>
                  <a:srgbClr val="C00000"/>
                </a:solidFill>
              </a:rPr>
              <a:t>5</a:t>
            </a:r>
            <a:r>
              <a:rPr kumimoji="1" lang="ja-JP" altLang="en-US" sz="2800" dirty="0" smtClean="0">
                <a:solidFill>
                  <a:srgbClr val="C00000"/>
                </a:solidFill>
              </a:rPr>
              <a:t>分間焼く</a:t>
            </a:r>
            <a:endParaRPr kumimoji="1" lang="ja-JP" altLang="en-US" sz="2800" dirty="0">
              <a:solidFill>
                <a:srgbClr val="C00000"/>
              </a:solidFill>
            </a:endParaRPr>
          </a:p>
        </p:txBody>
      </p:sp>
      <p:cxnSp>
        <p:nvCxnSpPr>
          <p:cNvPr id="17" name="直線矢印コネクタ 16"/>
          <p:cNvCxnSpPr/>
          <p:nvPr/>
        </p:nvCxnSpPr>
        <p:spPr>
          <a:xfrm flipV="1">
            <a:off x="8388424" y="5589240"/>
            <a:ext cx="0" cy="57606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524328" y="6165304"/>
            <a:ext cx="1620957" cy="523220"/>
          </a:xfrm>
          <a:prstGeom prst="rect">
            <a:avLst/>
          </a:prstGeom>
          <a:noFill/>
        </p:spPr>
        <p:txBody>
          <a:bodyPr wrap="none" rtlCol="0">
            <a:spAutoFit/>
          </a:bodyPr>
          <a:lstStyle/>
          <a:p>
            <a:r>
              <a:rPr kumimoji="1" lang="ja-JP" altLang="en-US" sz="2800" dirty="0" smtClean="0"/>
              <a:t>（美術室）</a:t>
            </a:r>
            <a:endParaRPr kumimoji="1" lang="ja-JP"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707904" y="3429000"/>
            <a:ext cx="4968552" cy="5760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燃料電池カーの開発</a:t>
            </a:r>
            <a:endParaRPr kumimoji="1" lang="ja-JP" altLang="en-US" dirty="0"/>
          </a:p>
        </p:txBody>
      </p:sp>
      <p:pic>
        <p:nvPicPr>
          <p:cNvPr id="2050" name="Picture 2"/>
          <p:cNvPicPr>
            <a:picLocks noChangeAspect="1" noChangeArrowheads="1"/>
          </p:cNvPicPr>
          <p:nvPr/>
        </p:nvPicPr>
        <p:blipFill>
          <a:blip r:embed="rId2" cstate="print"/>
          <a:srcRect/>
          <a:stretch>
            <a:fillRect/>
          </a:stretch>
        </p:blipFill>
        <p:spPr bwMode="auto">
          <a:xfrm>
            <a:off x="251520" y="1340768"/>
            <a:ext cx="3133725" cy="2819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21171" y="4005064"/>
            <a:ext cx="3514725" cy="2657475"/>
          </a:xfrm>
          <a:prstGeom prst="rect">
            <a:avLst/>
          </a:prstGeom>
          <a:noFill/>
          <a:ln w="9525">
            <a:noFill/>
            <a:miter lim="800000"/>
            <a:headEnd/>
            <a:tailEnd/>
          </a:ln>
        </p:spPr>
      </p:pic>
      <p:sp>
        <p:nvSpPr>
          <p:cNvPr id="6" name="テキスト ボックス 5"/>
          <p:cNvSpPr txBox="1"/>
          <p:nvPr/>
        </p:nvSpPr>
        <p:spPr>
          <a:xfrm>
            <a:off x="3635896" y="1268760"/>
            <a:ext cx="4719562" cy="1015663"/>
          </a:xfrm>
          <a:prstGeom prst="rect">
            <a:avLst/>
          </a:prstGeom>
          <a:noFill/>
        </p:spPr>
        <p:txBody>
          <a:bodyPr wrap="none" rtlCol="0">
            <a:spAutoFit/>
          </a:bodyPr>
          <a:lstStyle/>
          <a:p>
            <a:r>
              <a:rPr kumimoji="1" lang="ja-JP" altLang="en-US" sz="3200" dirty="0" smtClean="0"/>
              <a:t>表面積をさらに稼ぐ</a:t>
            </a:r>
            <a:endParaRPr kumimoji="1" lang="en-US" altLang="ja-JP" sz="3200" dirty="0" smtClean="0"/>
          </a:p>
          <a:p>
            <a:r>
              <a:rPr kumimoji="1" lang="ja-JP" altLang="en-US" sz="2800" dirty="0" smtClean="0"/>
              <a:t>　　　・竹のしゃもじ　・竹箒など</a:t>
            </a:r>
            <a:endParaRPr kumimoji="1" lang="ja-JP" altLang="en-US" sz="2800" dirty="0"/>
          </a:p>
        </p:txBody>
      </p:sp>
      <p:sp>
        <p:nvSpPr>
          <p:cNvPr id="7" name="テキスト ボックス 6"/>
          <p:cNvSpPr txBox="1"/>
          <p:nvPr/>
        </p:nvSpPr>
        <p:spPr>
          <a:xfrm>
            <a:off x="4901494" y="2708920"/>
            <a:ext cx="2622834" cy="584775"/>
          </a:xfrm>
          <a:prstGeom prst="rect">
            <a:avLst/>
          </a:prstGeom>
          <a:solidFill>
            <a:srgbClr val="FFFF00"/>
          </a:solidFill>
        </p:spPr>
        <p:txBody>
          <a:bodyPr wrap="none" rtlCol="0">
            <a:spAutoFit/>
          </a:bodyPr>
          <a:lstStyle/>
          <a:p>
            <a:r>
              <a:rPr kumimoji="1" lang="ja-JP" altLang="en-US" sz="3200" dirty="0" smtClean="0"/>
              <a:t>走行に成功！</a:t>
            </a:r>
            <a:endParaRPr kumimoji="1" lang="ja-JP" altLang="en-US" sz="3200" dirty="0"/>
          </a:p>
        </p:txBody>
      </p:sp>
      <p:sp>
        <p:nvSpPr>
          <p:cNvPr id="8" name="下矢印 7"/>
          <p:cNvSpPr/>
          <p:nvPr/>
        </p:nvSpPr>
        <p:spPr>
          <a:xfrm>
            <a:off x="5580112" y="2204864"/>
            <a:ext cx="129614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779912" y="3429000"/>
            <a:ext cx="4964821" cy="584775"/>
          </a:xfrm>
          <a:prstGeom prst="rect">
            <a:avLst/>
          </a:prstGeom>
          <a:noFill/>
        </p:spPr>
        <p:txBody>
          <a:bodyPr wrap="none" rtlCol="0">
            <a:spAutoFit/>
          </a:bodyPr>
          <a:lstStyle/>
          <a:p>
            <a:r>
              <a:rPr kumimoji="1" lang="ja-JP" altLang="en-US" sz="3200" dirty="0" smtClean="0"/>
              <a:t>安価で</a:t>
            </a:r>
            <a:r>
              <a:rPr lang="ja-JP" altLang="en-US" sz="3200" dirty="0" smtClean="0"/>
              <a:t>大量に手に入る容器</a:t>
            </a:r>
            <a:endParaRPr lang="en-US" altLang="ja-JP" sz="3200" dirty="0" smtClean="0"/>
          </a:p>
        </p:txBody>
      </p:sp>
      <p:sp>
        <p:nvSpPr>
          <p:cNvPr id="11" name="テキスト ボックス 10"/>
          <p:cNvSpPr txBox="1"/>
          <p:nvPr/>
        </p:nvSpPr>
        <p:spPr>
          <a:xfrm>
            <a:off x="3923928" y="4221088"/>
            <a:ext cx="4745210" cy="1384995"/>
          </a:xfrm>
          <a:prstGeom prst="rect">
            <a:avLst/>
          </a:prstGeom>
          <a:noFill/>
        </p:spPr>
        <p:txBody>
          <a:bodyPr wrap="none" rtlCol="0">
            <a:spAutoFit/>
          </a:bodyPr>
          <a:lstStyle/>
          <a:p>
            <a:r>
              <a:rPr kumimoji="1" lang="ja-JP" altLang="en-US" sz="2800" dirty="0" smtClean="0"/>
              <a:t>・フィルムケース</a:t>
            </a:r>
            <a:r>
              <a:rPr lang="ja-JP" altLang="en-US" sz="2800" dirty="0"/>
              <a:t>・・</a:t>
            </a:r>
            <a:r>
              <a:rPr lang="ja-JP" altLang="en-US" sz="2800" dirty="0" smtClean="0"/>
              <a:t>・困難</a:t>
            </a:r>
            <a:endParaRPr lang="en-US" altLang="ja-JP" sz="2800" dirty="0" smtClean="0"/>
          </a:p>
          <a:p>
            <a:r>
              <a:rPr kumimoji="1" lang="ja-JP" altLang="en-US" sz="2800" dirty="0" smtClean="0"/>
              <a:t>・</a:t>
            </a:r>
            <a:r>
              <a:rPr kumimoji="1" lang="en-US" altLang="ja-JP" sz="2800" dirty="0" smtClean="0"/>
              <a:t>100</a:t>
            </a:r>
            <a:r>
              <a:rPr kumimoji="1" lang="ja-JP" altLang="en-US" sz="2800" dirty="0" smtClean="0"/>
              <a:t>円均一のケース・・・高価</a:t>
            </a:r>
            <a:endParaRPr kumimoji="1" lang="en-US" altLang="ja-JP" sz="2800" dirty="0" smtClean="0"/>
          </a:p>
          <a:p>
            <a:r>
              <a:rPr lang="ja-JP" altLang="en-US" sz="2800" dirty="0" smtClean="0"/>
              <a:t>・チャック付き袋・・・</a:t>
            </a:r>
            <a:r>
              <a:rPr lang="ja-JP" altLang="en-US" sz="2800" dirty="0" smtClean="0">
                <a:solidFill>
                  <a:srgbClr val="FF0000"/>
                </a:solidFill>
              </a:rPr>
              <a:t>安価</a:t>
            </a:r>
            <a:endParaRPr kumimoji="1" lang="ja-JP" altLang="en-US" sz="2800" dirty="0">
              <a:solidFill>
                <a:srgbClr val="FF0000"/>
              </a:solidFill>
            </a:endParaRPr>
          </a:p>
        </p:txBody>
      </p:sp>
      <p:sp>
        <p:nvSpPr>
          <p:cNvPr id="12" name="テキスト ボックス 11"/>
          <p:cNvSpPr txBox="1"/>
          <p:nvPr/>
        </p:nvSpPr>
        <p:spPr>
          <a:xfrm>
            <a:off x="6876256" y="5445224"/>
            <a:ext cx="2177199" cy="461665"/>
          </a:xfrm>
          <a:prstGeom prst="rect">
            <a:avLst/>
          </a:prstGeom>
          <a:noFill/>
        </p:spPr>
        <p:txBody>
          <a:bodyPr wrap="none" rtlCol="0">
            <a:spAutoFit/>
          </a:bodyPr>
          <a:lstStyle/>
          <a:p>
            <a:r>
              <a:rPr lang="ja-JP" altLang="en-US" sz="2400" dirty="0" smtClean="0"/>
              <a:t>（倒しても安心）</a:t>
            </a:r>
            <a:endParaRPr kumimoji="1" lang="ja-JP" altLang="en-US" sz="2400" dirty="0"/>
          </a:p>
        </p:txBody>
      </p:sp>
      <p:sp>
        <p:nvSpPr>
          <p:cNvPr id="13" name="テキスト ボックス 12"/>
          <p:cNvSpPr txBox="1"/>
          <p:nvPr/>
        </p:nvSpPr>
        <p:spPr>
          <a:xfrm>
            <a:off x="4308588" y="6012577"/>
            <a:ext cx="4007828" cy="584775"/>
          </a:xfrm>
          <a:prstGeom prst="rect">
            <a:avLst/>
          </a:prstGeom>
          <a:noFill/>
        </p:spPr>
        <p:txBody>
          <a:bodyPr wrap="none" rtlCol="0">
            <a:spAutoFit/>
          </a:bodyPr>
          <a:lstStyle/>
          <a:p>
            <a:r>
              <a:rPr kumimoji="1" lang="ja-JP" altLang="en-US" sz="3200" dirty="0" smtClean="0">
                <a:solidFill>
                  <a:srgbClr val="FF0000"/>
                </a:solidFill>
              </a:rPr>
              <a:t>今回は</a:t>
            </a:r>
            <a:r>
              <a:rPr kumimoji="1" lang="en-US" altLang="ja-JP" sz="3200" dirty="0" smtClean="0">
                <a:solidFill>
                  <a:srgbClr val="FF0000"/>
                </a:solidFill>
              </a:rPr>
              <a:t>100</a:t>
            </a:r>
            <a:r>
              <a:rPr lang="ja-JP" altLang="en-US" sz="3200" dirty="0" smtClean="0">
                <a:solidFill>
                  <a:srgbClr val="FF0000"/>
                </a:solidFill>
              </a:rPr>
              <a:t>均のケース</a:t>
            </a:r>
            <a:endParaRPr kumimoji="1" lang="ja-JP" altLang="en-US" sz="32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作製した燃料電池カー</a:t>
            </a:r>
            <a:endParaRPr kumimoji="1" lang="ja-JP" altLang="en-US" dirty="0"/>
          </a:p>
        </p:txBody>
      </p:sp>
      <p:sp>
        <p:nvSpPr>
          <p:cNvPr id="4" name="テキスト ボックス 3"/>
          <p:cNvSpPr txBox="1"/>
          <p:nvPr/>
        </p:nvSpPr>
        <p:spPr>
          <a:xfrm>
            <a:off x="251520" y="1268760"/>
            <a:ext cx="8730275" cy="584775"/>
          </a:xfrm>
          <a:prstGeom prst="rect">
            <a:avLst/>
          </a:prstGeom>
          <a:noFill/>
        </p:spPr>
        <p:txBody>
          <a:bodyPr wrap="none" rtlCol="0">
            <a:spAutoFit/>
          </a:bodyPr>
          <a:lstStyle/>
          <a:p>
            <a:r>
              <a:rPr kumimoji="1" lang="ja-JP" altLang="en-US" sz="3200" dirty="0" smtClean="0"/>
              <a:t>先生が</a:t>
            </a:r>
            <a:r>
              <a:rPr kumimoji="1" lang="ja-JP" altLang="en-US" sz="3200" dirty="0" smtClean="0">
                <a:solidFill>
                  <a:srgbClr val="FF0000"/>
                </a:solidFill>
              </a:rPr>
              <a:t>用意</a:t>
            </a:r>
            <a:r>
              <a:rPr kumimoji="1" lang="ja-JP" altLang="en-US" sz="3200" dirty="0" smtClean="0"/>
              <a:t>できて、生徒が自分で</a:t>
            </a:r>
            <a:r>
              <a:rPr kumimoji="1" lang="ja-JP" altLang="en-US" sz="3200" dirty="0" smtClean="0">
                <a:solidFill>
                  <a:srgbClr val="FF0000"/>
                </a:solidFill>
              </a:rPr>
              <a:t>加工</a:t>
            </a:r>
            <a:r>
              <a:rPr kumimoji="1" lang="ja-JP" altLang="en-US" sz="3200" dirty="0" smtClean="0"/>
              <a:t>できる材料</a:t>
            </a:r>
            <a:endParaRPr lang="en-US" altLang="ja-JP" sz="3200" dirty="0"/>
          </a:p>
        </p:txBody>
      </p:sp>
      <p:sp>
        <p:nvSpPr>
          <p:cNvPr id="6" name="テキスト ボックス 5"/>
          <p:cNvSpPr txBox="1"/>
          <p:nvPr/>
        </p:nvSpPr>
        <p:spPr>
          <a:xfrm>
            <a:off x="251520" y="1916832"/>
            <a:ext cx="2622834" cy="584775"/>
          </a:xfrm>
          <a:prstGeom prst="rect">
            <a:avLst/>
          </a:prstGeom>
          <a:solidFill>
            <a:srgbClr val="FFFF00"/>
          </a:solidFill>
        </p:spPr>
        <p:txBody>
          <a:bodyPr wrap="none" rtlCol="0">
            <a:spAutoFit/>
          </a:bodyPr>
          <a:lstStyle/>
          <a:p>
            <a:r>
              <a:rPr kumimoji="1" lang="ja-JP" altLang="en-US" sz="3200" dirty="0" smtClean="0"/>
              <a:t>電極に一工夫</a:t>
            </a:r>
            <a:endParaRPr kumimoji="1" lang="ja-JP" altLang="en-US" sz="3200" dirty="0"/>
          </a:p>
        </p:txBody>
      </p:sp>
      <p:sp>
        <p:nvSpPr>
          <p:cNvPr id="7" name="テキスト ボックス 6"/>
          <p:cNvSpPr txBox="1"/>
          <p:nvPr/>
        </p:nvSpPr>
        <p:spPr>
          <a:xfrm>
            <a:off x="1259632" y="2420888"/>
            <a:ext cx="6662401" cy="523220"/>
          </a:xfrm>
          <a:prstGeom prst="rect">
            <a:avLst/>
          </a:prstGeom>
          <a:noFill/>
        </p:spPr>
        <p:txBody>
          <a:bodyPr wrap="none" rtlCol="0">
            <a:spAutoFit/>
          </a:bodyPr>
          <a:lstStyle/>
          <a:p>
            <a:r>
              <a:rPr kumimoji="1" lang="ja-JP" altLang="en-US" sz="2800" dirty="0" smtClean="0"/>
              <a:t>ショートしないように炭の間に発泡板を挟む</a:t>
            </a:r>
            <a:endParaRPr kumimoji="1" lang="ja-JP" altLang="en-US" sz="2800" dirty="0"/>
          </a:p>
        </p:txBody>
      </p:sp>
      <p:grpSp>
        <p:nvGrpSpPr>
          <p:cNvPr id="24" name="グループ化 23"/>
          <p:cNvGrpSpPr/>
          <p:nvPr/>
        </p:nvGrpSpPr>
        <p:grpSpPr>
          <a:xfrm>
            <a:off x="611560" y="3165658"/>
            <a:ext cx="3456384" cy="2711614"/>
            <a:chOff x="1828800" y="3165658"/>
            <a:chExt cx="2932255" cy="2135550"/>
          </a:xfrm>
        </p:grpSpPr>
        <p:sp>
          <p:nvSpPr>
            <p:cNvPr id="12" name="正方形/長方形 11"/>
            <p:cNvSpPr/>
            <p:nvPr/>
          </p:nvSpPr>
          <p:spPr>
            <a:xfrm>
              <a:off x="2411760" y="3789040"/>
              <a:ext cx="1944216" cy="15121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411760" y="3573016"/>
              <a:ext cx="1944216"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555776" y="3429000"/>
              <a:ext cx="432048" cy="136815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779912" y="3429000"/>
              <a:ext cx="432048" cy="136815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987824" y="3573016"/>
              <a:ext cx="792088" cy="17281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2483768" y="3933056"/>
              <a:ext cx="1728192"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55776" y="4085456"/>
              <a:ext cx="1728192"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483768" y="4221088"/>
              <a:ext cx="1728192"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55776" y="4365104"/>
              <a:ext cx="1728192"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フリーフォーム 21"/>
            <p:cNvSpPr/>
            <p:nvPr/>
          </p:nvSpPr>
          <p:spPr>
            <a:xfrm>
              <a:off x="1828800" y="3165658"/>
              <a:ext cx="837127" cy="260122"/>
            </a:xfrm>
            <a:custGeom>
              <a:avLst/>
              <a:gdLst>
                <a:gd name="connsiteX0" fmla="*/ 837127 w 837127"/>
                <a:gd name="connsiteY0" fmla="*/ 260122 h 260122"/>
                <a:gd name="connsiteX1" fmla="*/ 811369 w 837127"/>
                <a:gd name="connsiteY1" fmla="*/ 105576 h 260122"/>
                <a:gd name="connsiteX2" fmla="*/ 772732 w 837127"/>
                <a:gd name="connsiteY2" fmla="*/ 79818 h 260122"/>
                <a:gd name="connsiteX3" fmla="*/ 695459 w 837127"/>
                <a:gd name="connsiteY3" fmla="*/ 66939 h 260122"/>
                <a:gd name="connsiteX4" fmla="*/ 643944 w 837127"/>
                <a:gd name="connsiteY4" fmla="*/ 54060 h 260122"/>
                <a:gd name="connsiteX5" fmla="*/ 605307 w 837127"/>
                <a:gd name="connsiteY5" fmla="*/ 28303 h 260122"/>
                <a:gd name="connsiteX6" fmla="*/ 231820 w 837127"/>
                <a:gd name="connsiteY6" fmla="*/ 28303 h 260122"/>
                <a:gd name="connsiteX7" fmla="*/ 167425 w 837127"/>
                <a:gd name="connsiteY7" fmla="*/ 41181 h 260122"/>
                <a:gd name="connsiteX8" fmla="*/ 25758 w 837127"/>
                <a:gd name="connsiteY8" fmla="*/ 28303 h 260122"/>
                <a:gd name="connsiteX9" fmla="*/ 0 w 837127"/>
                <a:gd name="connsiteY9" fmla="*/ 28303 h 26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127" h="260122">
                  <a:moveTo>
                    <a:pt x="837127" y="260122"/>
                  </a:moveTo>
                  <a:cubicBezTo>
                    <a:pt x="828541" y="208607"/>
                    <a:pt x="828935" y="154759"/>
                    <a:pt x="811369" y="105576"/>
                  </a:cubicBezTo>
                  <a:cubicBezTo>
                    <a:pt x="806163" y="90999"/>
                    <a:pt x="787416" y="84713"/>
                    <a:pt x="772732" y="79818"/>
                  </a:cubicBezTo>
                  <a:cubicBezTo>
                    <a:pt x="747959" y="71560"/>
                    <a:pt x="721065" y="72060"/>
                    <a:pt x="695459" y="66939"/>
                  </a:cubicBezTo>
                  <a:cubicBezTo>
                    <a:pt x="678103" y="63468"/>
                    <a:pt x="661116" y="58353"/>
                    <a:pt x="643944" y="54060"/>
                  </a:cubicBezTo>
                  <a:cubicBezTo>
                    <a:pt x="631065" y="45474"/>
                    <a:pt x="620240" y="32376"/>
                    <a:pt x="605307" y="28303"/>
                  </a:cubicBezTo>
                  <a:cubicBezTo>
                    <a:pt x="501528" y="0"/>
                    <a:pt x="305262" y="24806"/>
                    <a:pt x="231820" y="28303"/>
                  </a:cubicBezTo>
                  <a:cubicBezTo>
                    <a:pt x="210355" y="32596"/>
                    <a:pt x="189315" y="41181"/>
                    <a:pt x="167425" y="41181"/>
                  </a:cubicBezTo>
                  <a:cubicBezTo>
                    <a:pt x="120008" y="41181"/>
                    <a:pt x="73035" y="31939"/>
                    <a:pt x="25758" y="28303"/>
                  </a:cubicBezTo>
                  <a:cubicBezTo>
                    <a:pt x="17197" y="27645"/>
                    <a:pt x="8586" y="28303"/>
                    <a:pt x="0" y="28303"/>
                  </a:cubicBezTo>
                </a:path>
              </a:pathLst>
            </a:custGeom>
            <a:ln w="889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a:off x="3923928" y="3168878"/>
              <a:ext cx="837127" cy="260122"/>
            </a:xfrm>
            <a:custGeom>
              <a:avLst/>
              <a:gdLst>
                <a:gd name="connsiteX0" fmla="*/ 837127 w 837127"/>
                <a:gd name="connsiteY0" fmla="*/ 260122 h 260122"/>
                <a:gd name="connsiteX1" fmla="*/ 811369 w 837127"/>
                <a:gd name="connsiteY1" fmla="*/ 105576 h 260122"/>
                <a:gd name="connsiteX2" fmla="*/ 772732 w 837127"/>
                <a:gd name="connsiteY2" fmla="*/ 79818 h 260122"/>
                <a:gd name="connsiteX3" fmla="*/ 695459 w 837127"/>
                <a:gd name="connsiteY3" fmla="*/ 66939 h 260122"/>
                <a:gd name="connsiteX4" fmla="*/ 643944 w 837127"/>
                <a:gd name="connsiteY4" fmla="*/ 54060 h 260122"/>
                <a:gd name="connsiteX5" fmla="*/ 605307 w 837127"/>
                <a:gd name="connsiteY5" fmla="*/ 28303 h 260122"/>
                <a:gd name="connsiteX6" fmla="*/ 231820 w 837127"/>
                <a:gd name="connsiteY6" fmla="*/ 28303 h 260122"/>
                <a:gd name="connsiteX7" fmla="*/ 167425 w 837127"/>
                <a:gd name="connsiteY7" fmla="*/ 41181 h 260122"/>
                <a:gd name="connsiteX8" fmla="*/ 25758 w 837127"/>
                <a:gd name="connsiteY8" fmla="*/ 28303 h 260122"/>
                <a:gd name="connsiteX9" fmla="*/ 0 w 837127"/>
                <a:gd name="connsiteY9" fmla="*/ 28303 h 26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127" h="260122">
                  <a:moveTo>
                    <a:pt x="837127" y="260122"/>
                  </a:moveTo>
                  <a:cubicBezTo>
                    <a:pt x="828541" y="208607"/>
                    <a:pt x="828935" y="154759"/>
                    <a:pt x="811369" y="105576"/>
                  </a:cubicBezTo>
                  <a:cubicBezTo>
                    <a:pt x="806163" y="90999"/>
                    <a:pt x="787416" y="84713"/>
                    <a:pt x="772732" y="79818"/>
                  </a:cubicBezTo>
                  <a:cubicBezTo>
                    <a:pt x="747959" y="71560"/>
                    <a:pt x="721065" y="72060"/>
                    <a:pt x="695459" y="66939"/>
                  </a:cubicBezTo>
                  <a:cubicBezTo>
                    <a:pt x="678103" y="63468"/>
                    <a:pt x="661116" y="58353"/>
                    <a:pt x="643944" y="54060"/>
                  </a:cubicBezTo>
                  <a:cubicBezTo>
                    <a:pt x="631065" y="45474"/>
                    <a:pt x="620240" y="32376"/>
                    <a:pt x="605307" y="28303"/>
                  </a:cubicBezTo>
                  <a:cubicBezTo>
                    <a:pt x="501528" y="0"/>
                    <a:pt x="305262" y="24806"/>
                    <a:pt x="231820" y="28303"/>
                  </a:cubicBezTo>
                  <a:cubicBezTo>
                    <a:pt x="210355" y="32596"/>
                    <a:pt x="189315" y="41181"/>
                    <a:pt x="167425" y="41181"/>
                  </a:cubicBezTo>
                  <a:cubicBezTo>
                    <a:pt x="120008" y="41181"/>
                    <a:pt x="73035" y="31939"/>
                    <a:pt x="25758" y="28303"/>
                  </a:cubicBezTo>
                  <a:cubicBezTo>
                    <a:pt x="17197" y="27645"/>
                    <a:pt x="8586" y="28303"/>
                    <a:pt x="0" y="28303"/>
                  </a:cubicBezTo>
                </a:path>
              </a:pathLst>
            </a:custGeom>
            <a:ln w="88900"/>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5" name="四角形吹き出し 24"/>
          <p:cNvSpPr/>
          <p:nvPr/>
        </p:nvSpPr>
        <p:spPr>
          <a:xfrm>
            <a:off x="3635896" y="3429000"/>
            <a:ext cx="914400" cy="504056"/>
          </a:xfrm>
          <a:prstGeom prst="wedgeRectCallout">
            <a:avLst>
              <a:gd name="adj1" fmla="val -71537"/>
              <a:gd name="adj2" fmla="val 183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竹炭</a:t>
            </a:r>
            <a:endParaRPr kumimoji="1" lang="ja-JP" altLang="en-US" sz="2400" dirty="0">
              <a:solidFill>
                <a:schemeClr val="bg1"/>
              </a:solidFill>
            </a:endParaRPr>
          </a:p>
        </p:txBody>
      </p:sp>
      <p:sp>
        <p:nvSpPr>
          <p:cNvPr id="26" name="四角形吹き出し 25"/>
          <p:cNvSpPr/>
          <p:nvPr/>
        </p:nvSpPr>
        <p:spPr>
          <a:xfrm>
            <a:off x="2555776" y="5949280"/>
            <a:ext cx="1152128" cy="504056"/>
          </a:xfrm>
          <a:prstGeom prst="wedgeRectCallout">
            <a:avLst>
              <a:gd name="adj1" fmla="val -70129"/>
              <a:gd name="adj2" fmla="val -615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発泡</a:t>
            </a:r>
            <a:r>
              <a:rPr lang="ja-JP" altLang="en-US" sz="2400" dirty="0">
                <a:solidFill>
                  <a:schemeClr val="tx1"/>
                </a:solidFill>
              </a:rPr>
              <a:t>板</a:t>
            </a:r>
            <a:endParaRPr kumimoji="1" lang="ja-JP" altLang="en-US" sz="2400" dirty="0">
              <a:solidFill>
                <a:schemeClr val="tx1"/>
              </a:solidFill>
            </a:endParaRPr>
          </a:p>
        </p:txBody>
      </p:sp>
      <p:sp>
        <p:nvSpPr>
          <p:cNvPr id="27" name="四角形吹き出し 26"/>
          <p:cNvSpPr/>
          <p:nvPr/>
        </p:nvSpPr>
        <p:spPr>
          <a:xfrm>
            <a:off x="3707904" y="4797152"/>
            <a:ext cx="1152128" cy="504056"/>
          </a:xfrm>
          <a:prstGeom prst="wedgeRectCallout">
            <a:avLst>
              <a:gd name="adj1" fmla="val -70129"/>
              <a:gd name="adj2" fmla="val -6152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輪ゴム</a:t>
            </a:r>
            <a:endParaRPr kumimoji="1" lang="ja-JP" altLang="en-US" sz="2400" dirty="0">
              <a:solidFill>
                <a:schemeClr val="tx1"/>
              </a:solidFill>
            </a:endParaRPr>
          </a:p>
        </p:txBody>
      </p:sp>
      <p:sp>
        <p:nvSpPr>
          <p:cNvPr id="28" name="四角形吹き出し 27"/>
          <p:cNvSpPr/>
          <p:nvPr/>
        </p:nvSpPr>
        <p:spPr>
          <a:xfrm>
            <a:off x="0" y="3933056"/>
            <a:ext cx="1331640" cy="504056"/>
          </a:xfrm>
          <a:prstGeom prst="wedgeRectCallout">
            <a:avLst>
              <a:gd name="adj1" fmla="val 54791"/>
              <a:gd name="adj2" fmla="val 104551"/>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rPr>
              <a:t>コーヒー</a:t>
            </a:r>
            <a:endParaRPr kumimoji="1" lang="ja-JP" altLang="en-US" sz="2400" dirty="0">
              <a:solidFill>
                <a:schemeClr val="bg1"/>
              </a:solidFill>
            </a:endParaRPr>
          </a:p>
        </p:txBody>
      </p:sp>
      <p:sp>
        <p:nvSpPr>
          <p:cNvPr id="29" name="テキスト ボックス 28"/>
          <p:cNvSpPr txBox="1"/>
          <p:nvPr/>
        </p:nvSpPr>
        <p:spPr>
          <a:xfrm>
            <a:off x="4788024" y="5571237"/>
            <a:ext cx="4280339" cy="954107"/>
          </a:xfrm>
          <a:prstGeom prst="rect">
            <a:avLst/>
          </a:prstGeom>
          <a:noFill/>
        </p:spPr>
        <p:txBody>
          <a:bodyPr wrap="none" rtlCol="0">
            <a:spAutoFit/>
          </a:bodyPr>
          <a:lstStyle/>
          <a:p>
            <a:r>
              <a:rPr lang="ja-JP" altLang="en-US" sz="2800" dirty="0">
                <a:solidFill>
                  <a:srgbClr val="FF0000"/>
                </a:solidFill>
              </a:rPr>
              <a:t>電極</a:t>
            </a:r>
            <a:r>
              <a:rPr kumimoji="1" lang="ja-JP" altLang="en-US" sz="2800" dirty="0" smtClean="0">
                <a:solidFill>
                  <a:srgbClr val="FF0000"/>
                </a:solidFill>
              </a:rPr>
              <a:t>を手軽に支えられ</a:t>
            </a:r>
            <a:endParaRPr kumimoji="1" lang="en-US" altLang="ja-JP" sz="2800" dirty="0" smtClean="0">
              <a:solidFill>
                <a:srgbClr val="FF0000"/>
              </a:solidFill>
            </a:endParaRPr>
          </a:p>
          <a:p>
            <a:r>
              <a:rPr lang="ja-JP" altLang="en-US" sz="2800" dirty="0" smtClean="0">
                <a:solidFill>
                  <a:srgbClr val="FF0000"/>
                </a:solidFill>
              </a:rPr>
              <a:t>コストダウン</a:t>
            </a:r>
            <a:r>
              <a:rPr lang="ja-JP" altLang="en-US" sz="2800" dirty="0">
                <a:solidFill>
                  <a:srgbClr val="FF0000"/>
                </a:solidFill>
              </a:rPr>
              <a:t>に</a:t>
            </a:r>
            <a:r>
              <a:rPr lang="ja-JP" altLang="en-US" sz="2800" dirty="0" smtClean="0">
                <a:solidFill>
                  <a:srgbClr val="FF0000"/>
                </a:solidFill>
              </a:rPr>
              <a:t>もつながった</a:t>
            </a:r>
            <a:endParaRPr kumimoji="1" lang="ja-JP" altLang="en-US" sz="28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実践授業</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対象：京都府立南丹高校　</a:t>
            </a:r>
            <a:r>
              <a:rPr kumimoji="1" lang="ja-JP" altLang="en-US" sz="2800" dirty="0" smtClean="0"/>
              <a:t>男子</a:t>
            </a:r>
            <a:r>
              <a:rPr kumimoji="1" lang="en-US" altLang="ja-JP" sz="2800" dirty="0" smtClean="0"/>
              <a:t>17</a:t>
            </a:r>
            <a:r>
              <a:rPr kumimoji="1" lang="ja-JP" altLang="en-US" sz="2800" dirty="0" smtClean="0"/>
              <a:t>名　女子</a:t>
            </a:r>
            <a:r>
              <a:rPr kumimoji="1" lang="en-US" altLang="ja-JP" sz="2800" dirty="0" smtClean="0"/>
              <a:t>9</a:t>
            </a:r>
            <a:r>
              <a:rPr kumimoji="1" lang="ja-JP" altLang="en-US" sz="2800" dirty="0" smtClean="0"/>
              <a:t>名</a:t>
            </a:r>
            <a:endParaRPr kumimoji="1" lang="en-US" altLang="ja-JP" sz="2800" dirty="0" smtClean="0"/>
          </a:p>
          <a:p>
            <a:endParaRPr kumimoji="1" lang="en-US" altLang="ja-JP" sz="2800" dirty="0" smtClean="0"/>
          </a:p>
          <a:p>
            <a:r>
              <a:rPr kumimoji="1" lang="ja-JP" altLang="en-US" dirty="0" smtClean="0"/>
              <a:t>日時：</a:t>
            </a:r>
            <a:r>
              <a:rPr kumimoji="1" lang="en-US" altLang="ja-JP" sz="2800" dirty="0" smtClean="0"/>
              <a:t>2009</a:t>
            </a:r>
            <a:r>
              <a:rPr kumimoji="1" lang="ja-JP" altLang="en-US" sz="2800" dirty="0" smtClean="0"/>
              <a:t>年</a:t>
            </a:r>
            <a:r>
              <a:rPr kumimoji="1" lang="en-US" altLang="ja-JP" sz="2800" dirty="0" smtClean="0"/>
              <a:t>11</a:t>
            </a:r>
            <a:r>
              <a:rPr kumimoji="1" lang="ja-JP" altLang="en-US" sz="2800" dirty="0" smtClean="0"/>
              <a:t>月</a:t>
            </a:r>
            <a:r>
              <a:rPr kumimoji="1" lang="en-US" altLang="ja-JP" sz="2800" dirty="0" smtClean="0"/>
              <a:t>10</a:t>
            </a:r>
            <a:r>
              <a:rPr kumimoji="1" lang="ja-JP" altLang="en-US" sz="2800" dirty="0" smtClean="0"/>
              <a:t>日火曜</a:t>
            </a:r>
            <a:r>
              <a:rPr kumimoji="1" lang="ja-JP" altLang="en-US" dirty="0" smtClean="0"/>
              <a:t>　</a:t>
            </a:r>
            <a:r>
              <a:rPr kumimoji="1" lang="en-US" altLang="ja-JP" sz="2800" dirty="0" smtClean="0"/>
              <a:t>5</a:t>
            </a:r>
            <a:r>
              <a:rPr kumimoji="1" lang="ja-JP" altLang="en-US" sz="2800" dirty="0" err="1" smtClean="0"/>
              <a:t>，</a:t>
            </a:r>
            <a:r>
              <a:rPr kumimoji="1" lang="en-US" altLang="ja-JP" sz="2800" dirty="0" smtClean="0"/>
              <a:t>6</a:t>
            </a:r>
            <a:r>
              <a:rPr kumimoji="1" lang="ja-JP" altLang="en-US" sz="2800" dirty="0" err="1" smtClean="0"/>
              <a:t>，</a:t>
            </a:r>
            <a:r>
              <a:rPr kumimoji="1" lang="en-US" altLang="ja-JP" sz="2800" dirty="0" smtClean="0"/>
              <a:t>7</a:t>
            </a:r>
            <a:r>
              <a:rPr kumimoji="1" lang="ja-JP" altLang="en-US" sz="2800" dirty="0" smtClean="0"/>
              <a:t>時限の</a:t>
            </a:r>
            <a:r>
              <a:rPr kumimoji="1" lang="en-US" altLang="ja-JP" sz="2800" dirty="0" smtClean="0"/>
              <a:t>3</a:t>
            </a:r>
            <a:r>
              <a:rPr kumimoji="1" lang="ja-JP" altLang="en-US" sz="2800" dirty="0" smtClean="0"/>
              <a:t>時間</a:t>
            </a:r>
            <a:endParaRPr kumimoji="1" lang="en-US" altLang="ja-JP" sz="2800" dirty="0" smtClean="0"/>
          </a:p>
          <a:p>
            <a:endParaRPr kumimoji="1" lang="en-US" altLang="ja-JP" sz="2800" dirty="0" smtClean="0"/>
          </a:p>
          <a:p>
            <a:r>
              <a:rPr lang="ja-JP" altLang="en-US" dirty="0"/>
              <a:t>ＳＰＰ</a:t>
            </a:r>
            <a:r>
              <a:rPr lang="ja-JP" altLang="en-US" dirty="0" smtClean="0"/>
              <a:t>事業</a:t>
            </a:r>
            <a:r>
              <a:rPr lang="ja-JP" altLang="en-US" dirty="0"/>
              <a:t>の一環と</a:t>
            </a:r>
            <a:r>
              <a:rPr lang="ja-JP" altLang="en-US" dirty="0" smtClean="0"/>
              <a:t>して行った。</a:t>
            </a:r>
            <a:endParaRPr lang="en-US" altLang="ja-JP" dirty="0" smtClean="0"/>
          </a:p>
          <a:p>
            <a:endParaRPr lang="en-US" altLang="ja-JP" dirty="0" smtClean="0"/>
          </a:p>
          <a:p>
            <a:r>
              <a:rPr kumimoji="1" lang="ja-JP" altLang="en-US" dirty="0" smtClean="0"/>
              <a:t>生徒たちは酸化、還元、燃料電池の学習を</a:t>
            </a:r>
            <a:r>
              <a:rPr lang="ja-JP" altLang="en-US" dirty="0" smtClean="0"/>
              <a:t>済ませている。</a:t>
            </a:r>
            <a:endParaRPr kumimoji="1" lang="en-US" altLang="ja-JP"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授業形式</a:t>
            </a:r>
            <a:endParaRPr kumimoji="1" lang="ja-JP" altLang="en-US" dirty="0"/>
          </a:p>
        </p:txBody>
      </p:sp>
      <p:sp>
        <p:nvSpPr>
          <p:cNvPr id="3" name="コンテンツ プレースホルダ 2"/>
          <p:cNvSpPr>
            <a:spLocks noGrp="1"/>
          </p:cNvSpPr>
          <p:nvPr>
            <p:ph idx="1"/>
          </p:nvPr>
        </p:nvSpPr>
        <p:spPr>
          <a:xfrm>
            <a:off x="457200" y="1268760"/>
            <a:ext cx="8229600" cy="4525963"/>
          </a:xfrm>
        </p:spPr>
        <p:txBody>
          <a:bodyPr/>
          <a:lstStyle/>
          <a:p>
            <a:r>
              <a:rPr kumimoji="1" lang="ja-JP" altLang="en-US" dirty="0" smtClean="0"/>
              <a:t>第一著者（川村先生）が導入、燃料電池の仕組みの授業を行った。</a:t>
            </a:r>
            <a:endParaRPr kumimoji="1" lang="en-US" altLang="ja-JP" dirty="0" smtClean="0"/>
          </a:p>
          <a:p>
            <a:endParaRPr lang="en-US" altLang="ja-JP" dirty="0"/>
          </a:p>
          <a:p>
            <a:r>
              <a:rPr kumimoji="1" lang="ja-JP" altLang="en-US" dirty="0" smtClean="0"/>
              <a:t>各班に分かれ組み立て、電気分解によって走行実験</a:t>
            </a:r>
            <a:endParaRPr kumimoji="1" lang="ja-JP" altLang="en-US" dirty="0"/>
          </a:p>
        </p:txBody>
      </p:sp>
      <p:pic>
        <p:nvPicPr>
          <p:cNvPr id="3074" name="Picture 2"/>
          <p:cNvPicPr>
            <a:picLocks noChangeAspect="1" noChangeArrowheads="1"/>
          </p:cNvPicPr>
          <p:nvPr/>
        </p:nvPicPr>
        <p:blipFill>
          <a:blip r:embed="rId2" cstate="print"/>
          <a:srcRect/>
          <a:stretch>
            <a:fillRect/>
          </a:stretch>
        </p:blipFill>
        <p:spPr bwMode="auto">
          <a:xfrm>
            <a:off x="467544" y="3884637"/>
            <a:ext cx="3162300" cy="2352675"/>
          </a:xfrm>
          <a:prstGeom prst="rect">
            <a:avLst/>
          </a:prstGeom>
          <a:noFill/>
          <a:ln w="9525">
            <a:noFill/>
            <a:miter lim="800000"/>
            <a:headEnd/>
            <a:tailEnd/>
          </a:ln>
        </p:spPr>
      </p:pic>
      <p:sp>
        <p:nvSpPr>
          <p:cNvPr id="6" name="テキスト ボックス 5"/>
          <p:cNvSpPr txBox="1"/>
          <p:nvPr/>
        </p:nvSpPr>
        <p:spPr>
          <a:xfrm>
            <a:off x="876094" y="6237312"/>
            <a:ext cx="2255746" cy="523220"/>
          </a:xfrm>
          <a:prstGeom prst="rect">
            <a:avLst/>
          </a:prstGeom>
          <a:noFill/>
        </p:spPr>
        <p:txBody>
          <a:bodyPr wrap="none" rtlCol="0">
            <a:spAutoFit/>
          </a:bodyPr>
          <a:lstStyle/>
          <a:p>
            <a:r>
              <a:rPr kumimoji="1" lang="ja-JP" altLang="en-US" sz="2800" dirty="0" smtClean="0"/>
              <a:t>手回し発電機</a:t>
            </a:r>
            <a:endParaRPr kumimoji="1" lang="ja-JP" altLang="en-US" sz="2800" dirty="0"/>
          </a:p>
        </p:txBody>
      </p:sp>
      <p:pic>
        <p:nvPicPr>
          <p:cNvPr id="3075" name="Picture 3"/>
          <p:cNvPicPr>
            <a:picLocks noChangeAspect="1" noChangeArrowheads="1"/>
          </p:cNvPicPr>
          <p:nvPr/>
        </p:nvPicPr>
        <p:blipFill>
          <a:blip r:embed="rId3" cstate="print"/>
          <a:srcRect/>
          <a:stretch>
            <a:fillRect/>
          </a:stretch>
        </p:blipFill>
        <p:spPr bwMode="auto">
          <a:xfrm>
            <a:off x="3779912" y="3861048"/>
            <a:ext cx="3095625" cy="2362200"/>
          </a:xfrm>
          <a:prstGeom prst="rect">
            <a:avLst/>
          </a:prstGeom>
          <a:noFill/>
          <a:ln w="9525">
            <a:noFill/>
            <a:miter lim="800000"/>
            <a:headEnd/>
            <a:tailEnd/>
          </a:ln>
        </p:spPr>
      </p:pic>
      <p:sp>
        <p:nvSpPr>
          <p:cNvPr id="8" name="テキスト ボックス 7"/>
          <p:cNvSpPr txBox="1"/>
          <p:nvPr/>
        </p:nvSpPr>
        <p:spPr>
          <a:xfrm>
            <a:off x="4139952" y="6218148"/>
            <a:ext cx="1980029" cy="523220"/>
          </a:xfrm>
          <a:prstGeom prst="rect">
            <a:avLst/>
          </a:prstGeom>
          <a:noFill/>
        </p:spPr>
        <p:txBody>
          <a:bodyPr wrap="none" rtlCol="0">
            <a:spAutoFit/>
          </a:bodyPr>
          <a:lstStyle/>
          <a:p>
            <a:r>
              <a:rPr kumimoji="1" lang="ja-JP" altLang="en-US" sz="2800" dirty="0" smtClean="0"/>
              <a:t>自転車発電</a:t>
            </a:r>
            <a:endParaRPr kumimoji="1" lang="ja-JP" altLang="en-US" sz="2800" dirty="0"/>
          </a:p>
        </p:txBody>
      </p:sp>
      <p:sp>
        <p:nvSpPr>
          <p:cNvPr id="9" name="テキスト ボックス 8"/>
          <p:cNvSpPr txBox="1"/>
          <p:nvPr/>
        </p:nvSpPr>
        <p:spPr>
          <a:xfrm>
            <a:off x="6948264" y="4077072"/>
            <a:ext cx="2287806" cy="954107"/>
          </a:xfrm>
          <a:prstGeom prst="rect">
            <a:avLst/>
          </a:prstGeom>
          <a:noFill/>
        </p:spPr>
        <p:txBody>
          <a:bodyPr wrap="none" rtlCol="0">
            <a:spAutoFit/>
          </a:bodyPr>
          <a:lstStyle/>
          <a:p>
            <a:r>
              <a:rPr lang="ja-JP" altLang="en-US" sz="2800" dirty="0"/>
              <a:t>水素</a:t>
            </a:r>
            <a:r>
              <a:rPr lang="ja-JP" altLang="en-US" sz="2800" dirty="0" smtClean="0"/>
              <a:t>と酸素</a:t>
            </a:r>
            <a:endParaRPr lang="en-US" altLang="ja-JP" sz="2800" dirty="0" smtClean="0"/>
          </a:p>
          <a:p>
            <a:r>
              <a:rPr lang="ja-JP" altLang="en-US" sz="2800" dirty="0" smtClean="0"/>
              <a:t>の</a:t>
            </a:r>
            <a:r>
              <a:rPr lang="ja-JP" altLang="en-US" sz="2800" dirty="0"/>
              <a:t>発生</a:t>
            </a:r>
            <a:r>
              <a:rPr lang="ja-JP" altLang="en-US" sz="2800" dirty="0" smtClean="0"/>
              <a:t>を</a:t>
            </a:r>
            <a:r>
              <a:rPr lang="ja-JP" altLang="en-US" sz="2800" dirty="0"/>
              <a:t>確認</a:t>
            </a:r>
            <a:endParaRPr kumimoji="1" lang="ja-JP" alt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学習効果</a:t>
            </a:r>
            <a:endParaRPr kumimoji="1" lang="ja-JP" altLang="en-US" dirty="0"/>
          </a:p>
        </p:txBody>
      </p:sp>
      <p:sp>
        <p:nvSpPr>
          <p:cNvPr id="4" name="テキスト ボックス 3"/>
          <p:cNvSpPr txBox="1"/>
          <p:nvPr/>
        </p:nvSpPr>
        <p:spPr>
          <a:xfrm>
            <a:off x="467544" y="1340768"/>
            <a:ext cx="8919429" cy="523220"/>
          </a:xfrm>
          <a:prstGeom prst="rect">
            <a:avLst/>
          </a:prstGeom>
          <a:noFill/>
        </p:spPr>
        <p:txBody>
          <a:bodyPr wrap="none" rtlCol="0">
            <a:spAutoFit/>
          </a:bodyPr>
          <a:lstStyle/>
          <a:p>
            <a:r>
              <a:rPr kumimoji="1" lang="en-US" altLang="ja-JP" sz="2800" dirty="0" smtClean="0"/>
              <a:t>6</a:t>
            </a:r>
            <a:r>
              <a:rPr kumimoji="1" lang="ja-JP" altLang="en-US" sz="2800" dirty="0" smtClean="0"/>
              <a:t>項目のアンケート　　</a:t>
            </a:r>
            <a:r>
              <a:rPr kumimoji="1" lang="en-US" altLang="ja-JP" sz="2800" dirty="0" smtClean="0"/>
              <a:t>5</a:t>
            </a:r>
            <a:r>
              <a:rPr kumimoji="1" lang="ja-JP" altLang="en-US" sz="2800" dirty="0" smtClean="0"/>
              <a:t>段階（</a:t>
            </a:r>
            <a:r>
              <a:rPr lang="en-US" altLang="ja-JP" sz="2000" b="1" dirty="0" smtClean="0"/>
              <a:t>5:</a:t>
            </a:r>
            <a:r>
              <a:rPr lang="ja-JP" altLang="en-US" sz="2000" b="1" dirty="0" smtClean="0"/>
              <a:t>とてもそう思う～</a:t>
            </a:r>
            <a:r>
              <a:rPr lang="en-US" altLang="ja-JP" sz="2000" b="1" dirty="0" smtClean="0"/>
              <a:t>1:</a:t>
            </a:r>
            <a:r>
              <a:rPr lang="ja-JP" altLang="en-US" sz="2000" b="1" dirty="0" smtClean="0"/>
              <a:t>全くそう思わない</a:t>
            </a:r>
            <a:r>
              <a:rPr kumimoji="1" lang="ja-JP" altLang="en-US" sz="2800" dirty="0" smtClean="0"/>
              <a:t>）</a:t>
            </a:r>
            <a:endParaRPr kumimoji="1" lang="ja-JP" altLang="en-US" sz="2800" dirty="0"/>
          </a:p>
        </p:txBody>
      </p:sp>
      <p:pic>
        <p:nvPicPr>
          <p:cNvPr id="4098" name="Picture 2"/>
          <p:cNvPicPr>
            <a:picLocks noChangeAspect="1" noChangeArrowheads="1"/>
          </p:cNvPicPr>
          <p:nvPr/>
        </p:nvPicPr>
        <p:blipFill>
          <a:blip r:embed="rId2" cstate="print"/>
          <a:srcRect/>
          <a:stretch>
            <a:fillRect/>
          </a:stretch>
        </p:blipFill>
        <p:spPr bwMode="auto">
          <a:xfrm>
            <a:off x="179513" y="1886298"/>
            <a:ext cx="6264696" cy="3935394"/>
          </a:xfrm>
          <a:prstGeom prst="rect">
            <a:avLst/>
          </a:prstGeom>
          <a:noFill/>
          <a:ln w="9525">
            <a:noFill/>
            <a:miter lim="800000"/>
            <a:headEnd/>
            <a:tailEnd/>
          </a:ln>
        </p:spPr>
      </p:pic>
      <p:sp>
        <p:nvSpPr>
          <p:cNvPr id="6" name="テキスト ボックス 5"/>
          <p:cNvSpPr txBox="1"/>
          <p:nvPr/>
        </p:nvSpPr>
        <p:spPr>
          <a:xfrm>
            <a:off x="6732240" y="2060848"/>
            <a:ext cx="2319866" cy="1815882"/>
          </a:xfrm>
          <a:prstGeom prst="rect">
            <a:avLst/>
          </a:prstGeom>
          <a:noFill/>
        </p:spPr>
        <p:txBody>
          <a:bodyPr wrap="none" rtlCol="0">
            <a:spAutoFit/>
          </a:bodyPr>
          <a:lstStyle/>
          <a:p>
            <a:r>
              <a:rPr kumimoji="1" lang="ja-JP" altLang="en-US" sz="2800" dirty="0" smtClean="0"/>
              <a:t>①④⑤⑥で</a:t>
            </a:r>
            <a:endParaRPr kumimoji="1" lang="en-US" altLang="ja-JP" sz="2800" dirty="0" smtClean="0"/>
          </a:p>
          <a:p>
            <a:r>
              <a:rPr lang="ja-JP" altLang="en-US" sz="2800" dirty="0" smtClean="0"/>
              <a:t>興味・関心</a:t>
            </a:r>
            <a:endParaRPr lang="en-US" altLang="ja-JP" sz="2800" dirty="0" smtClean="0"/>
          </a:p>
          <a:p>
            <a:endParaRPr lang="en-US" altLang="ja-JP" sz="2800" dirty="0"/>
          </a:p>
          <a:p>
            <a:r>
              <a:rPr lang="ja-JP" altLang="en-US" sz="2800" dirty="0" smtClean="0">
                <a:solidFill>
                  <a:srgbClr val="FF0000"/>
                </a:solidFill>
              </a:rPr>
              <a:t>⑤のみが低い</a:t>
            </a:r>
            <a:endParaRPr lang="en-US" altLang="ja-JP" sz="2800" dirty="0" smtClean="0">
              <a:solidFill>
                <a:srgbClr val="FF0000"/>
              </a:solidFill>
            </a:endParaRPr>
          </a:p>
        </p:txBody>
      </p:sp>
      <p:sp>
        <p:nvSpPr>
          <p:cNvPr id="7" name="下矢印 6"/>
          <p:cNvSpPr/>
          <p:nvPr/>
        </p:nvSpPr>
        <p:spPr>
          <a:xfrm rot="10800000">
            <a:off x="7236297" y="3789040"/>
            <a:ext cx="1008112" cy="690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660232" y="4509120"/>
            <a:ext cx="2198038" cy="1384995"/>
          </a:xfrm>
          <a:prstGeom prst="rect">
            <a:avLst/>
          </a:prstGeom>
          <a:noFill/>
        </p:spPr>
        <p:txBody>
          <a:bodyPr wrap="none" rtlCol="0">
            <a:spAutoFit/>
          </a:bodyPr>
          <a:lstStyle/>
          <a:p>
            <a:pPr algn="ctr"/>
            <a:r>
              <a:rPr kumimoji="1" lang="ja-JP" altLang="en-US" sz="2800" dirty="0" smtClean="0"/>
              <a:t>③が低い</a:t>
            </a:r>
            <a:endParaRPr kumimoji="1" lang="en-US" altLang="ja-JP" sz="2800" dirty="0" smtClean="0"/>
          </a:p>
          <a:p>
            <a:pPr algn="ctr"/>
            <a:r>
              <a:rPr lang="ja-JP" altLang="en-US" sz="2800" dirty="0"/>
              <a:t>小学生に</a:t>
            </a:r>
            <a:r>
              <a:rPr lang="ja-JP" altLang="en-US" sz="2800" dirty="0" smtClean="0"/>
              <a:t>は</a:t>
            </a:r>
            <a:endParaRPr lang="en-US" altLang="ja-JP" sz="2800" dirty="0" smtClean="0"/>
          </a:p>
          <a:p>
            <a:pPr algn="ctr"/>
            <a:r>
              <a:rPr kumimoji="1" lang="ja-JP" altLang="en-US" sz="2800" dirty="0" smtClean="0"/>
              <a:t>より困難か？</a:t>
            </a:r>
            <a:endParaRPr kumimoji="1" lang="ja-JP" altLang="en-US" sz="2800" dirty="0"/>
          </a:p>
        </p:txBody>
      </p:sp>
      <p:sp>
        <p:nvSpPr>
          <p:cNvPr id="9" name="テキスト ボックス 8"/>
          <p:cNvSpPr txBox="1"/>
          <p:nvPr/>
        </p:nvSpPr>
        <p:spPr>
          <a:xfrm>
            <a:off x="251520" y="6146140"/>
            <a:ext cx="8678979" cy="523220"/>
          </a:xfrm>
          <a:prstGeom prst="rect">
            <a:avLst/>
          </a:prstGeom>
          <a:solidFill>
            <a:schemeClr val="accent6">
              <a:lumMod val="20000"/>
              <a:lumOff val="80000"/>
            </a:schemeClr>
          </a:solidFill>
        </p:spPr>
        <p:txBody>
          <a:bodyPr wrap="none" rtlCol="0">
            <a:spAutoFit/>
          </a:bodyPr>
          <a:lstStyle/>
          <a:p>
            <a:r>
              <a:rPr kumimoji="1" lang="ja-JP" altLang="en-US" sz="2800" dirty="0" smtClean="0"/>
              <a:t>②において、体験的に生徒の理解が進んだ</a:t>
            </a:r>
            <a:r>
              <a:rPr lang="ja-JP" altLang="en-US" sz="2800" dirty="0"/>
              <a:t>ことが</a:t>
            </a:r>
            <a:r>
              <a:rPr lang="ja-JP" altLang="en-US" sz="2800" dirty="0" smtClean="0"/>
              <a:t>わかる</a:t>
            </a:r>
            <a:endParaRPr kumimoji="1" lang="ja-JP" altLang="en-US" sz="28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520</Words>
  <Application>Microsoft Office PowerPoint</Application>
  <PresentationFormat>画面に合わせる (4:3)</PresentationFormat>
  <Paragraphs>111</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身近なドリンクでできる燃料電池搭載型模型自動車教材の開発およびそれを利用した実践</vt:lpstr>
      <vt:lpstr>先行研究</vt:lpstr>
      <vt:lpstr>本論文の要旨</vt:lpstr>
      <vt:lpstr>電極の開発</vt:lpstr>
      <vt:lpstr>燃料電池カーの開発</vt:lpstr>
      <vt:lpstr>作製した燃料電池カー</vt:lpstr>
      <vt:lpstr>実践授業</vt:lpstr>
      <vt:lpstr>授業形式</vt:lpstr>
      <vt:lpstr>学習効果</vt:lpstr>
      <vt:lpstr>考察</vt:lpstr>
      <vt:lpstr>本論文を読んで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身近なドリンクでできる燃料電池搭載型模型自動車教材の開発およびそれを利用した実践</dc:title>
  <dc:creator>shohei</dc:creator>
  <cp:lastModifiedBy>shohei</cp:lastModifiedBy>
  <cp:revision>21</cp:revision>
  <dcterms:created xsi:type="dcterms:W3CDTF">2012-09-04T18:56:34Z</dcterms:created>
  <dcterms:modified xsi:type="dcterms:W3CDTF">2012-09-04T21:15:06Z</dcterms:modified>
</cp:coreProperties>
</file>