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7" r:id="rId3"/>
    <p:sldId id="268" r:id="rId4"/>
    <p:sldId id="269" r:id="rId5"/>
    <p:sldId id="274" r:id="rId6"/>
    <p:sldId id="270" r:id="rId7"/>
    <p:sldId id="271" r:id="rId8"/>
    <p:sldId id="272" r:id="rId9"/>
    <p:sldId id="273" r:id="rId1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70" autoAdjust="0"/>
    <p:restoredTop sz="92172" autoAdjust="0"/>
  </p:normalViewPr>
  <p:slideViewPr>
    <p:cSldViewPr>
      <p:cViewPr varScale="1">
        <p:scale>
          <a:sx n="89" d="100"/>
          <a:sy n="89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FDC7BF-D7FE-414D-9343-6978FE4D3E7B}" type="datetimeFigureOut">
              <a:rPr kumimoji="1" lang="ja-JP" altLang="en-US" smtClean="0"/>
              <a:pPr/>
              <a:t>2012/9/5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A0421F-317B-4A5A-9BA9-00BBF23E8D3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D7858-3962-4433-8923-32BD956FAB59}" type="datetimeFigureOut">
              <a:rPr kumimoji="1" lang="ja-JP" altLang="en-US" smtClean="0"/>
              <a:pPr/>
              <a:t>2012/9/5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DA646-F57A-456C-98EE-C2DF04E89C8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D7858-3962-4433-8923-32BD956FAB59}" type="datetimeFigureOut">
              <a:rPr kumimoji="1" lang="ja-JP" altLang="en-US" smtClean="0"/>
              <a:pPr/>
              <a:t>2012/9/5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DA646-F57A-456C-98EE-C2DF04E89C8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D7858-3962-4433-8923-32BD956FAB59}" type="datetimeFigureOut">
              <a:rPr kumimoji="1" lang="ja-JP" altLang="en-US" smtClean="0"/>
              <a:pPr/>
              <a:t>2012/9/5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DA646-F57A-456C-98EE-C2DF04E89C8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D7858-3962-4433-8923-32BD956FAB59}" type="datetimeFigureOut">
              <a:rPr kumimoji="1" lang="ja-JP" altLang="en-US" smtClean="0"/>
              <a:pPr/>
              <a:t>2012/9/5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DA646-F57A-456C-98EE-C2DF04E89C8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D7858-3962-4433-8923-32BD956FAB59}" type="datetimeFigureOut">
              <a:rPr kumimoji="1" lang="ja-JP" altLang="en-US" smtClean="0"/>
              <a:pPr/>
              <a:t>2012/9/5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DA646-F57A-456C-98EE-C2DF04E89C8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D7858-3962-4433-8923-32BD956FAB59}" type="datetimeFigureOut">
              <a:rPr kumimoji="1" lang="ja-JP" altLang="en-US" smtClean="0"/>
              <a:pPr/>
              <a:t>2012/9/5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DA646-F57A-456C-98EE-C2DF04E89C8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D7858-3962-4433-8923-32BD956FAB59}" type="datetimeFigureOut">
              <a:rPr kumimoji="1" lang="ja-JP" altLang="en-US" smtClean="0"/>
              <a:pPr/>
              <a:t>2012/9/5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DA646-F57A-456C-98EE-C2DF04E89C8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D7858-3962-4433-8923-32BD956FAB59}" type="datetimeFigureOut">
              <a:rPr kumimoji="1" lang="ja-JP" altLang="en-US" smtClean="0"/>
              <a:pPr/>
              <a:t>2012/9/5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DA646-F57A-456C-98EE-C2DF04E89C8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D7858-3962-4433-8923-32BD956FAB59}" type="datetimeFigureOut">
              <a:rPr kumimoji="1" lang="ja-JP" altLang="en-US" smtClean="0"/>
              <a:pPr/>
              <a:t>2012/9/5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DA646-F57A-456C-98EE-C2DF04E89C8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D7858-3962-4433-8923-32BD956FAB59}" type="datetimeFigureOut">
              <a:rPr kumimoji="1" lang="ja-JP" altLang="en-US" smtClean="0"/>
              <a:pPr/>
              <a:t>2012/9/5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DA646-F57A-456C-98EE-C2DF04E89C8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D7858-3962-4433-8923-32BD956FAB59}" type="datetimeFigureOut">
              <a:rPr kumimoji="1" lang="ja-JP" altLang="en-US" smtClean="0"/>
              <a:pPr/>
              <a:t>2012/9/5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DA646-F57A-456C-98EE-C2DF04E89C8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D7858-3962-4433-8923-32BD956FAB59}" type="datetimeFigureOut">
              <a:rPr kumimoji="1" lang="ja-JP" altLang="en-US" smtClean="0"/>
              <a:pPr/>
              <a:t>2012/9/5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DA646-F57A-456C-98EE-C2DF04E89C8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5535979" y="5304110"/>
            <a:ext cx="306846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 smtClean="0"/>
              <a:t>2012/09/05</a:t>
            </a:r>
          </a:p>
          <a:p>
            <a:pPr algn="ctr"/>
            <a:r>
              <a:rPr lang="ja-JP" altLang="en-US" sz="3200" dirty="0" smtClean="0"/>
              <a:t>輪講　</a:t>
            </a:r>
            <a:r>
              <a:rPr lang="en-US" altLang="ja-JP" sz="3200" dirty="0" smtClean="0"/>
              <a:t>M2</a:t>
            </a:r>
            <a:r>
              <a:rPr lang="ja-JP" altLang="en-US" sz="3200" dirty="0" smtClean="0"/>
              <a:t>渡部温</a:t>
            </a:r>
            <a:endParaRPr kumimoji="1" lang="en-US" altLang="ja-JP" sz="32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2556" y="980728"/>
            <a:ext cx="6878888" cy="344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581128"/>
            <a:ext cx="2568937" cy="1909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064"/>
          <a:stretch>
            <a:fillRect/>
          </a:stretch>
        </p:blipFill>
        <p:spPr bwMode="auto">
          <a:xfrm>
            <a:off x="8200" y="-27384"/>
            <a:ext cx="7086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4069299" y="116632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/>
              <a:t>目次</a:t>
            </a:r>
            <a:endParaRPr kumimoji="1" lang="ja-JP" altLang="en-US" sz="32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972571" y="1333212"/>
            <a:ext cx="5198859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ja-JP" altLang="en-US" sz="2800" dirty="0" smtClean="0"/>
              <a:t>色素増感太陽電池研究の流れ</a:t>
            </a:r>
            <a:endParaRPr kumimoji="1" lang="en-US" altLang="ja-JP" sz="2800" dirty="0" smtClean="0"/>
          </a:p>
          <a:p>
            <a:pPr marL="342900" indent="-342900">
              <a:buAutoNum type="arabicPeriod"/>
            </a:pPr>
            <a:endParaRPr lang="en-US" altLang="ja-JP" sz="2800" dirty="0" smtClean="0"/>
          </a:p>
          <a:p>
            <a:pPr marL="342900" indent="-342900">
              <a:buAutoNum type="arabicPeriod"/>
            </a:pPr>
            <a:r>
              <a:rPr lang="ja-JP" altLang="en-US" sz="2800" dirty="0" smtClean="0"/>
              <a:t>研究</a:t>
            </a:r>
            <a:r>
              <a:rPr lang="ja-JP" altLang="en-US" sz="2800" dirty="0" smtClean="0"/>
              <a:t>背景</a:t>
            </a:r>
            <a:endParaRPr lang="en-US" altLang="ja-JP" sz="2800" dirty="0" smtClean="0"/>
          </a:p>
          <a:p>
            <a:pPr marL="342900" indent="-342900">
              <a:buAutoNum type="arabicPeriod"/>
            </a:pPr>
            <a:endParaRPr kumimoji="1" lang="en-US" altLang="ja-JP" sz="2800" dirty="0" smtClean="0"/>
          </a:p>
          <a:p>
            <a:pPr marL="342900" indent="-342900">
              <a:buAutoNum type="arabicPeriod"/>
            </a:pPr>
            <a:r>
              <a:rPr lang="ja-JP" altLang="en-US" sz="2800" dirty="0" smtClean="0"/>
              <a:t>研究</a:t>
            </a:r>
            <a:r>
              <a:rPr lang="ja-JP" altLang="en-US" sz="2800" dirty="0" smtClean="0"/>
              <a:t>内容（改良内容）</a:t>
            </a:r>
            <a:endParaRPr lang="en-US" altLang="ja-JP" sz="2800" dirty="0" smtClean="0"/>
          </a:p>
          <a:p>
            <a:pPr marL="342900" indent="-342900">
              <a:buAutoNum type="arabicPeriod"/>
            </a:pPr>
            <a:endParaRPr lang="en-US" altLang="ja-JP" sz="2800" dirty="0" smtClean="0"/>
          </a:p>
          <a:p>
            <a:pPr marL="342900" indent="-342900">
              <a:buAutoNum type="arabicPeriod"/>
            </a:pPr>
            <a:r>
              <a:rPr lang="ja-JP" altLang="en-US" sz="2800" dirty="0" smtClean="0"/>
              <a:t>研究</a:t>
            </a:r>
            <a:r>
              <a:rPr lang="ja-JP" altLang="en-US" sz="2800" dirty="0" smtClean="0"/>
              <a:t>内容（実践報告）</a:t>
            </a:r>
            <a:endParaRPr lang="en-US" altLang="ja-JP" sz="2800" dirty="0" smtClean="0"/>
          </a:p>
          <a:p>
            <a:pPr marL="342900" indent="-342900">
              <a:buAutoNum type="arabicPeriod"/>
            </a:pPr>
            <a:endParaRPr lang="en-US" altLang="ja-JP" sz="2800" dirty="0" smtClean="0"/>
          </a:p>
          <a:p>
            <a:pPr marL="342900" indent="-342900">
              <a:buAutoNum type="arabicPeriod"/>
            </a:pPr>
            <a:r>
              <a:rPr lang="ja-JP" altLang="en-US" sz="2800" dirty="0" smtClean="0"/>
              <a:t>考察＆おわりに</a:t>
            </a:r>
            <a:endParaRPr lang="en-US" altLang="ja-JP" sz="2800" dirty="0" smtClean="0"/>
          </a:p>
          <a:p>
            <a:pPr marL="342900" indent="-342900">
              <a:buAutoNum type="arabicPeriod"/>
            </a:pPr>
            <a:endParaRPr lang="en-US" altLang="ja-JP" sz="2800" dirty="0" smtClean="0"/>
          </a:p>
          <a:p>
            <a:pPr marL="342900" indent="-342900">
              <a:buAutoNum type="arabicPeriod"/>
            </a:pPr>
            <a:r>
              <a:rPr lang="ja-JP" altLang="en-US" sz="2800" dirty="0" smtClean="0"/>
              <a:t>本論文を読んで</a:t>
            </a:r>
            <a:r>
              <a:rPr lang="en-US" altLang="ja-JP" sz="2800" dirty="0" smtClean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064"/>
          <a:stretch>
            <a:fillRect/>
          </a:stretch>
        </p:blipFill>
        <p:spPr bwMode="auto">
          <a:xfrm>
            <a:off x="8200" y="-27384"/>
            <a:ext cx="7086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1655977" y="116632"/>
            <a:ext cx="58320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1.</a:t>
            </a:r>
            <a:r>
              <a:rPr lang="ja-JP" altLang="en-US" sz="3200" dirty="0" smtClean="0"/>
              <a:t>色素増感太陽電池研究の流れ</a:t>
            </a:r>
            <a:endParaRPr kumimoji="1" lang="ja-JP" altLang="en-US" sz="32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8011" y="692696"/>
            <a:ext cx="8787983" cy="6370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1</a:t>
            </a:r>
            <a:r>
              <a:rPr kumimoji="1" lang="ja-JP" altLang="en-US" sz="2800" dirty="0" smtClean="0"/>
              <a:t>本目：色素増感太陽電池研究の始まり</a:t>
            </a:r>
            <a:endParaRPr kumimoji="1" lang="en-US" altLang="ja-JP" sz="2800" dirty="0" smtClean="0"/>
          </a:p>
          <a:p>
            <a:pPr algn="ctr"/>
            <a:r>
              <a:rPr lang="ja-JP" altLang="en-US" sz="2000" dirty="0" smtClean="0">
                <a:solidFill>
                  <a:schemeClr val="accent6">
                    <a:lumMod val="75000"/>
                  </a:schemeClr>
                </a:solidFill>
              </a:rPr>
              <a:t>「色素増感太陽電池を作って発電実験をしてみようー</a:t>
            </a:r>
            <a:r>
              <a:rPr lang="en-US" altLang="ja-JP" sz="2000" dirty="0" smtClean="0">
                <a:solidFill>
                  <a:schemeClr val="accent6">
                    <a:lumMod val="75000"/>
                  </a:schemeClr>
                </a:solidFill>
              </a:rPr>
              <a:t>SPP</a:t>
            </a:r>
            <a:r>
              <a:rPr lang="ja-JP" altLang="en-US" sz="2000" dirty="0" err="1" smtClean="0">
                <a:solidFill>
                  <a:schemeClr val="accent6">
                    <a:lumMod val="75000"/>
                  </a:schemeClr>
                </a:solidFill>
              </a:rPr>
              <a:t>での</a:t>
            </a:r>
            <a:r>
              <a:rPr lang="ja-JP" altLang="en-US" sz="2000" dirty="0" smtClean="0">
                <a:solidFill>
                  <a:schemeClr val="accent6">
                    <a:lumMod val="75000"/>
                  </a:schemeClr>
                </a:solidFill>
              </a:rPr>
              <a:t>授業実践を通して」</a:t>
            </a:r>
            <a:endParaRPr lang="en-US" altLang="ja-JP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kumimoji="1" lang="ja-JP" altLang="en-US" sz="2800" b="1" dirty="0" smtClean="0">
                <a:solidFill>
                  <a:srgbClr val="00B050"/>
                </a:solidFill>
              </a:rPr>
              <a:t>↓</a:t>
            </a:r>
            <a:endParaRPr kumimoji="1" lang="en-US" altLang="ja-JP" sz="2800" b="1" dirty="0" smtClean="0">
              <a:solidFill>
                <a:srgbClr val="00B050"/>
              </a:solidFill>
            </a:endParaRPr>
          </a:p>
          <a:p>
            <a:pPr algn="ctr"/>
            <a:r>
              <a:rPr lang="en-US" altLang="ja-JP" sz="2800" dirty="0" smtClean="0"/>
              <a:t>2</a:t>
            </a:r>
            <a:r>
              <a:rPr lang="ja-JP" altLang="en-US" sz="2800" dirty="0" smtClean="0"/>
              <a:t>本目：非搭載型色素増感太陽電池自動車の登場</a:t>
            </a:r>
            <a:endParaRPr lang="en-US" altLang="ja-JP" sz="2800" dirty="0" smtClean="0"/>
          </a:p>
          <a:p>
            <a:pPr algn="ctr"/>
            <a:r>
              <a:rPr lang="ja-JP" altLang="en-US" sz="2000" dirty="0" smtClean="0">
                <a:solidFill>
                  <a:schemeClr val="accent6">
                    <a:lumMod val="75000"/>
                  </a:schemeClr>
                </a:solidFill>
              </a:rPr>
              <a:t>「色素増感太陽電池で模型自動車を動かす実験教材の開発」</a:t>
            </a:r>
            <a:endParaRPr lang="en-US" altLang="ja-JP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ja-JP" altLang="en-US" sz="2800" b="1" dirty="0" smtClean="0">
                <a:solidFill>
                  <a:srgbClr val="00B050"/>
                </a:solidFill>
              </a:rPr>
              <a:t>↓</a:t>
            </a:r>
            <a:endParaRPr kumimoji="1" lang="en-US" altLang="ja-JP" sz="2800" dirty="0" smtClean="0"/>
          </a:p>
          <a:p>
            <a:pPr algn="ctr"/>
            <a:r>
              <a:rPr lang="en-US" altLang="ja-JP" sz="2800" dirty="0" smtClean="0"/>
              <a:t>3</a:t>
            </a:r>
            <a:r>
              <a:rPr lang="ja-JP" altLang="en-US" sz="2800" dirty="0" smtClean="0"/>
              <a:t>本目</a:t>
            </a:r>
            <a:r>
              <a:rPr lang="en-US" altLang="ja-JP" sz="2800" dirty="0" smtClean="0"/>
              <a:t>:</a:t>
            </a:r>
            <a:r>
              <a:rPr lang="ja-JP" altLang="en-US" sz="2800" dirty="0" smtClean="0"/>
              <a:t>電子メロディー型実験の改良</a:t>
            </a:r>
            <a:endParaRPr lang="en-US" altLang="ja-JP" sz="2800" dirty="0" smtClean="0"/>
          </a:p>
          <a:p>
            <a:pPr algn="ctr"/>
            <a:r>
              <a:rPr lang="ja-JP" altLang="en-US" sz="2000" dirty="0" smtClean="0">
                <a:solidFill>
                  <a:schemeClr val="accent6">
                    <a:lumMod val="75000"/>
                  </a:schemeClr>
                </a:solidFill>
              </a:rPr>
              <a:t>「“</a:t>
            </a:r>
            <a:r>
              <a:rPr lang="ja-JP" altLang="en-US" sz="2000" dirty="0" err="1" smtClean="0">
                <a:solidFill>
                  <a:schemeClr val="accent6">
                    <a:lumMod val="75000"/>
                  </a:schemeClr>
                </a:solidFill>
              </a:rPr>
              <a:t>ぷち</a:t>
            </a:r>
            <a:r>
              <a:rPr lang="ja-JP" altLang="en-US" sz="2000" dirty="0" smtClean="0">
                <a:solidFill>
                  <a:schemeClr val="accent6">
                    <a:lumMod val="75000"/>
                  </a:schemeClr>
                </a:solidFill>
              </a:rPr>
              <a:t>発明”をいかした教材としての色素増感太陽電池」</a:t>
            </a:r>
            <a:endParaRPr lang="en-US" altLang="ja-JP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ja-JP" altLang="en-US" sz="2800" b="1" dirty="0" smtClean="0">
                <a:solidFill>
                  <a:srgbClr val="00B050"/>
                </a:solidFill>
              </a:rPr>
              <a:t>↓</a:t>
            </a:r>
            <a:endParaRPr kumimoji="1" lang="en-US" altLang="ja-JP" sz="2800" dirty="0" smtClean="0"/>
          </a:p>
          <a:p>
            <a:pPr algn="ctr"/>
            <a:r>
              <a:rPr kumimoji="1" lang="en-US" altLang="ja-JP" sz="2800" dirty="0" smtClean="0"/>
              <a:t>4</a:t>
            </a:r>
            <a:r>
              <a:rPr kumimoji="1" lang="ja-JP" altLang="en-US" sz="2800" dirty="0" smtClean="0"/>
              <a:t>本目</a:t>
            </a:r>
            <a:r>
              <a:rPr kumimoji="1" lang="en-US" altLang="ja-JP" sz="2800" dirty="0" smtClean="0"/>
              <a:t>:</a:t>
            </a:r>
            <a:r>
              <a:rPr lang="ja-JP" altLang="en-US" sz="2800" dirty="0" smtClean="0"/>
              <a:t>搭載型色素増感</a:t>
            </a:r>
            <a:r>
              <a:rPr lang="ja-JP" altLang="en-US" sz="2800" dirty="0" smtClean="0"/>
              <a:t>太陽電池自動車の</a:t>
            </a:r>
            <a:r>
              <a:rPr lang="ja-JP" altLang="en-US" sz="2800" dirty="0" smtClean="0"/>
              <a:t>登場</a:t>
            </a:r>
            <a:endParaRPr lang="en-US" altLang="ja-JP" sz="2800" dirty="0" smtClean="0"/>
          </a:p>
          <a:p>
            <a:pPr algn="ctr"/>
            <a:r>
              <a:rPr lang="ja-JP" altLang="en-US" sz="2000" dirty="0" smtClean="0">
                <a:solidFill>
                  <a:schemeClr val="accent6">
                    <a:lumMod val="75000"/>
                  </a:schemeClr>
                </a:solidFill>
              </a:rPr>
              <a:t>「色素増感太陽電池を搭載した模型自動車の実験教材の開発」</a:t>
            </a:r>
            <a:endParaRPr kumimoji="1" lang="en-US" altLang="ja-JP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ja-JP" altLang="en-US" sz="2800" b="1" dirty="0" smtClean="0">
                <a:solidFill>
                  <a:srgbClr val="00B050"/>
                </a:solidFill>
              </a:rPr>
              <a:t>↓</a:t>
            </a:r>
            <a:endParaRPr lang="en-US" altLang="ja-JP" sz="2800" dirty="0" smtClean="0"/>
          </a:p>
          <a:p>
            <a:pPr algn="ctr"/>
            <a:r>
              <a:rPr kumimoji="1" lang="en-US" altLang="ja-JP" sz="2800" dirty="0" smtClean="0"/>
              <a:t>5</a:t>
            </a:r>
            <a:r>
              <a:rPr kumimoji="1" lang="ja-JP" altLang="en-US" sz="2800" dirty="0" smtClean="0"/>
              <a:t>本目</a:t>
            </a:r>
            <a:r>
              <a:rPr kumimoji="1" lang="en-US" altLang="ja-JP" sz="2800" dirty="0" smtClean="0"/>
              <a:t>:</a:t>
            </a:r>
            <a:r>
              <a:rPr lang="ja-JP" altLang="en-US" sz="2800" dirty="0" smtClean="0"/>
              <a:t>改良版搭載型色素増感太陽電池自動車の登場</a:t>
            </a:r>
            <a:endParaRPr lang="en-US" altLang="ja-JP" sz="2800" dirty="0" smtClean="0"/>
          </a:p>
          <a:p>
            <a:pPr algn="ctr"/>
            <a:r>
              <a:rPr lang="ja-JP" altLang="en-US" sz="2400" dirty="0" smtClean="0">
                <a:solidFill>
                  <a:srgbClr val="FF0000"/>
                </a:solidFill>
              </a:rPr>
              <a:t>「色素増感太陽電池搭載型新型模型自動車の開発と実践」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pPr algn="ctr"/>
            <a:r>
              <a:rPr lang="ja-JP" altLang="en-US" sz="2400" b="1" dirty="0" smtClean="0">
                <a:solidFill>
                  <a:srgbClr val="00B050"/>
                </a:solidFill>
              </a:rPr>
              <a:t>↓</a:t>
            </a:r>
            <a:endParaRPr lang="en-US" altLang="ja-JP" sz="2400" dirty="0" smtClean="0"/>
          </a:p>
          <a:p>
            <a:pPr algn="ctr"/>
            <a:r>
              <a:rPr kumimoji="1" lang="ja-JP" altLang="en-US" sz="2400" dirty="0" smtClean="0"/>
              <a:t>？</a:t>
            </a:r>
            <a:endParaRPr kumimoji="1" lang="en-US" altLang="ja-JP" sz="2400" dirty="0" smtClean="0"/>
          </a:p>
        </p:txBody>
      </p:sp>
      <p:sp>
        <p:nvSpPr>
          <p:cNvPr id="5" name="メモ 4"/>
          <p:cNvSpPr/>
          <p:nvPr/>
        </p:nvSpPr>
        <p:spPr>
          <a:xfrm>
            <a:off x="431540" y="1959864"/>
            <a:ext cx="8280920" cy="680346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メモ 8"/>
          <p:cNvSpPr/>
          <p:nvPr/>
        </p:nvSpPr>
        <p:spPr>
          <a:xfrm>
            <a:off x="435270" y="3122750"/>
            <a:ext cx="8280920" cy="680346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メモ 9"/>
          <p:cNvSpPr/>
          <p:nvPr/>
        </p:nvSpPr>
        <p:spPr>
          <a:xfrm>
            <a:off x="427810" y="4285636"/>
            <a:ext cx="8280920" cy="680346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メモ 10"/>
          <p:cNvSpPr/>
          <p:nvPr/>
        </p:nvSpPr>
        <p:spPr>
          <a:xfrm>
            <a:off x="435270" y="5427006"/>
            <a:ext cx="8280920" cy="680346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064"/>
          <a:stretch>
            <a:fillRect/>
          </a:stretch>
        </p:blipFill>
        <p:spPr bwMode="auto">
          <a:xfrm>
            <a:off x="8200" y="-27384"/>
            <a:ext cx="7086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3502637" y="116632"/>
            <a:ext cx="21387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2</a:t>
            </a:r>
            <a:r>
              <a:rPr lang="en-US" altLang="ja-JP" sz="3200" dirty="0" smtClean="0"/>
              <a:t>.</a:t>
            </a:r>
            <a:r>
              <a:rPr lang="ja-JP" altLang="en-US" sz="3200" dirty="0" smtClean="0"/>
              <a:t>研究背景</a:t>
            </a:r>
            <a:endParaRPr kumimoji="1" lang="ja-JP" altLang="en-US" sz="32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350604" y="4401686"/>
            <a:ext cx="644278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 smtClean="0">
                <a:solidFill>
                  <a:srgbClr val="FF0000"/>
                </a:solidFill>
              </a:rPr>
              <a:t>問題点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:</a:t>
            </a:r>
            <a:r>
              <a:rPr lang="ja-JP" altLang="en-US" sz="2800" dirty="0" smtClean="0">
                <a:solidFill>
                  <a:srgbClr val="FF0000"/>
                </a:solidFill>
              </a:rPr>
              <a:t>価格が教育教材としては高すぎる</a:t>
            </a:r>
            <a:endParaRPr lang="en-US" altLang="ja-JP" sz="2800" dirty="0" smtClean="0">
              <a:solidFill>
                <a:srgbClr val="FF0000"/>
              </a:solidFill>
            </a:endParaRPr>
          </a:p>
          <a:p>
            <a:pPr algn="ctr"/>
            <a:endParaRPr lang="en-US" altLang="ja-JP" sz="1000" b="1" dirty="0" smtClean="0">
              <a:solidFill>
                <a:srgbClr val="00B050"/>
              </a:solidFill>
            </a:endParaRPr>
          </a:p>
          <a:p>
            <a:pPr algn="ctr"/>
            <a:r>
              <a:rPr lang="ja-JP" altLang="en-US" sz="2800" b="1" dirty="0" smtClean="0">
                <a:solidFill>
                  <a:srgbClr val="00B050"/>
                </a:solidFill>
              </a:rPr>
              <a:t>↓</a:t>
            </a:r>
            <a:endParaRPr lang="en-US" altLang="ja-JP" sz="2800" b="1" dirty="0" smtClean="0">
              <a:solidFill>
                <a:srgbClr val="00B050"/>
              </a:solidFill>
            </a:endParaRPr>
          </a:p>
          <a:p>
            <a:pPr algn="ctr"/>
            <a:endParaRPr lang="en-US" altLang="ja-JP" sz="1000" b="1" dirty="0" smtClean="0">
              <a:solidFill>
                <a:srgbClr val="00B050"/>
              </a:solidFill>
            </a:endParaRPr>
          </a:p>
          <a:p>
            <a:pPr algn="ctr"/>
            <a:r>
              <a:rPr kumimoji="1" lang="ja-JP" altLang="en-US" sz="2800" dirty="0" smtClean="0"/>
              <a:t>改善点</a:t>
            </a:r>
            <a:r>
              <a:rPr kumimoji="1" lang="en-US" altLang="ja-JP" sz="2800" dirty="0" smtClean="0"/>
              <a:t>:</a:t>
            </a:r>
            <a:r>
              <a:rPr lang="ja-JP" altLang="en-US" sz="2800" dirty="0" smtClean="0"/>
              <a:t>①色素増感太陽電池の性能向上</a:t>
            </a:r>
            <a:endParaRPr lang="en-US" altLang="ja-JP" sz="2800" dirty="0" smtClean="0"/>
          </a:p>
          <a:p>
            <a:pPr algn="ctr"/>
            <a:r>
              <a:rPr kumimoji="1" lang="ja-JP" altLang="en-US" sz="2800" dirty="0" smtClean="0"/>
              <a:t>        ②車体（サイズ、重量）の改良</a:t>
            </a:r>
            <a:endParaRPr kumimoji="1" lang="en-US" altLang="ja-JP" sz="28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0035" y="764704"/>
            <a:ext cx="4403931" cy="3277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179512" y="4149080"/>
            <a:ext cx="8784976" cy="25202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064"/>
          <a:stretch>
            <a:fillRect/>
          </a:stretch>
        </p:blipFill>
        <p:spPr bwMode="auto">
          <a:xfrm>
            <a:off x="8200" y="-27384"/>
            <a:ext cx="7086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2476715" y="116632"/>
            <a:ext cx="41905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3.</a:t>
            </a:r>
            <a:r>
              <a:rPr lang="ja-JP" altLang="en-US" sz="3200" dirty="0" smtClean="0"/>
              <a:t>研究</a:t>
            </a:r>
            <a:r>
              <a:rPr lang="ja-JP" altLang="en-US" sz="3200" dirty="0" smtClean="0"/>
              <a:t>内容</a:t>
            </a:r>
            <a:r>
              <a:rPr lang="ja-JP" altLang="en-US" sz="3200" dirty="0" smtClean="0"/>
              <a:t>（</a:t>
            </a:r>
            <a:r>
              <a:rPr lang="ja-JP" altLang="en-US" sz="3200" dirty="0" smtClean="0"/>
              <a:t>改良内容）</a:t>
            </a:r>
            <a:endParaRPr lang="en-US" altLang="ja-JP" sz="32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401902" y="764704"/>
            <a:ext cx="63401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>
                <a:solidFill>
                  <a:srgbClr val="FF0000"/>
                </a:solidFill>
              </a:rPr>
              <a:t>「①色素増感太陽電池の性能向上」</a:t>
            </a:r>
            <a:endParaRPr lang="en-US" altLang="ja-JP" sz="3200" dirty="0" smtClean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2326" y="1447801"/>
            <a:ext cx="3419349" cy="254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247740" y="4342889"/>
            <a:ext cx="8648521" cy="22544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600" u="sng" dirty="0" smtClean="0"/>
              <a:t>正極のステンレス板を従来の電気伝導性ガラスに変更をした</a:t>
            </a:r>
            <a:endParaRPr kumimoji="1" lang="en-US" altLang="ja-JP" sz="2600" u="sng" dirty="0" smtClean="0"/>
          </a:p>
          <a:p>
            <a:endParaRPr lang="en-US" altLang="ja-JP" sz="1050" u="sng" dirty="0" smtClean="0"/>
          </a:p>
          <a:p>
            <a:pPr algn="ctr"/>
            <a:r>
              <a:rPr lang="ja-JP" altLang="en-US" sz="2600" dirty="0" smtClean="0"/>
              <a:t>①性能向上？？</a:t>
            </a:r>
            <a:endParaRPr lang="en-US" altLang="ja-JP" sz="2600" dirty="0" smtClean="0"/>
          </a:p>
          <a:p>
            <a:pPr algn="ctr"/>
            <a:r>
              <a:rPr lang="ja-JP" altLang="en-US" sz="2600" dirty="0" smtClean="0"/>
              <a:t>②生徒の活動を増やすことができる</a:t>
            </a:r>
            <a:endParaRPr lang="en-US" altLang="ja-JP" sz="2600" dirty="0" smtClean="0"/>
          </a:p>
          <a:p>
            <a:pPr algn="ctr"/>
            <a:r>
              <a:rPr lang="ja-JP" altLang="en-US" sz="2600" dirty="0" smtClean="0"/>
              <a:t>③</a:t>
            </a:r>
            <a:r>
              <a:rPr lang="ja-JP" altLang="en-US" sz="2600" dirty="0" smtClean="0"/>
              <a:t>実験材料費削減</a:t>
            </a:r>
            <a:endParaRPr lang="en-US" altLang="ja-JP" sz="2600" dirty="0" smtClean="0"/>
          </a:p>
          <a:p>
            <a:pPr algn="ctr"/>
            <a:r>
              <a:rPr lang="ja-JP" altLang="en-US" sz="2600" dirty="0" smtClean="0"/>
              <a:t>④シースルーこそ色素増感太陽電池</a:t>
            </a:r>
            <a:endParaRPr lang="en-US" altLang="ja-JP" sz="1000" dirty="0" smtClean="0"/>
          </a:p>
        </p:txBody>
      </p:sp>
      <p:sp>
        <p:nvSpPr>
          <p:cNvPr id="8" name="メモ 7"/>
          <p:cNvSpPr/>
          <p:nvPr/>
        </p:nvSpPr>
        <p:spPr>
          <a:xfrm>
            <a:off x="1727684" y="5373216"/>
            <a:ext cx="5688632" cy="1368152"/>
          </a:xfrm>
          <a:prstGeom prst="foldedCorne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064"/>
          <a:stretch>
            <a:fillRect/>
          </a:stretch>
        </p:blipFill>
        <p:spPr bwMode="auto">
          <a:xfrm>
            <a:off x="8200" y="-27384"/>
            <a:ext cx="7086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2476715" y="116632"/>
            <a:ext cx="41905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3.</a:t>
            </a:r>
            <a:r>
              <a:rPr lang="ja-JP" altLang="en-US" sz="3200" dirty="0" smtClean="0"/>
              <a:t>研究</a:t>
            </a:r>
            <a:r>
              <a:rPr lang="ja-JP" altLang="en-US" sz="3200" dirty="0" smtClean="0"/>
              <a:t>内容</a:t>
            </a:r>
            <a:r>
              <a:rPr lang="ja-JP" altLang="en-US" sz="3200" dirty="0" smtClean="0"/>
              <a:t>（</a:t>
            </a:r>
            <a:r>
              <a:rPr lang="ja-JP" altLang="en-US" sz="3200" dirty="0" smtClean="0"/>
              <a:t>改良内容）</a:t>
            </a:r>
            <a:endParaRPr lang="en-US" altLang="ja-JP" sz="32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19296" y="764704"/>
            <a:ext cx="5705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>
                <a:solidFill>
                  <a:srgbClr val="FF0000"/>
                </a:solidFill>
              </a:rPr>
              <a:t>「②車体</a:t>
            </a:r>
            <a:r>
              <a:rPr lang="ja-JP" altLang="en-US" sz="3200" dirty="0" smtClean="0">
                <a:solidFill>
                  <a:srgbClr val="FF0000"/>
                </a:solidFill>
              </a:rPr>
              <a:t>（サイズ、重量）の</a:t>
            </a:r>
            <a:r>
              <a:rPr lang="ja-JP" altLang="en-US" sz="3200" dirty="0" smtClean="0">
                <a:solidFill>
                  <a:srgbClr val="FF0000"/>
                </a:solidFill>
              </a:rPr>
              <a:t>改良」</a:t>
            </a:r>
            <a:endParaRPr lang="en-US" altLang="ja-JP" sz="3200" dirty="0" smtClean="0">
              <a:solidFill>
                <a:srgbClr val="FF0000"/>
              </a:solidFill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634075" y="1484784"/>
            <a:ext cx="7898365" cy="2646294"/>
            <a:chOff x="634075" y="2204864"/>
            <a:chExt cx="7898365" cy="2646294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4075" y="2204864"/>
              <a:ext cx="3577885" cy="2636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04048" y="2204864"/>
              <a:ext cx="3528392" cy="2646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6544" y="4213628"/>
            <a:ext cx="3450913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テキスト ボックス 8"/>
          <p:cNvSpPr txBox="1"/>
          <p:nvPr/>
        </p:nvSpPr>
        <p:spPr>
          <a:xfrm>
            <a:off x="1237610" y="3429000"/>
            <a:ext cx="2326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u="sng" dirty="0" smtClean="0">
                <a:solidFill>
                  <a:srgbClr val="FFC000"/>
                </a:solidFill>
              </a:rPr>
              <a:t>ハロゲンライト</a:t>
            </a:r>
            <a:endParaRPr kumimoji="1" lang="ja-JP" altLang="en-US" sz="2800" u="sng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064"/>
          <a:stretch>
            <a:fillRect/>
          </a:stretch>
        </p:blipFill>
        <p:spPr bwMode="auto">
          <a:xfrm>
            <a:off x="8200" y="-27384"/>
            <a:ext cx="7086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2476715" y="116632"/>
            <a:ext cx="41905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4</a:t>
            </a:r>
            <a:r>
              <a:rPr lang="en-US" altLang="ja-JP" sz="3200" dirty="0" smtClean="0"/>
              <a:t>.</a:t>
            </a:r>
            <a:r>
              <a:rPr lang="ja-JP" altLang="en-US" sz="3200" dirty="0" smtClean="0"/>
              <a:t>研究</a:t>
            </a:r>
            <a:r>
              <a:rPr lang="ja-JP" altLang="en-US" sz="3200" dirty="0" smtClean="0"/>
              <a:t>内容（実践報告）</a:t>
            </a:r>
            <a:endParaRPr kumimoji="1" lang="ja-JP" altLang="en-US" sz="3200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1" y="2198229"/>
            <a:ext cx="9144000" cy="4575413"/>
            <a:chOff x="1" y="1484784"/>
            <a:chExt cx="9144000" cy="457541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" y="1484784"/>
              <a:ext cx="9144000" cy="35689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" name="テキスト ボックス 5"/>
            <p:cNvSpPr txBox="1"/>
            <p:nvPr/>
          </p:nvSpPr>
          <p:spPr>
            <a:xfrm>
              <a:off x="741464" y="5229200"/>
              <a:ext cx="766107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400" dirty="0" smtClean="0"/>
                <a:t>1:</a:t>
              </a:r>
              <a:r>
                <a:rPr kumimoji="1" lang="ja-JP" altLang="en-US" sz="2400" dirty="0" smtClean="0"/>
                <a:t>全くそう思わない、</a:t>
              </a:r>
              <a:r>
                <a:rPr kumimoji="1" lang="en-US" altLang="ja-JP" sz="2400" dirty="0" smtClean="0"/>
                <a:t>2:</a:t>
              </a:r>
              <a:r>
                <a:rPr kumimoji="1" lang="ja-JP" altLang="en-US" sz="2400" dirty="0" smtClean="0"/>
                <a:t>あまりそう思わない</a:t>
              </a:r>
              <a:r>
                <a:rPr lang="ja-JP" altLang="en-US" sz="2400" dirty="0" smtClean="0"/>
                <a:t>、</a:t>
              </a:r>
              <a:endParaRPr lang="en-US" altLang="ja-JP" sz="2400" dirty="0" smtClean="0"/>
            </a:p>
            <a:p>
              <a:pPr algn="ctr"/>
              <a:r>
                <a:rPr kumimoji="1" lang="en-US" altLang="ja-JP" sz="2400" dirty="0" smtClean="0"/>
                <a:t>3</a:t>
              </a:r>
              <a:r>
                <a:rPr kumimoji="1" lang="en-US" altLang="ja-JP" sz="2400" dirty="0" smtClean="0"/>
                <a:t>:</a:t>
              </a:r>
              <a:r>
                <a:rPr kumimoji="1" lang="ja-JP" altLang="en-US" sz="2400" dirty="0" smtClean="0"/>
                <a:t>どちらともいえない、</a:t>
              </a:r>
              <a:r>
                <a:rPr lang="en-US" altLang="ja-JP" sz="2400" dirty="0" smtClean="0"/>
                <a:t>4:</a:t>
              </a:r>
              <a:r>
                <a:rPr lang="ja-JP" altLang="en-US" sz="2400" dirty="0" smtClean="0"/>
                <a:t>まあまあそう思う、</a:t>
              </a:r>
              <a:r>
                <a:rPr lang="en-US" altLang="ja-JP" sz="2400" dirty="0" smtClean="0"/>
                <a:t>5:</a:t>
              </a:r>
              <a:r>
                <a:rPr lang="ja-JP" altLang="en-US" sz="2400" dirty="0" smtClean="0"/>
                <a:t>とてもそう思う</a:t>
              </a:r>
              <a:endParaRPr kumimoji="1" lang="en-US" altLang="ja-JP" sz="2400" dirty="0" smtClean="0"/>
            </a:p>
          </p:txBody>
        </p:sp>
      </p:grpSp>
      <p:sp>
        <p:nvSpPr>
          <p:cNvPr id="8" name="テキスト ボックス 7"/>
          <p:cNvSpPr txBox="1"/>
          <p:nvPr/>
        </p:nvSpPr>
        <p:spPr>
          <a:xfrm>
            <a:off x="915390" y="980728"/>
            <a:ext cx="73132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県立</a:t>
            </a:r>
            <a:r>
              <a:rPr kumimoji="1" lang="en-US" altLang="ja-JP" sz="2400" dirty="0" smtClean="0"/>
              <a:t>N</a:t>
            </a:r>
            <a:r>
              <a:rPr kumimoji="1" lang="ja-JP" altLang="en-US" sz="2400" dirty="0" smtClean="0"/>
              <a:t>工業高校　機械システム科</a:t>
            </a:r>
            <a:r>
              <a:rPr kumimoji="1" lang="en-US" altLang="ja-JP" sz="2400" dirty="0" smtClean="0"/>
              <a:t>2</a:t>
            </a:r>
            <a:r>
              <a:rPr lang="ja-JP" altLang="en-US" sz="2400" dirty="0" smtClean="0"/>
              <a:t>年　物理選択者</a:t>
            </a:r>
            <a:r>
              <a:rPr lang="en-US" altLang="ja-JP" sz="2400" dirty="0" smtClean="0"/>
              <a:t>15</a:t>
            </a:r>
            <a:r>
              <a:rPr lang="ja-JP" altLang="en-US" sz="2400" dirty="0" smtClean="0"/>
              <a:t>名</a:t>
            </a:r>
            <a:endParaRPr lang="en-US" altLang="ja-JP" sz="2400" dirty="0" smtClean="0"/>
          </a:p>
          <a:p>
            <a:r>
              <a:rPr kumimoji="1" lang="ja-JP" altLang="en-US" sz="2400" dirty="0" smtClean="0"/>
              <a:t>高校物理</a:t>
            </a:r>
            <a:r>
              <a:rPr kumimoji="1" lang="en-US" altLang="ja-JP" sz="2400" dirty="0" smtClean="0"/>
              <a:t>Ⅰ</a:t>
            </a:r>
            <a:r>
              <a:rPr kumimoji="1" lang="ja-JP" altLang="en-US" sz="2400" dirty="0" smtClean="0"/>
              <a:t>「熱とエネルギー」　＊</a:t>
            </a:r>
            <a:r>
              <a:rPr kumimoji="1" lang="en-US" altLang="ja-JP" sz="2400" dirty="0" smtClean="0"/>
              <a:t>2</a:t>
            </a:r>
            <a:r>
              <a:rPr kumimoji="1" lang="ja-JP" altLang="en-US" sz="2400" dirty="0" smtClean="0"/>
              <a:t>時限分かけて実施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064"/>
          <a:stretch>
            <a:fillRect/>
          </a:stretch>
        </p:blipFill>
        <p:spPr bwMode="auto">
          <a:xfrm>
            <a:off x="8200" y="-27384"/>
            <a:ext cx="7086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2962425" y="116632"/>
            <a:ext cx="3219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5.</a:t>
            </a:r>
            <a:r>
              <a:rPr lang="ja-JP" altLang="en-US" sz="3200" dirty="0" smtClean="0"/>
              <a:t>考察＆おわりに</a:t>
            </a:r>
            <a:endParaRPr lang="en-US" altLang="ja-JP" sz="32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65134" y="1484784"/>
            <a:ext cx="8013732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・先端科学技術を体感できる教材が出来た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（フィルム型色素増感太陽電池搭載模型自動車）</a:t>
            </a:r>
            <a:endParaRPr kumimoji="1" lang="en-US" altLang="ja-JP" sz="2800" dirty="0" smtClean="0"/>
          </a:p>
          <a:p>
            <a:endParaRPr lang="en-US" altLang="ja-JP" sz="2800" dirty="0" smtClean="0"/>
          </a:p>
          <a:p>
            <a:r>
              <a:rPr kumimoji="1" lang="ja-JP" altLang="en-US" sz="2800" dirty="0" smtClean="0"/>
              <a:t>・アンケートの結果より、生徒の地球環境問題に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  おける当事者意識が芽生えたことが明らかとなった</a:t>
            </a:r>
            <a:endParaRPr kumimoji="1" lang="en-US" altLang="ja-JP" sz="2800" dirty="0" smtClean="0"/>
          </a:p>
          <a:p>
            <a:endParaRPr lang="en-US" altLang="ja-JP" sz="2800" dirty="0" smtClean="0"/>
          </a:p>
          <a:p>
            <a:r>
              <a:rPr kumimoji="1" lang="ja-JP" altLang="en-US" sz="2800" dirty="0" smtClean="0"/>
              <a:t>・地球環境問題への解決へ向け、教師も日々奮闘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　</a:t>
            </a:r>
            <a:r>
              <a:rPr kumimoji="1" lang="ja-JP" altLang="en-US" sz="2800" dirty="0" smtClean="0"/>
              <a:t>しなければならない</a:t>
            </a:r>
            <a:endParaRPr kumimoji="1" lang="en-US" altLang="ja-JP" sz="2800" dirty="0" smtClean="0"/>
          </a:p>
          <a:p>
            <a:endParaRPr kumimoji="1" lang="en-US" altLang="ja-JP" sz="2800" dirty="0" smtClean="0"/>
          </a:p>
          <a:p>
            <a:pPr algn="ctr"/>
            <a:r>
              <a:rPr lang="zh-CN" altLang="en-US" sz="3600" b="1" dirty="0" smtClean="0">
                <a:latin typeface="HGP行書体" pitchFamily="66" charset="-128"/>
                <a:ea typeface="HGP行書体" pitchFamily="66" charset="-128"/>
              </a:rPr>
              <a:t>「随所作主、立処皆真</a:t>
            </a:r>
            <a:r>
              <a:rPr lang="zh-CN" altLang="en-US" sz="3600" b="1" dirty="0" smtClean="0">
                <a:latin typeface="HGP行書体" pitchFamily="66" charset="-128"/>
                <a:ea typeface="HGP行書体" pitchFamily="66" charset="-128"/>
              </a:rPr>
              <a:t>」</a:t>
            </a:r>
            <a:endParaRPr lang="en-US" altLang="zh-CN" sz="3600" b="1" dirty="0" smtClean="0">
              <a:latin typeface="HGP行書体" pitchFamily="66" charset="-128"/>
              <a:ea typeface="HGP行書体" pitchFamily="66" charset="-128"/>
            </a:endParaRPr>
          </a:p>
          <a:p>
            <a:pPr algn="ctr"/>
            <a:r>
              <a:rPr lang="ja-JP" altLang="en-US" sz="2000" dirty="0" smtClean="0">
                <a:latin typeface="HGP行書体" pitchFamily="66" charset="-128"/>
                <a:ea typeface="HGP行書体" pitchFamily="66" charset="-128"/>
              </a:rPr>
              <a:t>随処に主と作れば、立処皆な真なり</a:t>
            </a:r>
            <a:endParaRPr kumimoji="1" lang="en-US" altLang="ja-JP" sz="2000" b="1" dirty="0" smtClean="0">
              <a:latin typeface="HGP行書体" pitchFamily="66" charset="-128"/>
              <a:ea typeface="HGP行書体" pitchFamily="66" charset="-128"/>
            </a:endParaRPr>
          </a:p>
        </p:txBody>
      </p:sp>
      <p:sp>
        <p:nvSpPr>
          <p:cNvPr id="5" name="メモ 4"/>
          <p:cNvSpPr/>
          <p:nvPr/>
        </p:nvSpPr>
        <p:spPr>
          <a:xfrm>
            <a:off x="2087724" y="5301208"/>
            <a:ext cx="4968552" cy="1152128"/>
          </a:xfrm>
          <a:prstGeom prst="foldedCorne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064"/>
          <a:stretch>
            <a:fillRect/>
          </a:stretch>
        </p:blipFill>
        <p:spPr bwMode="auto">
          <a:xfrm>
            <a:off x="8200" y="-27384"/>
            <a:ext cx="7086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2802926" y="116632"/>
            <a:ext cx="35381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6.</a:t>
            </a:r>
            <a:r>
              <a:rPr lang="ja-JP" altLang="en-US" sz="3200" dirty="0" smtClean="0"/>
              <a:t>本論文を読んで</a:t>
            </a:r>
            <a:r>
              <a:rPr lang="en-US" altLang="ja-JP" sz="3200" dirty="0" smtClean="0"/>
              <a:t>…</a:t>
            </a:r>
          </a:p>
        </p:txBody>
      </p:sp>
      <p:sp>
        <p:nvSpPr>
          <p:cNvPr id="5" name="角丸四角形 4"/>
          <p:cNvSpPr/>
          <p:nvPr/>
        </p:nvSpPr>
        <p:spPr>
          <a:xfrm>
            <a:off x="647564" y="1196752"/>
            <a:ext cx="7848872" cy="25202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838192" y="908720"/>
            <a:ext cx="3467616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色素増感太陽電池</a:t>
            </a:r>
            <a:endParaRPr kumimoji="1" lang="ja-JP" altLang="en-US" sz="3200" dirty="0"/>
          </a:p>
        </p:txBody>
      </p:sp>
      <p:sp>
        <p:nvSpPr>
          <p:cNvPr id="6" name="円/楕円 5"/>
          <p:cNvSpPr/>
          <p:nvPr/>
        </p:nvSpPr>
        <p:spPr>
          <a:xfrm>
            <a:off x="971600" y="1884558"/>
            <a:ext cx="3528392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/>
              <a:t>電子メロディー</a:t>
            </a:r>
            <a:endParaRPr kumimoji="1" lang="ja-JP" altLang="en-US" sz="2800" dirty="0"/>
          </a:p>
        </p:txBody>
      </p:sp>
      <p:sp>
        <p:nvSpPr>
          <p:cNvPr id="7" name="円/楕円 6"/>
          <p:cNvSpPr/>
          <p:nvPr/>
        </p:nvSpPr>
        <p:spPr>
          <a:xfrm>
            <a:off x="4644008" y="1884558"/>
            <a:ext cx="3528392" cy="115212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/>
              <a:t>自動車</a:t>
            </a:r>
            <a:endParaRPr kumimoji="1" lang="ja-JP" altLang="en-US" sz="2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455075" y="3933056"/>
            <a:ext cx="4233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ガラス研磨　→　自動車</a:t>
            </a:r>
            <a:endParaRPr kumimoji="1" lang="ja-JP" altLang="en-US" sz="3200" dirty="0"/>
          </a:p>
        </p:txBody>
      </p:sp>
      <p:grpSp>
        <p:nvGrpSpPr>
          <p:cNvPr id="13" name="グループ化 12"/>
          <p:cNvGrpSpPr/>
          <p:nvPr/>
        </p:nvGrpSpPr>
        <p:grpSpPr>
          <a:xfrm>
            <a:off x="251520" y="4725144"/>
            <a:ext cx="8640960" cy="1872208"/>
            <a:chOff x="251520" y="4725144"/>
            <a:chExt cx="8640960" cy="1872208"/>
          </a:xfrm>
        </p:grpSpPr>
        <p:sp>
          <p:nvSpPr>
            <p:cNvPr id="10" name="テキスト ボックス 9"/>
            <p:cNvSpPr txBox="1"/>
            <p:nvPr/>
          </p:nvSpPr>
          <p:spPr>
            <a:xfrm>
              <a:off x="251520" y="4941168"/>
              <a:ext cx="625203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dirty="0" smtClean="0"/>
                <a:t>従来（児玉さん）：市販電気伝導性ガラスを使用</a:t>
              </a:r>
              <a:endParaRPr kumimoji="1" lang="en-US" altLang="ja-JP" sz="2400" dirty="0" smtClean="0"/>
            </a:p>
            <a:p>
              <a:endParaRPr lang="en-US" altLang="ja-JP" sz="2400" dirty="0" smtClean="0"/>
            </a:p>
            <a:p>
              <a:r>
                <a:rPr kumimoji="1" lang="ja-JP" altLang="en-US" sz="2400" dirty="0" smtClean="0"/>
                <a:t>これから</a:t>
              </a:r>
              <a:r>
                <a:rPr lang="ja-JP" altLang="en-US" sz="2400" dirty="0" smtClean="0"/>
                <a:t>：手作り電気伝導性ガラス</a:t>
              </a:r>
              <a:endParaRPr kumimoji="1" lang="ja-JP" altLang="en-US" sz="2400" dirty="0"/>
            </a:p>
          </p:txBody>
        </p:sp>
        <p:sp>
          <p:nvSpPr>
            <p:cNvPr id="11" name="角丸四角形 10"/>
            <p:cNvSpPr/>
            <p:nvPr/>
          </p:nvSpPr>
          <p:spPr>
            <a:xfrm>
              <a:off x="6588224" y="4725144"/>
              <a:ext cx="2304256" cy="864096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dirty="0" smtClean="0"/>
                <a:t>電気伝導度</a:t>
              </a:r>
              <a:endParaRPr kumimoji="1" lang="ja-JP" altLang="en-US" sz="2800" dirty="0"/>
            </a:p>
          </p:txBody>
        </p:sp>
        <p:sp>
          <p:nvSpPr>
            <p:cNvPr id="12" name="角丸四角形 11"/>
            <p:cNvSpPr/>
            <p:nvPr/>
          </p:nvSpPr>
          <p:spPr>
            <a:xfrm>
              <a:off x="6588224" y="5733256"/>
              <a:ext cx="2304256" cy="864096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800" dirty="0" smtClean="0"/>
                <a:t>電池重量</a:t>
              </a:r>
              <a:endParaRPr kumimoji="1" lang="ja-JP" altLang="en-US" sz="2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409</Words>
  <Application>Microsoft Office PowerPoint</Application>
  <PresentationFormat>画面に合わせる (4:3)</PresentationFormat>
  <Paragraphs>76</Paragraphs>
  <Slides>9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0" baseType="lpstr">
      <vt:lpstr>Office テーマ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温</dc:creator>
  <cp:lastModifiedBy>温</cp:lastModifiedBy>
  <cp:revision>38</cp:revision>
  <dcterms:created xsi:type="dcterms:W3CDTF">2012-07-16T16:49:32Z</dcterms:created>
  <dcterms:modified xsi:type="dcterms:W3CDTF">2012-09-05T05:24:25Z</dcterms:modified>
</cp:coreProperties>
</file>