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5" r:id="rId7"/>
    <p:sldId id="266" r:id="rId8"/>
    <p:sldId id="267" r:id="rId9"/>
    <p:sldId id="268" r:id="rId10"/>
    <p:sldId id="270" r:id="rId11"/>
    <p:sldId id="271" r:id="rId12"/>
    <p:sldId id="269" r:id="rId13"/>
    <p:sldId id="272" r:id="rId14"/>
    <p:sldId id="273" r:id="rId15"/>
    <p:sldId id="274" r:id="rId16"/>
    <p:sldId id="275"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C61"/>
    <a:srgbClr val="B0DC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9" autoAdjust="0"/>
  </p:normalViewPr>
  <p:slideViewPr>
    <p:cSldViewPr>
      <p:cViewPr>
        <p:scale>
          <a:sx n="50" d="100"/>
          <a:sy n="50" d="100"/>
        </p:scale>
        <p:origin x="-108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63592-4317-49B4-8F2A-B5ADFDDAD145}"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kumimoji="1" lang="ja-JP" altLang="en-US"/>
        </a:p>
      </dgm:t>
    </dgm:pt>
    <dgm:pt modelId="{8097D8B7-0FAD-4BED-8ACD-9B38A79FCEC8}">
      <dgm:prSet phldrT="[テキスト]"/>
      <dgm:spPr/>
      <dgm:t>
        <a:bodyPr/>
        <a:lstStyle/>
        <a:p>
          <a:r>
            <a:rPr kumimoji="1" lang="ja-JP" altLang="en-US" smtClean="0"/>
            <a:t>エネルギー環境分野における最先端技術を基本にした教材</a:t>
          </a:r>
          <a:endParaRPr kumimoji="1" lang="ja-JP" altLang="en-US" dirty="0"/>
        </a:p>
      </dgm:t>
    </dgm:pt>
    <dgm:pt modelId="{91F0FE24-B2FF-48AD-B3EA-E32F8CB0A672}" type="parTrans" cxnId="{29B21F30-F02C-49EE-9811-2975DC57157C}">
      <dgm:prSet/>
      <dgm:spPr/>
      <dgm:t>
        <a:bodyPr/>
        <a:lstStyle/>
        <a:p>
          <a:endParaRPr kumimoji="1" lang="ja-JP" altLang="en-US"/>
        </a:p>
      </dgm:t>
    </dgm:pt>
    <dgm:pt modelId="{054E8244-CA74-4D5D-B06D-268C58CEBC54}" type="sibTrans" cxnId="{29B21F30-F02C-49EE-9811-2975DC57157C}">
      <dgm:prSet/>
      <dgm:spPr/>
      <dgm:t>
        <a:bodyPr/>
        <a:lstStyle/>
        <a:p>
          <a:endParaRPr kumimoji="1" lang="ja-JP" altLang="en-US"/>
        </a:p>
      </dgm:t>
    </dgm:pt>
    <dgm:pt modelId="{B686E3A2-927F-4DC8-B597-8F34472B47A5}">
      <dgm:prSet phldrT="[テキスト]" custT="1"/>
      <dgm:spPr/>
      <dgm:t>
        <a:bodyPr/>
        <a:lstStyle/>
        <a:p>
          <a:r>
            <a:rPr kumimoji="1" lang="ja-JP" altLang="en-US" sz="2400" smtClean="0"/>
            <a:t>体験的に市民に広く知ってもらう</a:t>
          </a:r>
          <a:endParaRPr kumimoji="1" lang="ja-JP" altLang="en-US" sz="2400" dirty="0"/>
        </a:p>
      </dgm:t>
    </dgm:pt>
    <dgm:pt modelId="{2409ACF4-D6A0-4FE0-8D06-B88AC24A6BC0}" type="parTrans" cxnId="{F6F8A2DF-4134-4569-A49F-6AC821806B47}">
      <dgm:prSet/>
      <dgm:spPr/>
      <dgm:t>
        <a:bodyPr/>
        <a:lstStyle/>
        <a:p>
          <a:endParaRPr kumimoji="1" lang="ja-JP" altLang="en-US"/>
        </a:p>
      </dgm:t>
    </dgm:pt>
    <dgm:pt modelId="{4FBE7F5C-B3F9-4E0A-85CD-F0E3FF61A053}" type="sibTrans" cxnId="{F6F8A2DF-4134-4569-A49F-6AC821806B47}">
      <dgm:prSet/>
      <dgm:spPr/>
      <dgm:t>
        <a:bodyPr/>
        <a:lstStyle/>
        <a:p>
          <a:endParaRPr kumimoji="1" lang="ja-JP" altLang="en-US"/>
        </a:p>
      </dgm:t>
    </dgm:pt>
    <dgm:pt modelId="{A59C52B0-6303-4779-9C8D-AAD1A0BC3CF0}">
      <dgm:prSet phldrT="[テキスト]" custT="1"/>
      <dgm:spPr/>
      <dgm:t>
        <a:bodyPr/>
        <a:lstStyle/>
        <a:p>
          <a:r>
            <a:rPr kumimoji="1" lang="ja-JP" altLang="en-US" sz="2400" smtClean="0"/>
            <a:t>市民の科学リテラシーの養育</a:t>
          </a:r>
          <a:endParaRPr kumimoji="1" lang="ja-JP" altLang="en-US" sz="2400" dirty="0"/>
        </a:p>
      </dgm:t>
    </dgm:pt>
    <dgm:pt modelId="{3B9A08AD-3EDF-4EF4-B6F7-F4BD9225025B}" type="parTrans" cxnId="{4C1922BD-18CA-40CC-A2D0-60D028C3FB28}">
      <dgm:prSet/>
      <dgm:spPr/>
      <dgm:t>
        <a:bodyPr/>
        <a:lstStyle/>
        <a:p>
          <a:endParaRPr kumimoji="1" lang="ja-JP" altLang="en-US"/>
        </a:p>
      </dgm:t>
    </dgm:pt>
    <dgm:pt modelId="{2770D61B-37A1-4DAC-8103-1A666BB58C6B}" type="sibTrans" cxnId="{4C1922BD-18CA-40CC-A2D0-60D028C3FB28}">
      <dgm:prSet/>
      <dgm:spPr/>
      <dgm:t>
        <a:bodyPr/>
        <a:lstStyle/>
        <a:p>
          <a:endParaRPr kumimoji="1" lang="ja-JP" altLang="en-US"/>
        </a:p>
      </dgm:t>
    </dgm:pt>
    <dgm:pt modelId="{714013E8-875C-48C6-B360-159D90A97A40}">
      <dgm:prSet phldrT="[テキスト]" custT="1"/>
      <dgm:spPr/>
      <dgm:t>
        <a:bodyPr/>
        <a:lstStyle/>
        <a:p>
          <a:r>
            <a:rPr kumimoji="1" lang="ja-JP" altLang="en-US" sz="2400" dirty="0" smtClean="0"/>
            <a:t>エネルギー環境問題の解決</a:t>
          </a:r>
          <a:endParaRPr kumimoji="1" lang="ja-JP" altLang="en-US" sz="2400" dirty="0"/>
        </a:p>
      </dgm:t>
    </dgm:pt>
    <dgm:pt modelId="{4F843D62-2ADB-4212-ACEA-2E02DAEB0D62}" type="parTrans" cxnId="{2FF8A180-941C-4B2F-A211-85E44E24F6AE}">
      <dgm:prSet/>
      <dgm:spPr/>
      <dgm:t>
        <a:bodyPr/>
        <a:lstStyle/>
        <a:p>
          <a:endParaRPr kumimoji="1" lang="ja-JP" altLang="en-US"/>
        </a:p>
      </dgm:t>
    </dgm:pt>
    <dgm:pt modelId="{F1B807D9-4217-4AC0-90D6-D5C1E6720752}" type="sibTrans" cxnId="{2FF8A180-941C-4B2F-A211-85E44E24F6AE}">
      <dgm:prSet/>
      <dgm:spPr/>
      <dgm:t>
        <a:bodyPr/>
        <a:lstStyle/>
        <a:p>
          <a:endParaRPr kumimoji="1" lang="ja-JP" altLang="en-US"/>
        </a:p>
      </dgm:t>
    </dgm:pt>
    <dgm:pt modelId="{229B27E9-E321-4A34-881D-235E72885130}" type="pres">
      <dgm:prSet presAssocID="{F0563592-4317-49B4-8F2A-B5ADFDDAD145}" presName="Name0" presStyleCnt="0">
        <dgm:presLayoutVars>
          <dgm:dir/>
          <dgm:animLvl val="lvl"/>
          <dgm:resizeHandles val="exact"/>
        </dgm:presLayoutVars>
      </dgm:prSet>
      <dgm:spPr/>
      <dgm:t>
        <a:bodyPr/>
        <a:lstStyle/>
        <a:p>
          <a:endParaRPr kumimoji="1" lang="ja-JP" altLang="en-US"/>
        </a:p>
      </dgm:t>
    </dgm:pt>
    <dgm:pt modelId="{15ED2B1F-2C9F-40DB-A86B-0739E1BABC15}" type="pres">
      <dgm:prSet presAssocID="{714013E8-875C-48C6-B360-159D90A97A40}" presName="boxAndChildren" presStyleCnt="0"/>
      <dgm:spPr/>
    </dgm:pt>
    <dgm:pt modelId="{69D4D84C-B9C4-418B-9249-1A29F57270B4}" type="pres">
      <dgm:prSet presAssocID="{714013E8-875C-48C6-B360-159D90A97A40}" presName="parentTextBox" presStyleLbl="node1" presStyleIdx="0" presStyleCnt="4"/>
      <dgm:spPr/>
      <dgm:t>
        <a:bodyPr/>
        <a:lstStyle/>
        <a:p>
          <a:endParaRPr kumimoji="1" lang="ja-JP" altLang="en-US"/>
        </a:p>
      </dgm:t>
    </dgm:pt>
    <dgm:pt modelId="{31919FAA-ED0D-4660-9C12-D636EE736421}" type="pres">
      <dgm:prSet presAssocID="{2770D61B-37A1-4DAC-8103-1A666BB58C6B}" presName="sp" presStyleCnt="0"/>
      <dgm:spPr/>
    </dgm:pt>
    <dgm:pt modelId="{4C55A2D0-41E3-481B-AD2C-BA63ABEBD6AB}" type="pres">
      <dgm:prSet presAssocID="{A59C52B0-6303-4779-9C8D-AAD1A0BC3CF0}" presName="arrowAndChildren" presStyleCnt="0"/>
      <dgm:spPr/>
    </dgm:pt>
    <dgm:pt modelId="{4FAA516D-9C62-4AAD-9D66-3B377CFD4B17}" type="pres">
      <dgm:prSet presAssocID="{A59C52B0-6303-4779-9C8D-AAD1A0BC3CF0}" presName="parentTextArrow" presStyleLbl="node1" presStyleIdx="1" presStyleCnt="4"/>
      <dgm:spPr/>
      <dgm:t>
        <a:bodyPr/>
        <a:lstStyle/>
        <a:p>
          <a:endParaRPr kumimoji="1" lang="ja-JP" altLang="en-US"/>
        </a:p>
      </dgm:t>
    </dgm:pt>
    <dgm:pt modelId="{B6EBE9D1-12E0-4716-BE9F-75CCB002BAE4}" type="pres">
      <dgm:prSet presAssocID="{4FBE7F5C-B3F9-4E0A-85CD-F0E3FF61A053}" presName="sp" presStyleCnt="0"/>
      <dgm:spPr/>
    </dgm:pt>
    <dgm:pt modelId="{0A042279-09B1-4DC9-8048-01A80EF7F20A}" type="pres">
      <dgm:prSet presAssocID="{B686E3A2-927F-4DC8-B597-8F34472B47A5}" presName="arrowAndChildren" presStyleCnt="0"/>
      <dgm:spPr/>
    </dgm:pt>
    <dgm:pt modelId="{A05BB009-2109-440E-857B-BCC286CAD096}" type="pres">
      <dgm:prSet presAssocID="{B686E3A2-927F-4DC8-B597-8F34472B47A5}" presName="parentTextArrow" presStyleLbl="node1" presStyleIdx="2" presStyleCnt="4"/>
      <dgm:spPr/>
      <dgm:t>
        <a:bodyPr/>
        <a:lstStyle/>
        <a:p>
          <a:endParaRPr kumimoji="1" lang="ja-JP" altLang="en-US"/>
        </a:p>
      </dgm:t>
    </dgm:pt>
    <dgm:pt modelId="{7F8EA07F-5AB0-4501-A647-4C244B30A090}" type="pres">
      <dgm:prSet presAssocID="{054E8244-CA74-4D5D-B06D-268C58CEBC54}" presName="sp" presStyleCnt="0"/>
      <dgm:spPr/>
    </dgm:pt>
    <dgm:pt modelId="{70145DBA-8917-465F-BE50-5144D2B0929E}" type="pres">
      <dgm:prSet presAssocID="{8097D8B7-0FAD-4BED-8ACD-9B38A79FCEC8}" presName="arrowAndChildren" presStyleCnt="0"/>
      <dgm:spPr/>
    </dgm:pt>
    <dgm:pt modelId="{210B2D72-5155-4C54-A155-BCE9BC9E18EC}" type="pres">
      <dgm:prSet presAssocID="{8097D8B7-0FAD-4BED-8ACD-9B38A79FCEC8}" presName="parentTextArrow" presStyleLbl="node1" presStyleIdx="3" presStyleCnt="4"/>
      <dgm:spPr/>
      <dgm:t>
        <a:bodyPr/>
        <a:lstStyle/>
        <a:p>
          <a:endParaRPr kumimoji="1" lang="ja-JP" altLang="en-US"/>
        </a:p>
      </dgm:t>
    </dgm:pt>
  </dgm:ptLst>
  <dgm:cxnLst>
    <dgm:cxn modelId="{A28D1AC4-EDBD-4F78-B741-2455B1CB97EA}" type="presOf" srcId="{8097D8B7-0FAD-4BED-8ACD-9B38A79FCEC8}" destId="{210B2D72-5155-4C54-A155-BCE9BC9E18EC}" srcOrd="0" destOrd="0" presId="urn:microsoft.com/office/officeart/2005/8/layout/process4"/>
    <dgm:cxn modelId="{230BE86A-6BED-4379-A37D-FA508D2CCCE6}" type="presOf" srcId="{B686E3A2-927F-4DC8-B597-8F34472B47A5}" destId="{A05BB009-2109-440E-857B-BCC286CAD096}" srcOrd="0" destOrd="0" presId="urn:microsoft.com/office/officeart/2005/8/layout/process4"/>
    <dgm:cxn modelId="{1E93DAEF-A635-468E-B744-A40683AA5D3E}" type="presOf" srcId="{F0563592-4317-49B4-8F2A-B5ADFDDAD145}" destId="{229B27E9-E321-4A34-881D-235E72885130}" srcOrd="0" destOrd="0" presId="urn:microsoft.com/office/officeart/2005/8/layout/process4"/>
    <dgm:cxn modelId="{F6F8A2DF-4134-4569-A49F-6AC821806B47}" srcId="{F0563592-4317-49B4-8F2A-B5ADFDDAD145}" destId="{B686E3A2-927F-4DC8-B597-8F34472B47A5}" srcOrd="1" destOrd="0" parTransId="{2409ACF4-D6A0-4FE0-8D06-B88AC24A6BC0}" sibTransId="{4FBE7F5C-B3F9-4E0A-85CD-F0E3FF61A053}"/>
    <dgm:cxn modelId="{4C1922BD-18CA-40CC-A2D0-60D028C3FB28}" srcId="{F0563592-4317-49B4-8F2A-B5ADFDDAD145}" destId="{A59C52B0-6303-4779-9C8D-AAD1A0BC3CF0}" srcOrd="2" destOrd="0" parTransId="{3B9A08AD-3EDF-4EF4-B6F7-F4BD9225025B}" sibTransId="{2770D61B-37A1-4DAC-8103-1A666BB58C6B}"/>
    <dgm:cxn modelId="{C2D5D108-CAC7-49FB-BD88-AC4E05297946}" type="presOf" srcId="{A59C52B0-6303-4779-9C8D-AAD1A0BC3CF0}" destId="{4FAA516D-9C62-4AAD-9D66-3B377CFD4B17}" srcOrd="0" destOrd="0" presId="urn:microsoft.com/office/officeart/2005/8/layout/process4"/>
    <dgm:cxn modelId="{052136CD-6321-4842-903E-FB076899D39B}" type="presOf" srcId="{714013E8-875C-48C6-B360-159D90A97A40}" destId="{69D4D84C-B9C4-418B-9249-1A29F57270B4}" srcOrd="0" destOrd="0" presId="urn:microsoft.com/office/officeart/2005/8/layout/process4"/>
    <dgm:cxn modelId="{2FF8A180-941C-4B2F-A211-85E44E24F6AE}" srcId="{F0563592-4317-49B4-8F2A-B5ADFDDAD145}" destId="{714013E8-875C-48C6-B360-159D90A97A40}" srcOrd="3" destOrd="0" parTransId="{4F843D62-2ADB-4212-ACEA-2E02DAEB0D62}" sibTransId="{F1B807D9-4217-4AC0-90D6-D5C1E6720752}"/>
    <dgm:cxn modelId="{29B21F30-F02C-49EE-9811-2975DC57157C}" srcId="{F0563592-4317-49B4-8F2A-B5ADFDDAD145}" destId="{8097D8B7-0FAD-4BED-8ACD-9B38A79FCEC8}" srcOrd="0" destOrd="0" parTransId="{91F0FE24-B2FF-48AD-B3EA-E32F8CB0A672}" sibTransId="{054E8244-CA74-4D5D-B06D-268C58CEBC54}"/>
    <dgm:cxn modelId="{29F7BFDB-5A82-4213-B1DD-25E342208FFF}" type="presParOf" srcId="{229B27E9-E321-4A34-881D-235E72885130}" destId="{15ED2B1F-2C9F-40DB-A86B-0739E1BABC15}" srcOrd="0" destOrd="0" presId="urn:microsoft.com/office/officeart/2005/8/layout/process4"/>
    <dgm:cxn modelId="{46BFA97F-E4FE-47B9-83C3-81E718F067A7}" type="presParOf" srcId="{15ED2B1F-2C9F-40DB-A86B-0739E1BABC15}" destId="{69D4D84C-B9C4-418B-9249-1A29F57270B4}" srcOrd="0" destOrd="0" presId="urn:microsoft.com/office/officeart/2005/8/layout/process4"/>
    <dgm:cxn modelId="{ED332598-FFB8-4A7F-B3F8-CBB172B01AFC}" type="presParOf" srcId="{229B27E9-E321-4A34-881D-235E72885130}" destId="{31919FAA-ED0D-4660-9C12-D636EE736421}" srcOrd="1" destOrd="0" presId="urn:microsoft.com/office/officeart/2005/8/layout/process4"/>
    <dgm:cxn modelId="{DF5F5365-587A-405F-A6AD-5A124D7E1B20}" type="presParOf" srcId="{229B27E9-E321-4A34-881D-235E72885130}" destId="{4C55A2D0-41E3-481B-AD2C-BA63ABEBD6AB}" srcOrd="2" destOrd="0" presId="urn:microsoft.com/office/officeart/2005/8/layout/process4"/>
    <dgm:cxn modelId="{D68BEDA3-6C99-4F08-8301-8DF097E067AC}" type="presParOf" srcId="{4C55A2D0-41E3-481B-AD2C-BA63ABEBD6AB}" destId="{4FAA516D-9C62-4AAD-9D66-3B377CFD4B17}" srcOrd="0" destOrd="0" presId="urn:microsoft.com/office/officeart/2005/8/layout/process4"/>
    <dgm:cxn modelId="{2C0A5949-C551-4388-9474-443FE15974CD}" type="presParOf" srcId="{229B27E9-E321-4A34-881D-235E72885130}" destId="{B6EBE9D1-12E0-4716-BE9F-75CCB002BAE4}" srcOrd="3" destOrd="0" presId="urn:microsoft.com/office/officeart/2005/8/layout/process4"/>
    <dgm:cxn modelId="{3FC3D2C2-09A1-4A9F-806D-3041C3CFF96C}" type="presParOf" srcId="{229B27E9-E321-4A34-881D-235E72885130}" destId="{0A042279-09B1-4DC9-8048-01A80EF7F20A}" srcOrd="4" destOrd="0" presId="urn:microsoft.com/office/officeart/2005/8/layout/process4"/>
    <dgm:cxn modelId="{7944D99A-EDD0-4330-85C5-DB38A528A6FF}" type="presParOf" srcId="{0A042279-09B1-4DC9-8048-01A80EF7F20A}" destId="{A05BB009-2109-440E-857B-BCC286CAD096}" srcOrd="0" destOrd="0" presId="urn:microsoft.com/office/officeart/2005/8/layout/process4"/>
    <dgm:cxn modelId="{7B106838-10A2-4422-B173-E45AA53EF3D4}" type="presParOf" srcId="{229B27E9-E321-4A34-881D-235E72885130}" destId="{7F8EA07F-5AB0-4501-A647-4C244B30A090}" srcOrd="5" destOrd="0" presId="urn:microsoft.com/office/officeart/2005/8/layout/process4"/>
    <dgm:cxn modelId="{129F3AB4-34E9-4165-BA82-2A2950A9012D}" type="presParOf" srcId="{229B27E9-E321-4A34-881D-235E72885130}" destId="{70145DBA-8917-465F-BE50-5144D2B0929E}" srcOrd="6" destOrd="0" presId="urn:microsoft.com/office/officeart/2005/8/layout/process4"/>
    <dgm:cxn modelId="{BC7EE2C3-1F8A-4DF5-9141-A877CE17E042}" type="presParOf" srcId="{70145DBA-8917-465F-BE50-5144D2B0929E}" destId="{210B2D72-5155-4C54-A155-BCE9BC9E18E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D4D84C-B9C4-418B-9249-1A29F57270B4}">
      <dsp:nvSpPr>
        <dsp:cNvPr id="0" name=""/>
        <dsp:cNvSpPr/>
      </dsp:nvSpPr>
      <dsp:spPr>
        <a:xfrm>
          <a:off x="0" y="4547786"/>
          <a:ext cx="7992888" cy="994944"/>
        </a:xfrm>
        <a:prstGeom prst="rect">
          <a:avLst/>
        </a:prstGeom>
        <a:solidFill>
          <a:schemeClr val="accent5">
            <a:hueOff val="0"/>
            <a:satOff val="0"/>
            <a:lumOff val="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dirty="0" smtClean="0"/>
            <a:t>エネルギー環境問題の解決</a:t>
          </a:r>
          <a:endParaRPr kumimoji="1" lang="ja-JP" altLang="en-US" sz="2400" kern="1200" dirty="0"/>
        </a:p>
      </dsp:txBody>
      <dsp:txXfrm>
        <a:off x="0" y="4547786"/>
        <a:ext cx="7992888" cy="994944"/>
      </dsp:txXfrm>
    </dsp:sp>
    <dsp:sp modelId="{4FAA516D-9C62-4AAD-9D66-3B377CFD4B17}">
      <dsp:nvSpPr>
        <dsp:cNvPr id="0" name=""/>
        <dsp:cNvSpPr/>
      </dsp:nvSpPr>
      <dsp:spPr>
        <a:xfrm rot="10800000">
          <a:off x="0" y="3032485"/>
          <a:ext cx="7992888" cy="1530224"/>
        </a:xfrm>
        <a:prstGeom prst="upArrowCallout">
          <a:avLst/>
        </a:prstGeom>
        <a:solidFill>
          <a:schemeClr val="accent5">
            <a:hueOff val="3158833"/>
            <a:satOff val="3607"/>
            <a:lumOff val="-1177"/>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smtClean="0"/>
            <a:t>市民の科学リテラシーの養育</a:t>
          </a:r>
          <a:endParaRPr kumimoji="1" lang="ja-JP" altLang="en-US" sz="2400" kern="1200" dirty="0"/>
        </a:p>
      </dsp:txBody>
      <dsp:txXfrm rot="10800000">
        <a:off x="0" y="3032485"/>
        <a:ext cx="7992888" cy="1530224"/>
      </dsp:txXfrm>
    </dsp:sp>
    <dsp:sp modelId="{A05BB009-2109-440E-857B-BCC286CAD096}">
      <dsp:nvSpPr>
        <dsp:cNvPr id="0" name=""/>
        <dsp:cNvSpPr/>
      </dsp:nvSpPr>
      <dsp:spPr>
        <a:xfrm rot="10800000">
          <a:off x="0" y="1517185"/>
          <a:ext cx="7992888" cy="1530224"/>
        </a:xfrm>
        <a:prstGeom prst="upArrowCallout">
          <a:avLst/>
        </a:prstGeom>
        <a:solidFill>
          <a:schemeClr val="accent5">
            <a:hueOff val="6317665"/>
            <a:satOff val="7214"/>
            <a:lumOff val="-2353"/>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smtClean="0"/>
            <a:t>体験的に市民に広く知ってもらう</a:t>
          </a:r>
          <a:endParaRPr kumimoji="1" lang="ja-JP" altLang="en-US" sz="2400" kern="1200" dirty="0"/>
        </a:p>
      </dsp:txBody>
      <dsp:txXfrm rot="10800000">
        <a:off x="0" y="1517185"/>
        <a:ext cx="7992888" cy="1530224"/>
      </dsp:txXfrm>
    </dsp:sp>
    <dsp:sp modelId="{210B2D72-5155-4C54-A155-BCE9BC9E18EC}">
      <dsp:nvSpPr>
        <dsp:cNvPr id="0" name=""/>
        <dsp:cNvSpPr/>
      </dsp:nvSpPr>
      <dsp:spPr>
        <a:xfrm rot="10800000">
          <a:off x="0" y="1884"/>
          <a:ext cx="7992888" cy="1530224"/>
        </a:xfrm>
        <a:prstGeom prst="upArrowCallout">
          <a:avLst/>
        </a:prstGeom>
        <a:solidFill>
          <a:schemeClr val="accent5">
            <a:hueOff val="9476497"/>
            <a:satOff val="10821"/>
            <a:lumOff val="-3530"/>
            <a:alphaOff val="0"/>
          </a:schemeClr>
        </a:solidFill>
        <a:ln w="127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kern="1200" smtClean="0"/>
            <a:t>エネルギー環境分野における最先端技術を基本にした教材</a:t>
          </a:r>
          <a:endParaRPr kumimoji="1" lang="ja-JP" altLang="en-US" sz="2400" kern="1200" dirty="0"/>
        </a:p>
      </dsp:txBody>
      <dsp:txXfrm rot="10800000">
        <a:off x="0" y="1884"/>
        <a:ext cx="7992888" cy="15302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14" name="スライド番号プレースホルダ 13"/>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A75CB404-FA13-4EA5-BCEA-36A6E21A76E2}" type="datetimeFigureOut">
              <a:rPr kumimoji="1" lang="ja-JP" altLang="en-US" smtClean="0"/>
              <a:pPr/>
              <a:t>2012/9/11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E4442B-58C9-4160-9D9F-A44EB5AC113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A75CB404-FA13-4EA5-BCEA-36A6E21A76E2}" type="datetimeFigureOut">
              <a:rPr kumimoji="1" lang="ja-JP" altLang="en-US" smtClean="0"/>
              <a:pPr/>
              <a:t>2012/9/11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0EE4442B-58C9-4160-9D9F-A44EB5AC113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20688"/>
            <a:ext cx="9144000" cy="2808312"/>
          </a:xfrm>
        </p:spPr>
        <p:txBody>
          <a:bodyPr>
            <a:normAutofit/>
          </a:bodyPr>
          <a:lstStyle/>
          <a:p>
            <a:r>
              <a:rPr lang="ja-JP" altLang="en-US" dirty="0" smtClean="0"/>
              <a:t>市民とともに学ぶ色素増感太陽電池</a:t>
            </a:r>
            <a:r>
              <a:rPr lang="en-US" altLang="ja-JP" dirty="0" smtClean="0"/>
              <a:t/>
            </a:r>
            <a:br>
              <a:rPr lang="en-US" altLang="ja-JP" dirty="0" smtClean="0"/>
            </a:br>
            <a:r>
              <a:rPr lang="ja-JP" altLang="en-US" sz="3600" dirty="0" smtClean="0"/>
              <a:t>川村康文</a:t>
            </a:r>
            <a:r>
              <a:rPr lang="en-US" altLang="ja-JP" sz="3600" dirty="0" smtClean="0"/>
              <a:t>,</a:t>
            </a:r>
            <a:r>
              <a:rPr lang="ja-JP" altLang="en-US" sz="3600" dirty="0" smtClean="0"/>
              <a:t>田山朋子</a:t>
            </a:r>
            <a:r>
              <a:rPr lang="en-US" altLang="ja-JP" sz="3600" dirty="0" smtClean="0"/>
              <a:t>,</a:t>
            </a:r>
            <a:r>
              <a:rPr lang="ja-JP" altLang="en-US" sz="3600" dirty="0" smtClean="0"/>
              <a:t>兒玉明典</a:t>
            </a:r>
            <a:r>
              <a:rPr lang="en-US" altLang="ja-JP" sz="3600" dirty="0" smtClean="0"/>
              <a:t/>
            </a:r>
            <a:br>
              <a:rPr lang="en-US" altLang="ja-JP" sz="3600" dirty="0" smtClean="0"/>
            </a:br>
            <a:r>
              <a:rPr lang="en-US" altLang="ja-JP" sz="2800" dirty="0" smtClean="0"/>
              <a:t>Journal of the Japan Institute of Energy(2012)</a:t>
            </a:r>
            <a:endParaRPr kumimoji="1" lang="ja-JP" altLang="en-US" dirty="0"/>
          </a:p>
        </p:txBody>
      </p:sp>
      <p:sp>
        <p:nvSpPr>
          <p:cNvPr id="3" name="サブタイトル 2"/>
          <p:cNvSpPr>
            <a:spLocks noGrp="1"/>
          </p:cNvSpPr>
          <p:nvPr>
            <p:ph type="subTitle" idx="1"/>
          </p:nvPr>
        </p:nvSpPr>
        <p:spPr>
          <a:xfrm>
            <a:off x="300030" y="4314828"/>
            <a:ext cx="7944378" cy="1185874"/>
          </a:xfrm>
        </p:spPr>
        <p:txBody>
          <a:bodyPr>
            <a:normAutofit fontScale="77500" lnSpcReduction="20000"/>
          </a:bodyPr>
          <a:lstStyle/>
          <a:p>
            <a:r>
              <a:rPr lang="ja-JP" altLang="en-US" dirty="0" smtClean="0"/>
              <a:t>東京理科大学</a:t>
            </a:r>
            <a:endParaRPr lang="en-US" altLang="ja-JP" dirty="0" smtClean="0"/>
          </a:p>
          <a:p>
            <a:r>
              <a:rPr kumimoji="1" lang="ja-JP" altLang="en-US" dirty="0" smtClean="0"/>
              <a:t>川村研究室</a:t>
            </a:r>
            <a:endParaRPr kumimoji="1" lang="en-US" altLang="ja-JP" dirty="0" smtClean="0"/>
          </a:p>
          <a:p>
            <a:r>
              <a:rPr lang="ja-JP" altLang="en-US" dirty="0" smtClean="0"/>
              <a:t>石黒　貴裕</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３．発電性能の評価</a:t>
            </a:r>
            <a:endParaRPr kumimoji="1" lang="ja-JP" altLang="en-US" dirty="0"/>
          </a:p>
        </p:txBody>
      </p:sp>
      <p:sp>
        <p:nvSpPr>
          <p:cNvPr id="3" name="角丸四角形 2"/>
          <p:cNvSpPr/>
          <p:nvPr/>
        </p:nvSpPr>
        <p:spPr>
          <a:xfrm>
            <a:off x="0" y="1124744"/>
            <a:ext cx="4644008" cy="165618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太陽電池</a:t>
            </a:r>
            <a:r>
              <a:rPr lang="ja-JP" altLang="en-US" sz="2400" dirty="0" smtClean="0">
                <a:solidFill>
                  <a:schemeClr val="tx1"/>
                </a:solidFill>
              </a:rPr>
              <a:t>の性能を表す因子</a:t>
            </a:r>
            <a:endParaRPr lang="en-US" altLang="ja-JP" sz="2400" dirty="0" smtClean="0">
              <a:solidFill>
                <a:schemeClr val="tx1"/>
              </a:solidFill>
            </a:endParaRPr>
          </a:p>
          <a:p>
            <a:r>
              <a:rPr kumimoji="1" lang="ja-JP" altLang="en-US" sz="2400" dirty="0" smtClean="0">
                <a:solidFill>
                  <a:schemeClr val="tx1"/>
                </a:solidFill>
              </a:rPr>
              <a:t>・曲線因子</a:t>
            </a:r>
            <a:r>
              <a:rPr kumimoji="1" lang="en-US" altLang="ja-JP" sz="2400" dirty="0" smtClean="0">
                <a:solidFill>
                  <a:schemeClr val="tx1"/>
                </a:solidFill>
              </a:rPr>
              <a:t>ff</a:t>
            </a:r>
          </a:p>
          <a:p>
            <a:r>
              <a:rPr lang="ja-JP" altLang="en-US" sz="2400" dirty="0" smtClean="0">
                <a:solidFill>
                  <a:schemeClr val="tx1"/>
                </a:solidFill>
              </a:rPr>
              <a:t>・最大電力</a:t>
            </a:r>
            <a:endParaRPr lang="en-US" altLang="ja-JP" sz="2400" dirty="0" smtClean="0">
              <a:solidFill>
                <a:schemeClr val="tx1"/>
              </a:solidFill>
            </a:endParaRPr>
          </a:p>
          <a:p>
            <a:r>
              <a:rPr kumimoji="1" lang="ja-JP" altLang="en-US" sz="2400" dirty="0" smtClean="0">
                <a:solidFill>
                  <a:schemeClr val="tx1"/>
                </a:solidFill>
              </a:rPr>
              <a:t>・変換効率</a:t>
            </a:r>
            <a:endParaRPr kumimoji="1" lang="en-US" altLang="ja-JP" sz="2400"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11560" y="3068960"/>
            <a:ext cx="5724128" cy="114261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1560" y="4941168"/>
            <a:ext cx="7677153" cy="1062038"/>
          </a:xfrm>
          <a:prstGeom prst="rect">
            <a:avLst/>
          </a:prstGeom>
          <a:noFill/>
          <a:ln w="9525">
            <a:noFill/>
            <a:miter lim="800000"/>
            <a:headEnd/>
            <a:tailEnd/>
          </a:ln>
        </p:spPr>
      </p:pic>
      <p:sp>
        <p:nvSpPr>
          <p:cNvPr id="6" name="テキスト ボックス 5"/>
          <p:cNvSpPr txBox="1"/>
          <p:nvPr/>
        </p:nvSpPr>
        <p:spPr>
          <a:xfrm>
            <a:off x="611560" y="4509120"/>
            <a:ext cx="3600400" cy="400110"/>
          </a:xfrm>
          <a:prstGeom prst="rect">
            <a:avLst/>
          </a:prstGeom>
          <a:noFill/>
        </p:spPr>
        <p:txBody>
          <a:bodyPr wrap="square" rtlCol="0">
            <a:spAutoFit/>
          </a:bodyPr>
          <a:lstStyle/>
          <a:p>
            <a:r>
              <a:rPr kumimoji="1" lang="ja-JP" altLang="en-US" sz="2000" dirty="0" smtClean="0"/>
              <a:t>太陽電池の変換効率</a:t>
            </a:r>
            <a:r>
              <a:rPr kumimoji="1" lang="en-US" altLang="ja-JP" sz="2000" dirty="0" smtClean="0"/>
              <a:t>η</a:t>
            </a:r>
            <a:endParaRPr kumimoji="1" lang="ja-JP" altLang="en-US" sz="2000" dirty="0"/>
          </a:p>
        </p:txBody>
      </p:sp>
      <p:sp>
        <p:nvSpPr>
          <p:cNvPr id="7" name="テキスト ボックス 6"/>
          <p:cNvSpPr txBox="1"/>
          <p:nvPr/>
        </p:nvSpPr>
        <p:spPr>
          <a:xfrm>
            <a:off x="1835696" y="6150114"/>
            <a:ext cx="5004048" cy="707886"/>
          </a:xfrm>
          <a:prstGeom prst="rect">
            <a:avLst/>
          </a:prstGeom>
          <a:noFill/>
        </p:spPr>
        <p:txBody>
          <a:bodyPr wrap="square" rtlCol="0">
            <a:spAutoFit/>
          </a:bodyPr>
          <a:lstStyle/>
          <a:p>
            <a:r>
              <a:rPr lang="ja-JP" altLang="en-US" sz="2000" dirty="0" smtClean="0"/>
              <a:t>（太陽光の単位面積当たりのエネルギーは、</a:t>
            </a:r>
            <a:endParaRPr lang="en-US" altLang="ja-JP" sz="2000" dirty="0" smtClean="0"/>
          </a:p>
          <a:p>
            <a:r>
              <a:rPr lang="ja-JP" altLang="en-US" sz="2000" dirty="0" smtClean="0"/>
              <a:t>地表平均の</a:t>
            </a:r>
            <a:r>
              <a:rPr lang="en-US" altLang="ja-JP" sz="2000" dirty="0" smtClean="0"/>
              <a:t>100mW/cm^2</a:t>
            </a:r>
            <a:r>
              <a:rPr lang="ja-JP" altLang="en-US" sz="2000" dirty="0" smtClean="0"/>
              <a:t>として計算）</a:t>
            </a:r>
            <a:endParaRPr kumimoji="1" lang="ja-JP" altLang="en-US" sz="2000" dirty="0"/>
          </a:p>
        </p:txBody>
      </p:sp>
      <p:sp>
        <p:nvSpPr>
          <p:cNvPr id="8" name="テキスト ボックス 7"/>
          <p:cNvSpPr txBox="1"/>
          <p:nvPr/>
        </p:nvSpPr>
        <p:spPr>
          <a:xfrm>
            <a:off x="1835696" y="3717032"/>
            <a:ext cx="1656184" cy="523220"/>
          </a:xfrm>
          <a:prstGeom prst="rect">
            <a:avLst/>
          </a:prstGeom>
          <a:solidFill>
            <a:schemeClr val="bg1"/>
          </a:solidFill>
        </p:spPr>
        <p:txBody>
          <a:bodyPr wrap="square" rtlCol="0">
            <a:spAutoFit/>
          </a:bodyPr>
          <a:lstStyle/>
          <a:p>
            <a:pPr algn="ctr"/>
            <a:r>
              <a:rPr lang="ja-JP" altLang="en-US" sz="2800" dirty="0" smtClean="0"/>
              <a:t>開放電圧</a:t>
            </a:r>
            <a:endParaRPr kumimoji="1" lang="ja-JP" altLang="en-US" sz="2800" dirty="0"/>
          </a:p>
        </p:txBody>
      </p:sp>
      <p:sp>
        <p:nvSpPr>
          <p:cNvPr id="9" name="テキスト ボックス 8"/>
          <p:cNvSpPr txBox="1"/>
          <p:nvPr/>
        </p:nvSpPr>
        <p:spPr>
          <a:xfrm>
            <a:off x="1547664" y="5013176"/>
            <a:ext cx="1440160" cy="461665"/>
          </a:xfrm>
          <a:prstGeom prst="rect">
            <a:avLst/>
          </a:prstGeom>
          <a:solidFill>
            <a:schemeClr val="bg1"/>
          </a:solidFill>
        </p:spPr>
        <p:txBody>
          <a:bodyPr wrap="square" rtlCol="0">
            <a:spAutoFit/>
          </a:bodyPr>
          <a:lstStyle/>
          <a:p>
            <a:pPr algn="ctr"/>
            <a:r>
              <a:rPr lang="ja-JP" altLang="en-US" sz="2400" dirty="0" smtClean="0"/>
              <a:t>開放電圧</a:t>
            </a:r>
            <a:endParaRPr kumimoji="1" lang="ja-JP"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4985793"/>
            <a:ext cx="7020271" cy="187220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0"/>
            <a:ext cx="6804248" cy="3573016"/>
          </a:xfrm>
          <a:prstGeom prst="rect">
            <a:avLst/>
          </a:prstGeom>
          <a:noFill/>
          <a:ln w="9525">
            <a:noFill/>
            <a:miter lim="800000"/>
            <a:headEnd/>
            <a:tailEnd/>
          </a:ln>
        </p:spPr>
      </p:pic>
      <p:sp>
        <p:nvSpPr>
          <p:cNvPr id="4" name="テキスト ボックス 3"/>
          <p:cNvSpPr txBox="1"/>
          <p:nvPr/>
        </p:nvSpPr>
        <p:spPr>
          <a:xfrm>
            <a:off x="0" y="4581128"/>
            <a:ext cx="3347864" cy="400110"/>
          </a:xfrm>
          <a:prstGeom prst="rect">
            <a:avLst/>
          </a:prstGeom>
          <a:noFill/>
        </p:spPr>
        <p:txBody>
          <a:bodyPr wrap="square" rtlCol="0">
            <a:spAutoFit/>
          </a:bodyPr>
          <a:lstStyle/>
          <a:p>
            <a:r>
              <a:rPr kumimoji="1" lang="ja-JP" altLang="en-US" sz="2000" dirty="0" smtClean="0"/>
              <a:t>表４　</a:t>
            </a:r>
            <a:r>
              <a:rPr lang="ja-JP" altLang="en-US" sz="2000" dirty="0" smtClean="0"/>
              <a:t>性能評価実験の比較</a:t>
            </a:r>
            <a:endParaRPr kumimoji="1" lang="ja-JP" altLang="en-US" sz="2000" dirty="0"/>
          </a:p>
        </p:txBody>
      </p:sp>
      <p:sp>
        <p:nvSpPr>
          <p:cNvPr id="5" name="テキスト ボックス 4"/>
          <p:cNvSpPr txBox="1"/>
          <p:nvPr/>
        </p:nvSpPr>
        <p:spPr>
          <a:xfrm>
            <a:off x="0" y="3717032"/>
            <a:ext cx="6084168" cy="400110"/>
          </a:xfrm>
          <a:prstGeom prst="rect">
            <a:avLst/>
          </a:prstGeom>
          <a:noFill/>
        </p:spPr>
        <p:txBody>
          <a:bodyPr wrap="square" rtlCol="0">
            <a:spAutoFit/>
          </a:bodyPr>
          <a:lstStyle/>
          <a:p>
            <a:r>
              <a:rPr lang="ja-JP" altLang="en-US" sz="2000" dirty="0" smtClean="0"/>
              <a:t>図２</a:t>
            </a:r>
            <a:r>
              <a:rPr kumimoji="1" lang="ja-JP" altLang="en-US" sz="2000" dirty="0" smtClean="0"/>
              <a:t>　</a:t>
            </a:r>
            <a:r>
              <a:rPr lang="ja-JP" altLang="en-US" sz="2000" dirty="0" smtClean="0"/>
              <a:t>色素増感太陽電池の性能評価実験の結果</a:t>
            </a:r>
            <a:endParaRPr kumimoji="1" lang="ja-JP" altLang="en-US" sz="2000" dirty="0"/>
          </a:p>
        </p:txBody>
      </p:sp>
      <p:sp>
        <p:nvSpPr>
          <p:cNvPr id="6" name="テキスト ボックス 5"/>
          <p:cNvSpPr txBox="1"/>
          <p:nvPr/>
        </p:nvSpPr>
        <p:spPr>
          <a:xfrm>
            <a:off x="1691680" y="692696"/>
            <a:ext cx="1584176" cy="400110"/>
          </a:xfrm>
          <a:prstGeom prst="rect">
            <a:avLst/>
          </a:prstGeom>
          <a:noFill/>
        </p:spPr>
        <p:txBody>
          <a:bodyPr wrap="square" rtlCol="0">
            <a:spAutoFit/>
          </a:bodyPr>
          <a:lstStyle/>
          <a:p>
            <a:r>
              <a:rPr kumimoji="1" lang="ja-JP" altLang="en-US" sz="2000" dirty="0" smtClean="0"/>
              <a:t>市販の製品</a:t>
            </a:r>
            <a:endParaRPr kumimoji="1" lang="ja-JP" altLang="en-US" sz="2000" dirty="0"/>
          </a:p>
        </p:txBody>
      </p:sp>
      <p:sp>
        <p:nvSpPr>
          <p:cNvPr id="7" name="テキスト ボックス 6"/>
          <p:cNvSpPr txBox="1"/>
          <p:nvPr/>
        </p:nvSpPr>
        <p:spPr>
          <a:xfrm>
            <a:off x="1331640" y="2204864"/>
            <a:ext cx="1584176" cy="400110"/>
          </a:xfrm>
          <a:prstGeom prst="rect">
            <a:avLst/>
          </a:prstGeom>
          <a:noFill/>
        </p:spPr>
        <p:txBody>
          <a:bodyPr wrap="square" rtlCol="0">
            <a:spAutoFit/>
          </a:bodyPr>
          <a:lstStyle/>
          <a:p>
            <a:r>
              <a:rPr lang="ja-JP" altLang="en-US" sz="2000" dirty="0" smtClean="0"/>
              <a:t>本教材</a:t>
            </a:r>
            <a:endParaRPr kumimoji="1" lang="ja-JP" altLang="en-US" sz="2000" dirty="0"/>
          </a:p>
        </p:txBody>
      </p:sp>
      <p:sp>
        <p:nvSpPr>
          <p:cNvPr id="8" name="円/楕円 7"/>
          <p:cNvSpPr/>
          <p:nvPr/>
        </p:nvSpPr>
        <p:spPr>
          <a:xfrm>
            <a:off x="2627784" y="5661248"/>
            <a:ext cx="3024336" cy="1196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9" name="角丸四角形吹き出し 8"/>
          <p:cNvSpPr/>
          <p:nvPr/>
        </p:nvSpPr>
        <p:spPr>
          <a:xfrm>
            <a:off x="5255568" y="3789040"/>
            <a:ext cx="3888432" cy="1008112"/>
          </a:xfrm>
          <a:prstGeom prst="wedgeRoundRectCallout">
            <a:avLst>
              <a:gd name="adj1" fmla="val -49300"/>
              <a:gd name="adj2" fmla="val 144758"/>
              <a:gd name="adj3" fmla="val 16667"/>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変換効率・開放電圧において十分な性能を示した</a:t>
            </a:r>
            <a:endParaRPr kumimoji="1" lang="ja-JP"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４．体験講座</a:t>
            </a:r>
            <a:endParaRPr kumimoji="1" lang="ja-JP" altLang="en-US" dirty="0"/>
          </a:p>
        </p:txBody>
      </p:sp>
      <p:sp>
        <p:nvSpPr>
          <p:cNvPr id="3" name="角丸四角形 2"/>
          <p:cNvSpPr/>
          <p:nvPr/>
        </p:nvSpPr>
        <p:spPr>
          <a:xfrm>
            <a:off x="0" y="1196752"/>
            <a:ext cx="4968552"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2010</a:t>
            </a:r>
            <a:r>
              <a:rPr kumimoji="1" lang="ja-JP" altLang="en-US" sz="2400" dirty="0" smtClean="0">
                <a:solidFill>
                  <a:schemeClr val="tx1"/>
                </a:solidFill>
              </a:rPr>
              <a:t>年</a:t>
            </a:r>
            <a:r>
              <a:rPr kumimoji="1" lang="en-US" altLang="ja-JP" sz="2400" dirty="0" smtClean="0">
                <a:solidFill>
                  <a:schemeClr val="tx1"/>
                </a:solidFill>
              </a:rPr>
              <a:t>12</a:t>
            </a:r>
            <a:r>
              <a:rPr kumimoji="1" lang="ja-JP" altLang="en-US" sz="2400" dirty="0" smtClean="0">
                <a:solidFill>
                  <a:schemeClr val="tx1"/>
                </a:solidFill>
              </a:rPr>
              <a:t>月</a:t>
            </a:r>
            <a:endParaRPr kumimoji="1" lang="en-US" altLang="ja-JP" sz="2400" dirty="0" smtClean="0">
              <a:solidFill>
                <a:schemeClr val="tx1"/>
              </a:solidFill>
            </a:endParaRPr>
          </a:p>
          <a:p>
            <a:pPr algn="ctr"/>
            <a:r>
              <a:rPr kumimoji="1" lang="ja-JP" altLang="en-US" sz="2400" dirty="0" smtClean="0">
                <a:solidFill>
                  <a:schemeClr val="tx1"/>
                </a:solidFill>
              </a:rPr>
              <a:t>「理科大好き実験教室」</a:t>
            </a:r>
            <a:endParaRPr kumimoji="1" lang="ja-JP" altLang="en-US" sz="2400" dirty="0">
              <a:solidFill>
                <a:schemeClr val="tx1"/>
              </a:solidFill>
            </a:endParaRPr>
          </a:p>
        </p:txBody>
      </p:sp>
      <p:sp>
        <p:nvSpPr>
          <p:cNvPr id="4" name="角丸四角形 3"/>
          <p:cNvSpPr/>
          <p:nvPr/>
        </p:nvSpPr>
        <p:spPr>
          <a:xfrm>
            <a:off x="0" y="2348880"/>
            <a:ext cx="4932040" cy="39604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「色素増感太陽電池を手作りして、電子メロディーを鳴らそう」</a:t>
            </a:r>
            <a:endParaRPr kumimoji="1" lang="en-US" altLang="ja-JP" sz="2400" dirty="0" smtClean="0">
              <a:solidFill>
                <a:schemeClr val="tx1"/>
              </a:solidFill>
            </a:endParaRPr>
          </a:p>
          <a:p>
            <a:r>
              <a:rPr kumimoji="1" lang="ja-JP" altLang="en-US" sz="2400" dirty="0" smtClean="0">
                <a:solidFill>
                  <a:schemeClr val="tx1"/>
                </a:solidFill>
              </a:rPr>
              <a:t>参加者</a:t>
            </a:r>
            <a:endParaRPr kumimoji="1" lang="en-US" altLang="ja-JP" sz="2400" dirty="0" smtClean="0">
              <a:solidFill>
                <a:schemeClr val="tx1"/>
              </a:solidFill>
            </a:endParaRPr>
          </a:p>
          <a:p>
            <a:r>
              <a:rPr lang="ja-JP" altLang="en-US" sz="2400" dirty="0" smtClean="0">
                <a:solidFill>
                  <a:schemeClr val="tx1"/>
                </a:solidFill>
              </a:rPr>
              <a:t>小学</a:t>
            </a:r>
            <a:r>
              <a:rPr lang="en-US" altLang="ja-JP" sz="2400" dirty="0" smtClean="0">
                <a:solidFill>
                  <a:schemeClr val="tx1"/>
                </a:solidFill>
              </a:rPr>
              <a:t>4</a:t>
            </a:r>
            <a:r>
              <a:rPr lang="ja-JP" altLang="en-US" sz="2400" dirty="0" smtClean="0">
                <a:solidFill>
                  <a:schemeClr val="tx1"/>
                </a:solidFill>
              </a:rPr>
              <a:t>年生</a:t>
            </a:r>
            <a:r>
              <a:rPr lang="en-US" altLang="ja-JP" sz="2400" dirty="0" smtClean="0">
                <a:solidFill>
                  <a:schemeClr val="tx1"/>
                </a:solidFill>
              </a:rPr>
              <a:t>…7</a:t>
            </a:r>
            <a:r>
              <a:rPr lang="ja-JP" altLang="en-US" sz="2400" dirty="0" smtClean="0">
                <a:solidFill>
                  <a:schemeClr val="tx1"/>
                </a:solidFill>
              </a:rPr>
              <a:t>名</a:t>
            </a:r>
            <a:endParaRPr lang="en-US" altLang="ja-JP" sz="2400" dirty="0" smtClean="0">
              <a:solidFill>
                <a:schemeClr val="tx1"/>
              </a:solidFill>
            </a:endParaRPr>
          </a:p>
          <a:p>
            <a:r>
              <a:rPr kumimoji="1" lang="ja-JP" altLang="en-US" sz="2400" dirty="0" smtClean="0">
                <a:solidFill>
                  <a:schemeClr val="tx1"/>
                </a:solidFill>
              </a:rPr>
              <a:t>小学</a:t>
            </a:r>
            <a:r>
              <a:rPr kumimoji="1" lang="en-US" altLang="ja-JP" sz="2400" dirty="0" smtClean="0">
                <a:solidFill>
                  <a:schemeClr val="tx1"/>
                </a:solidFill>
              </a:rPr>
              <a:t>5</a:t>
            </a:r>
            <a:r>
              <a:rPr kumimoji="1" lang="ja-JP" altLang="en-US" sz="2400" dirty="0" smtClean="0">
                <a:solidFill>
                  <a:schemeClr val="tx1"/>
                </a:solidFill>
              </a:rPr>
              <a:t>年生</a:t>
            </a:r>
            <a:r>
              <a:rPr kumimoji="1" lang="en-US" altLang="ja-JP" sz="2400" dirty="0" smtClean="0">
                <a:solidFill>
                  <a:schemeClr val="tx1"/>
                </a:solidFill>
              </a:rPr>
              <a:t>…6</a:t>
            </a:r>
            <a:r>
              <a:rPr kumimoji="1" lang="ja-JP" altLang="en-US" sz="2400" dirty="0" smtClean="0">
                <a:solidFill>
                  <a:schemeClr val="tx1"/>
                </a:solidFill>
              </a:rPr>
              <a:t>名</a:t>
            </a:r>
            <a:endParaRPr kumimoji="1" lang="en-US" altLang="ja-JP" sz="2400" dirty="0" smtClean="0">
              <a:solidFill>
                <a:schemeClr val="tx1"/>
              </a:solidFill>
            </a:endParaRPr>
          </a:p>
          <a:p>
            <a:r>
              <a:rPr lang="ja-JP" altLang="en-US" sz="2400" dirty="0" smtClean="0">
                <a:solidFill>
                  <a:schemeClr val="tx1"/>
                </a:solidFill>
              </a:rPr>
              <a:t>小学６年生</a:t>
            </a:r>
            <a:r>
              <a:rPr lang="en-US" altLang="ja-JP" sz="2400" dirty="0" smtClean="0">
                <a:solidFill>
                  <a:schemeClr val="tx1"/>
                </a:solidFill>
              </a:rPr>
              <a:t>…3</a:t>
            </a:r>
            <a:r>
              <a:rPr lang="ja-JP" altLang="en-US" sz="2400" dirty="0" smtClean="0">
                <a:solidFill>
                  <a:schemeClr val="tx1"/>
                </a:solidFill>
              </a:rPr>
              <a:t>名</a:t>
            </a:r>
            <a:endParaRPr lang="en-US" altLang="ja-JP" sz="2400" dirty="0" smtClean="0">
              <a:solidFill>
                <a:schemeClr val="tx1"/>
              </a:solidFill>
            </a:endParaRPr>
          </a:p>
          <a:p>
            <a:r>
              <a:rPr kumimoji="1" lang="ja-JP" altLang="en-US" sz="2400" dirty="0" smtClean="0">
                <a:solidFill>
                  <a:schemeClr val="tx1"/>
                </a:solidFill>
              </a:rPr>
              <a:t>中学生</a:t>
            </a:r>
            <a:r>
              <a:rPr kumimoji="1" lang="en-US" altLang="ja-JP" sz="2400" dirty="0" smtClean="0">
                <a:solidFill>
                  <a:schemeClr val="tx1"/>
                </a:solidFill>
              </a:rPr>
              <a:t>…2</a:t>
            </a:r>
            <a:r>
              <a:rPr kumimoji="1" lang="ja-JP" altLang="en-US" sz="2400" dirty="0" smtClean="0">
                <a:solidFill>
                  <a:schemeClr val="tx1"/>
                </a:solidFill>
              </a:rPr>
              <a:t>名</a:t>
            </a:r>
            <a:endParaRPr kumimoji="1" lang="en-US" altLang="ja-JP" sz="2400" dirty="0" smtClean="0">
              <a:solidFill>
                <a:schemeClr val="tx1"/>
              </a:solidFill>
            </a:endParaRPr>
          </a:p>
          <a:p>
            <a:r>
              <a:rPr lang="ja-JP" altLang="en-US" sz="2400" dirty="0" smtClean="0">
                <a:solidFill>
                  <a:schemeClr val="tx1"/>
                </a:solidFill>
              </a:rPr>
              <a:t>高校生</a:t>
            </a:r>
            <a:r>
              <a:rPr lang="en-US" altLang="ja-JP" sz="2400" dirty="0" smtClean="0">
                <a:solidFill>
                  <a:schemeClr val="tx1"/>
                </a:solidFill>
              </a:rPr>
              <a:t>…</a:t>
            </a:r>
            <a:r>
              <a:rPr lang="ja-JP" altLang="en-US" sz="2400" dirty="0" smtClean="0">
                <a:solidFill>
                  <a:schemeClr val="tx1"/>
                </a:solidFill>
              </a:rPr>
              <a:t>１名</a:t>
            </a:r>
            <a:endParaRPr lang="en-US" altLang="ja-JP" sz="2400" dirty="0" smtClean="0">
              <a:solidFill>
                <a:schemeClr val="tx1"/>
              </a:solidFill>
            </a:endParaRPr>
          </a:p>
          <a:p>
            <a:r>
              <a:rPr kumimoji="1" lang="ja-JP" altLang="en-US" sz="2400" dirty="0" smtClean="0">
                <a:solidFill>
                  <a:schemeClr val="tx1"/>
                </a:solidFill>
              </a:rPr>
              <a:t>社会人</a:t>
            </a:r>
            <a:r>
              <a:rPr kumimoji="1" lang="en-US" altLang="ja-JP" sz="2400" dirty="0" smtClean="0">
                <a:solidFill>
                  <a:schemeClr val="tx1"/>
                </a:solidFill>
              </a:rPr>
              <a:t>…2</a:t>
            </a:r>
            <a:r>
              <a:rPr kumimoji="1" lang="ja-JP" altLang="en-US" sz="2400" dirty="0" smtClean="0">
                <a:solidFill>
                  <a:schemeClr val="tx1"/>
                </a:solidFill>
              </a:rPr>
              <a:t>名</a:t>
            </a:r>
            <a:endParaRPr kumimoji="1" lang="ja-JP" altLang="en-US" sz="2400" dirty="0">
              <a:solidFill>
                <a:schemeClr val="tx1"/>
              </a:solidFill>
            </a:endParaRPr>
          </a:p>
        </p:txBody>
      </p:sp>
      <p:sp>
        <p:nvSpPr>
          <p:cNvPr id="5" name="曲折矢印 4"/>
          <p:cNvSpPr/>
          <p:nvPr/>
        </p:nvSpPr>
        <p:spPr>
          <a:xfrm rot="5400000">
            <a:off x="5544108" y="2240868"/>
            <a:ext cx="1368152" cy="2016224"/>
          </a:xfrm>
          <a:prstGeom prst="ben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星 24 5"/>
          <p:cNvSpPr/>
          <p:nvPr/>
        </p:nvSpPr>
        <p:spPr>
          <a:xfrm>
            <a:off x="3059832" y="4149080"/>
            <a:ext cx="6084168" cy="2259632"/>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参加者全員が</a:t>
            </a:r>
            <a:endParaRPr kumimoji="1" lang="en-US" altLang="ja-JP" sz="2400" dirty="0" smtClean="0">
              <a:solidFill>
                <a:schemeClr val="tx1"/>
              </a:solidFill>
            </a:endParaRPr>
          </a:p>
          <a:p>
            <a:pPr algn="ctr"/>
            <a:r>
              <a:rPr kumimoji="1" lang="ja-JP" altLang="en-US" sz="2400" dirty="0" smtClean="0">
                <a:solidFill>
                  <a:schemeClr val="tx1"/>
                </a:solidFill>
              </a:rPr>
              <a:t>電子メロディーを</a:t>
            </a:r>
            <a:endParaRPr kumimoji="1" lang="en-US" altLang="ja-JP" sz="2400" dirty="0" smtClean="0">
              <a:solidFill>
                <a:schemeClr val="tx1"/>
              </a:solidFill>
            </a:endParaRPr>
          </a:p>
          <a:p>
            <a:pPr algn="ctr"/>
            <a:r>
              <a:rPr kumimoji="1" lang="ja-JP" altLang="en-US" sz="2400" dirty="0" smtClean="0">
                <a:solidFill>
                  <a:schemeClr val="tx1"/>
                </a:solidFill>
              </a:rPr>
              <a:t>鳴らすことに</a:t>
            </a:r>
            <a:endParaRPr kumimoji="1" lang="en-US" altLang="ja-JP" sz="2400" dirty="0" smtClean="0">
              <a:solidFill>
                <a:schemeClr val="tx1"/>
              </a:solidFill>
            </a:endParaRPr>
          </a:p>
          <a:p>
            <a:pPr algn="ctr"/>
            <a:r>
              <a:rPr kumimoji="1" lang="ja-JP" altLang="en-US" sz="2400" dirty="0" smtClean="0">
                <a:solidFill>
                  <a:schemeClr val="tx1"/>
                </a:solidFill>
              </a:rPr>
              <a:t>成功！！</a:t>
            </a:r>
            <a:endParaRPr kumimoji="1"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404664"/>
            <a:ext cx="3707904" cy="648072"/>
          </a:xfrm>
          <a:prstGeom prst="round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参加者の声</a:t>
            </a:r>
            <a:endParaRPr kumimoji="1" lang="ja-JP" altLang="en-US" sz="2800" dirty="0">
              <a:solidFill>
                <a:schemeClr val="tx1"/>
              </a:solidFill>
            </a:endParaRPr>
          </a:p>
        </p:txBody>
      </p:sp>
      <p:sp>
        <p:nvSpPr>
          <p:cNvPr id="3" name="円/楕円 2"/>
          <p:cNvSpPr/>
          <p:nvPr/>
        </p:nvSpPr>
        <p:spPr>
          <a:xfrm>
            <a:off x="0" y="1556792"/>
            <a:ext cx="3995936" cy="165618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家に持って帰って再実験できますか？</a:t>
            </a:r>
            <a:endParaRPr kumimoji="1" lang="ja-JP" altLang="en-US" sz="2800" dirty="0">
              <a:solidFill>
                <a:schemeClr val="tx1"/>
              </a:solidFill>
            </a:endParaRPr>
          </a:p>
        </p:txBody>
      </p:sp>
      <p:sp>
        <p:nvSpPr>
          <p:cNvPr id="4" name="円/楕円 3"/>
          <p:cNvSpPr/>
          <p:nvPr/>
        </p:nvSpPr>
        <p:spPr>
          <a:xfrm>
            <a:off x="4067944" y="476672"/>
            <a:ext cx="3528392" cy="1800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どのくらい長持ちしますか？</a:t>
            </a:r>
            <a:endParaRPr kumimoji="1" lang="ja-JP" altLang="en-US" sz="2800" dirty="0">
              <a:solidFill>
                <a:schemeClr val="tx1"/>
              </a:solidFill>
            </a:endParaRPr>
          </a:p>
        </p:txBody>
      </p:sp>
      <p:sp>
        <p:nvSpPr>
          <p:cNvPr id="5" name="円/楕円 4"/>
          <p:cNvSpPr/>
          <p:nvPr/>
        </p:nvSpPr>
        <p:spPr>
          <a:xfrm>
            <a:off x="4283968" y="2420888"/>
            <a:ext cx="3528392" cy="18002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鳴らなくなったらどうしたらよいですか</a:t>
            </a:r>
            <a:r>
              <a:rPr kumimoji="1" lang="ja-JP" altLang="en-US" sz="2800" dirty="0" smtClean="0">
                <a:solidFill>
                  <a:schemeClr val="tx1"/>
                </a:solidFill>
              </a:rPr>
              <a:t>？</a:t>
            </a:r>
            <a:endParaRPr kumimoji="1" lang="ja-JP" altLang="en-US" sz="2800" dirty="0">
              <a:solidFill>
                <a:schemeClr val="tx1"/>
              </a:solidFill>
            </a:endParaRPr>
          </a:p>
        </p:txBody>
      </p:sp>
      <p:sp>
        <p:nvSpPr>
          <p:cNvPr id="6" name="右矢印 5"/>
          <p:cNvSpPr/>
          <p:nvPr/>
        </p:nvSpPr>
        <p:spPr>
          <a:xfrm>
            <a:off x="611560" y="4653136"/>
            <a:ext cx="1440160" cy="158417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339752" y="4797152"/>
            <a:ext cx="5256584" cy="1512168"/>
          </a:xfrm>
          <a:prstGeom prst="roundRect">
            <a:avLst>
              <a:gd name="adj" fmla="val 3735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自然エネルギーや地球環境問題への大きな関心が</a:t>
            </a:r>
            <a:r>
              <a:rPr lang="ja-JP" altLang="en-US" sz="2800" dirty="0" smtClean="0">
                <a:solidFill>
                  <a:schemeClr val="tx1"/>
                </a:solidFill>
              </a:rPr>
              <a:t>うかがわれた。</a:t>
            </a:r>
            <a:endParaRPr kumimoji="1" lang="ja-JP" altLang="en-US" sz="2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５．おわりに</a:t>
            </a:r>
            <a:endParaRPr kumimoji="1" lang="ja-JP" altLang="en-US" dirty="0"/>
          </a:p>
        </p:txBody>
      </p:sp>
      <p:sp>
        <p:nvSpPr>
          <p:cNvPr id="3" name="角丸四角形 2"/>
          <p:cNvSpPr/>
          <p:nvPr/>
        </p:nvSpPr>
        <p:spPr>
          <a:xfrm>
            <a:off x="0" y="1268760"/>
            <a:ext cx="8460432" cy="1008112"/>
          </a:xfrm>
          <a:prstGeom prst="roundRect">
            <a:avLst>
              <a:gd name="adj" fmla="val 3735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身の回りの日用品を利用・紹介することで、少しでも科学や科学技術へのアレルギーを取り除く工夫をした</a:t>
            </a:r>
            <a:endParaRPr kumimoji="1" lang="en-US" altLang="ja-JP" sz="2800" dirty="0" smtClean="0">
              <a:solidFill>
                <a:schemeClr val="tx1"/>
              </a:solidFill>
            </a:endParaRPr>
          </a:p>
        </p:txBody>
      </p:sp>
      <p:sp>
        <p:nvSpPr>
          <p:cNvPr id="4" name="角丸四角形 3"/>
          <p:cNvSpPr/>
          <p:nvPr/>
        </p:nvSpPr>
        <p:spPr>
          <a:xfrm>
            <a:off x="395536" y="3140968"/>
            <a:ext cx="280831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電気伝導性ガラス</a:t>
            </a:r>
            <a:endParaRPr kumimoji="1" lang="ja-JP" altLang="en-US" sz="2400" dirty="0">
              <a:solidFill>
                <a:schemeClr val="tx1"/>
              </a:solidFill>
            </a:endParaRPr>
          </a:p>
        </p:txBody>
      </p:sp>
      <p:sp>
        <p:nvSpPr>
          <p:cNvPr id="5" name="右矢印 4"/>
          <p:cNvSpPr/>
          <p:nvPr/>
        </p:nvSpPr>
        <p:spPr>
          <a:xfrm>
            <a:off x="3563888" y="4437112"/>
            <a:ext cx="936104" cy="50405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932040" y="3140968"/>
            <a:ext cx="3528392" cy="8640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液晶テレビ・タッチパネル</a:t>
            </a:r>
            <a:endParaRPr kumimoji="1" lang="ja-JP" altLang="en-US" sz="2400" dirty="0">
              <a:solidFill>
                <a:schemeClr val="tx1"/>
              </a:solidFill>
            </a:endParaRPr>
          </a:p>
        </p:txBody>
      </p:sp>
      <p:sp>
        <p:nvSpPr>
          <p:cNvPr id="7" name="角丸四角形 6"/>
          <p:cNvSpPr/>
          <p:nvPr/>
        </p:nvSpPr>
        <p:spPr>
          <a:xfrm>
            <a:off x="387152" y="4356720"/>
            <a:ext cx="2808312"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二酸化チタン</a:t>
            </a:r>
            <a:endParaRPr kumimoji="1" lang="ja-JP" altLang="en-US" sz="2400" dirty="0">
              <a:solidFill>
                <a:schemeClr val="tx1"/>
              </a:solidFill>
            </a:endParaRPr>
          </a:p>
        </p:txBody>
      </p:sp>
      <p:sp>
        <p:nvSpPr>
          <p:cNvPr id="8" name="右矢印 7"/>
          <p:cNvSpPr/>
          <p:nvPr/>
        </p:nvSpPr>
        <p:spPr>
          <a:xfrm>
            <a:off x="3563888" y="3284984"/>
            <a:ext cx="936104" cy="50405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860032" y="4293096"/>
            <a:ext cx="3528392" cy="8640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歯磨き粉・洗顔料</a:t>
            </a:r>
            <a:endParaRPr kumimoji="1" lang="ja-JP" altLang="en-US" sz="2400" dirty="0">
              <a:solidFill>
                <a:schemeClr val="tx1"/>
              </a:solidFill>
            </a:endParaRPr>
          </a:p>
        </p:txBody>
      </p:sp>
      <p:sp>
        <p:nvSpPr>
          <p:cNvPr id="10" name="角丸四角形 9"/>
          <p:cNvSpPr/>
          <p:nvPr/>
        </p:nvSpPr>
        <p:spPr>
          <a:xfrm>
            <a:off x="395536" y="5589240"/>
            <a:ext cx="2808312" cy="864096"/>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電解液</a:t>
            </a:r>
            <a:endParaRPr kumimoji="1" lang="ja-JP" altLang="en-US" sz="2400" dirty="0">
              <a:solidFill>
                <a:schemeClr val="tx1"/>
              </a:solidFill>
            </a:endParaRPr>
          </a:p>
        </p:txBody>
      </p:sp>
      <p:sp>
        <p:nvSpPr>
          <p:cNvPr id="11" name="右矢印 10"/>
          <p:cNvSpPr/>
          <p:nvPr/>
        </p:nvSpPr>
        <p:spPr>
          <a:xfrm>
            <a:off x="3635896" y="5733256"/>
            <a:ext cx="936104" cy="50405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932040" y="5589240"/>
            <a:ext cx="3528392" cy="864096"/>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うがい薬</a:t>
            </a:r>
            <a:endParaRPr kumimoji="1" lang="ja-JP" altLang="en-US" sz="2400" dirty="0">
              <a:solidFill>
                <a:schemeClr val="tx1"/>
              </a:solidFill>
            </a:endParaRPr>
          </a:p>
        </p:txBody>
      </p:sp>
      <p:sp>
        <p:nvSpPr>
          <p:cNvPr id="13" name="角丸四角形 12"/>
          <p:cNvSpPr/>
          <p:nvPr/>
        </p:nvSpPr>
        <p:spPr>
          <a:xfrm>
            <a:off x="4644008" y="2852936"/>
            <a:ext cx="4176464" cy="37444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32040" y="2636912"/>
            <a:ext cx="2952328" cy="461665"/>
          </a:xfrm>
          <a:prstGeom prst="rect">
            <a:avLst/>
          </a:prstGeom>
          <a:solidFill>
            <a:schemeClr val="accent1">
              <a:lumMod val="40000"/>
              <a:lumOff val="60000"/>
            </a:schemeClr>
          </a:solidFill>
        </p:spPr>
        <p:txBody>
          <a:bodyPr wrap="square" rtlCol="0">
            <a:spAutoFit/>
          </a:bodyPr>
          <a:lstStyle/>
          <a:p>
            <a:r>
              <a:rPr kumimoji="1" lang="ja-JP" altLang="en-US" sz="2400" dirty="0" smtClean="0"/>
              <a:t>日用品の紹介・利用</a:t>
            </a:r>
            <a:endParaRPr kumimoji="1" lang="ja-JP"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nvGraphicFramePr>
        <p:xfrm>
          <a:off x="323528" y="620688"/>
          <a:ext cx="79928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６．論文を読んで</a:t>
            </a:r>
            <a:endParaRPr kumimoji="1" lang="ja-JP" altLang="en-US" dirty="0"/>
          </a:p>
        </p:txBody>
      </p:sp>
      <p:sp>
        <p:nvSpPr>
          <p:cNvPr id="3" name="角丸四角形 2"/>
          <p:cNvSpPr/>
          <p:nvPr/>
        </p:nvSpPr>
        <p:spPr>
          <a:xfrm>
            <a:off x="467544" y="1772816"/>
            <a:ext cx="7920880" cy="32403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　</a:t>
            </a:r>
            <a:r>
              <a:rPr lang="ja-JP" altLang="en-US" sz="2800" dirty="0" smtClean="0">
                <a:solidFill>
                  <a:schemeClr val="tx1"/>
                </a:solidFill>
              </a:rPr>
              <a:t>多くの人々の科学リテラシーの養成には、日常品などを用いた安価な実験教材の開発が必要であることを再認識しました。</a:t>
            </a:r>
            <a:endParaRPr lang="en-US" altLang="ja-JP" sz="2800" dirty="0" smtClean="0">
              <a:solidFill>
                <a:schemeClr val="tx1"/>
              </a:solidFill>
            </a:endParaRPr>
          </a:p>
          <a:p>
            <a:r>
              <a:rPr lang="ja-JP" altLang="en-US" sz="2800" dirty="0" smtClean="0">
                <a:solidFill>
                  <a:schemeClr val="tx1"/>
                </a:solidFill>
              </a:rPr>
              <a:t>　オープンキャンパスでの反応なども考えると、今後もこのような研究によって多くの人々に科学に対する親しみを持ってもらえるといいと思います。</a:t>
            </a:r>
            <a:endParaRPr lang="en-US" altLang="ja-JP" sz="2800" dirty="0" smtClean="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a:t>
            </a:r>
            <a:r>
              <a:rPr kumimoji="1" lang="ja-JP" altLang="en-US" dirty="0" smtClean="0"/>
              <a:t>１．はじめに</a:t>
            </a:r>
            <a:endParaRPr kumimoji="1" lang="ja-JP" altLang="en-US" dirty="0"/>
          </a:p>
        </p:txBody>
      </p:sp>
      <p:sp>
        <p:nvSpPr>
          <p:cNvPr id="5" name="角丸四角形 4"/>
          <p:cNvSpPr/>
          <p:nvPr/>
        </p:nvSpPr>
        <p:spPr>
          <a:xfrm>
            <a:off x="323528" y="1196752"/>
            <a:ext cx="3024336" cy="936104"/>
          </a:xfrm>
          <a:prstGeom prst="roundRect">
            <a:avLst>
              <a:gd name="adj" fmla="val 0"/>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理科嫌い・理科離れ</a:t>
            </a:r>
            <a:endParaRPr kumimoji="1" lang="ja-JP" altLang="en-US" sz="2400" dirty="0">
              <a:solidFill>
                <a:schemeClr val="tx1"/>
              </a:solidFill>
            </a:endParaRPr>
          </a:p>
        </p:txBody>
      </p:sp>
      <p:sp>
        <p:nvSpPr>
          <p:cNvPr id="6" name="角丸四角形 5"/>
          <p:cNvSpPr/>
          <p:nvPr/>
        </p:nvSpPr>
        <p:spPr>
          <a:xfrm>
            <a:off x="323528" y="2348880"/>
            <a:ext cx="8064896" cy="1224136"/>
          </a:xfrm>
          <a:prstGeom prst="roundRect">
            <a:avLst>
              <a:gd name="adj" fmla="val 0"/>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理科の楽しさ・理科の素晴らしさを伝える活動が広く行われるようになった。</a:t>
            </a:r>
            <a:endParaRPr lang="en-US" altLang="ja-JP" sz="2400" dirty="0" smtClean="0">
              <a:solidFill>
                <a:schemeClr val="tx1"/>
              </a:solidFill>
            </a:endParaRPr>
          </a:p>
          <a:p>
            <a:r>
              <a:rPr kumimoji="1" lang="en-US" altLang="ja-JP" sz="2400" dirty="0" smtClean="0">
                <a:solidFill>
                  <a:schemeClr val="tx1"/>
                </a:solidFill>
              </a:rPr>
              <a:t>Ex)</a:t>
            </a:r>
            <a:r>
              <a:rPr kumimoji="1" lang="ja-JP" altLang="en-US" sz="2400" dirty="0" smtClean="0">
                <a:solidFill>
                  <a:schemeClr val="tx1"/>
                </a:solidFill>
              </a:rPr>
              <a:t>　</a:t>
            </a:r>
            <a:r>
              <a:rPr kumimoji="1" lang="en-US" altLang="ja-JP" sz="2400" dirty="0" smtClean="0">
                <a:solidFill>
                  <a:schemeClr val="tx1"/>
                </a:solidFill>
              </a:rPr>
              <a:t>SSH</a:t>
            </a:r>
            <a:r>
              <a:rPr kumimoji="1" lang="ja-JP" altLang="en-US" sz="2400" dirty="0" smtClean="0">
                <a:solidFill>
                  <a:schemeClr val="tx1"/>
                </a:solidFill>
              </a:rPr>
              <a:t>や</a:t>
            </a:r>
            <a:r>
              <a:rPr kumimoji="1" lang="en-US" altLang="ja-JP" sz="2400" dirty="0" smtClean="0">
                <a:solidFill>
                  <a:schemeClr val="tx1"/>
                </a:solidFill>
              </a:rPr>
              <a:t>SPP</a:t>
            </a:r>
            <a:r>
              <a:rPr kumimoji="1" lang="ja-JP" altLang="en-US" sz="2400" dirty="0" smtClean="0">
                <a:solidFill>
                  <a:schemeClr val="tx1"/>
                </a:solidFill>
              </a:rPr>
              <a:t>などの活動</a:t>
            </a:r>
            <a:endParaRPr kumimoji="1" lang="ja-JP" altLang="en-US" sz="2400" dirty="0">
              <a:solidFill>
                <a:schemeClr val="tx1"/>
              </a:solidFill>
            </a:endParaRPr>
          </a:p>
        </p:txBody>
      </p:sp>
      <p:sp>
        <p:nvSpPr>
          <p:cNvPr id="7" name="曲折矢印 6"/>
          <p:cNvSpPr/>
          <p:nvPr/>
        </p:nvSpPr>
        <p:spPr>
          <a:xfrm rot="5400000">
            <a:off x="3671900" y="1232756"/>
            <a:ext cx="864096" cy="936104"/>
          </a:xfrm>
          <a:prstGeom prst="ben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251520" y="3861048"/>
            <a:ext cx="1080120" cy="461665"/>
          </a:xfrm>
          <a:prstGeom prst="rect">
            <a:avLst/>
          </a:prstGeom>
          <a:noFill/>
        </p:spPr>
        <p:txBody>
          <a:bodyPr wrap="square" rtlCol="0">
            <a:spAutoFit/>
          </a:bodyPr>
          <a:lstStyle/>
          <a:p>
            <a:r>
              <a:rPr kumimoji="1" lang="ja-JP" altLang="en-US" sz="2400" dirty="0" smtClean="0"/>
              <a:t>しかし</a:t>
            </a:r>
            <a:endParaRPr kumimoji="1" lang="ja-JP" altLang="en-US" sz="2400" dirty="0"/>
          </a:p>
        </p:txBody>
      </p:sp>
      <p:sp>
        <p:nvSpPr>
          <p:cNvPr id="11" name="星 24 10"/>
          <p:cNvSpPr/>
          <p:nvPr/>
        </p:nvSpPr>
        <p:spPr>
          <a:xfrm>
            <a:off x="1115616" y="4005064"/>
            <a:ext cx="5616624" cy="1296144"/>
          </a:xfrm>
          <a:prstGeom prst="star2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2011</a:t>
            </a:r>
            <a:r>
              <a:rPr kumimoji="1" lang="ja-JP" altLang="en-US" sz="2400" dirty="0" smtClean="0">
                <a:solidFill>
                  <a:schemeClr val="tx1"/>
                </a:solidFill>
              </a:rPr>
              <a:t>年</a:t>
            </a:r>
            <a:r>
              <a:rPr kumimoji="1" lang="en-US" altLang="ja-JP" sz="2400" dirty="0" smtClean="0">
                <a:solidFill>
                  <a:schemeClr val="tx1"/>
                </a:solidFill>
              </a:rPr>
              <a:t>3</a:t>
            </a:r>
            <a:r>
              <a:rPr kumimoji="1" lang="ja-JP" altLang="en-US" sz="2400" dirty="0" smtClean="0">
                <a:solidFill>
                  <a:schemeClr val="tx1"/>
                </a:solidFill>
              </a:rPr>
              <a:t>月</a:t>
            </a:r>
            <a:endParaRPr kumimoji="1" lang="en-US" altLang="ja-JP" sz="2400" dirty="0" smtClean="0">
              <a:solidFill>
                <a:schemeClr val="tx1"/>
              </a:solidFill>
            </a:endParaRPr>
          </a:p>
          <a:p>
            <a:pPr algn="ctr"/>
            <a:r>
              <a:rPr kumimoji="1" lang="ja-JP" altLang="en-US" sz="2400" dirty="0" smtClean="0">
                <a:solidFill>
                  <a:schemeClr val="tx1"/>
                </a:solidFill>
              </a:rPr>
              <a:t>東日本大震災</a:t>
            </a:r>
            <a:endParaRPr kumimoji="1" lang="ja-JP" altLang="en-US" sz="2400" dirty="0">
              <a:solidFill>
                <a:schemeClr val="tx1"/>
              </a:solidFill>
            </a:endParaRPr>
          </a:p>
        </p:txBody>
      </p:sp>
      <p:sp>
        <p:nvSpPr>
          <p:cNvPr id="12" name="角丸四角形 11"/>
          <p:cNvSpPr/>
          <p:nvPr/>
        </p:nvSpPr>
        <p:spPr>
          <a:xfrm>
            <a:off x="1043608" y="5894512"/>
            <a:ext cx="7488832" cy="963488"/>
          </a:xfrm>
          <a:prstGeom prst="roundRect">
            <a:avLst>
              <a:gd name="adj" fmla="val 0"/>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多くの国民が、</a:t>
            </a:r>
            <a:r>
              <a:rPr kumimoji="1" lang="ja-JP" altLang="en-US" sz="2400" dirty="0" smtClean="0">
                <a:solidFill>
                  <a:srgbClr val="FF0000"/>
                </a:solidFill>
              </a:rPr>
              <a:t>エネルギー政策</a:t>
            </a:r>
            <a:r>
              <a:rPr lang="ja-JP" altLang="en-US" sz="2400" dirty="0" smtClean="0">
                <a:solidFill>
                  <a:srgbClr val="FF0000"/>
                </a:solidFill>
              </a:rPr>
              <a:t>の在り方に戸惑う状況が生じる。　</a:t>
            </a:r>
            <a:r>
              <a:rPr lang="ja-JP" altLang="en-US" sz="2400" dirty="0" smtClean="0">
                <a:solidFill>
                  <a:schemeClr val="tx1"/>
                </a:solidFill>
              </a:rPr>
              <a:t>⇒　科学リテラシーの見直しが必要</a:t>
            </a:r>
            <a:endParaRPr kumimoji="1" lang="ja-JP" altLang="en-US" sz="2400" dirty="0">
              <a:solidFill>
                <a:srgbClr val="FF0000"/>
              </a:solidFill>
            </a:endParaRPr>
          </a:p>
        </p:txBody>
      </p:sp>
      <p:sp>
        <p:nvSpPr>
          <p:cNvPr id="13" name="下矢印 12"/>
          <p:cNvSpPr/>
          <p:nvPr/>
        </p:nvSpPr>
        <p:spPr>
          <a:xfrm>
            <a:off x="3779912" y="5445224"/>
            <a:ext cx="792088" cy="288032"/>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0" y="332656"/>
            <a:ext cx="4104456"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高度科学技術社会に生きる</a:t>
            </a:r>
            <a:endParaRPr kumimoji="1" lang="ja-JP" altLang="en-US" sz="2400" dirty="0">
              <a:solidFill>
                <a:schemeClr val="tx1"/>
              </a:solidFill>
            </a:endParaRPr>
          </a:p>
        </p:txBody>
      </p:sp>
      <p:sp>
        <p:nvSpPr>
          <p:cNvPr id="5" name="角丸四角形 4"/>
          <p:cNvSpPr/>
          <p:nvPr/>
        </p:nvSpPr>
        <p:spPr>
          <a:xfrm>
            <a:off x="0" y="1556792"/>
            <a:ext cx="5616624" cy="72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市民にとって科学リテラシーは必要である</a:t>
            </a:r>
            <a:endParaRPr kumimoji="1" lang="ja-JP" altLang="en-US" sz="2400" dirty="0">
              <a:solidFill>
                <a:schemeClr val="tx1"/>
              </a:solidFill>
            </a:endParaRPr>
          </a:p>
        </p:txBody>
      </p:sp>
      <p:sp>
        <p:nvSpPr>
          <p:cNvPr id="6" name="下矢印 5"/>
          <p:cNvSpPr/>
          <p:nvPr/>
        </p:nvSpPr>
        <p:spPr>
          <a:xfrm>
            <a:off x="1835696" y="2564904"/>
            <a:ext cx="792088" cy="288032"/>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1763688" y="1052736"/>
            <a:ext cx="792088" cy="288032"/>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0" y="3140968"/>
            <a:ext cx="9144000" cy="15121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市民が自然エネルギーを体験する実験教室</a:t>
            </a:r>
            <a:r>
              <a:rPr lang="ja-JP" altLang="en-US" sz="2800" dirty="0" smtClean="0">
                <a:solidFill>
                  <a:schemeClr val="tx1"/>
                </a:solidFill>
              </a:rPr>
              <a:t>のテーマとして、</a:t>
            </a:r>
            <a:endParaRPr lang="en-US" altLang="ja-JP" sz="2800" dirty="0" smtClean="0">
              <a:solidFill>
                <a:schemeClr val="tx1"/>
              </a:solidFill>
            </a:endParaRPr>
          </a:p>
          <a:p>
            <a:pPr algn="ctr"/>
            <a:r>
              <a:rPr kumimoji="1" lang="ja-JP" altLang="en-US" sz="2800" dirty="0" smtClean="0">
                <a:solidFill>
                  <a:schemeClr val="tx1"/>
                </a:solidFill>
              </a:rPr>
              <a:t>「色素増感太陽電池の手作り」</a:t>
            </a:r>
            <a:endParaRPr kumimoji="1" lang="en-US" altLang="ja-JP" sz="2800" dirty="0" smtClean="0">
              <a:solidFill>
                <a:schemeClr val="tx1"/>
              </a:solidFill>
            </a:endParaRPr>
          </a:p>
          <a:p>
            <a:pPr algn="r"/>
            <a:r>
              <a:rPr lang="ja-JP" altLang="en-US" sz="2800" dirty="0" smtClean="0">
                <a:solidFill>
                  <a:schemeClr val="tx1"/>
                </a:solidFill>
              </a:rPr>
              <a:t>を行った。</a:t>
            </a:r>
            <a:endParaRPr kumimoji="1" lang="ja-JP" altLang="en-US" sz="2800" dirty="0">
              <a:solidFill>
                <a:schemeClr val="tx1"/>
              </a:solidFill>
            </a:endParaRPr>
          </a:p>
        </p:txBody>
      </p:sp>
      <p:sp>
        <p:nvSpPr>
          <p:cNvPr id="10" name="テキスト ボックス 9"/>
          <p:cNvSpPr txBox="1"/>
          <p:nvPr/>
        </p:nvSpPr>
        <p:spPr>
          <a:xfrm>
            <a:off x="2843808" y="2492896"/>
            <a:ext cx="2376264" cy="461665"/>
          </a:xfrm>
          <a:prstGeom prst="rect">
            <a:avLst/>
          </a:prstGeom>
          <a:noFill/>
        </p:spPr>
        <p:txBody>
          <a:bodyPr wrap="square" rtlCol="0">
            <a:spAutoFit/>
          </a:bodyPr>
          <a:lstStyle/>
          <a:p>
            <a:r>
              <a:rPr kumimoji="1" lang="ja-JP" altLang="en-US" sz="2400" dirty="0" smtClean="0"/>
              <a:t>本研究では、</a:t>
            </a:r>
            <a:endParaRPr kumimoji="1" lang="ja-JP"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smtClean="0"/>
              <a:t>§</a:t>
            </a:r>
            <a:r>
              <a:rPr kumimoji="1" lang="ja-JP" altLang="en-US" dirty="0" smtClean="0"/>
              <a:t>２．開発し</a:t>
            </a:r>
            <a:r>
              <a:rPr lang="ja-JP" altLang="en-US" dirty="0" smtClean="0"/>
              <a:t>た色素増感太陽電池</a:t>
            </a:r>
            <a:endParaRPr kumimoji="1" lang="ja-JP" altLang="en-US" dirty="0"/>
          </a:p>
        </p:txBody>
      </p:sp>
      <p:sp>
        <p:nvSpPr>
          <p:cNvPr id="5" name="角丸四角形 4"/>
          <p:cNvSpPr/>
          <p:nvPr/>
        </p:nvSpPr>
        <p:spPr>
          <a:xfrm>
            <a:off x="251520" y="1268760"/>
            <a:ext cx="3816424" cy="93610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市民の</a:t>
            </a:r>
            <a:r>
              <a:rPr kumimoji="1" lang="ja-JP" altLang="en-US" sz="2400" dirty="0" smtClean="0">
                <a:solidFill>
                  <a:srgbClr val="FF0000"/>
                </a:solidFill>
              </a:rPr>
              <a:t>太陽電池</a:t>
            </a:r>
            <a:r>
              <a:rPr kumimoji="1" lang="ja-JP" altLang="en-US" sz="2400" dirty="0" smtClean="0">
                <a:solidFill>
                  <a:schemeClr val="tx1"/>
                </a:solidFill>
              </a:rPr>
              <a:t>のイメージ</a:t>
            </a:r>
            <a:endParaRPr kumimoji="1" lang="en-US" altLang="ja-JP" sz="2400" dirty="0" smtClean="0">
              <a:solidFill>
                <a:schemeClr val="tx1"/>
              </a:solidFill>
            </a:endParaRPr>
          </a:p>
          <a:p>
            <a:pPr algn="ctr"/>
            <a:r>
              <a:rPr kumimoji="1" lang="ja-JP" altLang="en-US" sz="2400" dirty="0" smtClean="0">
                <a:solidFill>
                  <a:schemeClr val="tx1"/>
                </a:solidFill>
              </a:rPr>
              <a:t>・既製品を用いて実験</a:t>
            </a:r>
            <a:endParaRPr kumimoji="1" lang="en-US" altLang="ja-JP" sz="2400" dirty="0" smtClean="0">
              <a:solidFill>
                <a:schemeClr val="tx1"/>
              </a:solidFill>
            </a:endParaRPr>
          </a:p>
        </p:txBody>
      </p:sp>
      <p:sp>
        <p:nvSpPr>
          <p:cNvPr id="6" name="角丸四角形 5"/>
          <p:cNvSpPr/>
          <p:nvPr/>
        </p:nvSpPr>
        <p:spPr>
          <a:xfrm>
            <a:off x="5327576" y="1268760"/>
            <a:ext cx="3816424" cy="93610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色素増感太陽電池</a:t>
            </a:r>
            <a:endParaRPr lang="en-US" altLang="ja-JP" sz="2400" dirty="0" smtClean="0">
              <a:solidFill>
                <a:schemeClr val="tx1"/>
              </a:solidFill>
            </a:endParaRPr>
          </a:p>
          <a:p>
            <a:pPr algn="ctr"/>
            <a:r>
              <a:rPr kumimoji="1" lang="ja-JP" altLang="en-US" sz="2400" dirty="0" smtClean="0">
                <a:solidFill>
                  <a:schemeClr val="tx1"/>
                </a:solidFill>
              </a:rPr>
              <a:t>・</a:t>
            </a:r>
            <a:r>
              <a:rPr kumimoji="1" lang="ja-JP" altLang="en-US" sz="2400" dirty="0" smtClean="0">
                <a:solidFill>
                  <a:srgbClr val="FF0000"/>
                </a:solidFill>
              </a:rPr>
              <a:t>手作り</a:t>
            </a:r>
            <a:r>
              <a:rPr kumimoji="1" lang="ja-JP" altLang="en-US" sz="2400" dirty="0" smtClean="0">
                <a:solidFill>
                  <a:schemeClr val="tx1"/>
                </a:solidFill>
              </a:rPr>
              <a:t>が可能</a:t>
            </a:r>
            <a:endParaRPr kumimoji="1" lang="en-US" altLang="ja-JP" sz="2400" dirty="0" smtClean="0">
              <a:solidFill>
                <a:schemeClr val="tx1"/>
              </a:solidFill>
            </a:endParaRPr>
          </a:p>
        </p:txBody>
      </p:sp>
      <p:sp>
        <p:nvSpPr>
          <p:cNvPr id="7" name="右矢印 6"/>
          <p:cNvSpPr/>
          <p:nvPr/>
        </p:nvSpPr>
        <p:spPr>
          <a:xfrm>
            <a:off x="4355976" y="1484784"/>
            <a:ext cx="720080" cy="5760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1520" y="2780928"/>
            <a:ext cx="3816424" cy="93610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従来の</a:t>
            </a:r>
            <a:r>
              <a:rPr kumimoji="1" lang="ja-JP" altLang="en-US" sz="2400" dirty="0" smtClean="0">
                <a:solidFill>
                  <a:srgbClr val="FF0000"/>
                </a:solidFill>
              </a:rPr>
              <a:t>色素増感太陽電池</a:t>
            </a:r>
            <a:endParaRPr kumimoji="1" lang="en-US" altLang="ja-JP" sz="2400" dirty="0" smtClean="0">
              <a:solidFill>
                <a:schemeClr val="tx1"/>
              </a:solidFill>
            </a:endParaRPr>
          </a:p>
          <a:p>
            <a:pPr algn="ctr"/>
            <a:r>
              <a:rPr kumimoji="1" lang="ja-JP" altLang="en-US" sz="2400" dirty="0" smtClean="0">
                <a:solidFill>
                  <a:schemeClr val="tx1"/>
                </a:solidFill>
              </a:rPr>
              <a:t>・実験費用が高額</a:t>
            </a:r>
            <a:endParaRPr kumimoji="1" lang="en-US" altLang="ja-JP" sz="2400" dirty="0" smtClean="0">
              <a:solidFill>
                <a:schemeClr val="tx1"/>
              </a:solidFill>
            </a:endParaRPr>
          </a:p>
        </p:txBody>
      </p:sp>
      <p:sp>
        <p:nvSpPr>
          <p:cNvPr id="9" name="角丸四角形 8"/>
          <p:cNvSpPr/>
          <p:nvPr/>
        </p:nvSpPr>
        <p:spPr>
          <a:xfrm>
            <a:off x="1547664" y="4077072"/>
            <a:ext cx="5688632" cy="1800200"/>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rPr>
              <a:t>本研究の色素増感太陽電池</a:t>
            </a:r>
            <a:endParaRPr lang="en-US" altLang="ja-JP" sz="2800" dirty="0" smtClean="0">
              <a:solidFill>
                <a:schemeClr val="tx1"/>
              </a:solidFill>
            </a:endParaRPr>
          </a:p>
          <a:p>
            <a:r>
              <a:rPr kumimoji="1" lang="ja-JP" altLang="en-US" sz="2800" dirty="0" smtClean="0">
                <a:solidFill>
                  <a:schemeClr val="tx1"/>
                </a:solidFill>
              </a:rPr>
              <a:t>・</a:t>
            </a:r>
            <a:r>
              <a:rPr kumimoji="1" lang="ja-JP" altLang="en-US" sz="2800" dirty="0" smtClean="0">
                <a:solidFill>
                  <a:srgbClr val="FF0000"/>
                </a:solidFill>
              </a:rPr>
              <a:t>手作り</a:t>
            </a:r>
            <a:r>
              <a:rPr kumimoji="1" lang="ja-JP" altLang="en-US" sz="2800" dirty="0" smtClean="0">
                <a:solidFill>
                  <a:schemeClr val="tx1"/>
                </a:solidFill>
              </a:rPr>
              <a:t>が可能</a:t>
            </a:r>
            <a:endParaRPr kumimoji="1" lang="en-US" altLang="ja-JP" sz="2800" dirty="0" smtClean="0">
              <a:solidFill>
                <a:schemeClr val="tx1"/>
              </a:solidFill>
            </a:endParaRPr>
          </a:p>
          <a:p>
            <a:r>
              <a:rPr lang="ja-JP" altLang="en-US" sz="2800" dirty="0" smtClean="0">
                <a:solidFill>
                  <a:schemeClr val="tx1"/>
                </a:solidFill>
              </a:rPr>
              <a:t>・材料費を</a:t>
            </a:r>
            <a:r>
              <a:rPr lang="ja-JP" altLang="en-US" sz="2800" dirty="0" smtClean="0">
                <a:solidFill>
                  <a:srgbClr val="FF0000"/>
                </a:solidFill>
              </a:rPr>
              <a:t>安価</a:t>
            </a:r>
            <a:r>
              <a:rPr lang="ja-JP" altLang="en-US" sz="2800" dirty="0" smtClean="0">
                <a:solidFill>
                  <a:schemeClr val="tx1"/>
                </a:solidFill>
              </a:rPr>
              <a:t>にする</a:t>
            </a:r>
            <a:endParaRPr lang="en-US" altLang="ja-JP" sz="2800" dirty="0" smtClean="0">
              <a:solidFill>
                <a:schemeClr val="tx1"/>
              </a:solidFill>
            </a:endParaRPr>
          </a:p>
          <a:p>
            <a:r>
              <a:rPr kumimoji="1" lang="ja-JP" altLang="en-US" sz="2800" dirty="0" smtClean="0">
                <a:solidFill>
                  <a:schemeClr val="tx1"/>
                </a:solidFill>
              </a:rPr>
              <a:t>・</a:t>
            </a:r>
            <a:r>
              <a:rPr kumimoji="1" lang="ja-JP" altLang="en-US" sz="2800" dirty="0" smtClean="0">
                <a:solidFill>
                  <a:srgbClr val="FF0000"/>
                </a:solidFill>
              </a:rPr>
              <a:t>身近に手に入るもの</a:t>
            </a:r>
            <a:r>
              <a:rPr kumimoji="1" lang="ja-JP" altLang="en-US" sz="2800" dirty="0" smtClean="0">
                <a:solidFill>
                  <a:schemeClr val="tx1"/>
                </a:solidFill>
              </a:rPr>
              <a:t>を使用する</a:t>
            </a:r>
            <a:endParaRPr kumimoji="1" lang="en-US" altLang="ja-JP" sz="2800" dirty="0" smtClean="0">
              <a:solidFill>
                <a:schemeClr val="tx1"/>
              </a:solidFill>
            </a:endParaRPr>
          </a:p>
        </p:txBody>
      </p:sp>
      <p:sp>
        <p:nvSpPr>
          <p:cNvPr id="10" name="右矢印 9"/>
          <p:cNvSpPr/>
          <p:nvPr/>
        </p:nvSpPr>
        <p:spPr>
          <a:xfrm>
            <a:off x="611560" y="4077072"/>
            <a:ext cx="720080" cy="5760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曲折矢印 10"/>
          <p:cNvSpPr/>
          <p:nvPr/>
        </p:nvSpPr>
        <p:spPr>
          <a:xfrm rot="10800000">
            <a:off x="4283968" y="2492896"/>
            <a:ext cx="1296144" cy="1080120"/>
          </a:xfrm>
          <a:prstGeom prst="ben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p:nvSpPr>
        <p:spPr>
          <a:xfrm>
            <a:off x="5868144" y="2276872"/>
            <a:ext cx="2880320" cy="1296144"/>
          </a:xfrm>
          <a:prstGeom prst="ellipse">
            <a:avLst/>
          </a:prstGeom>
          <a:solidFill>
            <a:srgbClr val="DC4C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心をつかむことができる</a:t>
            </a:r>
            <a:endParaRPr kumimoji="1"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b="60031"/>
          <a:stretch>
            <a:fillRect/>
          </a:stretch>
        </p:blipFill>
        <p:spPr bwMode="auto">
          <a:xfrm>
            <a:off x="0" y="548680"/>
            <a:ext cx="8865626" cy="3888432"/>
          </a:xfrm>
          <a:prstGeom prst="rect">
            <a:avLst/>
          </a:prstGeom>
          <a:noFill/>
          <a:ln w="9525">
            <a:noFill/>
            <a:miter lim="800000"/>
            <a:headEnd/>
            <a:tailEnd/>
          </a:ln>
        </p:spPr>
      </p:pic>
      <p:sp>
        <p:nvSpPr>
          <p:cNvPr id="4" name="円/楕円 3"/>
          <p:cNvSpPr/>
          <p:nvPr/>
        </p:nvSpPr>
        <p:spPr>
          <a:xfrm>
            <a:off x="4644008" y="1944216"/>
            <a:ext cx="3672408" cy="1124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860032" y="3429000"/>
            <a:ext cx="352839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0" y="0"/>
            <a:ext cx="8100392" cy="461665"/>
          </a:xfrm>
          <a:prstGeom prst="rect">
            <a:avLst/>
          </a:prstGeom>
          <a:noFill/>
        </p:spPr>
        <p:txBody>
          <a:bodyPr wrap="square" rtlCol="0">
            <a:spAutoFit/>
          </a:bodyPr>
          <a:lstStyle/>
          <a:p>
            <a:r>
              <a:rPr kumimoji="1" lang="ja-JP" altLang="en-US" sz="2400" dirty="0" smtClean="0"/>
              <a:t>表１　実験材料費（</a:t>
            </a:r>
            <a:r>
              <a:rPr kumimoji="1" lang="en-US" altLang="ja-JP" sz="2400" dirty="0" smtClean="0"/>
              <a:t>40</a:t>
            </a:r>
            <a:r>
              <a:rPr kumimoji="1" lang="ja-JP" altLang="en-US" sz="2400" dirty="0" smtClean="0"/>
              <a:t>人分）　本研究室教材比較（一部）</a:t>
            </a:r>
            <a:endParaRPr kumimoji="1" lang="ja-JP" altLang="en-US" sz="2400" dirty="0"/>
          </a:p>
        </p:txBody>
      </p:sp>
      <p:sp>
        <p:nvSpPr>
          <p:cNvPr id="8" name="角丸四角形吹き出し 7"/>
          <p:cNvSpPr/>
          <p:nvPr/>
        </p:nvSpPr>
        <p:spPr>
          <a:xfrm>
            <a:off x="611560" y="5013176"/>
            <a:ext cx="6480720" cy="1224136"/>
          </a:xfrm>
          <a:prstGeom prst="wedgeRoundRectCallout">
            <a:avLst>
              <a:gd name="adj1" fmla="val 34885"/>
              <a:gd name="adj2" fmla="val -10854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rPr>
              <a:t>従来の実験材料のなかで高額なものを安価のもので実験できないか工夫した。</a:t>
            </a:r>
            <a:endParaRPr kumimoji="1"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60648"/>
            <a:ext cx="7344816" cy="461665"/>
          </a:xfrm>
          <a:prstGeom prst="rect">
            <a:avLst/>
          </a:prstGeom>
          <a:noFill/>
        </p:spPr>
        <p:txBody>
          <a:bodyPr wrap="square" rtlCol="0">
            <a:spAutoFit/>
          </a:bodyPr>
          <a:lstStyle/>
          <a:p>
            <a:r>
              <a:rPr kumimoji="1" lang="ja-JP" altLang="en-US" sz="2400" dirty="0" smtClean="0"/>
              <a:t>２－１　二酸化チタンペーストに関する検討</a:t>
            </a:r>
            <a:endParaRPr kumimoji="1" lang="ja-JP" altLang="en-US" sz="2400" dirty="0"/>
          </a:p>
        </p:txBody>
      </p:sp>
      <p:sp>
        <p:nvSpPr>
          <p:cNvPr id="3" name="角丸四角形 2"/>
          <p:cNvSpPr/>
          <p:nvPr/>
        </p:nvSpPr>
        <p:spPr>
          <a:xfrm>
            <a:off x="0" y="1052736"/>
            <a:ext cx="4968552" cy="165618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従来の二酸化チタンペースト</a:t>
            </a:r>
            <a:endParaRPr kumimoji="1" lang="en-US" altLang="ja-JP" sz="2400" dirty="0" smtClean="0">
              <a:solidFill>
                <a:schemeClr val="tx1"/>
              </a:solidFill>
            </a:endParaRPr>
          </a:p>
          <a:p>
            <a:r>
              <a:rPr kumimoji="1" lang="ja-JP" altLang="en-US" sz="2400" dirty="0" smtClean="0">
                <a:solidFill>
                  <a:schemeClr val="tx1"/>
                </a:solidFill>
              </a:rPr>
              <a:t>・粉末二酸化チタン</a:t>
            </a:r>
            <a:r>
              <a:rPr kumimoji="1" lang="en-US" altLang="ja-JP" sz="2400" dirty="0" smtClean="0">
                <a:solidFill>
                  <a:schemeClr val="tx1"/>
                </a:solidFill>
              </a:rPr>
              <a:t>(SP210)</a:t>
            </a:r>
          </a:p>
          <a:p>
            <a:r>
              <a:rPr lang="ja-JP" altLang="en-US" sz="2400" dirty="0" smtClean="0">
                <a:solidFill>
                  <a:schemeClr val="tx1"/>
                </a:solidFill>
              </a:rPr>
              <a:t>・ポリエチレングリコール</a:t>
            </a:r>
            <a:endParaRPr lang="en-US" altLang="ja-JP" sz="2400" dirty="0" smtClean="0">
              <a:solidFill>
                <a:schemeClr val="tx1"/>
              </a:solidFill>
            </a:endParaRPr>
          </a:p>
          <a:p>
            <a:pPr algn="ctr"/>
            <a:r>
              <a:rPr lang="ja-JP" altLang="en-US" sz="2400" dirty="0" smtClean="0">
                <a:solidFill>
                  <a:schemeClr val="tx1"/>
                </a:solidFill>
              </a:rPr>
              <a:t>⇒ペースト状にして使用</a:t>
            </a:r>
            <a:endParaRPr kumimoji="1" lang="en-US" altLang="ja-JP" sz="2400" dirty="0" smtClean="0">
              <a:solidFill>
                <a:schemeClr val="tx1"/>
              </a:solidFill>
            </a:endParaRPr>
          </a:p>
        </p:txBody>
      </p:sp>
      <p:sp>
        <p:nvSpPr>
          <p:cNvPr id="4" name="円形吹き出し 3"/>
          <p:cNvSpPr/>
          <p:nvPr/>
        </p:nvSpPr>
        <p:spPr>
          <a:xfrm>
            <a:off x="5508104" y="1052736"/>
            <a:ext cx="3024336" cy="1224136"/>
          </a:xfrm>
          <a:prstGeom prst="wedgeEllipseCallout">
            <a:avLst>
              <a:gd name="adj1" fmla="val -80068"/>
              <a:gd name="adj2" fmla="val 182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発電効率は良いが、高価</a:t>
            </a:r>
            <a:endParaRPr kumimoji="1" lang="ja-JP" altLang="en-US" sz="2400" dirty="0">
              <a:solidFill>
                <a:schemeClr val="tx1"/>
              </a:solidFill>
            </a:endParaRPr>
          </a:p>
        </p:txBody>
      </p:sp>
      <p:sp>
        <p:nvSpPr>
          <p:cNvPr id="5" name="下矢印 4"/>
          <p:cNvSpPr/>
          <p:nvPr/>
        </p:nvSpPr>
        <p:spPr>
          <a:xfrm>
            <a:off x="1835696" y="2996952"/>
            <a:ext cx="936104" cy="576064"/>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0" y="3789040"/>
            <a:ext cx="4968552" cy="165618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本研究の二酸化チタンペースト</a:t>
            </a:r>
            <a:endParaRPr kumimoji="1" lang="en-US" altLang="ja-JP" sz="2400" dirty="0" smtClean="0">
              <a:solidFill>
                <a:schemeClr val="tx1"/>
              </a:solidFill>
            </a:endParaRPr>
          </a:p>
          <a:p>
            <a:r>
              <a:rPr kumimoji="1" lang="ja-JP" altLang="en-US" sz="2400" dirty="0" smtClean="0">
                <a:solidFill>
                  <a:schemeClr val="tx1"/>
                </a:solidFill>
              </a:rPr>
              <a:t>・粉末二酸化チタン</a:t>
            </a:r>
            <a:r>
              <a:rPr kumimoji="1" lang="en-US" altLang="ja-JP" sz="2400" dirty="0" smtClean="0">
                <a:solidFill>
                  <a:schemeClr val="tx1"/>
                </a:solidFill>
              </a:rPr>
              <a:t>(P25)</a:t>
            </a:r>
          </a:p>
          <a:p>
            <a:r>
              <a:rPr lang="ja-JP" altLang="en-US" sz="2400" dirty="0" smtClean="0">
                <a:solidFill>
                  <a:schemeClr val="tx1"/>
                </a:solidFill>
              </a:rPr>
              <a:t>・</a:t>
            </a:r>
            <a:r>
              <a:rPr lang="ja-JP" altLang="en-US" sz="2400" dirty="0" smtClean="0">
                <a:solidFill>
                  <a:srgbClr val="FF0000"/>
                </a:solidFill>
              </a:rPr>
              <a:t>歯磨きペースト</a:t>
            </a:r>
            <a:endParaRPr lang="en-US" altLang="ja-JP" sz="2400" dirty="0" smtClean="0">
              <a:solidFill>
                <a:srgbClr val="FF0000"/>
              </a:solidFill>
            </a:endParaRPr>
          </a:p>
          <a:p>
            <a:pPr algn="ctr"/>
            <a:r>
              <a:rPr lang="ja-JP" altLang="en-US" sz="2400" dirty="0" smtClean="0">
                <a:solidFill>
                  <a:schemeClr val="tx1"/>
                </a:solidFill>
              </a:rPr>
              <a:t>⇒ペースト状にして使用</a:t>
            </a:r>
            <a:endParaRPr kumimoji="1" lang="en-US" altLang="ja-JP" sz="2400" dirty="0" smtClean="0">
              <a:solidFill>
                <a:schemeClr val="tx1"/>
              </a:solidFill>
            </a:endParaRPr>
          </a:p>
        </p:txBody>
      </p:sp>
      <p:sp>
        <p:nvSpPr>
          <p:cNvPr id="7" name="円形吹き出し 6"/>
          <p:cNvSpPr/>
          <p:nvPr/>
        </p:nvSpPr>
        <p:spPr>
          <a:xfrm>
            <a:off x="4644008" y="3356992"/>
            <a:ext cx="4499992" cy="1296144"/>
          </a:xfrm>
          <a:prstGeom prst="wedgeEllipseCallout">
            <a:avLst>
              <a:gd name="adj1" fmla="val -91265"/>
              <a:gd name="adj2" fmla="val 571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歯磨きペーストに二酸化チタンが含まれる。</a:t>
            </a:r>
            <a:endParaRPr kumimoji="1"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573916"/>
            <a:ext cx="8526815" cy="4284084"/>
          </a:xfrm>
          <a:prstGeom prst="rect">
            <a:avLst/>
          </a:prstGeom>
          <a:noFill/>
          <a:ln w="9525">
            <a:noFill/>
            <a:miter lim="800000"/>
            <a:headEnd/>
            <a:tailEnd/>
          </a:ln>
        </p:spPr>
      </p:pic>
      <p:sp>
        <p:nvSpPr>
          <p:cNvPr id="3" name="テキスト ボックス 2"/>
          <p:cNvSpPr txBox="1"/>
          <p:nvPr/>
        </p:nvSpPr>
        <p:spPr>
          <a:xfrm>
            <a:off x="0" y="2132856"/>
            <a:ext cx="4427984" cy="369332"/>
          </a:xfrm>
          <a:prstGeom prst="rect">
            <a:avLst/>
          </a:prstGeom>
          <a:noFill/>
        </p:spPr>
        <p:txBody>
          <a:bodyPr wrap="square" rtlCol="0">
            <a:spAutoFit/>
          </a:bodyPr>
          <a:lstStyle/>
          <a:p>
            <a:r>
              <a:rPr kumimoji="1" lang="ja-JP" altLang="en-US" dirty="0" smtClean="0"/>
              <a:t>表２　配合の違いによる実験結果</a:t>
            </a:r>
            <a:endParaRPr kumimoji="1" lang="ja-JP" altLang="en-US" dirty="0"/>
          </a:p>
        </p:txBody>
      </p:sp>
      <p:sp>
        <p:nvSpPr>
          <p:cNvPr id="4" name="角丸四角形 3"/>
          <p:cNvSpPr/>
          <p:nvPr/>
        </p:nvSpPr>
        <p:spPr>
          <a:xfrm>
            <a:off x="0" y="188640"/>
            <a:ext cx="4968552" cy="864096"/>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歯磨きペースト単体では、色素増感太陽電池は作製できなかった。</a:t>
            </a:r>
            <a:endParaRPr kumimoji="1" lang="en-US" altLang="ja-JP" sz="2400" dirty="0" smtClean="0">
              <a:solidFill>
                <a:schemeClr val="tx1"/>
              </a:solidFill>
            </a:endParaRPr>
          </a:p>
        </p:txBody>
      </p:sp>
      <p:sp>
        <p:nvSpPr>
          <p:cNvPr id="5" name="右矢印 4"/>
          <p:cNvSpPr/>
          <p:nvPr/>
        </p:nvSpPr>
        <p:spPr>
          <a:xfrm>
            <a:off x="683568" y="1268760"/>
            <a:ext cx="720080" cy="576064"/>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691680" y="1196752"/>
            <a:ext cx="6192688" cy="720080"/>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二酸化チタン</a:t>
            </a:r>
            <a:r>
              <a:rPr lang="ja-JP" altLang="en-US" sz="2800" dirty="0" smtClean="0">
                <a:solidFill>
                  <a:schemeClr val="tx1"/>
                </a:solidFill>
              </a:rPr>
              <a:t>と混合することで作製可能</a:t>
            </a:r>
            <a:endParaRPr kumimoji="1" lang="en-US" altLang="ja-JP" sz="2800" dirty="0" smtClean="0">
              <a:solidFill>
                <a:schemeClr val="tx1"/>
              </a:solidFill>
            </a:endParaRPr>
          </a:p>
        </p:txBody>
      </p:sp>
      <p:sp>
        <p:nvSpPr>
          <p:cNvPr id="7" name="円/楕円 6"/>
          <p:cNvSpPr/>
          <p:nvPr/>
        </p:nvSpPr>
        <p:spPr>
          <a:xfrm>
            <a:off x="5004048" y="4077072"/>
            <a:ext cx="316835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60648"/>
            <a:ext cx="7344816" cy="461665"/>
          </a:xfrm>
          <a:prstGeom prst="rect">
            <a:avLst/>
          </a:prstGeom>
          <a:noFill/>
        </p:spPr>
        <p:txBody>
          <a:bodyPr wrap="square" rtlCol="0">
            <a:spAutoFit/>
          </a:bodyPr>
          <a:lstStyle/>
          <a:p>
            <a:r>
              <a:rPr kumimoji="1" lang="ja-JP" altLang="en-US" sz="2400" dirty="0" smtClean="0"/>
              <a:t>２－２　ヨウ素電解溶液に関する検討</a:t>
            </a:r>
            <a:endParaRPr kumimoji="1" lang="ja-JP" altLang="en-US" sz="2400" dirty="0"/>
          </a:p>
        </p:txBody>
      </p:sp>
      <p:sp>
        <p:nvSpPr>
          <p:cNvPr id="3" name="角丸四角形 2"/>
          <p:cNvSpPr/>
          <p:nvPr/>
        </p:nvSpPr>
        <p:spPr>
          <a:xfrm>
            <a:off x="251520" y="1052736"/>
            <a:ext cx="4968552" cy="57606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市販の</a:t>
            </a:r>
            <a:r>
              <a:rPr lang="ja-JP" altLang="en-US" sz="2400" dirty="0" smtClean="0">
                <a:solidFill>
                  <a:srgbClr val="FF0000"/>
                </a:solidFill>
              </a:rPr>
              <a:t>高額な</a:t>
            </a:r>
            <a:r>
              <a:rPr lang="ja-JP" altLang="en-US" sz="2400" dirty="0" smtClean="0">
                <a:solidFill>
                  <a:schemeClr val="tx1"/>
                </a:solidFill>
              </a:rPr>
              <a:t>ヨウ素電解溶液</a:t>
            </a:r>
            <a:endParaRPr kumimoji="1" lang="en-US" altLang="ja-JP" sz="2400" dirty="0" smtClean="0">
              <a:solidFill>
                <a:schemeClr val="tx1"/>
              </a:solidFill>
            </a:endParaRPr>
          </a:p>
        </p:txBody>
      </p:sp>
      <p:sp>
        <p:nvSpPr>
          <p:cNvPr id="4" name="下矢印 3"/>
          <p:cNvSpPr/>
          <p:nvPr/>
        </p:nvSpPr>
        <p:spPr>
          <a:xfrm>
            <a:off x="2339752" y="1988840"/>
            <a:ext cx="936104" cy="576064"/>
          </a:xfrm>
          <a:prstGeom prst="down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51520" y="2708920"/>
            <a:ext cx="4968552" cy="576064"/>
          </a:xfrm>
          <a:prstGeom prst="roundRect">
            <a:avLst/>
          </a:prstGeom>
          <a:solidFill>
            <a:srgbClr val="B0DC2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ヨウ素入りの</a:t>
            </a:r>
            <a:r>
              <a:rPr kumimoji="1" lang="ja-JP" altLang="en-US" sz="2400" dirty="0" smtClean="0">
                <a:solidFill>
                  <a:srgbClr val="FF0000"/>
                </a:solidFill>
              </a:rPr>
              <a:t>うがい薬</a:t>
            </a:r>
            <a:endParaRPr kumimoji="1" lang="en-US" altLang="ja-JP" sz="2400" dirty="0" smtClean="0">
              <a:solidFill>
                <a:srgbClr val="FF0000"/>
              </a:solidFill>
            </a:endParaRPr>
          </a:p>
        </p:txBody>
      </p:sp>
      <p:sp>
        <p:nvSpPr>
          <p:cNvPr id="6" name="円形吹き出し 5"/>
          <p:cNvSpPr/>
          <p:nvPr/>
        </p:nvSpPr>
        <p:spPr>
          <a:xfrm>
            <a:off x="4644008" y="1412776"/>
            <a:ext cx="4499992" cy="1584176"/>
          </a:xfrm>
          <a:prstGeom prst="wedgeEllipseCallout">
            <a:avLst>
              <a:gd name="adj1" fmla="val -58594"/>
              <a:gd name="adj2" fmla="val 350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身近な材料を使用することで、科学に対する親近感がわく</a:t>
            </a:r>
            <a:endParaRPr kumimoji="1" lang="ja-JP" altLang="en-US" sz="2400" dirty="0">
              <a:solidFill>
                <a:schemeClr val="tx1"/>
              </a:solidFill>
            </a:endParaRPr>
          </a:p>
        </p:txBody>
      </p:sp>
      <p:pic>
        <p:nvPicPr>
          <p:cNvPr id="5122" name="Picture 2" descr="イソジンうがい薬"/>
          <p:cNvPicPr>
            <a:picLocks noChangeAspect="1" noChangeArrowheads="1"/>
          </p:cNvPicPr>
          <p:nvPr/>
        </p:nvPicPr>
        <p:blipFill>
          <a:blip r:embed="rId2" cstate="print"/>
          <a:srcRect/>
          <a:stretch>
            <a:fillRect/>
          </a:stretch>
        </p:blipFill>
        <p:spPr bwMode="auto">
          <a:xfrm>
            <a:off x="4788024" y="3645024"/>
            <a:ext cx="3416027" cy="2428875"/>
          </a:xfrm>
          <a:prstGeom prst="rect">
            <a:avLst/>
          </a:prstGeom>
          <a:noFill/>
        </p:spPr>
      </p:pic>
      <p:pic>
        <p:nvPicPr>
          <p:cNvPr id="5124" name="Picture 4" descr="http://ts2.mm.bing.net/images/thumbnail.aspx?q=5005265401546097&amp;id=85721ab51033707cc1eec51a55f54fd1"/>
          <p:cNvPicPr>
            <a:picLocks noChangeAspect="1" noChangeArrowheads="1"/>
          </p:cNvPicPr>
          <p:nvPr/>
        </p:nvPicPr>
        <p:blipFill>
          <a:blip r:embed="rId3" cstate="print"/>
          <a:srcRect/>
          <a:stretch>
            <a:fillRect/>
          </a:stretch>
        </p:blipFill>
        <p:spPr bwMode="auto">
          <a:xfrm>
            <a:off x="395536" y="3789040"/>
            <a:ext cx="2232249" cy="2304256"/>
          </a:xfrm>
          <a:prstGeom prst="rect">
            <a:avLst/>
          </a:prstGeom>
          <a:noFill/>
        </p:spPr>
      </p:pic>
      <p:sp>
        <p:nvSpPr>
          <p:cNvPr id="9" name="右矢印 8"/>
          <p:cNvSpPr/>
          <p:nvPr/>
        </p:nvSpPr>
        <p:spPr>
          <a:xfrm>
            <a:off x="3059832" y="4293096"/>
            <a:ext cx="1224136" cy="1368152"/>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
            <a:ext cx="3203848" cy="461665"/>
          </a:xfrm>
          <a:prstGeom prst="rect">
            <a:avLst/>
          </a:prstGeom>
          <a:noFill/>
        </p:spPr>
        <p:txBody>
          <a:bodyPr wrap="square" rtlCol="0">
            <a:spAutoFit/>
          </a:bodyPr>
          <a:lstStyle/>
          <a:p>
            <a:r>
              <a:rPr lang="ja-JP" altLang="en-US" sz="2400" dirty="0"/>
              <a:t>２－３</a:t>
            </a:r>
            <a:r>
              <a:rPr kumimoji="1" lang="ja-JP" altLang="en-US" sz="2400" dirty="0" smtClean="0"/>
              <a:t>　材料費</a:t>
            </a:r>
            <a:r>
              <a:rPr lang="ja-JP" altLang="en-US" sz="2400" dirty="0" smtClean="0"/>
              <a:t>の比較</a:t>
            </a:r>
            <a:endParaRPr kumimoji="1" lang="ja-JP" altLang="en-US" sz="2400" dirty="0"/>
          </a:p>
        </p:txBody>
      </p:sp>
      <p:pic>
        <p:nvPicPr>
          <p:cNvPr id="4098" name="Picture 2"/>
          <p:cNvPicPr>
            <a:picLocks noChangeAspect="1" noChangeArrowheads="1"/>
          </p:cNvPicPr>
          <p:nvPr/>
        </p:nvPicPr>
        <p:blipFill>
          <a:blip r:embed="rId2" cstate="print"/>
          <a:srcRect/>
          <a:stretch>
            <a:fillRect/>
          </a:stretch>
        </p:blipFill>
        <p:spPr bwMode="auto">
          <a:xfrm>
            <a:off x="0" y="408019"/>
            <a:ext cx="9143999" cy="6045317"/>
          </a:xfrm>
          <a:prstGeom prst="rect">
            <a:avLst/>
          </a:prstGeom>
          <a:noFill/>
          <a:ln w="9525">
            <a:noFill/>
            <a:miter lim="800000"/>
            <a:headEnd/>
            <a:tailEnd/>
          </a:ln>
        </p:spPr>
      </p:pic>
      <p:sp>
        <p:nvSpPr>
          <p:cNvPr id="4" name="円/楕円 3"/>
          <p:cNvSpPr/>
          <p:nvPr/>
        </p:nvSpPr>
        <p:spPr>
          <a:xfrm>
            <a:off x="5220072" y="5877272"/>
            <a:ext cx="316835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419872" y="0"/>
            <a:ext cx="5724128" cy="369332"/>
          </a:xfrm>
          <a:prstGeom prst="rect">
            <a:avLst/>
          </a:prstGeom>
          <a:noFill/>
        </p:spPr>
        <p:txBody>
          <a:bodyPr wrap="square" rtlCol="0">
            <a:spAutoFit/>
          </a:bodyPr>
          <a:lstStyle/>
          <a:p>
            <a:r>
              <a:rPr kumimoji="1" lang="ja-JP" altLang="en-US" dirty="0" smtClean="0"/>
              <a:t>表３　実験材料費（</a:t>
            </a:r>
            <a:r>
              <a:rPr kumimoji="1" lang="en-US" altLang="ja-JP" dirty="0" smtClean="0"/>
              <a:t>40</a:t>
            </a:r>
            <a:r>
              <a:rPr kumimoji="1" lang="ja-JP" altLang="en-US" dirty="0" smtClean="0"/>
              <a:t>人分）　本研究室教材比較</a:t>
            </a:r>
            <a:endParaRPr kumimoji="1" lang="ja-JP" altLang="en-US" dirty="0"/>
          </a:p>
        </p:txBody>
      </p:sp>
      <p:sp>
        <p:nvSpPr>
          <p:cNvPr id="6" name="右矢印 5"/>
          <p:cNvSpPr/>
          <p:nvPr/>
        </p:nvSpPr>
        <p:spPr>
          <a:xfrm>
            <a:off x="1259632" y="6453336"/>
            <a:ext cx="1008112" cy="404664"/>
          </a:xfrm>
          <a:prstGeom prst="right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411760" y="6396335"/>
            <a:ext cx="3600400" cy="461665"/>
          </a:xfrm>
          <a:prstGeom prst="rect">
            <a:avLst/>
          </a:prstGeom>
          <a:noFill/>
        </p:spPr>
        <p:txBody>
          <a:bodyPr wrap="square" rtlCol="0">
            <a:spAutoFit/>
          </a:bodyPr>
          <a:lstStyle/>
          <a:p>
            <a:r>
              <a:rPr kumimoji="1" lang="ja-JP" altLang="en-US" sz="2400" dirty="0" smtClean="0"/>
              <a:t>実験費用が</a:t>
            </a:r>
            <a:r>
              <a:rPr kumimoji="1" lang="ja-JP" altLang="en-US" sz="2400" dirty="0" smtClean="0">
                <a:solidFill>
                  <a:srgbClr val="FF0000"/>
                </a:solidFill>
              </a:rPr>
              <a:t>半分</a:t>
            </a:r>
            <a:r>
              <a:rPr kumimoji="1" lang="ja-JP" altLang="en-US" sz="2400" dirty="0" smtClean="0"/>
              <a:t>に！！</a:t>
            </a:r>
            <a:endParaRPr kumimoji="1" lang="ja-JP" alt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226</TotalTime>
  <Words>587</Words>
  <Application>Microsoft Office PowerPoint</Application>
  <PresentationFormat>画面に合わせる (4:3)</PresentationFormat>
  <Paragraphs>104</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雪藤</vt:lpstr>
      <vt:lpstr>市民とともに学ぶ色素増感太陽電池 川村康文,田山朋子,兒玉明典 Journal of the Japan Institute of Energy(2012)</vt:lpstr>
      <vt:lpstr>§１．はじめに</vt:lpstr>
      <vt:lpstr>スライド 3</vt:lpstr>
      <vt:lpstr>§２．開発した色素増感太陽電池</vt:lpstr>
      <vt:lpstr>スライド 5</vt:lpstr>
      <vt:lpstr>スライド 6</vt:lpstr>
      <vt:lpstr>スライド 7</vt:lpstr>
      <vt:lpstr>スライド 8</vt:lpstr>
      <vt:lpstr>スライド 9</vt:lpstr>
      <vt:lpstr>§３．発電性能の評価</vt:lpstr>
      <vt:lpstr>スライド 11</vt:lpstr>
      <vt:lpstr>§４．体験講座</vt:lpstr>
      <vt:lpstr>スライド 13</vt:lpstr>
      <vt:lpstr>§５．おわりに</vt:lpstr>
      <vt:lpstr>スライド 15</vt:lpstr>
      <vt:lpstr>§６．論文を読んで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市民とともに学ぶ色素増感太陽電池 川村康文,田山朋子,兒玉明典 Journal of the Japan Institute of Energy(2012)</dc:title>
  <dc:creator>taka</dc:creator>
  <cp:lastModifiedBy>taka</cp:lastModifiedBy>
  <cp:revision>82</cp:revision>
  <dcterms:created xsi:type="dcterms:W3CDTF">2012-09-10T11:20:05Z</dcterms:created>
  <dcterms:modified xsi:type="dcterms:W3CDTF">2012-09-11T12:50:37Z</dcterms:modified>
</cp:coreProperties>
</file>