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8" r:id="rId3"/>
    <p:sldId id="267" r:id="rId4"/>
    <p:sldId id="269" r:id="rId5"/>
    <p:sldId id="271" r:id="rId6"/>
    <p:sldId id="272" r:id="rId7"/>
    <p:sldId id="270" r:id="rId8"/>
    <p:sldId id="275" r:id="rId9"/>
    <p:sldId id="276" r:id="rId10"/>
    <p:sldId id="273" r:id="rId11"/>
    <p:sldId id="277" r:id="rId12"/>
    <p:sldId id="274" r:id="rId13"/>
    <p:sldId id="262" r:id="rId14"/>
    <p:sldId id="261" r:id="rId15"/>
    <p:sldId id="263" r:id="rId16"/>
    <p:sldId id="264" r:id="rId17"/>
    <p:sldId id="265" r:id="rId1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5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98DDD0D1-DC6B-4A46-BE54-688B6B171358}" type="datetimeFigureOut">
              <a:rPr kumimoji="1" lang="ja-JP" altLang="en-US" smtClean="0"/>
              <a:pPr/>
              <a:t>2012/9/12</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560AB10D-FDD0-4C3E-B24E-2DCA2F422F47}"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8DDD0D1-DC6B-4A46-BE54-688B6B171358}" type="datetimeFigureOut">
              <a:rPr kumimoji="1" lang="ja-JP" altLang="en-US" smtClean="0"/>
              <a:pPr/>
              <a:t>2012/9/12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0AB10D-FDD0-4C3E-B24E-2DCA2F422F47}"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8DDD0D1-DC6B-4A46-BE54-688B6B171358}" type="datetimeFigureOut">
              <a:rPr kumimoji="1" lang="ja-JP" altLang="en-US" smtClean="0"/>
              <a:pPr/>
              <a:t>2012/9/12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60AB10D-FDD0-4C3E-B24E-2DCA2F422F47}"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98DDD0D1-DC6B-4A46-BE54-688B6B171358}" type="datetimeFigureOut">
              <a:rPr kumimoji="1" lang="ja-JP" altLang="en-US" smtClean="0"/>
              <a:pPr/>
              <a:t>2012/9/12</a:t>
            </a:fld>
            <a:endParaRPr kumimoji="1" lang="ja-JP" altLang="en-US"/>
          </a:p>
        </p:txBody>
      </p:sp>
      <p:sp>
        <p:nvSpPr>
          <p:cNvPr id="9" name="スライド番号プレースホルダー 8"/>
          <p:cNvSpPr>
            <a:spLocks noGrp="1"/>
          </p:cNvSpPr>
          <p:nvPr>
            <p:ph type="sldNum" sz="quarter" idx="15"/>
          </p:nvPr>
        </p:nvSpPr>
        <p:spPr/>
        <p:txBody>
          <a:bodyPr rtlCol="0"/>
          <a:lstStyle/>
          <a:p>
            <a:fld id="{560AB10D-FDD0-4C3E-B24E-2DCA2F422F47}" type="slidenum">
              <a:rPr kumimoji="1" lang="ja-JP" altLang="en-US" smtClean="0"/>
              <a:pPr/>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98DDD0D1-DC6B-4A46-BE54-688B6B171358}" type="datetimeFigureOut">
              <a:rPr kumimoji="1" lang="ja-JP" altLang="en-US" smtClean="0"/>
              <a:pPr/>
              <a:t>2012/9/12</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560AB10D-FDD0-4C3E-B24E-2DCA2F422F47}"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98DDD0D1-DC6B-4A46-BE54-688B6B171358}" type="datetimeFigureOut">
              <a:rPr kumimoji="1" lang="ja-JP" altLang="en-US" smtClean="0"/>
              <a:pPr/>
              <a:t>2012/9/12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60AB10D-FDD0-4C3E-B24E-2DCA2F422F47}" type="slidenum">
              <a:rPr kumimoji="1" lang="ja-JP" altLang="en-US" smtClean="0"/>
              <a:pPr/>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98DDD0D1-DC6B-4A46-BE54-688B6B171358}" type="datetimeFigureOut">
              <a:rPr kumimoji="1" lang="ja-JP" altLang="en-US" smtClean="0"/>
              <a:pPr/>
              <a:t>2012/9/12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60AB10D-FDD0-4C3E-B24E-2DCA2F422F47}" type="slidenum">
              <a:rPr kumimoji="1" lang="ja-JP" altLang="en-US" smtClean="0"/>
              <a:pPr/>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98DDD0D1-DC6B-4A46-BE54-688B6B171358}" type="datetimeFigureOut">
              <a:rPr kumimoji="1" lang="ja-JP" altLang="en-US" smtClean="0"/>
              <a:pPr/>
              <a:t>2012/9/12</a:t>
            </a:fld>
            <a:endParaRPr kumimoji="1" lang="ja-JP" altLang="en-US"/>
          </a:p>
        </p:txBody>
      </p:sp>
      <p:sp>
        <p:nvSpPr>
          <p:cNvPr id="7" name="スライド番号プレースホルダー 6"/>
          <p:cNvSpPr>
            <a:spLocks noGrp="1"/>
          </p:cNvSpPr>
          <p:nvPr>
            <p:ph type="sldNum" sz="quarter" idx="11"/>
          </p:nvPr>
        </p:nvSpPr>
        <p:spPr/>
        <p:txBody>
          <a:bodyPr rtlCol="0"/>
          <a:lstStyle/>
          <a:p>
            <a:fld id="{560AB10D-FDD0-4C3E-B24E-2DCA2F422F47}" type="slidenum">
              <a:rPr kumimoji="1" lang="ja-JP" altLang="en-US" smtClean="0"/>
              <a:pPr/>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DDD0D1-DC6B-4A46-BE54-688B6B171358}" type="datetimeFigureOut">
              <a:rPr kumimoji="1" lang="ja-JP" altLang="en-US" smtClean="0"/>
              <a:pPr/>
              <a:t>2012/9/12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60AB10D-FDD0-4C3E-B24E-2DCA2F422F47}"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98DDD0D1-DC6B-4A46-BE54-688B6B171358}" type="datetimeFigureOut">
              <a:rPr kumimoji="1" lang="ja-JP" altLang="en-US" smtClean="0"/>
              <a:pPr/>
              <a:t>2012/9/12</a:t>
            </a:fld>
            <a:endParaRPr kumimoji="1" lang="ja-JP" altLang="en-US"/>
          </a:p>
        </p:txBody>
      </p:sp>
      <p:sp>
        <p:nvSpPr>
          <p:cNvPr id="22" name="スライド番号プレースホルダー 21"/>
          <p:cNvSpPr>
            <a:spLocks noGrp="1"/>
          </p:cNvSpPr>
          <p:nvPr>
            <p:ph type="sldNum" sz="quarter" idx="15"/>
          </p:nvPr>
        </p:nvSpPr>
        <p:spPr/>
        <p:txBody>
          <a:bodyPr rtlCol="0"/>
          <a:lstStyle/>
          <a:p>
            <a:fld id="{560AB10D-FDD0-4C3E-B24E-2DCA2F422F47}" type="slidenum">
              <a:rPr kumimoji="1" lang="ja-JP" altLang="en-US" smtClean="0"/>
              <a:pPr/>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98DDD0D1-DC6B-4A46-BE54-688B6B171358}" type="datetimeFigureOut">
              <a:rPr kumimoji="1" lang="ja-JP" altLang="en-US" smtClean="0"/>
              <a:pPr/>
              <a:t>2012/9/12</a:t>
            </a:fld>
            <a:endParaRPr kumimoji="1" lang="ja-JP" altLang="en-US"/>
          </a:p>
        </p:txBody>
      </p:sp>
      <p:sp>
        <p:nvSpPr>
          <p:cNvPr id="18" name="スライド番号プレースホルダー 17"/>
          <p:cNvSpPr>
            <a:spLocks noGrp="1"/>
          </p:cNvSpPr>
          <p:nvPr>
            <p:ph type="sldNum" sz="quarter" idx="11"/>
          </p:nvPr>
        </p:nvSpPr>
        <p:spPr/>
        <p:txBody>
          <a:bodyPr rtlCol="0"/>
          <a:lstStyle/>
          <a:p>
            <a:fld id="{560AB10D-FDD0-4C3E-B24E-2DCA2F422F47}" type="slidenum">
              <a:rPr kumimoji="1" lang="ja-JP" altLang="en-US" smtClean="0"/>
              <a:pPr/>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8DDD0D1-DC6B-4A46-BE54-688B6B171358}" type="datetimeFigureOut">
              <a:rPr kumimoji="1" lang="ja-JP" altLang="en-US" smtClean="0"/>
              <a:pPr/>
              <a:t>2012/9/12</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60AB10D-FDD0-4C3E-B24E-2DCA2F422F47}"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260648"/>
            <a:ext cx="7416824" cy="2592288"/>
          </a:xfrm>
        </p:spPr>
        <p:txBody>
          <a:bodyPr>
            <a:normAutofit fontScale="90000"/>
          </a:bodyPr>
          <a:lstStyle/>
          <a:p>
            <a:pPr algn="ctr"/>
            <a:r>
              <a:rPr lang="ja-JP" altLang="en-US" sz="4400" dirty="0" smtClean="0">
                <a:latin typeface="ＭＳ Ｐゴシック" pitchFamily="50" charset="-128"/>
                <a:ea typeface="ＭＳ Ｐゴシック" pitchFamily="50" charset="-128"/>
              </a:rPr>
              <a:t>理学部物理系大学生にみる</a:t>
            </a:r>
            <a:r>
              <a:rPr lang="en-US" altLang="ja-JP" sz="4400" dirty="0" smtClean="0">
                <a:latin typeface="ＭＳ Ｐゴシック" pitchFamily="50" charset="-128"/>
                <a:ea typeface="ＭＳ Ｐゴシック" pitchFamily="50" charset="-128"/>
              </a:rPr>
              <a:t/>
            </a:r>
            <a:br>
              <a:rPr lang="en-US" altLang="ja-JP" sz="4400" dirty="0" smtClean="0">
                <a:latin typeface="ＭＳ Ｐゴシック" pitchFamily="50" charset="-128"/>
                <a:ea typeface="ＭＳ Ｐゴシック" pitchFamily="50" charset="-128"/>
              </a:rPr>
            </a:br>
            <a:r>
              <a:rPr lang="ja-JP" altLang="en-US" sz="4400" dirty="0" smtClean="0">
                <a:latin typeface="ＭＳ Ｐゴシック" pitchFamily="50" charset="-128"/>
                <a:ea typeface="ＭＳ Ｐゴシック" pitchFamily="50" charset="-128"/>
              </a:rPr>
              <a:t>小・中・高等学校での理科学習の</a:t>
            </a:r>
            <a:r>
              <a:rPr lang="en-US" altLang="ja-JP" sz="4400" dirty="0" smtClean="0">
                <a:latin typeface="ＭＳ Ｐゴシック" pitchFamily="50" charset="-128"/>
                <a:ea typeface="ＭＳ Ｐゴシック" pitchFamily="50" charset="-128"/>
              </a:rPr>
              <a:t/>
            </a:r>
            <a:br>
              <a:rPr lang="en-US" altLang="ja-JP" sz="4400" dirty="0" smtClean="0">
                <a:latin typeface="ＭＳ Ｐゴシック" pitchFamily="50" charset="-128"/>
                <a:ea typeface="ＭＳ Ｐゴシック" pitchFamily="50" charset="-128"/>
              </a:rPr>
            </a:br>
            <a:r>
              <a:rPr lang="ja-JP" altLang="en-US" sz="4400" dirty="0" smtClean="0">
                <a:latin typeface="ＭＳ Ｐゴシック" pitchFamily="50" charset="-128"/>
                <a:ea typeface="ＭＳ Ｐゴシック" pitchFamily="50" charset="-128"/>
              </a:rPr>
              <a:t>実態と問題点</a:t>
            </a:r>
            <a:endParaRPr kumimoji="1" lang="ja-JP" altLang="en-US" sz="4400" dirty="0">
              <a:latin typeface="ＭＳ Ｐゴシック" pitchFamily="50" charset="-128"/>
              <a:ea typeface="ＭＳ Ｐゴシック" pitchFamily="50" charset="-128"/>
            </a:endParaRPr>
          </a:p>
        </p:txBody>
      </p:sp>
      <p:sp>
        <p:nvSpPr>
          <p:cNvPr id="3" name="サブタイトル 2"/>
          <p:cNvSpPr>
            <a:spLocks noGrp="1"/>
          </p:cNvSpPr>
          <p:nvPr>
            <p:ph type="subTitle" idx="1"/>
          </p:nvPr>
        </p:nvSpPr>
        <p:spPr>
          <a:xfrm>
            <a:off x="4499992" y="5229201"/>
            <a:ext cx="4527198" cy="939588"/>
          </a:xfrm>
        </p:spPr>
        <p:txBody>
          <a:bodyPr>
            <a:normAutofit/>
          </a:bodyPr>
          <a:lstStyle/>
          <a:p>
            <a:pPr algn="l"/>
            <a:r>
              <a:rPr kumimoji="1" lang="ja-JP" altLang="en-US" dirty="0" smtClean="0">
                <a:latin typeface="ＭＳ Ｐゴシック" pitchFamily="50" charset="-128"/>
                <a:ea typeface="ＭＳ Ｐゴシック" pitchFamily="50" charset="-128"/>
              </a:rPr>
              <a:t>松本　悠</a:t>
            </a:r>
            <a:endParaRPr kumimoji="1" lang="en-US" altLang="ja-JP" dirty="0" smtClean="0">
              <a:latin typeface="ＭＳ Ｐゴシック" pitchFamily="50" charset="-128"/>
              <a:ea typeface="ＭＳ Ｐゴシック" pitchFamily="50" charset="-128"/>
            </a:endParaRPr>
          </a:p>
          <a:p>
            <a:pPr algn="l"/>
            <a:r>
              <a:rPr kumimoji="1" lang="en-US" altLang="ja-JP" dirty="0" smtClean="0">
                <a:latin typeface="ＭＳ Ｐゴシック" pitchFamily="50" charset="-128"/>
                <a:ea typeface="ＭＳ Ｐゴシック" pitchFamily="50" charset="-128"/>
              </a:rPr>
              <a:t>2012.09.12</a:t>
            </a:r>
            <a:r>
              <a:rPr kumimoji="1" lang="ja-JP" altLang="en-US" dirty="0" smtClean="0">
                <a:latin typeface="ＭＳ Ｐゴシック" pitchFamily="50" charset="-128"/>
                <a:ea typeface="ＭＳ Ｐゴシック" pitchFamily="50" charset="-128"/>
              </a:rPr>
              <a:t>　輪講＠川村研</a:t>
            </a:r>
            <a:endParaRPr kumimoji="1" lang="ja-JP" altLang="en-US" dirty="0">
              <a:latin typeface="ＭＳ Ｐゴシック" pitchFamily="50" charset="-128"/>
              <a:ea typeface="ＭＳ Ｐゴシック" pitchFamily="50" charset="-128"/>
            </a:endParaRPr>
          </a:p>
        </p:txBody>
      </p:sp>
      <p:sp>
        <p:nvSpPr>
          <p:cNvPr id="5" name="サブタイトル 2"/>
          <p:cNvSpPr txBox="1">
            <a:spLocks/>
          </p:cNvSpPr>
          <p:nvPr/>
        </p:nvSpPr>
        <p:spPr>
          <a:xfrm>
            <a:off x="3914775" y="3284984"/>
            <a:ext cx="5193729" cy="876300"/>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1"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1"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1"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1"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1"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1"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1"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1" sz="1400" kern="1200" baseline="0">
                <a:solidFill>
                  <a:schemeClr val="tx1"/>
                </a:solidFill>
                <a:latin typeface="+mn-lt"/>
                <a:ea typeface="+mn-ea"/>
                <a:cs typeface="+mn-cs"/>
              </a:defRPr>
            </a:lvl9pPr>
          </a:lstStyle>
          <a:p>
            <a:pPr algn="l"/>
            <a:r>
              <a:rPr lang="ja-JP" altLang="en-US" dirty="0" smtClean="0">
                <a:latin typeface="ＭＳ Ｐゴシック" pitchFamily="50" charset="-128"/>
                <a:ea typeface="ＭＳ Ｐゴシック" pitchFamily="50" charset="-128"/>
              </a:rPr>
              <a:t>川村康文・中村保裕・井上徳也</a:t>
            </a:r>
          </a:p>
        </p:txBody>
      </p:sp>
    </p:spTree>
    <p:extLst>
      <p:ext uri="{BB962C8B-B14F-4D97-AF65-F5344CB8AC3E}">
        <p14:creationId xmlns:p14="http://schemas.microsoft.com/office/powerpoint/2010/main" val="170980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27584" y="81886"/>
            <a:ext cx="7416824" cy="687194"/>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3700" b="1" dirty="0" smtClean="0">
                <a:latin typeface="ＭＳ Ｐゴシック" pitchFamily="50" charset="-128"/>
                <a:ea typeface="ＭＳ Ｐゴシック" pitchFamily="50" charset="-128"/>
              </a:rPr>
              <a:t>3</a:t>
            </a:r>
            <a:r>
              <a:rPr lang="ja-JP" altLang="en-US" sz="3700" b="1" dirty="0" smtClean="0">
                <a:latin typeface="ＭＳ Ｐゴシック" pitchFamily="50" charset="-128"/>
                <a:ea typeface="ＭＳ Ｐゴシック" pitchFamily="50" charset="-128"/>
              </a:rPr>
              <a:t>：まとめ・考察</a:t>
            </a:r>
            <a:endParaRPr lang="ja-JP" altLang="en-US" sz="3700" b="1" dirty="0">
              <a:latin typeface="ＭＳ Ｐゴシック" pitchFamily="50" charset="-128"/>
              <a:ea typeface="ＭＳ Ｐゴシック" pitchFamily="50" charset="-128"/>
            </a:endParaRPr>
          </a:p>
        </p:txBody>
      </p:sp>
      <p:sp>
        <p:nvSpPr>
          <p:cNvPr id="5" name="テキスト ボックス 4"/>
          <p:cNvSpPr txBox="1"/>
          <p:nvPr/>
        </p:nvSpPr>
        <p:spPr>
          <a:xfrm>
            <a:off x="185586" y="915765"/>
            <a:ext cx="8686993" cy="5693866"/>
          </a:xfrm>
          <a:prstGeom prst="rect">
            <a:avLst/>
          </a:prstGeom>
          <a:noFill/>
        </p:spPr>
        <p:txBody>
          <a:bodyPr wrap="none" rtlCol="0">
            <a:spAutoFit/>
          </a:bodyPr>
          <a:lstStyle/>
          <a:p>
            <a:r>
              <a:rPr lang="ja-JP" altLang="en-US" sz="2400" b="1" u="sng" dirty="0" smtClean="0">
                <a:latin typeface="ＭＳ Ｐゴシック" pitchFamily="50" charset="-128"/>
                <a:ea typeface="ＭＳ Ｐゴシック" pitchFamily="50" charset="-128"/>
              </a:rPr>
              <a:t>小・中学校での理科</a:t>
            </a:r>
            <a:endParaRPr lang="en-US" altLang="ja-JP" sz="2400" b="1" u="sng" dirty="0" smtClean="0">
              <a:latin typeface="ＭＳ Ｐゴシック" pitchFamily="50" charset="-128"/>
              <a:ea typeface="ＭＳ Ｐゴシック" pitchFamily="50" charset="-128"/>
            </a:endParaRPr>
          </a:p>
          <a:p>
            <a:endParaRPr lang="en-US" altLang="ja-JP" sz="8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　理学部物理系の学生は、小・中学校の学習で理科全般を好んでいた。</a:t>
            </a:r>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　（教育養成の学生は、指導要綱改定後中学での理科離れは改善したものの</a:t>
            </a:r>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　　まだ傾向は残っていた）</a:t>
            </a:r>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　生物領域は、女子に好まれ、男子は好嫌度の値が低かった</a:t>
            </a:r>
            <a:endParaRPr lang="en-US" altLang="ja-JP" sz="2000" b="1" dirty="0" smtClean="0">
              <a:latin typeface="ＭＳ Ｐゴシック" pitchFamily="50" charset="-128"/>
              <a:ea typeface="ＭＳ Ｐゴシック" pitchFamily="50" charset="-128"/>
            </a:endParaRPr>
          </a:p>
          <a:p>
            <a:endParaRPr lang="en-US" altLang="ja-JP" sz="1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　　　　　　　小・中学校での好嫌度が、その後の科目選択に影響があるのでは。</a:t>
            </a:r>
            <a:endParaRPr lang="en-US" altLang="ja-JP" sz="2000" b="1" dirty="0" smtClean="0">
              <a:latin typeface="ＭＳ Ｐゴシック" pitchFamily="50" charset="-128"/>
              <a:ea typeface="ＭＳ Ｐゴシック" pitchFamily="50" charset="-128"/>
            </a:endParaRPr>
          </a:p>
          <a:p>
            <a:r>
              <a:rPr lang="ja-JP" altLang="en-US" sz="2000" b="1" dirty="0">
                <a:latin typeface="ＭＳ Ｐゴシック" pitchFamily="50" charset="-128"/>
                <a:ea typeface="ＭＳ Ｐゴシック" pitchFamily="50" charset="-128"/>
              </a:rPr>
              <a:t>　</a:t>
            </a:r>
            <a:r>
              <a:rPr lang="ja-JP" altLang="en-US" sz="2000" b="1" dirty="0" smtClean="0">
                <a:latin typeface="ＭＳ Ｐゴシック" pitchFamily="50" charset="-128"/>
                <a:ea typeface="ＭＳ Ｐゴシック" pitchFamily="50" charset="-128"/>
              </a:rPr>
              <a:t>　　　　　　</a:t>
            </a:r>
            <a:r>
              <a:rPr lang="ja-JP" altLang="en-US" sz="2000" b="1" dirty="0" smtClean="0">
                <a:solidFill>
                  <a:srgbClr val="FF0000"/>
                </a:solidFill>
                <a:latin typeface="ＭＳ Ｐゴシック" pitchFamily="50" charset="-128"/>
                <a:ea typeface="ＭＳ Ｐゴシック" pitchFamily="50" charset="-128"/>
              </a:rPr>
              <a:t>中学校での理科教育で、強い興味・関心を喚起できる授業が重要</a:t>
            </a:r>
            <a:endParaRPr lang="en-US" altLang="ja-JP" sz="2000" b="1" dirty="0">
              <a:solidFill>
                <a:srgbClr val="FF0000"/>
              </a:solidFill>
              <a:latin typeface="ＭＳ Ｐゴシック" pitchFamily="50" charset="-128"/>
              <a:ea typeface="ＭＳ Ｐゴシック" pitchFamily="50" charset="-128"/>
            </a:endParaRPr>
          </a:p>
          <a:p>
            <a:endParaRPr lang="en-US" altLang="ja-JP" sz="2000" b="1" dirty="0" smtClean="0">
              <a:latin typeface="ＭＳ Ｐゴシック" pitchFamily="50" charset="-128"/>
              <a:ea typeface="ＭＳ Ｐゴシック" pitchFamily="50" charset="-128"/>
            </a:endParaRPr>
          </a:p>
          <a:p>
            <a:r>
              <a:rPr lang="ja-JP" altLang="en-US" sz="2400" b="1" u="sng" dirty="0">
                <a:latin typeface="ＭＳ Ｐゴシック" pitchFamily="50" charset="-128"/>
                <a:ea typeface="ＭＳ Ｐゴシック" pitchFamily="50" charset="-128"/>
              </a:rPr>
              <a:t>高等</a:t>
            </a:r>
            <a:r>
              <a:rPr lang="ja-JP" altLang="en-US" sz="2400" b="1" u="sng" dirty="0" smtClean="0">
                <a:latin typeface="ＭＳ Ｐゴシック" pitchFamily="50" charset="-128"/>
                <a:ea typeface="ＭＳ Ｐゴシック" pitchFamily="50" charset="-128"/>
              </a:rPr>
              <a:t>学校</a:t>
            </a:r>
            <a:r>
              <a:rPr lang="ja-JP" altLang="en-US" sz="2400" b="1" u="sng" dirty="0">
                <a:latin typeface="ＭＳ Ｐゴシック" pitchFamily="50" charset="-128"/>
                <a:ea typeface="ＭＳ Ｐゴシック" pitchFamily="50" charset="-128"/>
              </a:rPr>
              <a:t>で</a:t>
            </a:r>
            <a:r>
              <a:rPr lang="ja-JP" altLang="en-US" sz="2400" b="1" u="sng" dirty="0" smtClean="0">
                <a:latin typeface="ＭＳ Ｐゴシック" pitchFamily="50" charset="-128"/>
                <a:ea typeface="ＭＳ Ｐゴシック" pitchFamily="50" charset="-128"/>
              </a:rPr>
              <a:t>の物理</a:t>
            </a:r>
            <a:endParaRPr lang="en-US" altLang="ja-JP" sz="2400" b="1" u="sng" dirty="0">
              <a:latin typeface="ＭＳ Ｐゴシック" pitchFamily="50" charset="-128"/>
              <a:ea typeface="ＭＳ Ｐゴシック" pitchFamily="50" charset="-128"/>
            </a:endParaRPr>
          </a:p>
          <a:p>
            <a:endParaRPr lang="en-US" altLang="ja-JP" sz="800" b="1" dirty="0" smtClean="0">
              <a:latin typeface="ＭＳ Ｐゴシック" pitchFamily="50" charset="-128"/>
              <a:ea typeface="ＭＳ Ｐゴシック" pitchFamily="50" charset="-128"/>
            </a:endParaRPr>
          </a:p>
          <a:p>
            <a:r>
              <a:rPr lang="ja-JP" altLang="en-US" sz="2000" b="1" dirty="0">
                <a:latin typeface="ＭＳ Ｐゴシック" pitchFamily="50" charset="-128"/>
                <a:ea typeface="ＭＳ Ｐゴシック" pitchFamily="50" charset="-128"/>
              </a:rPr>
              <a:t>　</a:t>
            </a:r>
            <a:r>
              <a:rPr lang="ja-JP" altLang="en-US" sz="2000" b="1" dirty="0" smtClean="0">
                <a:latin typeface="ＭＳ Ｐゴシック" pitchFamily="50" charset="-128"/>
                <a:ea typeface="ＭＳ Ｐゴシック" pitchFamily="50" charset="-128"/>
              </a:rPr>
              <a:t>好嫌度と自信度の間には、強い相関関係がある</a:t>
            </a:r>
            <a:endParaRPr lang="en-US" altLang="ja-JP" sz="2000" b="1" dirty="0" smtClean="0">
              <a:latin typeface="ＭＳ Ｐゴシック" pitchFamily="50" charset="-128"/>
              <a:ea typeface="ＭＳ Ｐゴシック" pitchFamily="50" charset="-128"/>
            </a:endParaRPr>
          </a:p>
          <a:p>
            <a:r>
              <a:rPr lang="ja-JP" altLang="en-US" sz="2000" b="1" dirty="0">
                <a:latin typeface="ＭＳ Ｐゴシック" pitchFamily="50" charset="-128"/>
                <a:ea typeface="ＭＳ Ｐゴシック" pitchFamily="50" charset="-128"/>
              </a:rPr>
              <a:t>　</a:t>
            </a:r>
            <a:r>
              <a:rPr lang="ja-JP" altLang="en-US" sz="2000" b="1" dirty="0" smtClean="0">
                <a:latin typeface="ＭＳ Ｐゴシック" pitchFamily="50" charset="-128"/>
                <a:ea typeface="ＭＳ Ｐゴシック" pitchFamily="50" charset="-128"/>
              </a:rPr>
              <a:t>原子物理学においては、好嫌度の値が高くても、自信度の値は極端に低い</a:t>
            </a:r>
            <a:endParaRPr lang="en-US" altLang="ja-JP" sz="2000" b="1" dirty="0" smtClean="0">
              <a:latin typeface="ＭＳ Ｐゴシック" pitchFamily="50" charset="-128"/>
              <a:ea typeface="ＭＳ Ｐゴシック" pitchFamily="50" charset="-128"/>
            </a:endParaRPr>
          </a:p>
          <a:p>
            <a:endParaRPr lang="en-US" altLang="ja-JP" sz="1000" b="1" dirty="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　　　高校の物理学習においても、専門に進んでも自発的に続けていけるよう、</a:t>
            </a:r>
            <a:endParaRPr lang="en-US" altLang="ja-JP" sz="2000" b="1" dirty="0" smtClean="0">
              <a:latin typeface="ＭＳ Ｐゴシック" pitchFamily="50" charset="-128"/>
              <a:ea typeface="ＭＳ Ｐゴシック" pitchFamily="50" charset="-128"/>
            </a:endParaRPr>
          </a:p>
          <a:p>
            <a:r>
              <a:rPr lang="ja-JP" altLang="en-US" sz="2000" b="1" dirty="0">
                <a:latin typeface="ＭＳ Ｐゴシック" pitchFamily="50" charset="-128"/>
                <a:ea typeface="ＭＳ Ｐゴシック" pitchFamily="50" charset="-128"/>
              </a:rPr>
              <a:t>　</a:t>
            </a:r>
            <a:r>
              <a:rPr lang="ja-JP" altLang="en-US" sz="2000" b="1" dirty="0" smtClean="0">
                <a:latin typeface="ＭＳ Ｐゴシック" pitchFamily="50" charset="-128"/>
                <a:ea typeface="ＭＳ Ｐゴシック" pitchFamily="50" charset="-128"/>
              </a:rPr>
              <a:t>　　　</a:t>
            </a:r>
            <a:r>
              <a:rPr lang="ja-JP" altLang="en-US" sz="2000" b="1" dirty="0" smtClean="0">
                <a:solidFill>
                  <a:srgbClr val="FF0000"/>
                </a:solidFill>
                <a:latin typeface="ＭＳ Ｐゴシック" pitchFamily="50" charset="-128"/>
                <a:ea typeface="ＭＳ Ｐゴシック" pitchFamily="50" charset="-128"/>
              </a:rPr>
              <a:t>興味・関心を高め、自信を持たせる授業が必要</a:t>
            </a:r>
            <a:endParaRPr lang="en-US" altLang="ja-JP" sz="2000" b="1" dirty="0" smtClean="0">
              <a:solidFill>
                <a:srgbClr val="FF0000"/>
              </a:solidFill>
              <a:latin typeface="ＭＳ Ｐゴシック" pitchFamily="50" charset="-128"/>
              <a:ea typeface="ＭＳ Ｐゴシック" pitchFamily="50" charset="-128"/>
            </a:endParaRPr>
          </a:p>
          <a:p>
            <a:endParaRPr lang="en-US" altLang="ja-JP" sz="2000" b="1" dirty="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　　　　</a:t>
            </a:r>
            <a:r>
              <a:rPr lang="ja-JP" altLang="en-US" sz="2000" b="1" u="sng" dirty="0" smtClean="0">
                <a:solidFill>
                  <a:srgbClr val="FF0000"/>
                </a:solidFill>
                <a:latin typeface="ＭＳ Ｐゴシック" pitchFamily="50" charset="-128"/>
                <a:ea typeface="ＭＳ Ｐゴシック" pitchFamily="50" charset="-128"/>
              </a:rPr>
              <a:t>抽象的な科学概念を、限られた時間の授業において</a:t>
            </a:r>
            <a:r>
              <a:rPr lang="ja-JP" altLang="en-US" sz="2000" b="1" u="sng" dirty="0" smtClean="0">
                <a:solidFill>
                  <a:srgbClr val="FF0000"/>
                </a:solidFill>
                <a:latin typeface="ＭＳ Ｐゴシック" pitchFamily="50" charset="-128"/>
                <a:ea typeface="ＭＳ Ｐゴシック" pitchFamily="50" charset="-128"/>
              </a:rPr>
              <a:t>、</a:t>
            </a:r>
            <a:endParaRPr lang="en-US" altLang="ja-JP" sz="2000" b="1" u="sng" dirty="0" smtClean="0">
              <a:solidFill>
                <a:srgbClr val="FF0000"/>
              </a:solidFill>
              <a:latin typeface="ＭＳ Ｐゴシック" pitchFamily="50" charset="-128"/>
              <a:ea typeface="ＭＳ Ｐゴシック" pitchFamily="50" charset="-128"/>
            </a:endParaRPr>
          </a:p>
          <a:p>
            <a:r>
              <a:rPr lang="ja-JP" altLang="en-US" sz="2000" b="1" dirty="0">
                <a:solidFill>
                  <a:srgbClr val="FF0000"/>
                </a:solidFill>
                <a:latin typeface="ＭＳ Ｐゴシック" pitchFamily="50" charset="-128"/>
                <a:ea typeface="ＭＳ Ｐゴシック" pitchFamily="50" charset="-128"/>
              </a:rPr>
              <a:t>　</a:t>
            </a:r>
            <a:r>
              <a:rPr lang="ja-JP" altLang="en-US" sz="2000" b="1" dirty="0" smtClean="0">
                <a:solidFill>
                  <a:srgbClr val="FF0000"/>
                </a:solidFill>
                <a:latin typeface="ＭＳ Ｐゴシック" pitchFamily="50" charset="-128"/>
                <a:ea typeface="ＭＳ Ｐゴシック" pitchFamily="50" charset="-128"/>
              </a:rPr>
              <a:t>　　　</a:t>
            </a:r>
            <a:r>
              <a:rPr lang="ja-JP" altLang="en-US" sz="2000" b="1" u="sng" dirty="0" smtClean="0">
                <a:solidFill>
                  <a:srgbClr val="FF0000"/>
                </a:solidFill>
                <a:latin typeface="ＭＳ Ｐゴシック" pitchFamily="50" charset="-128"/>
                <a:ea typeface="ＭＳ Ｐゴシック" pitchFamily="50" charset="-128"/>
              </a:rPr>
              <a:t>学習効果</a:t>
            </a:r>
            <a:r>
              <a:rPr lang="ja-JP" altLang="en-US" sz="2000" b="1" u="sng" dirty="0">
                <a:solidFill>
                  <a:srgbClr val="FF0000"/>
                </a:solidFill>
                <a:latin typeface="ＭＳ Ｐゴシック" pitchFamily="50" charset="-128"/>
                <a:ea typeface="ＭＳ Ｐゴシック" pitchFamily="50" charset="-128"/>
              </a:rPr>
              <a:t>が</a:t>
            </a:r>
            <a:r>
              <a:rPr lang="ja-JP" altLang="en-US" sz="2000" b="1" u="sng" dirty="0" smtClean="0">
                <a:solidFill>
                  <a:srgbClr val="FF0000"/>
                </a:solidFill>
                <a:latin typeface="ＭＳ Ｐゴシック" pitchFamily="50" charset="-128"/>
                <a:ea typeface="ＭＳ Ｐゴシック" pitchFamily="50" charset="-128"/>
              </a:rPr>
              <a:t>得られるような</a:t>
            </a:r>
            <a:r>
              <a:rPr lang="ja-JP" altLang="en-US" sz="2000" b="1" u="sng" dirty="0" smtClean="0">
                <a:solidFill>
                  <a:srgbClr val="FF0000"/>
                </a:solidFill>
                <a:latin typeface="ＭＳ Ｐゴシック" pitchFamily="50" charset="-128"/>
                <a:ea typeface="ＭＳ Ｐゴシック" pitchFamily="50" charset="-128"/>
              </a:rPr>
              <a:t>、指導法や簡単な教材</a:t>
            </a:r>
            <a:r>
              <a:rPr lang="ja-JP" altLang="en-US" sz="2000" b="1" u="sng" dirty="0" smtClean="0">
                <a:solidFill>
                  <a:srgbClr val="FF0000"/>
                </a:solidFill>
                <a:latin typeface="ＭＳ Ｐゴシック" pitchFamily="50" charset="-128"/>
                <a:ea typeface="ＭＳ Ｐゴシック" pitchFamily="50" charset="-128"/>
              </a:rPr>
              <a:t>の改善が必要</a:t>
            </a:r>
            <a:endParaRPr lang="en-US" altLang="ja-JP" sz="2000" b="1" u="sng" dirty="0" smtClean="0">
              <a:solidFill>
                <a:srgbClr val="FF0000"/>
              </a:solidFill>
              <a:latin typeface="ＭＳ Ｐゴシック" pitchFamily="50" charset="-128"/>
              <a:ea typeface="ＭＳ Ｐゴシック" pitchFamily="50" charset="-128"/>
            </a:endParaRPr>
          </a:p>
        </p:txBody>
      </p:sp>
      <p:sp>
        <p:nvSpPr>
          <p:cNvPr id="6" name="二等辺三角形 5"/>
          <p:cNvSpPr/>
          <p:nvPr/>
        </p:nvSpPr>
        <p:spPr>
          <a:xfrm rot="5400000">
            <a:off x="180004" y="1501723"/>
            <a:ext cx="261333" cy="225287"/>
          </a:xfrm>
          <a:prstGeom prst="triangl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p:nvSpPr>
        <p:spPr>
          <a:xfrm rot="5400000">
            <a:off x="182905" y="2422739"/>
            <a:ext cx="261333" cy="225287"/>
          </a:xfrm>
          <a:prstGeom prst="triangl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1166191" y="2853659"/>
            <a:ext cx="291548" cy="27829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rot="5400000">
            <a:off x="186632" y="4291271"/>
            <a:ext cx="261333" cy="225287"/>
          </a:xfrm>
          <a:prstGeom prst="triangl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rot="5400000">
            <a:off x="180008" y="4589443"/>
            <a:ext cx="261333" cy="225287"/>
          </a:xfrm>
          <a:prstGeom prst="triangl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466667" y="5014527"/>
            <a:ext cx="291548" cy="27829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467232" y="5837684"/>
            <a:ext cx="460815" cy="467577"/>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4049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922068" y="1314986"/>
            <a:ext cx="1550505" cy="3167270"/>
          </a:xfrm>
          <a:prstGeom prst="rect">
            <a:avLst/>
          </a:prstGeom>
          <a:solidFill>
            <a:srgbClr val="92D05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371563" y="1314986"/>
            <a:ext cx="1550505" cy="31672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827584" y="1314986"/>
            <a:ext cx="1550505" cy="3167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a:xfrm>
            <a:off x="827584" y="11914"/>
            <a:ext cx="7416824" cy="687194"/>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3700" b="1" dirty="0">
                <a:latin typeface="ＭＳ Ｐゴシック" pitchFamily="50" charset="-128"/>
                <a:ea typeface="ＭＳ Ｐゴシック" pitchFamily="50" charset="-128"/>
              </a:rPr>
              <a:t>4</a:t>
            </a:r>
            <a:r>
              <a:rPr lang="ja-JP" altLang="en-US" sz="3700" b="1" dirty="0" smtClean="0">
                <a:latin typeface="ＭＳ Ｐゴシック" pitchFamily="50" charset="-128"/>
                <a:ea typeface="ＭＳ Ｐゴシック" pitchFamily="50" charset="-128"/>
              </a:rPr>
              <a:t>：で</a:t>
            </a:r>
            <a:endParaRPr lang="ja-JP" altLang="en-US" sz="3700" b="1" dirty="0">
              <a:latin typeface="ＭＳ Ｐゴシック" pitchFamily="50" charset="-128"/>
              <a:ea typeface="ＭＳ Ｐゴシック" pitchFamily="50" charset="-128"/>
            </a:endParaRPr>
          </a:p>
        </p:txBody>
      </p:sp>
      <p:sp>
        <p:nvSpPr>
          <p:cNvPr id="14" name="テキスト ボックス 13"/>
          <p:cNvSpPr txBox="1"/>
          <p:nvPr/>
        </p:nvSpPr>
        <p:spPr>
          <a:xfrm>
            <a:off x="173290" y="4606021"/>
            <a:ext cx="8930650" cy="2154436"/>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（人生の中で学ぶべき物の中の一つの学問）、学問の中の理系科目、理系科目の中の</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物理、物理の中の原子物理・・・。専門性を追求すればするほど、好嫌度および自信度の</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格差が広がり、差が出てくる時期も遅い。</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理科離れを問題視していたのと同様に、素粒子物理の研究者離れに焦点をあてた場合、</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どう</a:t>
            </a:r>
            <a:r>
              <a:rPr lang="ja-JP" altLang="en-US" b="1" dirty="0" smtClean="0">
                <a:latin typeface="ＭＳ Ｐゴシック" pitchFamily="50" charset="-128"/>
                <a:ea typeface="ＭＳ Ｐゴシック" pitchFamily="50" charset="-128"/>
              </a:rPr>
              <a:t>いう改善策があるのか。専門分野に格差がでるのは仕方ないが、もし研究者不足に</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なったら、高校からの対応で間に合うのか？</a:t>
            </a:r>
            <a:r>
              <a:rPr lang="ja-JP" altLang="en-US" b="1" dirty="0">
                <a:solidFill>
                  <a:srgbClr val="FF0000"/>
                </a:solidFill>
                <a:latin typeface="ＭＳ Ｐゴシック" pitchFamily="50" charset="-128"/>
                <a:ea typeface="ＭＳ Ｐゴシック" pitchFamily="50" charset="-128"/>
              </a:rPr>
              <a:t>枝分かれ</a:t>
            </a:r>
            <a:r>
              <a:rPr lang="ja-JP" altLang="en-US" b="1" dirty="0" smtClean="0">
                <a:solidFill>
                  <a:srgbClr val="FF0000"/>
                </a:solidFill>
                <a:latin typeface="ＭＳ Ｐゴシック" pitchFamily="50" charset="-128"/>
                <a:ea typeface="ＭＳ Ｐゴシック" pitchFamily="50" charset="-128"/>
              </a:rPr>
              <a:t>の時期・原因は？</a:t>
            </a:r>
            <a:endParaRPr lang="en-US" altLang="ja-JP" b="1" dirty="0" smtClean="0">
              <a:solidFill>
                <a:srgbClr val="FF0000"/>
              </a:solidFill>
              <a:latin typeface="ＭＳ Ｐゴシック" pitchFamily="50" charset="-128"/>
              <a:ea typeface="ＭＳ Ｐゴシック" pitchFamily="50" charset="-128"/>
            </a:endParaRPr>
          </a:p>
          <a:p>
            <a:endParaRPr lang="en-US" altLang="ja-JP" sz="800" b="1" dirty="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研究所見学、漫画化（キャラクター化）、ゲーム化、</a:t>
            </a:r>
            <a:r>
              <a:rPr lang="ja-JP" altLang="en-US" b="1" dirty="0" smtClean="0">
                <a:solidFill>
                  <a:srgbClr val="FF0000"/>
                </a:solidFill>
                <a:latin typeface="ＭＳ Ｐゴシック" pitchFamily="50" charset="-128"/>
                <a:ea typeface="ＭＳ Ｐゴシック" pitchFamily="50" charset="-128"/>
              </a:rPr>
              <a:t>小中の教科書に載せられない？</a:t>
            </a:r>
            <a:endParaRPr lang="en-US" altLang="ja-JP" b="1" dirty="0">
              <a:solidFill>
                <a:srgbClr val="FF0000"/>
              </a:solidFill>
              <a:latin typeface="ＭＳ Ｐゴシック" pitchFamily="50" charset="-128"/>
              <a:ea typeface="ＭＳ Ｐゴシック" pitchFamily="50" charset="-128"/>
            </a:endParaRPr>
          </a:p>
        </p:txBody>
      </p:sp>
      <p:cxnSp>
        <p:nvCxnSpPr>
          <p:cNvPr id="3" name="直線コネクタ 2"/>
          <p:cNvCxnSpPr/>
          <p:nvPr/>
        </p:nvCxnSpPr>
        <p:spPr>
          <a:xfrm>
            <a:off x="761324" y="2096864"/>
            <a:ext cx="161023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079072" y="1350087"/>
            <a:ext cx="4363695" cy="369332"/>
          </a:xfrm>
          <a:prstGeom prst="rect">
            <a:avLst/>
          </a:prstGeom>
          <a:noFill/>
        </p:spPr>
        <p:txBody>
          <a:bodyPr wrap="none" rtlCol="0">
            <a:spAutoFit/>
          </a:bodyPr>
          <a:lstStyle/>
          <a:p>
            <a:r>
              <a:rPr lang="en-US" altLang="ja-JP" b="1" dirty="0" smtClean="0">
                <a:latin typeface="ＭＳ Ｐゴシック" pitchFamily="50" charset="-128"/>
                <a:ea typeface="ＭＳ Ｐゴシック" pitchFamily="50" charset="-128"/>
              </a:rPr>
              <a:t>&lt;</a:t>
            </a:r>
            <a:r>
              <a:rPr lang="ja-JP" altLang="en-US" b="1" dirty="0" smtClean="0">
                <a:latin typeface="ＭＳ Ｐゴシック" pitchFamily="50" charset="-128"/>
                <a:ea typeface="ＭＳ Ｐゴシック" pitchFamily="50" charset="-128"/>
              </a:rPr>
              <a:t>小学生</a:t>
            </a:r>
            <a:r>
              <a:rPr lang="en-US" altLang="ja-JP" b="1" dirty="0" smtClean="0">
                <a:latin typeface="ＭＳ Ｐゴシック" pitchFamily="50" charset="-128"/>
                <a:ea typeface="ＭＳ Ｐゴシック" pitchFamily="50" charset="-128"/>
              </a:rPr>
              <a:t>&gt;</a:t>
            </a:r>
            <a:r>
              <a:rPr lang="ja-JP" altLang="en-US" b="1" dirty="0" smtClean="0">
                <a:latin typeface="ＭＳ Ｐゴシック" pitchFamily="50" charset="-128"/>
                <a:ea typeface="ＭＳ Ｐゴシック" pitchFamily="50" charset="-128"/>
              </a:rPr>
              <a:t>　　　　</a:t>
            </a:r>
            <a:r>
              <a:rPr lang="en-US" altLang="ja-JP" b="1" dirty="0" smtClean="0">
                <a:latin typeface="ＭＳ Ｐゴシック" pitchFamily="50" charset="-128"/>
                <a:ea typeface="ＭＳ Ｐゴシック" pitchFamily="50" charset="-128"/>
              </a:rPr>
              <a:t>&lt;</a:t>
            </a:r>
            <a:r>
              <a:rPr lang="ja-JP" altLang="en-US" b="1" dirty="0" smtClean="0">
                <a:latin typeface="ＭＳ Ｐゴシック" pitchFamily="50" charset="-128"/>
                <a:ea typeface="ＭＳ Ｐゴシック" pitchFamily="50" charset="-128"/>
              </a:rPr>
              <a:t>中学生</a:t>
            </a:r>
            <a:r>
              <a:rPr lang="en-US" altLang="ja-JP" b="1" dirty="0" smtClean="0">
                <a:latin typeface="ＭＳ Ｐゴシック" pitchFamily="50" charset="-128"/>
                <a:ea typeface="ＭＳ Ｐゴシック" pitchFamily="50" charset="-128"/>
              </a:rPr>
              <a:t>&gt;</a:t>
            </a:r>
            <a:r>
              <a:rPr lang="ja-JP" altLang="en-US" b="1" dirty="0" smtClean="0">
                <a:latin typeface="ＭＳ Ｐゴシック" pitchFamily="50" charset="-128"/>
                <a:ea typeface="ＭＳ Ｐゴシック" pitchFamily="50" charset="-128"/>
              </a:rPr>
              <a:t>　　　　</a:t>
            </a:r>
            <a:r>
              <a:rPr lang="en-US" altLang="ja-JP" b="1" dirty="0" smtClean="0">
                <a:latin typeface="ＭＳ Ｐゴシック" pitchFamily="50" charset="-128"/>
                <a:ea typeface="ＭＳ Ｐゴシック" pitchFamily="50" charset="-128"/>
              </a:rPr>
              <a:t>&lt;</a:t>
            </a:r>
            <a:r>
              <a:rPr lang="ja-JP" altLang="en-US" b="1" dirty="0" smtClean="0">
                <a:latin typeface="ＭＳ Ｐゴシック" pitchFamily="50" charset="-128"/>
                <a:ea typeface="ＭＳ Ｐゴシック" pitchFamily="50" charset="-128"/>
              </a:rPr>
              <a:t>高校生</a:t>
            </a:r>
            <a:r>
              <a:rPr lang="en-US" altLang="ja-JP" b="1" dirty="0" smtClean="0">
                <a:latin typeface="ＭＳ Ｐゴシック" pitchFamily="50" charset="-128"/>
                <a:ea typeface="ＭＳ Ｐゴシック" pitchFamily="50" charset="-128"/>
              </a:rPr>
              <a:t>&gt;</a:t>
            </a:r>
            <a:r>
              <a:rPr lang="ja-JP" altLang="en-US" b="1" dirty="0" smtClean="0">
                <a:latin typeface="ＭＳ Ｐゴシック" pitchFamily="50" charset="-128"/>
                <a:ea typeface="ＭＳ Ｐゴシック" pitchFamily="50" charset="-128"/>
              </a:rPr>
              <a:t>　</a:t>
            </a:r>
            <a:endParaRPr lang="en-US" altLang="ja-JP" b="1" dirty="0" smtClean="0">
              <a:latin typeface="ＭＳ Ｐゴシック" pitchFamily="50" charset="-128"/>
              <a:ea typeface="ＭＳ Ｐゴシック" pitchFamily="50" charset="-128"/>
            </a:endParaRPr>
          </a:p>
        </p:txBody>
      </p:sp>
      <p:cxnSp>
        <p:nvCxnSpPr>
          <p:cNvPr id="22" name="直線コネクタ 21"/>
          <p:cNvCxnSpPr/>
          <p:nvPr/>
        </p:nvCxnSpPr>
        <p:spPr>
          <a:xfrm>
            <a:off x="754700" y="2686580"/>
            <a:ext cx="161023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365510" y="2686580"/>
            <a:ext cx="1180118" cy="1391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345634" y="2679956"/>
            <a:ext cx="1180118" cy="311429"/>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74580" y="3372228"/>
            <a:ext cx="319225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966832" y="3372228"/>
            <a:ext cx="1180118" cy="1391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966832" y="3372228"/>
            <a:ext cx="1180118" cy="901157"/>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922068" y="3372228"/>
            <a:ext cx="1180118" cy="304805"/>
          </a:xfrm>
          <a:prstGeom prst="line">
            <a:avLst/>
          </a:prstGeom>
          <a:ln w="31750">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922068" y="3372228"/>
            <a:ext cx="1224882" cy="602977"/>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365514" y="2090244"/>
            <a:ext cx="1180118" cy="311429"/>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134172" y="2021382"/>
            <a:ext cx="4673074"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“理科“に対する好嫌度が中学で下がり始めた</a:t>
            </a:r>
            <a:endParaRPr lang="en-US" altLang="ja-JP" b="1" dirty="0" smtClean="0">
              <a:latin typeface="ＭＳ Ｐゴシック" pitchFamily="50" charset="-128"/>
              <a:ea typeface="ＭＳ Ｐゴシック" pitchFamily="50" charset="-128"/>
            </a:endParaRPr>
          </a:p>
        </p:txBody>
      </p:sp>
      <p:sp>
        <p:nvSpPr>
          <p:cNvPr id="40" name="テキスト ボックス 39"/>
          <p:cNvSpPr txBox="1"/>
          <p:nvPr/>
        </p:nvSpPr>
        <p:spPr>
          <a:xfrm>
            <a:off x="3713356" y="2566984"/>
            <a:ext cx="5588389" cy="646331"/>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中学の“理科“に対する好嫌度降下に、少々の歯止め</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　がかかったものの、“物理分野”は依然嫌われる</a:t>
            </a:r>
            <a:endParaRPr lang="en-US" altLang="ja-JP" b="1" dirty="0" smtClean="0">
              <a:latin typeface="ＭＳ Ｐゴシック" pitchFamily="50" charset="-128"/>
              <a:ea typeface="ＭＳ Ｐゴシック" pitchFamily="50" charset="-128"/>
            </a:endParaRPr>
          </a:p>
        </p:txBody>
      </p:sp>
      <p:sp>
        <p:nvSpPr>
          <p:cNvPr id="41" name="テキスト ボックス 40"/>
          <p:cNvSpPr txBox="1"/>
          <p:nvPr/>
        </p:nvSpPr>
        <p:spPr>
          <a:xfrm>
            <a:off x="5472573" y="3307701"/>
            <a:ext cx="3114955" cy="1200329"/>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物理系の大学生は、高校まで</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物理分野の好嫌度は高いが、</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更に専門分野を見ると、差が</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出てきている</a:t>
            </a:r>
            <a:endParaRPr lang="en-US" altLang="ja-JP" b="1" dirty="0" smtClean="0">
              <a:latin typeface="ＭＳ Ｐゴシック" pitchFamily="50" charset="-128"/>
              <a:ea typeface="ＭＳ Ｐゴシック" pitchFamily="50" charset="-128"/>
            </a:endParaRPr>
          </a:p>
        </p:txBody>
      </p:sp>
      <p:sp>
        <p:nvSpPr>
          <p:cNvPr id="42" name="テキスト ボックス 41"/>
          <p:cNvSpPr txBox="1"/>
          <p:nvPr/>
        </p:nvSpPr>
        <p:spPr>
          <a:xfrm>
            <a:off x="75247" y="1747416"/>
            <a:ext cx="2741456"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指導</a:t>
            </a:r>
            <a:r>
              <a:rPr lang="ja-JP" altLang="en-US" b="1" dirty="0">
                <a:latin typeface="ＭＳ Ｐゴシック" pitchFamily="50" charset="-128"/>
                <a:ea typeface="ＭＳ Ｐゴシック" pitchFamily="50" charset="-128"/>
              </a:rPr>
              <a:t>要領</a:t>
            </a:r>
            <a:r>
              <a:rPr lang="ja-JP" altLang="en-US" b="1" dirty="0" smtClean="0">
                <a:latin typeface="ＭＳ Ｐゴシック" pitchFamily="50" charset="-128"/>
                <a:ea typeface="ＭＳ Ｐゴシック" pitchFamily="50" charset="-128"/>
              </a:rPr>
              <a:t>改定前</a:t>
            </a:r>
            <a:r>
              <a:rPr lang="ja-JP" altLang="en-US" b="1" dirty="0" smtClean="0">
                <a:latin typeface="ＭＳ Ｐゴシック" pitchFamily="50" charset="-128"/>
                <a:ea typeface="ＭＳ Ｐゴシック" pitchFamily="50" charset="-128"/>
              </a:rPr>
              <a:t>の高校生</a:t>
            </a:r>
            <a:endParaRPr lang="en-US" altLang="ja-JP" b="1" dirty="0" smtClean="0">
              <a:latin typeface="ＭＳ Ｐゴシック" pitchFamily="50" charset="-128"/>
              <a:ea typeface="ＭＳ Ｐゴシック" pitchFamily="50" charset="-128"/>
            </a:endParaRPr>
          </a:p>
        </p:txBody>
      </p:sp>
      <p:sp>
        <p:nvSpPr>
          <p:cNvPr id="43" name="テキスト ボックス 42"/>
          <p:cNvSpPr txBox="1"/>
          <p:nvPr/>
        </p:nvSpPr>
        <p:spPr>
          <a:xfrm>
            <a:off x="63871" y="2336948"/>
            <a:ext cx="2119491" cy="646331"/>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指導</a:t>
            </a:r>
            <a:r>
              <a:rPr lang="ja-JP" altLang="en-US" b="1" dirty="0">
                <a:latin typeface="ＭＳ Ｐゴシック" pitchFamily="50" charset="-128"/>
                <a:ea typeface="ＭＳ Ｐゴシック" pitchFamily="50" charset="-128"/>
              </a:rPr>
              <a:t>要領</a:t>
            </a:r>
            <a:r>
              <a:rPr lang="ja-JP" altLang="en-US" b="1" dirty="0" smtClean="0">
                <a:latin typeface="ＭＳ Ｐゴシック" pitchFamily="50" charset="-128"/>
                <a:ea typeface="ＭＳ Ｐゴシック" pitchFamily="50" charset="-128"/>
              </a:rPr>
              <a:t>改定後</a:t>
            </a:r>
            <a:r>
              <a:rPr lang="ja-JP" altLang="en-US" b="1" dirty="0" smtClean="0">
                <a:latin typeface="ＭＳ Ｐゴシック" pitchFamily="50" charset="-128"/>
                <a:ea typeface="ＭＳ Ｐゴシック" pitchFamily="50" charset="-128"/>
              </a:rPr>
              <a:t>の</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　教員養成系学生</a:t>
            </a:r>
            <a:endParaRPr lang="en-US" altLang="ja-JP" b="1" dirty="0" smtClean="0">
              <a:latin typeface="ＭＳ Ｐゴシック" pitchFamily="50" charset="-128"/>
              <a:ea typeface="ＭＳ Ｐゴシック" pitchFamily="50" charset="-128"/>
            </a:endParaRPr>
          </a:p>
        </p:txBody>
      </p:sp>
      <p:sp>
        <p:nvSpPr>
          <p:cNvPr id="46" name="テキスト ボックス 45"/>
          <p:cNvSpPr txBox="1"/>
          <p:nvPr/>
        </p:nvSpPr>
        <p:spPr>
          <a:xfrm>
            <a:off x="70499" y="3045932"/>
            <a:ext cx="2044149" cy="646331"/>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指導</a:t>
            </a:r>
            <a:r>
              <a:rPr lang="ja-JP" altLang="en-US" b="1" dirty="0">
                <a:latin typeface="ＭＳ Ｐゴシック" pitchFamily="50" charset="-128"/>
                <a:ea typeface="ＭＳ Ｐゴシック" pitchFamily="50" charset="-128"/>
              </a:rPr>
              <a:t>要領</a:t>
            </a:r>
            <a:r>
              <a:rPr lang="ja-JP" altLang="en-US" b="1" dirty="0" smtClean="0">
                <a:latin typeface="ＭＳ Ｐゴシック" pitchFamily="50" charset="-128"/>
                <a:ea typeface="ＭＳ Ｐゴシック" pitchFamily="50" charset="-128"/>
              </a:rPr>
              <a:t>改定後</a:t>
            </a:r>
            <a:r>
              <a:rPr lang="ja-JP" altLang="en-US" b="1" dirty="0" smtClean="0">
                <a:latin typeface="ＭＳ Ｐゴシック" pitchFamily="50" charset="-128"/>
                <a:ea typeface="ＭＳ Ｐゴシック" pitchFamily="50" charset="-128"/>
              </a:rPr>
              <a:t>の</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　</a:t>
            </a:r>
            <a:r>
              <a:rPr lang="ja-JP" altLang="en-US" b="1" dirty="0">
                <a:latin typeface="ＭＳ Ｐゴシック" pitchFamily="50" charset="-128"/>
                <a:ea typeface="ＭＳ Ｐゴシック" pitchFamily="50" charset="-128"/>
              </a:rPr>
              <a:t>物理</a:t>
            </a:r>
            <a:r>
              <a:rPr lang="ja-JP" altLang="en-US" b="1" dirty="0" smtClean="0">
                <a:latin typeface="ＭＳ Ｐゴシック" pitchFamily="50" charset="-128"/>
                <a:ea typeface="ＭＳ Ｐゴシック" pitchFamily="50" charset="-128"/>
              </a:rPr>
              <a:t>系学生</a:t>
            </a:r>
            <a:endParaRPr lang="en-US" altLang="ja-JP" b="1" dirty="0" smtClean="0">
              <a:latin typeface="ＭＳ Ｐゴシック" pitchFamily="50" charset="-128"/>
              <a:ea typeface="ＭＳ Ｐゴシック" pitchFamily="50" charset="-128"/>
            </a:endParaRPr>
          </a:p>
        </p:txBody>
      </p:sp>
      <p:sp>
        <p:nvSpPr>
          <p:cNvPr id="47" name="テキスト ボックス 46"/>
          <p:cNvSpPr txBox="1"/>
          <p:nvPr/>
        </p:nvSpPr>
        <p:spPr>
          <a:xfrm>
            <a:off x="2630804" y="2206254"/>
            <a:ext cx="649537" cy="369332"/>
          </a:xfrm>
          <a:prstGeom prst="rect">
            <a:avLst/>
          </a:prstGeom>
          <a:noFill/>
        </p:spPr>
        <p:txBody>
          <a:bodyPr wrap="none" rtlCol="0">
            <a:spAutoFit/>
          </a:bodyPr>
          <a:lstStyle/>
          <a:p>
            <a:r>
              <a:rPr lang="ja-JP" altLang="en-US" b="1" dirty="0" smtClean="0">
                <a:solidFill>
                  <a:srgbClr val="0070C0"/>
                </a:solidFill>
                <a:latin typeface="ＭＳ Ｐゴシック" pitchFamily="50" charset="-128"/>
                <a:ea typeface="ＭＳ Ｐゴシック" pitchFamily="50" charset="-128"/>
              </a:rPr>
              <a:t>理科</a:t>
            </a:r>
            <a:endParaRPr lang="en-US" altLang="ja-JP" b="1" dirty="0" smtClean="0">
              <a:solidFill>
                <a:srgbClr val="0070C0"/>
              </a:solidFill>
              <a:latin typeface="ＭＳ Ｐゴシック" pitchFamily="50" charset="-128"/>
              <a:ea typeface="ＭＳ Ｐゴシック" pitchFamily="50" charset="-128"/>
            </a:endParaRPr>
          </a:p>
        </p:txBody>
      </p:sp>
      <p:sp>
        <p:nvSpPr>
          <p:cNvPr id="48" name="テキスト ボックス 47"/>
          <p:cNvSpPr txBox="1"/>
          <p:nvPr/>
        </p:nvSpPr>
        <p:spPr>
          <a:xfrm>
            <a:off x="2624180" y="2835726"/>
            <a:ext cx="649537" cy="369332"/>
          </a:xfrm>
          <a:prstGeom prst="rect">
            <a:avLst/>
          </a:prstGeom>
          <a:noFill/>
        </p:spPr>
        <p:txBody>
          <a:bodyPr wrap="none" rtlCol="0">
            <a:spAutoFit/>
          </a:bodyPr>
          <a:lstStyle/>
          <a:p>
            <a:r>
              <a:rPr lang="ja-JP" altLang="en-US" b="1" dirty="0">
                <a:solidFill>
                  <a:srgbClr val="0070C0"/>
                </a:solidFill>
                <a:latin typeface="ＭＳ Ｐゴシック" pitchFamily="50" charset="-128"/>
                <a:ea typeface="ＭＳ Ｐゴシック" pitchFamily="50" charset="-128"/>
              </a:rPr>
              <a:t>物理</a:t>
            </a:r>
            <a:endParaRPr lang="en-US" altLang="ja-JP" b="1" dirty="0" smtClean="0">
              <a:solidFill>
                <a:srgbClr val="0070C0"/>
              </a:solidFill>
              <a:latin typeface="ＭＳ Ｐゴシック" pitchFamily="50" charset="-128"/>
              <a:ea typeface="ＭＳ Ｐゴシック" pitchFamily="50" charset="-128"/>
            </a:endParaRPr>
          </a:p>
        </p:txBody>
      </p:sp>
      <p:sp>
        <p:nvSpPr>
          <p:cNvPr id="49" name="テキスト ボックス 48"/>
          <p:cNvSpPr txBox="1"/>
          <p:nvPr/>
        </p:nvSpPr>
        <p:spPr>
          <a:xfrm>
            <a:off x="3782743" y="3897428"/>
            <a:ext cx="1114408" cy="369332"/>
          </a:xfrm>
          <a:prstGeom prst="rect">
            <a:avLst/>
          </a:prstGeom>
          <a:noFill/>
        </p:spPr>
        <p:txBody>
          <a:bodyPr wrap="none" rtlCol="0">
            <a:spAutoFit/>
          </a:bodyPr>
          <a:lstStyle/>
          <a:p>
            <a:r>
              <a:rPr lang="ja-JP" altLang="en-US" b="1" dirty="0" smtClean="0">
                <a:solidFill>
                  <a:srgbClr val="0070C0"/>
                </a:solidFill>
                <a:latin typeface="ＭＳ Ｐゴシック" pitchFamily="50" charset="-128"/>
                <a:ea typeface="ＭＳ Ｐゴシック" pitchFamily="50" charset="-128"/>
              </a:rPr>
              <a:t>原子物理</a:t>
            </a:r>
            <a:endParaRPr lang="en-US" altLang="ja-JP" b="1" dirty="0" smtClean="0">
              <a:solidFill>
                <a:srgbClr val="0070C0"/>
              </a:solidFill>
              <a:latin typeface="ＭＳ Ｐゴシック" pitchFamily="50" charset="-128"/>
              <a:ea typeface="ＭＳ Ｐゴシック" pitchFamily="50" charset="-128"/>
            </a:endParaRPr>
          </a:p>
        </p:txBody>
      </p:sp>
      <p:sp>
        <p:nvSpPr>
          <p:cNvPr id="50" name="テキスト ボックス 49"/>
          <p:cNvSpPr txBox="1"/>
          <p:nvPr/>
        </p:nvSpPr>
        <p:spPr>
          <a:xfrm>
            <a:off x="203610" y="813598"/>
            <a:ext cx="6330579" cy="400110"/>
          </a:xfrm>
          <a:prstGeom prst="rect">
            <a:avLst/>
          </a:prstGeom>
          <a:noFill/>
        </p:spPr>
        <p:txBody>
          <a:bodyPr wrap="none" rtlCol="0">
            <a:spAutoFit/>
          </a:bodyPr>
          <a:lstStyle/>
          <a:p>
            <a:r>
              <a:rPr lang="ja-JP" altLang="en-US" sz="2000" b="1" dirty="0" smtClean="0">
                <a:latin typeface="ＭＳ Ｐゴシック" pitchFamily="50" charset="-128"/>
                <a:ea typeface="ＭＳ Ｐゴシック" pitchFamily="50" charset="-128"/>
              </a:rPr>
              <a:t>各調査対象と</a:t>
            </a:r>
            <a:r>
              <a:rPr lang="ja-JP" altLang="en-US" sz="2000" b="1" i="1" u="sng" dirty="0" smtClean="0">
                <a:solidFill>
                  <a:srgbClr val="00B050"/>
                </a:solidFill>
                <a:latin typeface="ＭＳ Ｐゴシック" pitchFamily="50" charset="-128"/>
                <a:ea typeface="ＭＳ Ｐゴシック" pitchFamily="50" charset="-128"/>
              </a:rPr>
              <a:t>好嫌度</a:t>
            </a:r>
            <a:r>
              <a:rPr lang="ja-JP" altLang="en-US" sz="2000" b="1" i="1" u="sng" dirty="0" smtClean="0">
                <a:solidFill>
                  <a:srgbClr val="00B050"/>
                </a:solidFill>
                <a:latin typeface="ＭＳ Ｐゴシック" pitchFamily="50" charset="-128"/>
                <a:ea typeface="ＭＳ Ｐゴシック" pitchFamily="50" charset="-128"/>
              </a:rPr>
              <a:t>（</a:t>
            </a:r>
            <a:r>
              <a:rPr lang="ja-JP" altLang="en-US" sz="2000" b="1" i="1" u="sng" dirty="0">
                <a:solidFill>
                  <a:srgbClr val="00B050"/>
                </a:solidFill>
                <a:latin typeface="ＭＳ Ｐゴシック" pitchFamily="50" charset="-128"/>
                <a:ea typeface="ＭＳ Ｐゴシック" pitchFamily="50" charset="-128"/>
              </a:rPr>
              <a:t>自信</a:t>
            </a:r>
            <a:r>
              <a:rPr lang="ja-JP" altLang="en-US" sz="2000" b="1" i="1" u="sng" dirty="0" smtClean="0">
                <a:solidFill>
                  <a:srgbClr val="00B050"/>
                </a:solidFill>
                <a:latin typeface="ＭＳ Ｐゴシック" pitchFamily="50" charset="-128"/>
                <a:ea typeface="ＭＳ Ｐゴシック" pitchFamily="50" charset="-128"/>
              </a:rPr>
              <a:t>度</a:t>
            </a:r>
            <a:r>
              <a:rPr lang="ja-JP" altLang="en-US" sz="2000" b="1" i="1" u="sng" dirty="0" smtClean="0">
                <a:solidFill>
                  <a:srgbClr val="00B050"/>
                </a:solidFill>
                <a:latin typeface="ＭＳ Ｐゴシック" pitchFamily="50" charset="-128"/>
                <a:ea typeface="ＭＳ Ｐゴシック" pitchFamily="50" charset="-128"/>
              </a:rPr>
              <a:t>）の変遷　</a:t>
            </a:r>
            <a:r>
              <a:rPr lang="ja-JP" altLang="en-US" sz="2000" b="1" dirty="0" smtClean="0">
                <a:latin typeface="ＭＳ Ｐゴシック" pitchFamily="50" charset="-128"/>
                <a:ea typeface="ＭＳ Ｐゴシック" pitchFamily="50" charset="-128"/>
              </a:rPr>
              <a:t>を見てみると、　　</a:t>
            </a:r>
            <a:endParaRPr lang="en-US" altLang="ja-JP" sz="2000" b="1" dirty="0" smtClean="0">
              <a:latin typeface="ＭＳ Ｐゴシック" pitchFamily="50" charset="-128"/>
              <a:ea typeface="ＭＳ Ｐゴシック" pitchFamily="50" charset="-128"/>
            </a:endParaRPr>
          </a:p>
        </p:txBody>
      </p:sp>
      <p:sp>
        <p:nvSpPr>
          <p:cNvPr id="51" name="テキスト ボックス 50"/>
          <p:cNvSpPr txBox="1"/>
          <p:nvPr/>
        </p:nvSpPr>
        <p:spPr>
          <a:xfrm>
            <a:off x="63875" y="3807924"/>
            <a:ext cx="2044149" cy="646331"/>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指導</a:t>
            </a:r>
            <a:r>
              <a:rPr lang="ja-JP" altLang="en-US" b="1" dirty="0">
                <a:latin typeface="ＭＳ Ｐゴシック" pitchFamily="50" charset="-128"/>
                <a:ea typeface="ＭＳ Ｐゴシック" pitchFamily="50" charset="-128"/>
              </a:rPr>
              <a:t>要領</a:t>
            </a:r>
            <a:r>
              <a:rPr lang="ja-JP" altLang="en-US" b="1" dirty="0" smtClean="0">
                <a:latin typeface="ＭＳ Ｐゴシック" pitchFamily="50" charset="-128"/>
                <a:ea typeface="ＭＳ Ｐゴシック" pitchFamily="50" charset="-128"/>
              </a:rPr>
              <a:t>改定後</a:t>
            </a:r>
            <a:r>
              <a:rPr lang="ja-JP" altLang="en-US" b="1" dirty="0" smtClean="0">
                <a:latin typeface="ＭＳ Ｐゴシック" pitchFamily="50" charset="-128"/>
                <a:ea typeface="ＭＳ Ｐゴシック" pitchFamily="50" charset="-128"/>
              </a:rPr>
              <a:t>の</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　</a:t>
            </a:r>
            <a:r>
              <a:rPr lang="ja-JP" altLang="en-US" b="1" dirty="0" smtClean="0">
                <a:solidFill>
                  <a:srgbClr val="FF0000"/>
                </a:solidFill>
                <a:latin typeface="ＭＳ Ｐゴシック" pitchFamily="50" charset="-128"/>
                <a:ea typeface="ＭＳ Ｐゴシック" pitchFamily="50" charset="-128"/>
              </a:rPr>
              <a:t>他系学生は？</a:t>
            </a:r>
            <a:endParaRPr lang="en-US" altLang="ja-JP" b="1" dirty="0" smtClean="0">
              <a:solidFill>
                <a:srgbClr val="FF0000"/>
              </a:solidFill>
              <a:latin typeface="ＭＳ Ｐゴシック" pitchFamily="50" charset="-128"/>
              <a:ea typeface="ＭＳ Ｐゴシック" pitchFamily="50" charset="-128"/>
            </a:endParaRPr>
          </a:p>
        </p:txBody>
      </p:sp>
      <p:sp>
        <p:nvSpPr>
          <p:cNvPr id="52" name="右矢印 51"/>
          <p:cNvSpPr/>
          <p:nvPr/>
        </p:nvSpPr>
        <p:spPr>
          <a:xfrm>
            <a:off x="479919" y="6429967"/>
            <a:ext cx="291548" cy="27829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2137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59632" y="2656347"/>
            <a:ext cx="5795176" cy="1200329"/>
          </a:xfrm>
          <a:prstGeom prst="rect">
            <a:avLst/>
          </a:prstGeom>
          <a:noFill/>
        </p:spPr>
        <p:txBody>
          <a:bodyPr wrap="none" rtlCol="0">
            <a:spAutoFit/>
          </a:bodyPr>
          <a:lstStyle/>
          <a:p>
            <a:r>
              <a:rPr lang="en-US" altLang="ja-JP" sz="7200" b="1" dirty="0" smtClean="0">
                <a:latin typeface="ＭＳ Ｐゴシック" pitchFamily="50" charset="-128"/>
                <a:ea typeface="ＭＳ Ｐゴシック" pitchFamily="50" charset="-128"/>
              </a:rPr>
              <a:t>Back up</a:t>
            </a:r>
            <a:r>
              <a:rPr lang="ja-JP" altLang="en-US" sz="7200" b="1" dirty="0">
                <a:latin typeface="ＭＳ Ｐゴシック" pitchFamily="50" charset="-128"/>
                <a:ea typeface="ＭＳ Ｐゴシック" pitchFamily="50" charset="-128"/>
              </a:rPr>
              <a:t> </a:t>
            </a:r>
            <a:r>
              <a:rPr lang="en-US" altLang="ja-JP" sz="7200" b="1" dirty="0" smtClean="0">
                <a:latin typeface="ＭＳ Ｐゴシック" pitchFamily="50" charset="-128"/>
                <a:ea typeface="ＭＳ Ｐゴシック" pitchFamily="50" charset="-128"/>
              </a:rPr>
              <a:t>slides</a:t>
            </a:r>
          </a:p>
        </p:txBody>
      </p:sp>
    </p:spTree>
    <p:extLst>
      <p:ext uri="{BB962C8B-B14F-4D97-AF65-F5344CB8AC3E}">
        <p14:creationId xmlns:p14="http://schemas.microsoft.com/office/powerpoint/2010/main" val="998707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9" y="1008648"/>
            <a:ext cx="4405175" cy="349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3339" y="1066969"/>
            <a:ext cx="1267824" cy="340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9712" y="1077573"/>
            <a:ext cx="1353250" cy="35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5409" y="1060860"/>
            <a:ext cx="1839403" cy="344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47656" y="275388"/>
            <a:ext cx="2962671" cy="369332"/>
          </a:xfrm>
          <a:prstGeom prst="rect">
            <a:avLst/>
          </a:prstGeom>
          <a:noFill/>
        </p:spPr>
        <p:txBody>
          <a:bodyPr wrap="none" rtlCol="0">
            <a:spAutoFit/>
          </a:bodyPr>
          <a:lstStyle/>
          <a:p>
            <a:r>
              <a:rPr lang="ja-JP" altLang="en-US" b="1" dirty="0">
                <a:latin typeface="ＭＳ Ｐゴシック" pitchFamily="50" charset="-128"/>
                <a:ea typeface="ＭＳ Ｐゴシック" pitchFamily="50" charset="-128"/>
              </a:rPr>
              <a:t>全て</a:t>
            </a:r>
            <a:r>
              <a:rPr lang="ja-JP" altLang="en-US" b="1" dirty="0" smtClean="0">
                <a:latin typeface="ＭＳ Ｐゴシック" pitchFamily="50" charset="-128"/>
                <a:ea typeface="ＭＳ Ｐゴシック" pitchFamily="50" charset="-128"/>
              </a:rPr>
              <a:t>の好嫌度を見てみると、</a:t>
            </a:r>
            <a:endParaRPr lang="en-US" altLang="ja-JP" b="1" dirty="0" smtClean="0">
              <a:latin typeface="ＭＳ Ｐゴシック" pitchFamily="50" charset="-128"/>
              <a:ea typeface="ＭＳ Ｐゴシック" pitchFamily="50" charset="-128"/>
            </a:endParaRPr>
          </a:p>
        </p:txBody>
      </p:sp>
      <p:sp>
        <p:nvSpPr>
          <p:cNvPr id="9" name="テキスト ボックス 8"/>
          <p:cNvSpPr txBox="1"/>
          <p:nvPr/>
        </p:nvSpPr>
        <p:spPr>
          <a:xfrm>
            <a:off x="560233" y="4940482"/>
            <a:ext cx="7794121" cy="1200329"/>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・好嫌度が</a:t>
            </a:r>
            <a:r>
              <a:rPr lang="en-US" altLang="ja-JP" b="1" dirty="0" smtClean="0">
                <a:latin typeface="ＭＳ Ｐゴシック" pitchFamily="50" charset="-128"/>
                <a:ea typeface="ＭＳ Ｐゴシック" pitchFamily="50" charset="-128"/>
              </a:rPr>
              <a:t>+0.4</a:t>
            </a:r>
            <a:r>
              <a:rPr lang="ja-JP" altLang="en-US" b="1" dirty="0" smtClean="0">
                <a:latin typeface="ＭＳ Ｐゴシック" pitchFamily="50" charset="-128"/>
                <a:ea typeface="ＭＳ Ｐゴシック" pitchFamily="50" charset="-128"/>
              </a:rPr>
              <a:t>以上の項目は、物理系のもの以外にも化学系のものも見られた</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・生活科の項目は</a:t>
            </a:r>
            <a:r>
              <a:rPr lang="en-US" altLang="ja-JP" b="1" dirty="0" smtClean="0">
                <a:latin typeface="ＭＳ Ｐゴシック" pitchFamily="50" charset="-128"/>
                <a:ea typeface="ＭＳ Ｐゴシック" pitchFamily="50" charset="-128"/>
              </a:rPr>
              <a:t>6</a:t>
            </a:r>
            <a:r>
              <a:rPr lang="ja-JP" altLang="en-US" b="1" dirty="0" smtClean="0">
                <a:latin typeface="ＭＳ Ｐゴシック" pitchFamily="50" charset="-128"/>
                <a:ea typeface="ＭＳ Ｐゴシック" pitchFamily="50" charset="-128"/>
              </a:rPr>
              <a:t>項目中</a:t>
            </a:r>
            <a:r>
              <a:rPr lang="en-US" altLang="ja-JP" b="1" dirty="0" smtClean="0">
                <a:latin typeface="ＭＳ Ｐゴシック" pitchFamily="50" charset="-128"/>
                <a:ea typeface="ＭＳ Ｐゴシック" pitchFamily="50" charset="-128"/>
              </a:rPr>
              <a:t>5</a:t>
            </a:r>
            <a:r>
              <a:rPr lang="ja-JP" altLang="en-US" b="1" dirty="0" smtClean="0">
                <a:latin typeface="ＭＳ Ｐゴシック" pitchFamily="50" charset="-128"/>
                <a:ea typeface="ＭＳ Ｐゴシック" pitchFamily="50" charset="-128"/>
              </a:rPr>
              <a:t>項目（</a:t>
            </a:r>
            <a:r>
              <a:rPr lang="en-US" altLang="ja-JP" b="1" dirty="0" smtClean="0">
                <a:latin typeface="ＭＳ Ｐゴシック" pitchFamily="50" charset="-128"/>
                <a:ea typeface="ＭＳ Ｐゴシック" pitchFamily="50" charset="-128"/>
              </a:rPr>
              <a:t>6</a:t>
            </a:r>
            <a:r>
              <a:rPr lang="ja-JP" altLang="en-US" b="1" dirty="0" smtClean="0">
                <a:latin typeface="ＭＳ Ｐゴシック" pitchFamily="50" charset="-128"/>
                <a:ea typeface="ＭＳ Ｐゴシック" pitchFamily="50" charset="-128"/>
              </a:rPr>
              <a:t>以外）で好嫌度の数値が高かった</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・好嫌度が</a:t>
            </a:r>
            <a:r>
              <a:rPr lang="en-US" altLang="ja-JP" b="1" dirty="0" smtClean="0">
                <a:latin typeface="ＭＳ Ｐゴシック" pitchFamily="50" charset="-128"/>
                <a:ea typeface="ＭＳ Ｐゴシック" pitchFamily="50" charset="-128"/>
              </a:rPr>
              <a:t>-0.3</a:t>
            </a:r>
            <a:r>
              <a:rPr lang="ja-JP" altLang="en-US" b="1" dirty="0" smtClean="0">
                <a:latin typeface="ＭＳ Ｐゴシック" pitchFamily="50" charset="-128"/>
                <a:ea typeface="ＭＳ Ｐゴシック" pitchFamily="50" charset="-128"/>
              </a:rPr>
              <a:t>以下の項目は無かった</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a:t>
            </a:r>
            <a:r>
              <a:rPr lang="ja-JP" altLang="en-US" b="1" dirty="0" smtClean="0">
                <a:latin typeface="ＭＳ Ｐゴシック" pitchFamily="50" charset="-128"/>
                <a:ea typeface="ＭＳ Ｐゴシック" pitchFamily="50" charset="-128"/>
              </a:rPr>
              <a:t>非理系女子で、中・高学年の物理領域の項目で低い値を示した</a:t>
            </a:r>
            <a:endParaRPr lang="en-US" altLang="ja-JP" b="1" dirty="0" smtClean="0">
              <a:latin typeface="ＭＳ Ｐゴシック" pitchFamily="50" charset="-128"/>
              <a:ea typeface="ＭＳ Ｐゴシック" pitchFamily="50" charset="-128"/>
            </a:endParaRPr>
          </a:p>
        </p:txBody>
      </p:sp>
      <p:sp>
        <p:nvSpPr>
          <p:cNvPr id="4" name="右矢印 3"/>
          <p:cNvSpPr/>
          <p:nvPr/>
        </p:nvSpPr>
        <p:spPr>
          <a:xfrm rot="10800000">
            <a:off x="3892224" y="2511195"/>
            <a:ext cx="341853" cy="19789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右矢印 10"/>
          <p:cNvSpPr/>
          <p:nvPr/>
        </p:nvSpPr>
        <p:spPr>
          <a:xfrm rot="10800000">
            <a:off x="8493794" y="2063093"/>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右矢印 11"/>
          <p:cNvSpPr/>
          <p:nvPr/>
        </p:nvSpPr>
        <p:spPr>
          <a:xfrm rot="10800000">
            <a:off x="3892224" y="2273573"/>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右矢印 12"/>
          <p:cNvSpPr/>
          <p:nvPr/>
        </p:nvSpPr>
        <p:spPr>
          <a:xfrm rot="10800000">
            <a:off x="5231979" y="3305040"/>
            <a:ext cx="341853" cy="19789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右矢印 13"/>
          <p:cNvSpPr/>
          <p:nvPr/>
        </p:nvSpPr>
        <p:spPr>
          <a:xfrm rot="10800000">
            <a:off x="3900043" y="3784985"/>
            <a:ext cx="341853" cy="19789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586854" y="1842456"/>
            <a:ext cx="8289737"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20" name="右矢印 19"/>
          <p:cNvSpPr/>
          <p:nvPr/>
        </p:nvSpPr>
        <p:spPr>
          <a:xfrm>
            <a:off x="7125666" y="1827669"/>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右矢印 21"/>
          <p:cNvSpPr/>
          <p:nvPr/>
        </p:nvSpPr>
        <p:spPr>
          <a:xfrm>
            <a:off x="7127938" y="2280325"/>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右矢印 22"/>
          <p:cNvSpPr/>
          <p:nvPr/>
        </p:nvSpPr>
        <p:spPr>
          <a:xfrm>
            <a:off x="7089266" y="3565509"/>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8356004" y="2203242"/>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+0.52</a:t>
            </a:r>
          </a:p>
        </p:txBody>
      </p:sp>
      <p:sp>
        <p:nvSpPr>
          <p:cNvPr id="25" name="テキスト ボックス 24"/>
          <p:cNvSpPr txBox="1"/>
          <p:nvPr/>
        </p:nvSpPr>
        <p:spPr>
          <a:xfrm>
            <a:off x="3837644" y="2017088"/>
            <a:ext cx="644728" cy="338554"/>
          </a:xfrm>
          <a:prstGeom prst="rect">
            <a:avLst/>
          </a:prstGeom>
          <a:noFill/>
        </p:spPr>
        <p:txBody>
          <a:bodyPr wrap="none" rtlCol="0">
            <a:spAutoFit/>
          </a:bodyPr>
          <a:lstStyle/>
          <a:p>
            <a:r>
              <a:rPr lang="en-US" altLang="ja-JP" sz="1600" b="1" smtClean="0">
                <a:solidFill>
                  <a:srgbClr val="FF0000"/>
                </a:solidFill>
                <a:latin typeface="ＭＳ Ｐゴシック" pitchFamily="50" charset="-128"/>
                <a:ea typeface="ＭＳ Ｐゴシック" pitchFamily="50" charset="-128"/>
              </a:rPr>
              <a:t>+0.40</a:t>
            </a:r>
            <a:endParaRPr lang="en-US" altLang="ja-JP" sz="1600" b="1" dirty="0" smtClean="0">
              <a:solidFill>
                <a:srgbClr val="FF0000"/>
              </a:solidFill>
              <a:latin typeface="ＭＳ Ｐゴシック" pitchFamily="50" charset="-128"/>
              <a:ea typeface="ＭＳ Ｐゴシック" pitchFamily="50" charset="-128"/>
            </a:endParaRPr>
          </a:p>
        </p:txBody>
      </p:sp>
      <p:sp>
        <p:nvSpPr>
          <p:cNvPr id="26" name="テキスト ボックス 25"/>
          <p:cNvSpPr txBox="1"/>
          <p:nvPr/>
        </p:nvSpPr>
        <p:spPr>
          <a:xfrm>
            <a:off x="3894508" y="2592576"/>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+0.43</a:t>
            </a:r>
          </a:p>
        </p:txBody>
      </p:sp>
      <p:sp>
        <p:nvSpPr>
          <p:cNvPr id="27" name="右矢印 26"/>
          <p:cNvSpPr/>
          <p:nvPr/>
        </p:nvSpPr>
        <p:spPr>
          <a:xfrm rot="10800000">
            <a:off x="5220603" y="2515728"/>
            <a:ext cx="341853" cy="19789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5220636" y="2594848"/>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+0.40</a:t>
            </a:r>
          </a:p>
        </p:txBody>
      </p:sp>
      <p:sp>
        <p:nvSpPr>
          <p:cNvPr id="29" name="テキスト ボックス 28"/>
          <p:cNvSpPr txBox="1"/>
          <p:nvPr/>
        </p:nvSpPr>
        <p:spPr>
          <a:xfrm>
            <a:off x="5222908" y="3388704"/>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+0.42</a:t>
            </a:r>
          </a:p>
        </p:txBody>
      </p:sp>
      <p:sp>
        <p:nvSpPr>
          <p:cNvPr id="30" name="テキスト ボックス 29"/>
          <p:cNvSpPr txBox="1"/>
          <p:nvPr/>
        </p:nvSpPr>
        <p:spPr>
          <a:xfrm>
            <a:off x="3862733" y="3520384"/>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+0.44</a:t>
            </a:r>
          </a:p>
        </p:txBody>
      </p:sp>
      <p:sp>
        <p:nvSpPr>
          <p:cNvPr id="15" name="正方形/長方形 14"/>
          <p:cNvSpPr/>
          <p:nvPr/>
        </p:nvSpPr>
        <p:spPr>
          <a:xfrm>
            <a:off x="3814966" y="777161"/>
            <a:ext cx="341194" cy="18466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5263926" y="765785"/>
            <a:ext cx="341194" cy="1846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685590" y="768057"/>
            <a:ext cx="341194" cy="18466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6697628" y="1894075"/>
            <a:ext cx="644728" cy="338554"/>
          </a:xfrm>
          <a:prstGeom prst="rect">
            <a:avLst/>
          </a:prstGeom>
          <a:noFill/>
        </p:spPr>
        <p:txBody>
          <a:bodyPr wrap="none" rtlCol="0">
            <a:spAutoFit/>
          </a:bodyPr>
          <a:lstStyle/>
          <a:p>
            <a:r>
              <a:rPr lang="en-US" altLang="ja-JP" sz="1600" b="1" dirty="0">
                <a:solidFill>
                  <a:srgbClr val="7030A0"/>
                </a:solidFill>
                <a:latin typeface="ＭＳ Ｐゴシック" pitchFamily="50" charset="-128"/>
                <a:ea typeface="ＭＳ Ｐゴシック" pitchFamily="50" charset="-128"/>
              </a:rPr>
              <a:t>-</a:t>
            </a:r>
            <a:r>
              <a:rPr lang="en-US" altLang="ja-JP" sz="1600" b="1" dirty="0" smtClean="0">
                <a:solidFill>
                  <a:srgbClr val="7030A0"/>
                </a:solidFill>
                <a:latin typeface="ＭＳ Ｐゴシック" pitchFamily="50" charset="-128"/>
                <a:ea typeface="ＭＳ Ｐゴシック" pitchFamily="50" charset="-128"/>
              </a:rPr>
              <a:t>0.17</a:t>
            </a:r>
          </a:p>
        </p:txBody>
      </p:sp>
      <p:sp>
        <p:nvSpPr>
          <p:cNvPr id="35" name="テキスト ボックス 34"/>
          <p:cNvSpPr txBox="1"/>
          <p:nvPr/>
        </p:nvSpPr>
        <p:spPr>
          <a:xfrm>
            <a:off x="6699900" y="2360379"/>
            <a:ext cx="644728" cy="338554"/>
          </a:xfrm>
          <a:prstGeom prst="rect">
            <a:avLst/>
          </a:prstGeom>
          <a:noFill/>
        </p:spPr>
        <p:txBody>
          <a:bodyPr wrap="none" rtlCol="0">
            <a:spAutoFit/>
          </a:bodyPr>
          <a:lstStyle/>
          <a:p>
            <a:r>
              <a:rPr lang="en-US" altLang="ja-JP" sz="1600" b="1" dirty="0">
                <a:solidFill>
                  <a:srgbClr val="7030A0"/>
                </a:solidFill>
                <a:latin typeface="ＭＳ Ｐゴシック" pitchFamily="50" charset="-128"/>
                <a:ea typeface="ＭＳ Ｐゴシック" pitchFamily="50" charset="-128"/>
              </a:rPr>
              <a:t>-</a:t>
            </a:r>
            <a:r>
              <a:rPr lang="en-US" altLang="ja-JP" sz="1600" b="1" dirty="0" smtClean="0">
                <a:solidFill>
                  <a:srgbClr val="7030A0"/>
                </a:solidFill>
                <a:latin typeface="ＭＳ Ｐゴシック" pitchFamily="50" charset="-128"/>
                <a:ea typeface="ＭＳ Ｐゴシック" pitchFamily="50" charset="-128"/>
              </a:rPr>
              <a:t>0.19</a:t>
            </a:r>
          </a:p>
        </p:txBody>
      </p:sp>
      <p:sp>
        <p:nvSpPr>
          <p:cNvPr id="36" name="テキスト ボックス 35"/>
          <p:cNvSpPr txBox="1"/>
          <p:nvPr/>
        </p:nvSpPr>
        <p:spPr>
          <a:xfrm>
            <a:off x="6729476" y="3676013"/>
            <a:ext cx="644728" cy="338554"/>
          </a:xfrm>
          <a:prstGeom prst="rect">
            <a:avLst/>
          </a:prstGeom>
          <a:noFill/>
        </p:spPr>
        <p:txBody>
          <a:bodyPr wrap="none" rtlCol="0">
            <a:spAutoFit/>
          </a:bodyPr>
          <a:lstStyle/>
          <a:p>
            <a:r>
              <a:rPr lang="en-US" altLang="ja-JP" sz="1600" b="1" dirty="0">
                <a:solidFill>
                  <a:srgbClr val="7030A0"/>
                </a:solidFill>
                <a:latin typeface="ＭＳ Ｐゴシック" pitchFamily="50" charset="-128"/>
                <a:ea typeface="ＭＳ Ｐゴシック" pitchFamily="50" charset="-128"/>
              </a:rPr>
              <a:t>-</a:t>
            </a:r>
            <a:r>
              <a:rPr lang="en-US" altLang="ja-JP" sz="1600" b="1" dirty="0" smtClean="0">
                <a:solidFill>
                  <a:srgbClr val="7030A0"/>
                </a:solidFill>
                <a:latin typeface="ＭＳ Ｐゴシック" pitchFamily="50" charset="-128"/>
                <a:ea typeface="ＭＳ Ｐゴシック" pitchFamily="50" charset="-128"/>
              </a:rPr>
              <a:t>0.24</a:t>
            </a:r>
          </a:p>
        </p:txBody>
      </p:sp>
      <p:sp>
        <p:nvSpPr>
          <p:cNvPr id="37" name="テキスト ボックス 36"/>
          <p:cNvSpPr txBox="1"/>
          <p:nvPr/>
        </p:nvSpPr>
        <p:spPr>
          <a:xfrm>
            <a:off x="3998664" y="646156"/>
            <a:ext cx="4012637"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　：物理系　　　　：化学系　　　　：生物系</a:t>
            </a:r>
            <a:endParaRPr lang="en-US" altLang="ja-JP" b="1"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304838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45695" y="130280"/>
            <a:ext cx="7661323" cy="864096"/>
          </a:xfrm>
          <a:prstGeom prst="rect">
            <a:avLst/>
          </a:prstGeom>
        </p:spPr>
        <p:txBody>
          <a:bodyPr vert="horz" anchor="b">
            <a:normAutofit fontScale="7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2</a:t>
            </a:r>
            <a:r>
              <a:rPr lang="ja-JP" altLang="en-US" sz="4400" b="1" dirty="0" smtClean="0">
                <a:latin typeface="ＭＳ Ｐゴシック" pitchFamily="50" charset="-128"/>
                <a:ea typeface="ＭＳ Ｐゴシック" pitchFamily="50" charset="-128"/>
              </a:rPr>
              <a:t>：調査</a:t>
            </a:r>
            <a:r>
              <a:rPr lang="ja-JP" altLang="en-US" sz="4800" b="1" dirty="0" smtClean="0">
                <a:latin typeface="ＭＳ Ｐゴシック" pitchFamily="50" charset="-128"/>
                <a:ea typeface="ＭＳ Ｐゴシック" pitchFamily="50" charset="-128"/>
              </a:rPr>
              <a:t>結果</a:t>
            </a:r>
            <a:r>
              <a:rPr lang="ja-JP" altLang="en-US" sz="4400" b="1" dirty="0" smtClean="0">
                <a:latin typeface="ＭＳ Ｐゴシック" pitchFamily="50" charset="-128"/>
                <a:ea typeface="ＭＳ Ｐゴシック" pitchFamily="50" charset="-128"/>
              </a:rPr>
              <a:t>（</a:t>
            </a:r>
            <a:r>
              <a:rPr lang="en-US" altLang="ja-JP" sz="4400" b="1" dirty="0" smtClean="0">
                <a:latin typeface="ＭＳ Ｐゴシック" pitchFamily="50" charset="-128"/>
                <a:ea typeface="ＭＳ Ｐゴシック" pitchFamily="50" charset="-128"/>
              </a:rPr>
              <a:t>2</a:t>
            </a:r>
            <a:r>
              <a:rPr lang="ja-JP" altLang="en-US" sz="4400" b="1" dirty="0" smtClean="0">
                <a:latin typeface="ＭＳ Ｐゴシック" pitchFamily="50" charset="-128"/>
                <a:ea typeface="ＭＳ Ｐゴシック" pitchFamily="50" charset="-128"/>
              </a:rPr>
              <a:t>）</a:t>
            </a:r>
            <a:r>
              <a:rPr lang="en-US" altLang="ja-JP" sz="4400" b="1" dirty="0" smtClean="0">
                <a:latin typeface="ＭＳ Ｐゴシック" pitchFamily="50" charset="-128"/>
                <a:ea typeface="ＭＳ Ｐゴシック" pitchFamily="50" charset="-128"/>
              </a:rPr>
              <a:t>-</a:t>
            </a:r>
            <a:r>
              <a:rPr lang="ja-JP" altLang="en-US" sz="4400" b="1" dirty="0" smtClean="0">
                <a:latin typeface="ＭＳ Ｐゴシック" pitchFamily="50" charset="-128"/>
                <a:ea typeface="ＭＳ Ｐゴシック" pitchFamily="50" charset="-128"/>
              </a:rPr>
              <a:t>小学校の好嫌の理由</a:t>
            </a:r>
            <a:endParaRPr lang="ja-JP" altLang="en-US" sz="4400" b="1" dirty="0">
              <a:latin typeface="ＭＳ Ｐゴシック" pitchFamily="50" charset="-128"/>
              <a:ea typeface="ＭＳ Ｐゴシック" pitchFamily="50" charset="-12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113" y="1167885"/>
            <a:ext cx="4291909" cy="263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2527" y="1126941"/>
            <a:ext cx="4409461" cy="267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87365" y="4096764"/>
            <a:ext cx="8363187" cy="2585323"/>
          </a:xfrm>
          <a:prstGeom prst="rect">
            <a:avLst/>
          </a:prstGeom>
          <a:noFill/>
        </p:spPr>
        <p:txBody>
          <a:bodyPr wrap="none" rtlCol="0">
            <a:spAutoFit/>
          </a:bodyPr>
          <a:lstStyle/>
          <a:p>
            <a:r>
              <a:rPr lang="ja-JP" altLang="en-US" b="1" dirty="0">
                <a:latin typeface="ＭＳ Ｐゴシック" pitchFamily="50" charset="-128"/>
                <a:ea typeface="ＭＳ Ｐゴシック" pitchFamily="50" charset="-128"/>
              </a:rPr>
              <a:t>好き</a:t>
            </a:r>
            <a:r>
              <a:rPr lang="ja-JP" altLang="en-US" b="1" dirty="0" smtClean="0">
                <a:latin typeface="ＭＳ Ｐゴシック" pitchFamily="50" charset="-128"/>
                <a:ea typeface="ＭＳ Ｐゴシック" pitchFamily="50" charset="-128"/>
              </a:rPr>
              <a:t>だった理由から</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a:t>
            </a:r>
            <a:r>
              <a:rPr lang="ja-JP" altLang="en-US" b="1" dirty="0" smtClean="0">
                <a:solidFill>
                  <a:srgbClr val="FF0000"/>
                </a:solidFill>
                <a:latin typeface="ＭＳ Ｐゴシック" pitchFamily="50" charset="-128"/>
                <a:ea typeface="ＭＳ Ｐゴシック" pitchFamily="50" charset="-128"/>
              </a:rPr>
              <a:t>学習者が、学習に主体的に参加できるような学習が好まれる</a:t>
            </a:r>
            <a:r>
              <a:rPr lang="ja-JP" altLang="en-US" b="1" dirty="0" smtClean="0">
                <a:latin typeface="ＭＳ Ｐゴシック" pitchFamily="50" charset="-128"/>
                <a:ea typeface="ＭＳ Ｐゴシック" pitchFamily="50" charset="-128"/>
              </a:rPr>
              <a:t>、ということが分かる</a:t>
            </a:r>
            <a:endParaRPr lang="en-US" altLang="ja-JP" b="1" dirty="0" smtClean="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主な嫌いだった理由は</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「実験手順が硬直的で決められた通りにやらなくてはならなかった」</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「創意工夫を求められて困った」</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「興味が持てなかった」</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であった。特に、生徒に興味を持たせる事は重要で、物事を始めるスタートである</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ので、生徒の指導法から見なおしていく必要がある。</a:t>
            </a:r>
            <a:endParaRPr lang="en-US" altLang="ja-JP" b="1" dirty="0" smtClean="0">
              <a:latin typeface="ＭＳ Ｐゴシック" pitchFamily="50" charset="-128"/>
              <a:ea typeface="ＭＳ Ｐゴシック" pitchFamily="50" charset="-128"/>
            </a:endParaRPr>
          </a:p>
        </p:txBody>
      </p:sp>
      <p:sp>
        <p:nvSpPr>
          <p:cNvPr id="2" name="右中かっこ 1"/>
          <p:cNvSpPr/>
          <p:nvPr/>
        </p:nvSpPr>
        <p:spPr>
          <a:xfrm>
            <a:off x="3384645" y="1199096"/>
            <a:ext cx="259307" cy="902663"/>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フリーフォーム 2"/>
          <p:cNvSpPr/>
          <p:nvPr/>
        </p:nvSpPr>
        <p:spPr>
          <a:xfrm>
            <a:off x="3643952" y="1815156"/>
            <a:ext cx="996580" cy="2565779"/>
          </a:xfrm>
          <a:custGeom>
            <a:avLst/>
            <a:gdLst>
              <a:gd name="connsiteX0" fmla="*/ 81887 w 996580"/>
              <a:gd name="connsiteY0" fmla="*/ 0 h 2565779"/>
              <a:gd name="connsiteX1" fmla="*/ 996287 w 996580"/>
              <a:gd name="connsiteY1" fmla="*/ 1610436 h 2565779"/>
              <a:gd name="connsiteX2" fmla="*/ 0 w 996580"/>
              <a:gd name="connsiteY2" fmla="*/ 2565779 h 2565779"/>
              <a:gd name="connsiteX3" fmla="*/ 0 w 996580"/>
              <a:gd name="connsiteY3" fmla="*/ 2565779 h 2565779"/>
              <a:gd name="connsiteX4" fmla="*/ 0 w 996580"/>
              <a:gd name="connsiteY4" fmla="*/ 2565779 h 2565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580" h="2565779">
                <a:moveTo>
                  <a:pt x="81887" y="0"/>
                </a:moveTo>
                <a:cubicBezTo>
                  <a:pt x="545911" y="591403"/>
                  <a:pt x="1009935" y="1182806"/>
                  <a:pt x="996287" y="1610436"/>
                </a:cubicBezTo>
                <a:cubicBezTo>
                  <a:pt x="982639" y="2038066"/>
                  <a:pt x="0" y="2565779"/>
                  <a:pt x="0" y="2565779"/>
                </a:cubicBezTo>
                <a:lnTo>
                  <a:pt x="0" y="2565779"/>
                </a:lnTo>
                <a:lnTo>
                  <a:pt x="0" y="2565779"/>
                </a:lnTo>
              </a:path>
            </a:pathLst>
          </a:custGeom>
          <a:noFill/>
          <a:ln>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866030" y="3179930"/>
            <a:ext cx="5000475" cy="2797791"/>
          </a:xfrm>
          <a:custGeom>
            <a:avLst/>
            <a:gdLst>
              <a:gd name="connsiteX0" fmla="*/ 3616657 w 5000475"/>
              <a:gd name="connsiteY0" fmla="*/ 0 h 2797791"/>
              <a:gd name="connsiteX1" fmla="*/ 4804012 w 5000475"/>
              <a:gd name="connsiteY1" fmla="*/ 2279176 h 2797791"/>
              <a:gd name="connsiteX2" fmla="*/ 0 w 5000475"/>
              <a:gd name="connsiteY2" fmla="*/ 2797791 h 2797791"/>
            </a:gdLst>
            <a:ahLst/>
            <a:cxnLst>
              <a:cxn ang="0">
                <a:pos x="connsiteX0" y="connsiteY0"/>
              </a:cxn>
              <a:cxn ang="0">
                <a:pos x="connsiteX1" y="connsiteY1"/>
              </a:cxn>
              <a:cxn ang="0">
                <a:pos x="connsiteX2" y="connsiteY2"/>
              </a:cxn>
            </a:cxnLst>
            <a:rect l="l" t="t" r="r" b="b"/>
            <a:pathLst>
              <a:path w="5000475" h="2797791">
                <a:moveTo>
                  <a:pt x="3616657" y="0"/>
                </a:moveTo>
                <a:cubicBezTo>
                  <a:pt x="4511722" y="906439"/>
                  <a:pt x="5406788" y="1812878"/>
                  <a:pt x="4804012" y="2279176"/>
                </a:cubicBezTo>
                <a:cubicBezTo>
                  <a:pt x="4201236" y="2745475"/>
                  <a:pt x="2100618" y="2771633"/>
                  <a:pt x="0" y="2797791"/>
                </a:cubicBezTo>
              </a:path>
            </a:pathLst>
          </a:custGeom>
          <a:noFill/>
          <a:ln>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0962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27584" y="13396"/>
            <a:ext cx="7416824" cy="864096"/>
          </a:xfrm>
          <a:prstGeom prst="rect">
            <a:avLst/>
          </a:prstGeom>
        </p:spPr>
        <p:txBody>
          <a:bodyPr vert="horz" anchor="b">
            <a:normAutofit fontScale="85000" lnSpcReduction="1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2</a:t>
            </a:r>
            <a:r>
              <a:rPr lang="ja-JP" altLang="en-US" sz="4400" b="1" dirty="0" smtClean="0">
                <a:latin typeface="ＭＳ Ｐゴシック" pitchFamily="50" charset="-128"/>
                <a:ea typeface="ＭＳ Ｐゴシック" pitchFamily="50" charset="-128"/>
              </a:rPr>
              <a:t>：調査結果（</a:t>
            </a:r>
            <a:r>
              <a:rPr lang="en-US" altLang="ja-JP" sz="4400" b="1" dirty="0">
                <a:latin typeface="ＭＳ Ｐゴシック" pitchFamily="50" charset="-128"/>
                <a:ea typeface="ＭＳ Ｐゴシック" pitchFamily="50" charset="-128"/>
              </a:rPr>
              <a:t>3</a:t>
            </a:r>
            <a:r>
              <a:rPr lang="ja-JP" altLang="en-US" sz="4400" b="1" dirty="0" smtClean="0">
                <a:latin typeface="ＭＳ Ｐゴシック" pitchFamily="50" charset="-128"/>
                <a:ea typeface="ＭＳ Ｐゴシック" pitchFamily="50" charset="-128"/>
              </a:rPr>
              <a:t>）</a:t>
            </a:r>
            <a:r>
              <a:rPr lang="en-US" altLang="ja-JP" sz="4400" b="1" dirty="0" smtClean="0">
                <a:latin typeface="ＭＳ Ｐゴシック" pitchFamily="50" charset="-128"/>
                <a:ea typeface="ＭＳ Ｐゴシック" pitchFamily="50" charset="-128"/>
              </a:rPr>
              <a:t>-</a:t>
            </a:r>
            <a:r>
              <a:rPr lang="ja-JP" altLang="en-US" sz="4400" b="1" dirty="0" smtClean="0">
                <a:latin typeface="ＭＳ Ｐゴシック" pitchFamily="50" charset="-128"/>
                <a:ea typeface="ＭＳ Ｐゴシック" pitchFamily="50" charset="-128"/>
              </a:rPr>
              <a:t>中学校の好嫌度</a:t>
            </a:r>
            <a:endParaRPr lang="ja-JP" altLang="en-US" sz="4400" b="1" dirty="0">
              <a:latin typeface="ＭＳ Ｐゴシック" pitchFamily="50" charset="-128"/>
              <a:ea typeface="ＭＳ Ｐゴシック" pitchFamily="50" charset="-12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984" y="1166008"/>
            <a:ext cx="3623728" cy="323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0640" y="1213775"/>
            <a:ext cx="1562934" cy="318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961" y="1172831"/>
            <a:ext cx="1664782" cy="324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777" y="1172831"/>
            <a:ext cx="1811340" cy="324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052176" y="4380277"/>
            <a:ext cx="3709670" cy="1754326"/>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・非理系の男女で、小学校に比べ、</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好嫌度がマイナスの項目が増加</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a:t>
            </a:r>
            <a:r>
              <a:rPr lang="ja-JP" altLang="en-US" b="1" dirty="0">
                <a:latin typeface="ＭＳ Ｐゴシック" pitchFamily="50" charset="-128"/>
                <a:ea typeface="ＭＳ Ｐゴシック" pitchFamily="50" charset="-128"/>
              </a:rPr>
              <a:t>学習</a:t>
            </a:r>
            <a:r>
              <a:rPr lang="ja-JP" altLang="en-US" b="1" dirty="0" smtClean="0">
                <a:latin typeface="ＭＳ Ｐゴシック" pitchFamily="50" charset="-128"/>
                <a:ea typeface="ＭＳ Ｐゴシック" pitchFamily="50" charset="-128"/>
              </a:rPr>
              <a:t>指導要領改訂の効果が</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現れていると言える</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・好嫌度が</a:t>
            </a:r>
            <a:r>
              <a:rPr lang="en-US" altLang="ja-JP" b="1" dirty="0" smtClean="0">
                <a:latin typeface="ＭＳ Ｐゴシック" pitchFamily="50" charset="-128"/>
                <a:ea typeface="ＭＳ Ｐゴシック" pitchFamily="50" charset="-128"/>
              </a:rPr>
              <a:t>+0.4</a:t>
            </a:r>
            <a:r>
              <a:rPr lang="ja-JP" altLang="en-US" b="1" dirty="0" smtClean="0">
                <a:latin typeface="ＭＳ Ｐゴシック" pitchFamily="50" charset="-128"/>
                <a:ea typeface="ＭＳ Ｐゴシック" pitchFamily="50" charset="-128"/>
              </a:rPr>
              <a:t>以上は生物系が多い</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・好嫌度が</a:t>
            </a:r>
            <a:r>
              <a:rPr lang="en-US" altLang="ja-JP" b="1" dirty="0" smtClean="0">
                <a:latin typeface="ＭＳ Ｐゴシック" pitchFamily="50" charset="-128"/>
                <a:ea typeface="ＭＳ Ｐゴシック" pitchFamily="50" charset="-128"/>
              </a:rPr>
              <a:t>-0.3</a:t>
            </a:r>
            <a:r>
              <a:rPr lang="ja-JP" altLang="en-US" b="1" dirty="0" smtClean="0">
                <a:latin typeface="ＭＳ Ｐゴシック" pitchFamily="50" charset="-128"/>
                <a:ea typeface="ＭＳ Ｐゴシック" pitchFamily="50" charset="-128"/>
              </a:rPr>
              <a:t>以下は物理系</a:t>
            </a:r>
            <a:endParaRPr lang="en-US" altLang="ja-JP" b="1" dirty="0" smtClean="0">
              <a:latin typeface="ＭＳ Ｐゴシック" pitchFamily="50" charset="-128"/>
              <a:ea typeface="ＭＳ Ｐゴシック" pitchFamily="50" charset="-128"/>
            </a:endParaRPr>
          </a:p>
        </p:txBody>
      </p:sp>
      <p:sp>
        <p:nvSpPr>
          <p:cNvPr id="8" name="正方形/長方形 7"/>
          <p:cNvSpPr/>
          <p:nvPr/>
        </p:nvSpPr>
        <p:spPr>
          <a:xfrm>
            <a:off x="4606550" y="905941"/>
            <a:ext cx="341194" cy="18466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055510" y="894565"/>
            <a:ext cx="341194" cy="1846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477174" y="896837"/>
            <a:ext cx="341194" cy="18466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790248" y="774936"/>
            <a:ext cx="4012637"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　：物理系　　　　：化学系　　　　：生物系</a:t>
            </a:r>
            <a:endParaRPr lang="en-US" altLang="ja-JP" b="1" dirty="0" smtClean="0">
              <a:latin typeface="ＭＳ Ｐゴシック" pitchFamily="50" charset="-128"/>
              <a:ea typeface="ＭＳ Ｐゴシック" pitchFamily="50" charset="-128"/>
            </a:endParaRPr>
          </a:p>
        </p:txBody>
      </p:sp>
      <p:sp>
        <p:nvSpPr>
          <p:cNvPr id="12" name="正方形/長方形 11"/>
          <p:cNvSpPr/>
          <p:nvPr/>
        </p:nvSpPr>
        <p:spPr>
          <a:xfrm>
            <a:off x="1018674" y="1713966"/>
            <a:ext cx="467912"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191126" y="1844626"/>
            <a:ext cx="295460"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27584" y="2197552"/>
            <a:ext cx="659002"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13874" y="2440714"/>
            <a:ext cx="772712"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94084" y="2567979"/>
            <a:ext cx="692502"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13347" y="3157526"/>
            <a:ext cx="973239"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表 18"/>
          <p:cNvGraphicFramePr>
            <a:graphicFrameLocks noGrp="1"/>
          </p:cNvGraphicFramePr>
          <p:nvPr>
            <p:extLst>
              <p:ext uri="{D42A27DB-BD31-4B8C-83A1-F6EECF244321}">
                <p14:modId xmlns:p14="http://schemas.microsoft.com/office/powerpoint/2010/main" val="2077566725"/>
              </p:ext>
            </p:extLst>
          </p:nvPr>
        </p:nvGraphicFramePr>
        <p:xfrm>
          <a:off x="270276" y="4500301"/>
          <a:ext cx="4744176" cy="1957985"/>
        </p:xfrm>
        <a:graphic>
          <a:graphicData uri="http://schemas.openxmlformats.org/drawingml/2006/table">
            <a:tbl>
              <a:tblPr firstRow="1" bandRow="1">
                <a:tableStyleId>{5C22544A-7EE6-4342-B048-85BDC9FD1C3A}</a:tableStyleId>
              </a:tblPr>
              <a:tblGrid>
                <a:gridCol w="1581392"/>
                <a:gridCol w="1581392"/>
                <a:gridCol w="1581392"/>
              </a:tblGrid>
              <a:tr h="494945">
                <a:tc>
                  <a:txBody>
                    <a:bodyPr/>
                    <a:lstStyle/>
                    <a:p>
                      <a:pPr algn="ctr"/>
                      <a:r>
                        <a:rPr kumimoji="1" lang="ja-JP" altLang="en-US" b="1" dirty="0" smtClean="0">
                          <a:latin typeface="ＭＳ Ｐゴシック" pitchFamily="50" charset="-128"/>
                          <a:ea typeface="ＭＳ Ｐゴシック" pitchFamily="50" charset="-128"/>
                        </a:rPr>
                        <a:t>平均値</a:t>
                      </a:r>
                      <a:endParaRPr kumimoji="1" lang="ja-JP" altLang="en-US" b="1" dirty="0">
                        <a:latin typeface="ＭＳ Ｐゴシック" pitchFamily="50" charset="-128"/>
                        <a:ea typeface="ＭＳ Ｐゴシック" pitchFamily="50" charset="-128"/>
                      </a:endParaRPr>
                    </a:p>
                  </a:txBody>
                  <a:tcPr/>
                </a:tc>
                <a:tc>
                  <a:txBody>
                    <a:bodyPr/>
                    <a:lstStyle/>
                    <a:p>
                      <a:pPr algn="ctr"/>
                      <a:r>
                        <a:rPr kumimoji="1" lang="ja-JP" altLang="en-US" b="1" dirty="0" smtClean="0">
                          <a:latin typeface="ＭＳ Ｐゴシック" pitchFamily="50" charset="-128"/>
                          <a:ea typeface="ＭＳ Ｐゴシック" pitchFamily="50" charset="-128"/>
                        </a:rPr>
                        <a:t>改訂前</a:t>
                      </a:r>
                      <a:endParaRPr kumimoji="1" lang="ja-JP" altLang="en-US" b="1" dirty="0">
                        <a:latin typeface="ＭＳ Ｐゴシック" pitchFamily="50" charset="-128"/>
                        <a:ea typeface="ＭＳ Ｐゴシック" pitchFamily="50" charset="-128"/>
                      </a:endParaRPr>
                    </a:p>
                  </a:txBody>
                  <a:tcPr/>
                </a:tc>
                <a:tc>
                  <a:txBody>
                    <a:bodyPr/>
                    <a:lstStyle/>
                    <a:p>
                      <a:pPr algn="ctr"/>
                      <a:r>
                        <a:rPr kumimoji="1" lang="ja-JP" altLang="en-US" b="1" dirty="0" smtClean="0">
                          <a:latin typeface="ＭＳ Ｐゴシック" pitchFamily="50" charset="-128"/>
                          <a:ea typeface="ＭＳ Ｐゴシック" pitchFamily="50" charset="-128"/>
                        </a:rPr>
                        <a:t>改訂後</a:t>
                      </a:r>
                      <a:endParaRPr kumimoji="1" lang="ja-JP" altLang="en-US" b="1" dirty="0">
                        <a:latin typeface="ＭＳ Ｐゴシック" pitchFamily="50" charset="-128"/>
                        <a:ea typeface="ＭＳ Ｐゴシック" pitchFamily="50" charset="-128"/>
                      </a:endParaRPr>
                    </a:p>
                  </a:txBody>
                  <a:tcPr/>
                </a:tc>
              </a:tr>
              <a:tr h="355784">
                <a:tc>
                  <a:txBody>
                    <a:bodyPr/>
                    <a:lstStyle/>
                    <a:p>
                      <a:pPr algn="ctr"/>
                      <a:r>
                        <a:rPr kumimoji="1" lang="ja-JP" altLang="en-US" b="1" dirty="0" smtClean="0">
                          <a:solidFill>
                            <a:schemeClr val="tx1">
                              <a:lumMod val="65000"/>
                              <a:lumOff val="35000"/>
                            </a:schemeClr>
                          </a:solidFill>
                          <a:latin typeface="ＭＳ Ｐゴシック" pitchFamily="50" charset="-128"/>
                          <a:ea typeface="ＭＳ Ｐゴシック" pitchFamily="50" charset="-128"/>
                        </a:rPr>
                        <a:t>理科系男子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-0.04</a:t>
                      </a:r>
                      <a:r>
                        <a:rPr kumimoji="1" lang="ja-JP" altLang="en-US" b="1" dirty="0" err="1" smtClean="0">
                          <a:solidFill>
                            <a:srgbClr val="002060"/>
                          </a:solidFill>
                          <a:latin typeface="ＭＳ Ｐゴシック" pitchFamily="50" charset="-128"/>
                          <a:ea typeface="ＭＳ Ｐゴシック" pitchFamily="50" charset="-128"/>
                        </a:rPr>
                        <a:t>、</a:t>
                      </a:r>
                      <a:r>
                        <a:rPr kumimoji="1" lang="en-US" altLang="ja-JP" b="1" dirty="0" smtClean="0">
                          <a:solidFill>
                            <a:srgbClr val="002060"/>
                          </a:solidFill>
                          <a:latin typeface="ＭＳ Ｐゴシック" pitchFamily="50" charset="-128"/>
                          <a:ea typeface="ＭＳ Ｐゴシック" pitchFamily="50" charset="-128"/>
                        </a:rPr>
                        <a:t>+0.04</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+0.26</a:t>
                      </a:r>
                      <a:endParaRPr kumimoji="1" lang="ja-JP" altLang="en-US" b="1" dirty="0">
                        <a:solidFill>
                          <a:srgbClr val="002060"/>
                        </a:solidFill>
                        <a:latin typeface="ＭＳ Ｐゴシック" pitchFamily="50" charset="-128"/>
                        <a:ea typeface="ＭＳ Ｐゴシック" pitchFamily="50" charset="-128"/>
                      </a:endParaRPr>
                    </a:p>
                  </a:txBody>
                  <a:tcPr anchor="ctr"/>
                </a:tc>
              </a:tr>
              <a:tr h="355784">
                <a:tc>
                  <a:txBody>
                    <a:bodyPr/>
                    <a:lstStyle/>
                    <a:p>
                      <a:pPr algn="ctr"/>
                      <a:r>
                        <a:rPr kumimoji="1" lang="ja-JP" altLang="en-US" b="1" dirty="0" smtClean="0">
                          <a:solidFill>
                            <a:schemeClr val="tx1">
                              <a:lumMod val="65000"/>
                              <a:lumOff val="35000"/>
                            </a:schemeClr>
                          </a:solidFill>
                          <a:latin typeface="ＭＳ Ｐゴシック" pitchFamily="50" charset="-128"/>
                          <a:ea typeface="ＭＳ Ｐゴシック" pitchFamily="50" charset="-128"/>
                        </a:rPr>
                        <a:t>理科系女子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+0.15</a:t>
                      </a:r>
                      <a:r>
                        <a:rPr kumimoji="1" lang="ja-JP" altLang="en-US" b="1" dirty="0" err="1" smtClean="0">
                          <a:solidFill>
                            <a:srgbClr val="002060"/>
                          </a:solidFill>
                          <a:latin typeface="ＭＳ Ｐゴシック" pitchFamily="50" charset="-128"/>
                          <a:ea typeface="ＭＳ Ｐゴシック" pitchFamily="50" charset="-128"/>
                        </a:rPr>
                        <a:t>、</a:t>
                      </a:r>
                      <a:r>
                        <a:rPr kumimoji="1" lang="en-US" altLang="ja-JP" b="1" dirty="0" smtClean="0">
                          <a:solidFill>
                            <a:srgbClr val="002060"/>
                          </a:solidFill>
                          <a:latin typeface="ＭＳ Ｐゴシック" pitchFamily="50" charset="-128"/>
                          <a:ea typeface="ＭＳ Ｐゴシック" pitchFamily="50" charset="-128"/>
                        </a:rPr>
                        <a:t>+0.08</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+0.22</a:t>
                      </a:r>
                      <a:endParaRPr kumimoji="1" lang="ja-JP" altLang="en-US" b="1" dirty="0">
                        <a:solidFill>
                          <a:srgbClr val="002060"/>
                        </a:solidFill>
                        <a:latin typeface="ＭＳ Ｐゴシック" pitchFamily="50" charset="-128"/>
                        <a:ea typeface="ＭＳ Ｐゴシック" pitchFamily="50" charset="-128"/>
                      </a:endParaRPr>
                    </a:p>
                  </a:txBody>
                  <a:tcPr anchor="ctr"/>
                </a:tc>
              </a:tr>
              <a:tr h="355784">
                <a:tc>
                  <a:txBody>
                    <a:bodyPr/>
                    <a:lstStyle/>
                    <a:p>
                      <a:pPr algn="ctr"/>
                      <a:r>
                        <a:rPr kumimoji="1" lang="ja-JP" altLang="en-US" b="1" dirty="0" smtClean="0">
                          <a:solidFill>
                            <a:schemeClr val="tx1">
                              <a:lumMod val="65000"/>
                              <a:lumOff val="35000"/>
                            </a:schemeClr>
                          </a:solidFill>
                          <a:latin typeface="ＭＳ Ｐゴシック" pitchFamily="50" charset="-128"/>
                          <a:ea typeface="ＭＳ Ｐゴシック" pitchFamily="50" charset="-128"/>
                        </a:rPr>
                        <a:t>非理科系男子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-0.10</a:t>
                      </a:r>
                      <a:r>
                        <a:rPr kumimoji="1" lang="ja-JP" altLang="en-US" b="1" dirty="0" err="1" smtClean="0">
                          <a:solidFill>
                            <a:srgbClr val="002060"/>
                          </a:solidFill>
                          <a:latin typeface="ＭＳ Ｐゴシック" pitchFamily="50" charset="-128"/>
                          <a:ea typeface="ＭＳ Ｐゴシック" pitchFamily="50" charset="-128"/>
                        </a:rPr>
                        <a:t>、</a:t>
                      </a:r>
                      <a:r>
                        <a:rPr kumimoji="1" lang="en-US" altLang="ja-JP" b="1" dirty="0" smtClean="0">
                          <a:solidFill>
                            <a:srgbClr val="002060"/>
                          </a:solidFill>
                          <a:latin typeface="ＭＳ Ｐゴシック" pitchFamily="50" charset="-128"/>
                          <a:ea typeface="ＭＳ Ｐゴシック" pitchFamily="50" charset="-128"/>
                        </a:rPr>
                        <a:t>+0.02</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+0.03</a:t>
                      </a:r>
                      <a:endParaRPr kumimoji="1" lang="ja-JP" altLang="en-US" b="1" dirty="0">
                        <a:solidFill>
                          <a:srgbClr val="002060"/>
                        </a:solidFill>
                        <a:latin typeface="ＭＳ Ｐゴシック" pitchFamily="50" charset="-128"/>
                        <a:ea typeface="ＭＳ Ｐゴシック" pitchFamily="50" charset="-128"/>
                      </a:endParaRPr>
                    </a:p>
                  </a:txBody>
                  <a:tcPr anchor="ctr"/>
                </a:tc>
              </a:tr>
              <a:tr h="355784">
                <a:tc>
                  <a:txBody>
                    <a:bodyPr/>
                    <a:lstStyle/>
                    <a:p>
                      <a:pPr algn="ctr"/>
                      <a:r>
                        <a:rPr kumimoji="1" lang="ja-JP" altLang="en-US" b="1" dirty="0" smtClean="0">
                          <a:solidFill>
                            <a:schemeClr val="tx1">
                              <a:lumMod val="65000"/>
                              <a:lumOff val="35000"/>
                            </a:schemeClr>
                          </a:solidFill>
                          <a:latin typeface="ＭＳ Ｐゴシック" pitchFamily="50" charset="-128"/>
                          <a:ea typeface="ＭＳ Ｐゴシック" pitchFamily="50" charset="-128"/>
                        </a:rPr>
                        <a:t>非理科系女子</a:t>
                      </a:r>
                      <a:endParaRPr kumimoji="1" lang="ja-JP" altLang="en-US" b="1" dirty="0">
                        <a:solidFill>
                          <a:schemeClr val="tx1">
                            <a:lumMod val="65000"/>
                            <a:lumOff val="35000"/>
                          </a:schemeClr>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-0.08</a:t>
                      </a:r>
                      <a:r>
                        <a:rPr kumimoji="1" lang="ja-JP" altLang="en-US" b="1" dirty="0" err="1" smtClean="0">
                          <a:solidFill>
                            <a:srgbClr val="002060"/>
                          </a:solidFill>
                          <a:latin typeface="ＭＳ Ｐゴシック" pitchFamily="50" charset="-128"/>
                          <a:ea typeface="ＭＳ Ｐゴシック" pitchFamily="50" charset="-128"/>
                        </a:rPr>
                        <a:t>、</a:t>
                      </a:r>
                      <a:r>
                        <a:rPr kumimoji="1" lang="en-US" altLang="ja-JP" b="1" dirty="0" smtClean="0">
                          <a:solidFill>
                            <a:srgbClr val="002060"/>
                          </a:solidFill>
                          <a:latin typeface="ＭＳ Ｐゴシック" pitchFamily="50" charset="-128"/>
                          <a:ea typeface="ＭＳ Ｐゴシック" pitchFamily="50" charset="-128"/>
                        </a:rPr>
                        <a:t>-0.06</a:t>
                      </a:r>
                      <a:endParaRPr kumimoji="1" lang="ja-JP" altLang="en-US" b="1" dirty="0">
                        <a:solidFill>
                          <a:srgbClr val="002060"/>
                        </a:solidFill>
                        <a:latin typeface="ＭＳ Ｐゴシック" pitchFamily="50" charset="-128"/>
                        <a:ea typeface="ＭＳ Ｐゴシック" pitchFamily="50" charset="-128"/>
                      </a:endParaRPr>
                    </a:p>
                  </a:txBody>
                  <a:tcPr/>
                </a:tc>
                <a:tc>
                  <a:txBody>
                    <a:bodyPr/>
                    <a:lstStyle/>
                    <a:p>
                      <a:pPr algn="ctr"/>
                      <a:r>
                        <a:rPr kumimoji="1" lang="en-US" altLang="ja-JP" b="1" dirty="0" smtClean="0">
                          <a:solidFill>
                            <a:srgbClr val="002060"/>
                          </a:solidFill>
                          <a:latin typeface="ＭＳ Ｐゴシック" pitchFamily="50" charset="-128"/>
                          <a:ea typeface="ＭＳ Ｐゴシック" pitchFamily="50" charset="-128"/>
                        </a:rPr>
                        <a:t>+0.10</a:t>
                      </a:r>
                      <a:endParaRPr kumimoji="1" lang="ja-JP" altLang="en-US" b="1" dirty="0">
                        <a:solidFill>
                          <a:srgbClr val="002060"/>
                        </a:solidFill>
                        <a:latin typeface="ＭＳ Ｐゴシック" pitchFamily="50" charset="-128"/>
                        <a:ea typeface="ＭＳ Ｐゴシック" pitchFamily="50" charset="-128"/>
                      </a:endParaRPr>
                    </a:p>
                  </a:txBody>
                  <a:tcPr anchor="ctr"/>
                </a:tc>
              </a:tr>
            </a:tbl>
          </a:graphicData>
        </a:graphic>
      </p:graphicFrame>
      <p:sp>
        <p:nvSpPr>
          <p:cNvPr id="20" name="テキスト ボックス 19"/>
          <p:cNvSpPr txBox="1"/>
          <p:nvPr/>
        </p:nvSpPr>
        <p:spPr>
          <a:xfrm>
            <a:off x="956001" y="6402603"/>
            <a:ext cx="3223959" cy="338554"/>
          </a:xfrm>
          <a:prstGeom prst="rect">
            <a:avLst/>
          </a:prstGeom>
          <a:noFill/>
        </p:spPr>
        <p:txBody>
          <a:bodyPr wrap="none" rtlCol="0">
            <a:spAutoFit/>
          </a:bodyPr>
          <a:lstStyle/>
          <a:p>
            <a:r>
              <a:rPr lang="en-US" altLang="ja-JP" sz="1600" b="1" dirty="0" smtClean="0">
                <a:latin typeface="ＭＳ Ｐゴシック" pitchFamily="50" charset="-128"/>
                <a:ea typeface="ＭＳ Ｐゴシック" pitchFamily="50" charset="-128"/>
              </a:rPr>
              <a:t>※1996</a:t>
            </a:r>
            <a:r>
              <a:rPr lang="ja-JP" altLang="en-US" sz="1600" b="1" dirty="0" smtClean="0">
                <a:latin typeface="ＭＳ Ｐゴシック" pitchFamily="50" charset="-128"/>
                <a:ea typeface="ＭＳ Ｐゴシック" pitchFamily="50" charset="-128"/>
              </a:rPr>
              <a:t>年論結果、</a:t>
            </a:r>
            <a:r>
              <a:rPr lang="en-US" altLang="ja-JP" sz="1600" b="1" dirty="0" smtClean="0">
                <a:latin typeface="ＭＳ Ｐゴシック" pitchFamily="50" charset="-128"/>
                <a:ea typeface="ＭＳ Ｐゴシック" pitchFamily="50" charset="-128"/>
              </a:rPr>
              <a:t>1997</a:t>
            </a:r>
            <a:r>
              <a:rPr lang="ja-JP" altLang="en-US" sz="1600" b="1" dirty="0" smtClean="0">
                <a:latin typeface="ＭＳ Ｐゴシック" pitchFamily="50" charset="-128"/>
                <a:ea typeface="ＭＳ Ｐゴシック" pitchFamily="50" charset="-128"/>
              </a:rPr>
              <a:t>年論文結果</a:t>
            </a:r>
            <a:endParaRPr lang="en-US" altLang="ja-JP" sz="1600" b="1" dirty="0" smtClean="0">
              <a:latin typeface="ＭＳ Ｐゴシック" pitchFamily="50" charset="-128"/>
              <a:ea typeface="ＭＳ Ｐゴシック" pitchFamily="50" charset="-128"/>
            </a:endParaRPr>
          </a:p>
        </p:txBody>
      </p:sp>
      <p:sp>
        <p:nvSpPr>
          <p:cNvPr id="2" name="円/楕円 1"/>
          <p:cNvSpPr/>
          <p:nvPr/>
        </p:nvSpPr>
        <p:spPr>
          <a:xfrm>
            <a:off x="5096283" y="1102063"/>
            <a:ext cx="1615876" cy="301500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8426548" y="3610635"/>
            <a:ext cx="331131" cy="1153551"/>
          </a:xfrm>
          <a:custGeom>
            <a:avLst/>
            <a:gdLst>
              <a:gd name="connsiteX0" fmla="*/ 196947 w 331131"/>
              <a:gd name="connsiteY0" fmla="*/ 1153551 h 1153551"/>
              <a:gd name="connsiteX1" fmla="*/ 323557 w 331131"/>
              <a:gd name="connsiteY1" fmla="*/ 492369 h 1153551"/>
              <a:gd name="connsiteX2" fmla="*/ 0 w 331131"/>
              <a:gd name="connsiteY2" fmla="*/ 0 h 1153551"/>
              <a:gd name="connsiteX3" fmla="*/ 0 w 331131"/>
              <a:gd name="connsiteY3" fmla="*/ 0 h 1153551"/>
              <a:gd name="connsiteX4" fmla="*/ 0 w 331131"/>
              <a:gd name="connsiteY4" fmla="*/ 0 h 115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131" h="1153551">
                <a:moveTo>
                  <a:pt x="196947" y="1153551"/>
                </a:moveTo>
                <a:cubicBezTo>
                  <a:pt x="276664" y="919089"/>
                  <a:pt x="356381" y="684627"/>
                  <a:pt x="323557" y="492369"/>
                </a:cubicBezTo>
                <a:cubicBezTo>
                  <a:pt x="290733" y="300111"/>
                  <a:pt x="0" y="0"/>
                  <a:pt x="0" y="0"/>
                </a:cubicBezTo>
                <a:lnTo>
                  <a:pt x="0" y="0"/>
                </a:lnTo>
                <a:lnTo>
                  <a:pt x="0" y="0"/>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p:nvPr/>
        </p:nvCxnSpPr>
        <p:spPr>
          <a:xfrm flipH="1" flipV="1">
            <a:off x="4777147" y="4947068"/>
            <a:ext cx="319136" cy="2110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右矢印 28"/>
          <p:cNvSpPr/>
          <p:nvPr/>
        </p:nvSpPr>
        <p:spPr>
          <a:xfrm rot="10800000">
            <a:off x="4764181" y="1426745"/>
            <a:ext cx="341853" cy="197893"/>
          </a:xfrm>
          <a:prstGeom prst="rightArrow">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右矢印 29"/>
          <p:cNvSpPr/>
          <p:nvPr/>
        </p:nvSpPr>
        <p:spPr>
          <a:xfrm rot="10800000">
            <a:off x="4794026" y="2889293"/>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右矢印 30"/>
          <p:cNvSpPr/>
          <p:nvPr/>
        </p:nvSpPr>
        <p:spPr>
          <a:xfrm rot="10800000">
            <a:off x="4791678" y="3041693"/>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右矢印 31"/>
          <p:cNvSpPr/>
          <p:nvPr/>
        </p:nvSpPr>
        <p:spPr>
          <a:xfrm rot="10800000">
            <a:off x="8182021" y="3019520"/>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右矢印 32"/>
          <p:cNvSpPr/>
          <p:nvPr/>
        </p:nvSpPr>
        <p:spPr>
          <a:xfrm rot="10800000">
            <a:off x="8156206" y="3742732"/>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円/楕円 21"/>
          <p:cNvSpPr/>
          <p:nvPr/>
        </p:nvSpPr>
        <p:spPr>
          <a:xfrm>
            <a:off x="6873505" y="1113783"/>
            <a:ext cx="1649198" cy="301500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6744782" y="2398075"/>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右矢印 34"/>
          <p:cNvSpPr/>
          <p:nvPr/>
        </p:nvSpPr>
        <p:spPr>
          <a:xfrm>
            <a:off x="6742434" y="2536407"/>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右矢印 35"/>
          <p:cNvSpPr/>
          <p:nvPr/>
        </p:nvSpPr>
        <p:spPr>
          <a:xfrm>
            <a:off x="5134543" y="6279515"/>
            <a:ext cx="272955" cy="22545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562918" y="6105819"/>
            <a:ext cx="3102131" cy="646331"/>
          </a:xfrm>
          <a:prstGeom prst="rect">
            <a:avLst/>
          </a:prstGeom>
          <a:noFill/>
        </p:spPr>
        <p:txBody>
          <a:bodyPr wrap="none" rtlCol="0">
            <a:spAutoFit/>
          </a:bodyPr>
          <a:lstStyle/>
          <a:p>
            <a:r>
              <a:rPr lang="ja-JP" altLang="en-US" b="1" dirty="0" smtClean="0">
                <a:solidFill>
                  <a:srgbClr val="FF0000"/>
                </a:solidFill>
                <a:latin typeface="ＭＳ Ｐゴシック" pitchFamily="50" charset="-128"/>
                <a:ea typeface="ＭＳ Ｐゴシック" pitchFamily="50" charset="-128"/>
              </a:rPr>
              <a:t>理科好きの傾向は出ているが</a:t>
            </a:r>
            <a:endParaRPr lang="en-US" altLang="ja-JP" b="1" dirty="0" smtClean="0">
              <a:solidFill>
                <a:srgbClr val="FF0000"/>
              </a:solidFill>
              <a:latin typeface="ＭＳ Ｐゴシック" pitchFamily="50" charset="-128"/>
              <a:ea typeface="ＭＳ Ｐゴシック" pitchFamily="50" charset="-128"/>
            </a:endParaRPr>
          </a:p>
          <a:p>
            <a:r>
              <a:rPr lang="ja-JP" altLang="en-US" b="1" dirty="0">
                <a:solidFill>
                  <a:srgbClr val="FF0000"/>
                </a:solidFill>
                <a:latin typeface="ＭＳ Ｐゴシック" pitchFamily="50" charset="-128"/>
                <a:ea typeface="ＭＳ Ｐゴシック" pitchFamily="50" charset="-128"/>
              </a:rPr>
              <a:t>　</a:t>
            </a:r>
            <a:r>
              <a:rPr lang="ja-JP" altLang="en-US" b="1" dirty="0" smtClean="0">
                <a:solidFill>
                  <a:srgbClr val="FF0000"/>
                </a:solidFill>
                <a:latin typeface="ＭＳ Ｐゴシック" pitchFamily="50" charset="-128"/>
                <a:ea typeface="ＭＳ Ｐゴシック" pitchFamily="50" charset="-128"/>
              </a:rPr>
              <a:t>物理嫌い対策はまだ不十分</a:t>
            </a:r>
            <a:endParaRPr lang="en-US" altLang="ja-JP" b="1" dirty="0" smtClean="0">
              <a:solidFill>
                <a:srgbClr val="FF0000"/>
              </a:solidFill>
              <a:latin typeface="ＭＳ Ｐゴシック" pitchFamily="50" charset="-128"/>
              <a:ea typeface="ＭＳ Ｐゴシック" pitchFamily="50" charset="-128"/>
            </a:endParaRPr>
          </a:p>
        </p:txBody>
      </p:sp>
      <p:sp>
        <p:nvSpPr>
          <p:cNvPr id="38" name="角丸四角形 37"/>
          <p:cNvSpPr/>
          <p:nvPr/>
        </p:nvSpPr>
        <p:spPr>
          <a:xfrm>
            <a:off x="5506979" y="6149350"/>
            <a:ext cx="3172818" cy="573303"/>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3025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27584" y="116632"/>
            <a:ext cx="7416824" cy="864096"/>
          </a:xfrm>
          <a:prstGeom prst="rect">
            <a:avLst/>
          </a:prstGeom>
        </p:spPr>
        <p:txBody>
          <a:bodyPr vert="horz" anchor="b">
            <a:normAutofit fontScale="77500" lnSpcReduction="2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2</a:t>
            </a:r>
            <a:r>
              <a:rPr lang="ja-JP" altLang="en-US" sz="4400" b="1" dirty="0" smtClean="0">
                <a:latin typeface="ＭＳ Ｐゴシック" pitchFamily="50" charset="-128"/>
                <a:ea typeface="ＭＳ Ｐゴシック" pitchFamily="50" charset="-128"/>
              </a:rPr>
              <a:t>：調査結果（</a:t>
            </a:r>
            <a:r>
              <a:rPr lang="en-US" altLang="ja-JP" sz="4400" b="1" dirty="0" smtClean="0">
                <a:latin typeface="ＭＳ Ｐゴシック" pitchFamily="50" charset="-128"/>
                <a:ea typeface="ＭＳ Ｐゴシック" pitchFamily="50" charset="-128"/>
              </a:rPr>
              <a:t>4</a:t>
            </a:r>
            <a:r>
              <a:rPr lang="ja-JP" altLang="en-US" sz="4400" b="1" dirty="0" smtClean="0">
                <a:latin typeface="ＭＳ Ｐゴシック" pitchFamily="50" charset="-128"/>
                <a:ea typeface="ＭＳ Ｐゴシック" pitchFamily="50" charset="-128"/>
              </a:rPr>
              <a:t>）</a:t>
            </a:r>
            <a:r>
              <a:rPr lang="en-US" altLang="ja-JP" sz="4400" b="1" dirty="0" smtClean="0">
                <a:latin typeface="ＭＳ Ｐゴシック" pitchFamily="50" charset="-128"/>
                <a:ea typeface="ＭＳ Ｐゴシック" pitchFamily="50" charset="-128"/>
              </a:rPr>
              <a:t>-</a:t>
            </a:r>
            <a:r>
              <a:rPr lang="ja-JP" altLang="en-US" sz="4800" b="1" dirty="0" smtClean="0">
                <a:latin typeface="ＭＳ Ｐゴシック" pitchFamily="50" charset="-128"/>
                <a:ea typeface="ＭＳ Ｐゴシック" pitchFamily="50" charset="-128"/>
              </a:rPr>
              <a:t>中学校</a:t>
            </a:r>
            <a:r>
              <a:rPr lang="ja-JP" altLang="en-US" sz="4400" b="1" dirty="0" smtClean="0">
                <a:latin typeface="ＭＳ Ｐゴシック" pitchFamily="50" charset="-128"/>
                <a:ea typeface="ＭＳ Ｐゴシック" pitchFamily="50" charset="-128"/>
              </a:rPr>
              <a:t>の好嫌の理由</a:t>
            </a:r>
            <a:endParaRPr lang="ja-JP" altLang="en-US" sz="4400" b="1" dirty="0">
              <a:latin typeface="ＭＳ Ｐゴシック" pitchFamily="50" charset="-128"/>
              <a:ea typeface="ＭＳ Ｐゴシック" pitchFamily="50" charset="-12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49" y="1008850"/>
            <a:ext cx="4463748" cy="277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880" y="1067841"/>
            <a:ext cx="4385442" cy="261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99909" y="3871676"/>
            <a:ext cx="7641836" cy="2862322"/>
          </a:xfrm>
          <a:prstGeom prst="rect">
            <a:avLst/>
          </a:prstGeom>
          <a:noFill/>
        </p:spPr>
        <p:txBody>
          <a:bodyPr wrap="none" rtlCol="0">
            <a:spAutoFit/>
          </a:bodyPr>
          <a:lstStyle/>
          <a:p>
            <a:r>
              <a:rPr lang="ja-JP" altLang="en-US" b="1" dirty="0">
                <a:latin typeface="ＭＳ Ｐゴシック" pitchFamily="50" charset="-128"/>
                <a:ea typeface="ＭＳ Ｐゴシック" pitchFamily="50" charset="-128"/>
              </a:rPr>
              <a:t>好き</a:t>
            </a:r>
            <a:r>
              <a:rPr lang="ja-JP" altLang="en-US" b="1" dirty="0" smtClean="0">
                <a:latin typeface="ＭＳ Ｐゴシック" pitchFamily="50" charset="-128"/>
                <a:ea typeface="ＭＳ Ｐゴシック" pitchFamily="50" charset="-128"/>
              </a:rPr>
              <a:t>だった理由</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「小学校から好きだったから」、「成績がよかったから」、「興味が持てたから」</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「実験回数が多かったから」</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「先生が好きだったから」</a:t>
            </a:r>
            <a:endParaRPr lang="en-US" altLang="ja-JP" b="1" dirty="0" smtClean="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「理論的に考えることができたから」</a:t>
            </a:r>
            <a:endParaRPr lang="en-US" altLang="ja-JP" b="1" dirty="0" smtClean="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主な嫌いだった理由は</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「公式や法則が多くて難しかった」、「理論が多く難しかった」</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「興味が持てなかった」</a:t>
            </a:r>
            <a:endParaRPr lang="en-US" altLang="ja-JP" b="1" dirty="0" smtClean="0">
              <a:latin typeface="ＭＳ Ｐゴシック" pitchFamily="50" charset="-128"/>
              <a:ea typeface="ＭＳ Ｐゴシック" pitchFamily="50" charset="-128"/>
            </a:endParaRPr>
          </a:p>
        </p:txBody>
      </p:sp>
      <p:sp>
        <p:nvSpPr>
          <p:cNvPr id="6" name="右矢印 5"/>
          <p:cNvSpPr/>
          <p:nvPr/>
        </p:nvSpPr>
        <p:spPr>
          <a:xfrm>
            <a:off x="3847872" y="4584805"/>
            <a:ext cx="272955" cy="22545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32003" y="4500277"/>
            <a:ext cx="4559261" cy="646331"/>
          </a:xfrm>
          <a:prstGeom prst="rect">
            <a:avLst/>
          </a:prstGeom>
          <a:noFill/>
        </p:spPr>
        <p:txBody>
          <a:bodyPr wrap="none" rtlCol="0">
            <a:spAutoFit/>
          </a:bodyPr>
          <a:lstStyle/>
          <a:p>
            <a:r>
              <a:rPr lang="ja-JP" altLang="en-US" b="1" dirty="0" smtClean="0">
                <a:solidFill>
                  <a:srgbClr val="FF0000"/>
                </a:solidFill>
                <a:latin typeface="ＭＳ Ｐゴシック" pitchFamily="50" charset="-128"/>
                <a:ea typeface="ＭＳ Ｐゴシック" pitchFamily="50" charset="-128"/>
              </a:rPr>
              <a:t>理科好き増加傾向にある。実験が重要だが、</a:t>
            </a:r>
            <a:endParaRPr lang="en-US" altLang="ja-JP" b="1" dirty="0" smtClean="0">
              <a:solidFill>
                <a:srgbClr val="FF0000"/>
              </a:solidFill>
              <a:latin typeface="ＭＳ Ｐゴシック" pitchFamily="50" charset="-128"/>
              <a:ea typeface="ＭＳ Ｐゴシック" pitchFamily="50" charset="-128"/>
            </a:endParaRPr>
          </a:p>
          <a:p>
            <a:r>
              <a:rPr lang="ja-JP" altLang="en-US" b="1" dirty="0" smtClean="0">
                <a:solidFill>
                  <a:srgbClr val="FF0000"/>
                </a:solidFill>
                <a:latin typeface="ＭＳ Ｐゴシック" pitchFamily="50" charset="-128"/>
                <a:ea typeface="ＭＳ Ｐゴシック" pitchFamily="50" charset="-128"/>
              </a:rPr>
              <a:t>　　</a:t>
            </a:r>
            <a:r>
              <a:rPr lang="ja-JP" altLang="en-US" b="1" dirty="0" smtClean="0">
                <a:solidFill>
                  <a:schemeClr val="accent3"/>
                </a:solidFill>
                <a:latin typeface="ＭＳ Ｐゴシック" pitchFamily="50" charset="-128"/>
                <a:ea typeface="ＭＳ Ｐゴシック" pitchFamily="50" charset="-128"/>
              </a:rPr>
              <a:t>授業以外に興味を引く</a:t>
            </a:r>
            <a:r>
              <a:rPr lang="ja-JP" altLang="en-US" b="1" dirty="0">
                <a:solidFill>
                  <a:schemeClr val="accent3"/>
                </a:solidFill>
                <a:latin typeface="ＭＳ Ｐゴシック" pitchFamily="50" charset="-128"/>
                <a:ea typeface="ＭＳ Ｐゴシック" pitchFamily="50" charset="-128"/>
              </a:rPr>
              <a:t>下</a:t>
            </a:r>
            <a:r>
              <a:rPr lang="ja-JP" altLang="en-US" b="1" dirty="0" smtClean="0">
                <a:solidFill>
                  <a:schemeClr val="accent3"/>
                </a:solidFill>
                <a:latin typeface="ＭＳ Ｐゴシック" pitchFamily="50" charset="-128"/>
                <a:ea typeface="ＭＳ Ｐゴシック" pitchFamily="50" charset="-128"/>
              </a:rPr>
              <a:t>準備も必要か</a:t>
            </a:r>
            <a:endParaRPr lang="en-US" altLang="ja-JP" b="1" dirty="0" smtClean="0">
              <a:solidFill>
                <a:schemeClr val="accent3"/>
              </a:solidFill>
              <a:latin typeface="ＭＳ Ｐゴシック" pitchFamily="50" charset="-128"/>
              <a:ea typeface="ＭＳ Ｐゴシック" pitchFamily="50" charset="-128"/>
            </a:endParaRPr>
          </a:p>
        </p:txBody>
      </p:sp>
      <p:sp>
        <p:nvSpPr>
          <p:cNvPr id="10" name="右矢印 9"/>
          <p:cNvSpPr/>
          <p:nvPr/>
        </p:nvSpPr>
        <p:spPr>
          <a:xfrm>
            <a:off x="3463741" y="6435864"/>
            <a:ext cx="272955" cy="22545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47872" y="6365404"/>
            <a:ext cx="4225837" cy="369332"/>
          </a:xfrm>
          <a:prstGeom prst="rect">
            <a:avLst/>
          </a:prstGeom>
          <a:noFill/>
        </p:spPr>
        <p:txBody>
          <a:bodyPr wrap="none" rtlCol="0">
            <a:spAutoFit/>
          </a:bodyPr>
          <a:lstStyle/>
          <a:p>
            <a:r>
              <a:rPr lang="ja-JP" altLang="en-US" b="1" dirty="0" smtClean="0">
                <a:solidFill>
                  <a:srgbClr val="FF0000"/>
                </a:solidFill>
                <a:latin typeface="ＭＳ Ｐゴシック" pitchFamily="50" charset="-128"/>
                <a:ea typeface="ＭＳ Ｐゴシック" pitchFamily="50" charset="-128"/>
              </a:rPr>
              <a:t>理科授業に対する嫌いな理由は変わらず</a:t>
            </a:r>
            <a:endParaRPr lang="en-US" altLang="ja-JP" b="1" dirty="0" smtClean="0">
              <a:solidFill>
                <a:srgbClr val="FF0000"/>
              </a:solidFill>
              <a:latin typeface="ＭＳ Ｐゴシック" pitchFamily="50" charset="-128"/>
              <a:ea typeface="ＭＳ Ｐゴシック" pitchFamily="50" charset="-128"/>
            </a:endParaRPr>
          </a:p>
        </p:txBody>
      </p:sp>
      <p:sp>
        <p:nvSpPr>
          <p:cNvPr id="12" name="右矢印 11"/>
          <p:cNvSpPr/>
          <p:nvPr/>
        </p:nvSpPr>
        <p:spPr>
          <a:xfrm>
            <a:off x="4126884" y="5257721"/>
            <a:ext cx="272955" cy="225456"/>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11015" y="5187261"/>
            <a:ext cx="4225837" cy="923330"/>
          </a:xfrm>
          <a:prstGeom prst="rect">
            <a:avLst/>
          </a:prstGeom>
          <a:noFill/>
        </p:spPr>
        <p:txBody>
          <a:bodyPr wrap="none" rtlCol="0">
            <a:spAutoFit/>
          </a:bodyPr>
          <a:lstStyle/>
          <a:p>
            <a:r>
              <a:rPr lang="ja-JP" altLang="en-US" b="1" dirty="0" smtClean="0">
                <a:solidFill>
                  <a:srgbClr val="FF0000"/>
                </a:solidFill>
                <a:latin typeface="ＭＳ Ｐゴシック" pitchFamily="50" charset="-128"/>
                <a:ea typeface="ＭＳ Ｐゴシック" pitchFamily="50" charset="-128"/>
              </a:rPr>
              <a:t>依然より低かった。</a:t>
            </a:r>
            <a:r>
              <a:rPr lang="ja-JP" altLang="en-US" b="1" dirty="0" smtClean="0">
                <a:solidFill>
                  <a:schemeClr val="accent3"/>
                </a:solidFill>
                <a:latin typeface="ＭＳ Ｐゴシック" pitchFamily="50" charset="-128"/>
                <a:ea typeface="ＭＳ Ｐゴシック" pitchFamily="50" charset="-128"/>
              </a:rPr>
              <a:t>嫌いを好きにする事は</a:t>
            </a:r>
            <a:endParaRPr lang="en-US" altLang="ja-JP" b="1" dirty="0" smtClean="0">
              <a:solidFill>
                <a:schemeClr val="accent3"/>
              </a:solidFill>
              <a:latin typeface="ＭＳ Ｐゴシック" pitchFamily="50" charset="-128"/>
              <a:ea typeface="ＭＳ Ｐゴシック" pitchFamily="50" charset="-128"/>
            </a:endParaRPr>
          </a:p>
          <a:p>
            <a:r>
              <a:rPr lang="ja-JP" altLang="en-US" b="1" dirty="0" smtClean="0">
                <a:solidFill>
                  <a:schemeClr val="accent3"/>
                </a:solidFill>
                <a:latin typeface="ＭＳ Ｐゴシック" pitchFamily="50" charset="-128"/>
                <a:ea typeface="ＭＳ Ｐゴシック" pitchFamily="50" charset="-128"/>
              </a:rPr>
              <a:t>できても、好きを更に好きにすることが</a:t>
            </a:r>
            <a:endParaRPr lang="en-US" altLang="ja-JP" b="1" dirty="0" smtClean="0">
              <a:solidFill>
                <a:schemeClr val="accent3"/>
              </a:solidFill>
              <a:latin typeface="ＭＳ Ｐゴシック" pitchFamily="50" charset="-128"/>
              <a:ea typeface="ＭＳ Ｐゴシック" pitchFamily="50" charset="-128"/>
            </a:endParaRPr>
          </a:p>
          <a:p>
            <a:r>
              <a:rPr lang="ja-JP" altLang="en-US" b="1" dirty="0" smtClean="0">
                <a:solidFill>
                  <a:schemeClr val="accent3"/>
                </a:solidFill>
                <a:latin typeface="ＭＳ Ｐゴシック" pitchFamily="50" charset="-128"/>
                <a:ea typeface="ＭＳ Ｐゴシック" pitchFamily="50" charset="-128"/>
              </a:rPr>
              <a:t>できなくなったか</a:t>
            </a:r>
            <a:endParaRPr lang="en-US" altLang="ja-JP" b="1" dirty="0" smtClean="0">
              <a:solidFill>
                <a:schemeClr val="accent3"/>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353420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27584" y="116632"/>
            <a:ext cx="7416824" cy="864096"/>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3</a:t>
            </a:r>
            <a:r>
              <a:rPr lang="ja-JP" altLang="en-US" sz="4400" b="1" dirty="0" smtClean="0">
                <a:latin typeface="ＭＳ Ｐゴシック" pitchFamily="50" charset="-128"/>
                <a:ea typeface="ＭＳ Ｐゴシック" pitchFamily="50" charset="-128"/>
              </a:rPr>
              <a:t>：</a:t>
            </a:r>
            <a:r>
              <a:rPr lang="ja-JP" altLang="en-US" sz="4400" b="1" dirty="0">
                <a:latin typeface="ＭＳ Ｐゴシック" pitchFamily="50" charset="-128"/>
                <a:ea typeface="ＭＳ Ｐゴシック" pitchFamily="50" charset="-128"/>
              </a:rPr>
              <a:t>まとめ</a:t>
            </a:r>
          </a:p>
        </p:txBody>
      </p:sp>
      <p:sp>
        <p:nvSpPr>
          <p:cNvPr id="5" name="テキスト ボックス 4"/>
          <p:cNvSpPr txBox="1"/>
          <p:nvPr/>
        </p:nvSpPr>
        <p:spPr>
          <a:xfrm>
            <a:off x="185586" y="1448037"/>
            <a:ext cx="8986756" cy="3477875"/>
          </a:xfrm>
          <a:prstGeom prst="rect">
            <a:avLst/>
          </a:prstGeom>
          <a:noFill/>
        </p:spPr>
        <p:txBody>
          <a:bodyPr wrap="none" rtlCol="0">
            <a:spAutoFit/>
          </a:bodyPr>
          <a:lstStyle/>
          <a:p>
            <a:r>
              <a:rPr lang="ja-JP" altLang="en-US" sz="2000" b="1" dirty="0" smtClean="0">
                <a:latin typeface="ＭＳ Ｐゴシック" pitchFamily="50" charset="-128"/>
                <a:ea typeface="ＭＳ Ｐゴシック" pitchFamily="50" charset="-128"/>
              </a:rPr>
              <a:t>・小学校で導入された、新教科「生活」は</a:t>
            </a:r>
            <a:r>
              <a:rPr lang="ja-JP" altLang="en-US" sz="2000" b="1" dirty="0" smtClean="0">
                <a:solidFill>
                  <a:srgbClr val="FF0000"/>
                </a:solidFill>
                <a:latin typeface="ＭＳ Ｐゴシック" pitchFamily="50" charset="-128"/>
                <a:ea typeface="ＭＳ Ｐゴシック" pitchFamily="50" charset="-128"/>
              </a:rPr>
              <a:t>理科好きに大きく影響</a:t>
            </a:r>
            <a:r>
              <a:rPr lang="ja-JP" altLang="en-US" sz="2000" b="1" dirty="0" smtClean="0">
                <a:latin typeface="ＭＳ Ｐゴシック" pitchFamily="50" charset="-128"/>
                <a:ea typeface="ＭＳ Ｐゴシック" pitchFamily="50" charset="-128"/>
              </a:rPr>
              <a:t>している</a:t>
            </a:r>
            <a:endParaRPr lang="en-US" altLang="ja-JP" sz="2000" b="1" dirty="0" smtClean="0">
              <a:latin typeface="ＭＳ Ｐゴシック" pitchFamily="50" charset="-128"/>
              <a:ea typeface="ＭＳ Ｐゴシック" pitchFamily="50" charset="-128"/>
            </a:endParaRPr>
          </a:p>
          <a:p>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・中学でも学習指導要領改訂の効果はあり、</a:t>
            </a:r>
            <a:endParaRPr lang="en-US" altLang="ja-JP" sz="2000" b="1" dirty="0" smtClean="0">
              <a:latin typeface="ＭＳ Ｐゴシック" pitchFamily="50" charset="-128"/>
              <a:ea typeface="ＭＳ Ｐゴシック" pitchFamily="50" charset="-128"/>
            </a:endParaRPr>
          </a:p>
          <a:p>
            <a:r>
              <a:rPr lang="ja-JP" altLang="en-US" sz="2000" b="1" dirty="0">
                <a:latin typeface="ＭＳ Ｐゴシック" pitchFamily="50" charset="-128"/>
                <a:ea typeface="ＭＳ Ｐゴシック" pitchFamily="50" charset="-128"/>
              </a:rPr>
              <a:t>　</a:t>
            </a:r>
            <a:r>
              <a:rPr lang="ja-JP" altLang="en-US" sz="2000" b="1" dirty="0" smtClean="0">
                <a:latin typeface="ＭＳ Ｐゴシック" pitchFamily="50" charset="-128"/>
                <a:ea typeface="ＭＳ Ｐゴシック" pitchFamily="50" charset="-128"/>
              </a:rPr>
              <a:t>　　　　　　　　　　　　　　　　　</a:t>
            </a:r>
            <a:r>
              <a:rPr lang="ja-JP" altLang="en-US" sz="2000" b="1" dirty="0" smtClean="0">
                <a:solidFill>
                  <a:srgbClr val="FF0000"/>
                </a:solidFill>
                <a:latin typeface="ＭＳ Ｐゴシック" pitchFamily="50" charset="-128"/>
                <a:ea typeface="ＭＳ Ｐゴシック" pitchFamily="50" charset="-128"/>
              </a:rPr>
              <a:t>理科全体的に好感を持っている生徒が増えた</a:t>
            </a:r>
            <a:endParaRPr lang="en-US" altLang="ja-JP" sz="2000" b="1" dirty="0" smtClean="0">
              <a:solidFill>
                <a:srgbClr val="FF0000"/>
              </a:solidFill>
              <a:latin typeface="ＭＳ Ｐゴシック" pitchFamily="50" charset="-128"/>
              <a:ea typeface="ＭＳ Ｐゴシック" pitchFamily="50" charset="-128"/>
            </a:endParaRPr>
          </a:p>
          <a:p>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・理科の中でも、化学・生物領域は好嫌度が上昇しているが、</a:t>
            </a:r>
            <a:endParaRPr lang="en-US" altLang="ja-JP" sz="2000" b="1" dirty="0" smtClean="0">
              <a:latin typeface="ＭＳ Ｐゴシック" pitchFamily="50" charset="-128"/>
              <a:ea typeface="ＭＳ Ｐゴシック" pitchFamily="50" charset="-128"/>
            </a:endParaRPr>
          </a:p>
          <a:p>
            <a:r>
              <a:rPr lang="ja-JP" altLang="en-US" sz="2000" b="1" dirty="0">
                <a:latin typeface="ＭＳ Ｐゴシック" pitchFamily="50" charset="-128"/>
                <a:ea typeface="ＭＳ Ｐゴシック" pitchFamily="50" charset="-128"/>
              </a:rPr>
              <a:t>　</a:t>
            </a:r>
            <a:r>
              <a:rPr lang="ja-JP" altLang="en-US" sz="2000" b="1" dirty="0" smtClean="0">
                <a:latin typeface="ＭＳ Ｐゴシック" pitchFamily="50" charset="-128"/>
                <a:ea typeface="ＭＳ Ｐゴシック" pitchFamily="50" charset="-128"/>
              </a:rPr>
              <a:t>　　</a:t>
            </a:r>
            <a:r>
              <a:rPr lang="ja-JP" altLang="en-US" sz="2000" b="1" dirty="0" smtClean="0">
                <a:solidFill>
                  <a:srgbClr val="0070C0"/>
                </a:solidFill>
                <a:latin typeface="ＭＳ Ｐゴシック" pitchFamily="50" charset="-128"/>
                <a:ea typeface="ＭＳ Ｐゴシック" pitchFamily="50" charset="-128"/>
              </a:rPr>
              <a:t>物理領域（力学・電磁）に関しては、依然として嫌う傾向は残ったまま</a:t>
            </a:r>
            <a:r>
              <a:rPr lang="ja-JP" altLang="en-US" sz="2000" b="1" dirty="0" smtClean="0">
                <a:latin typeface="ＭＳ Ｐゴシック" pitchFamily="50" charset="-128"/>
                <a:ea typeface="ＭＳ Ｐゴシック" pitchFamily="50" charset="-128"/>
              </a:rPr>
              <a:t>である</a:t>
            </a:r>
            <a:endParaRPr lang="en-US" altLang="ja-JP" sz="2000" b="1" dirty="0" smtClean="0">
              <a:latin typeface="ＭＳ Ｐゴシック" pitchFamily="50" charset="-128"/>
              <a:ea typeface="ＭＳ Ｐゴシック" pitchFamily="50" charset="-128"/>
            </a:endParaRPr>
          </a:p>
          <a:p>
            <a:endParaRPr lang="en-US" altLang="ja-JP" sz="2000" b="1" dirty="0" smtClean="0">
              <a:latin typeface="ＭＳ Ｐゴシック" pitchFamily="50" charset="-128"/>
              <a:ea typeface="ＭＳ Ｐゴシック" pitchFamily="50" charset="-128"/>
            </a:endParaRPr>
          </a:p>
          <a:p>
            <a:r>
              <a:rPr lang="ja-JP" altLang="en-US" sz="2000" b="1" dirty="0" smtClean="0">
                <a:latin typeface="ＭＳ Ｐゴシック" pitchFamily="50" charset="-128"/>
                <a:ea typeface="ＭＳ Ｐゴシック" pitchFamily="50" charset="-128"/>
              </a:rPr>
              <a:t>・授業に</a:t>
            </a:r>
            <a:r>
              <a:rPr lang="ja-JP" altLang="en-US" sz="2000" b="1" dirty="0" smtClean="0">
                <a:solidFill>
                  <a:srgbClr val="FF0000"/>
                </a:solidFill>
                <a:latin typeface="ＭＳ Ｐゴシック" pitchFamily="50" charset="-128"/>
                <a:ea typeface="ＭＳ Ｐゴシック" pitchFamily="50" charset="-128"/>
              </a:rPr>
              <a:t>実験を取り入れる形式は、依然として重要</a:t>
            </a:r>
            <a:r>
              <a:rPr lang="ja-JP" altLang="en-US" sz="2000" b="1" dirty="0" smtClean="0">
                <a:latin typeface="ＭＳ Ｐゴシック" pitchFamily="50" charset="-128"/>
                <a:ea typeface="ＭＳ Ｐゴシック" pitchFamily="50" charset="-128"/>
              </a:rPr>
              <a:t>である</a:t>
            </a:r>
            <a:endParaRPr lang="en-US" altLang="ja-JP" sz="2000" b="1" dirty="0" smtClean="0">
              <a:latin typeface="ＭＳ Ｐゴシック" pitchFamily="50" charset="-128"/>
              <a:ea typeface="ＭＳ Ｐゴシック" pitchFamily="50" charset="-128"/>
            </a:endParaRPr>
          </a:p>
          <a:p>
            <a:endParaRPr lang="en-US" altLang="ja-JP" sz="2000" b="1" dirty="0">
              <a:latin typeface="ＭＳ Ｐゴシック" pitchFamily="50" charset="-128"/>
              <a:ea typeface="ＭＳ Ｐゴシック" pitchFamily="50" charset="-128"/>
            </a:endParaRPr>
          </a:p>
          <a:p>
            <a:endParaRPr lang="en-US" altLang="ja-JP" sz="2000" b="1"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253903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208540" y="4963886"/>
            <a:ext cx="7951023" cy="1799770"/>
          </a:xfrm>
          <a:prstGeom prst="roundRect">
            <a:avLst/>
          </a:prstGeom>
          <a:solidFill>
            <a:schemeClr val="accent2">
              <a:lumMod val="40000"/>
              <a:lumOff val="60000"/>
            </a:schemeClr>
          </a:solidFill>
          <a:ln>
            <a:solidFill>
              <a:srgbClr val="0070C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29846" y="1944914"/>
            <a:ext cx="8666155" cy="599664"/>
          </a:xfrm>
          <a:prstGeom prst="roundRect">
            <a:avLst/>
          </a:prstGeom>
          <a:solidFill>
            <a:schemeClr val="accent2">
              <a:lumMod val="40000"/>
              <a:lumOff val="60000"/>
            </a:schemeClr>
          </a:solidFill>
          <a:ln>
            <a:solidFill>
              <a:srgbClr val="0070C0">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84705" y="951138"/>
            <a:ext cx="8754495" cy="1600438"/>
          </a:xfrm>
          <a:prstGeom prst="rect">
            <a:avLst/>
          </a:prstGeom>
          <a:noFill/>
        </p:spPr>
        <p:txBody>
          <a:bodyPr wrap="square" rtlCol="0">
            <a:spAutoFit/>
          </a:bodyPr>
          <a:lstStyle/>
          <a:p>
            <a:r>
              <a:rPr lang="ja-JP" altLang="en-US" b="1" dirty="0" smtClean="0">
                <a:latin typeface="ＭＳ Ｐゴシック" pitchFamily="50" charset="-128"/>
                <a:ea typeface="ＭＳ Ｐゴシック" pitchFamily="50" charset="-128"/>
              </a:rPr>
              <a:t>以前までの調査では、</a:t>
            </a:r>
            <a:endParaRPr lang="en-US" altLang="ja-JP" b="1" dirty="0" smtClean="0">
              <a:latin typeface="ＭＳ Ｐゴシック" pitchFamily="50" charset="-128"/>
              <a:ea typeface="ＭＳ Ｐゴシック" pitchFamily="50" charset="-128"/>
            </a:endParaRPr>
          </a:p>
          <a:p>
            <a:endParaRPr kumimoji="1" lang="en-US" altLang="ja-JP" sz="800" b="1" dirty="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対象　：　高校生　</a:t>
            </a:r>
            <a:r>
              <a:rPr lang="en-US" altLang="ja-JP" b="1" dirty="0" smtClean="0">
                <a:latin typeface="ＭＳ Ｐゴシック" pitchFamily="50" charset="-128"/>
                <a:ea typeface="ＭＳ Ｐゴシック" pitchFamily="50" charset="-128"/>
              </a:rPr>
              <a:t>(1997,1999)</a:t>
            </a:r>
          </a:p>
          <a:p>
            <a:r>
              <a:rPr kumimoji="1" lang="ja-JP" altLang="en-US" b="1" dirty="0" smtClean="0">
                <a:latin typeface="ＭＳ Ｐゴシック" pitchFamily="50" charset="-128"/>
                <a:ea typeface="ＭＳ Ｐゴシック" pitchFamily="50" charset="-128"/>
              </a:rPr>
              <a:t>　調査内容　：　小・中学校時代の理科学習の実態について、好嫌調査を行った</a:t>
            </a:r>
            <a:endParaRPr kumimoji="1"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　結果　：　</a:t>
            </a:r>
            <a:r>
              <a:rPr lang="ja-JP" altLang="en-US" b="1" dirty="0" smtClean="0">
                <a:solidFill>
                  <a:srgbClr val="0070C0"/>
                </a:solidFill>
                <a:latin typeface="ＭＳ Ｐゴシック" pitchFamily="50" charset="-128"/>
                <a:ea typeface="ＭＳ Ｐゴシック" pitchFamily="50" charset="-128"/>
              </a:rPr>
              <a:t>小学校理科は理科嫌いは無い</a:t>
            </a:r>
            <a:r>
              <a:rPr lang="ja-JP" altLang="en-US" b="1" dirty="0" smtClean="0">
                <a:latin typeface="ＭＳ Ｐゴシック" pitchFamily="50" charset="-128"/>
                <a:ea typeface="ＭＳ Ｐゴシック" pitchFamily="50" charset="-128"/>
              </a:rPr>
              <a:t>が、</a:t>
            </a:r>
            <a:r>
              <a:rPr lang="ja-JP" altLang="en-US" b="1" dirty="0" smtClean="0">
                <a:solidFill>
                  <a:srgbClr val="FF0000"/>
                </a:solidFill>
                <a:latin typeface="ＭＳ Ｐゴシック" pitchFamily="50" charset="-128"/>
                <a:ea typeface="ＭＳ Ｐゴシック" pitchFamily="50" charset="-128"/>
              </a:rPr>
              <a:t>小学校高学年から物理領域の学習離れが</a:t>
            </a:r>
            <a:endParaRPr lang="en-US" altLang="ja-JP" b="1" dirty="0" smtClean="0">
              <a:solidFill>
                <a:srgbClr val="FF0000"/>
              </a:solidFill>
              <a:latin typeface="ＭＳ Ｐゴシック" pitchFamily="50" charset="-128"/>
              <a:ea typeface="ＭＳ Ｐゴシック" pitchFamily="50" charset="-128"/>
            </a:endParaRPr>
          </a:p>
          <a:p>
            <a:r>
              <a:rPr lang="ja-JP" altLang="en-US" b="1" dirty="0">
                <a:solidFill>
                  <a:srgbClr val="FF0000"/>
                </a:solidFill>
                <a:latin typeface="ＭＳ Ｐゴシック" pitchFamily="50" charset="-128"/>
                <a:ea typeface="ＭＳ Ｐゴシック" pitchFamily="50" charset="-128"/>
              </a:rPr>
              <a:t>　</a:t>
            </a:r>
            <a:r>
              <a:rPr lang="ja-JP" altLang="en-US" b="1" dirty="0" smtClean="0">
                <a:solidFill>
                  <a:srgbClr val="FF0000"/>
                </a:solidFill>
                <a:latin typeface="ＭＳ Ｐゴシック" pitchFamily="50" charset="-128"/>
                <a:ea typeface="ＭＳ Ｐゴシック" pitchFamily="50" charset="-128"/>
              </a:rPr>
              <a:t>　　　　　　現れ始め、中学校で理科離れが深刻化</a:t>
            </a:r>
            <a:endParaRPr kumimoji="1" lang="ja-JP" altLang="en-US" b="1" dirty="0">
              <a:solidFill>
                <a:srgbClr val="FF0000"/>
              </a:solidFill>
              <a:latin typeface="ＭＳ Ｐゴシック" pitchFamily="50" charset="-128"/>
              <a:ea typeface="ＭＳ Ｐゴシック" pitchFamily="50" charset="-128"/>
            </a:endParaRPr>
          </a:p>
        </p:txBody>
      </p:sp>
      <p:sp>
        <p:nvSpPr>
          <p:cNvPr id="3" name="下矢印 2"/>
          <p:cNvSpPr/>
          <p:nvPr/>
        </p:nvSpPr>
        <p:spPr>
          <a:xfrm>
            <a:off x="858565" y="2668914"/>
            <a:ext cx="2232248" cy="675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222514" y="2712456"/>
            <a:ext cx="4681090" cy="646331"/>
          </a:xfrm>
          <a:prstGeom prst="rect">
            <a:avLst/>
          </a:prstGeom>
          <a:noFill/>
        </p:spPr>
        <p:txBody>
          <a:bodyPr wrap="none" rtlCol="0">
            <a:spAutoFit/>
          </a:bodyPr>
          <a:lstStyle/>
          <a:p>
            <a:r>
              <a:rPr lang="ja-JP" altLang="en-US" b="1" dirty="0">
                <a:latin typeface="ＭＳ Ｐゴシック" pitchFamily="50" charset="-128"/>
                <a:ea typeface="ＭＳ Ｐゴシック" pitchFamily="50" charset="-128"/>
              </a:rPr>
              <a:t>学習</a:t>
            </a:r>
            <a:r>
              <a:rPr kumimoji="1" lang="ja-JP" altLang="en-US" b="1" dirty="0" smtClean="0">
                <a:latin typeface="ＭＳ Ｐゴシック" pitchFamily="50" charset="-128"/>
                <a:ea typeface="ＭＳ Ｐゴシック" pitchFamily="50" charset="-128"/>
              </a:rPr>
              <a:t>指導</a:t>
            </a:r>
            <a:r>
              <a:rPr kumimoji="1" lang="ja-JP" altLang="en-US" b="1" dirty="0" smtClean="0">
                <a:latin typeface="ＭＳ Ｐゴシック" pitchFamily="50" charset="-128"/>
                <a:ea typeface="ＭＳ Ｐゴシック" pitchFamily="50" charset="-128"/>
              </a:rPr>
              <a:t>要領改訂（「</a:t>
            </a:r>
            <a:r>
              <a:rPr kumimoji="1" lang="ja-JP" altLang="en-US" b="1" u="sng" dirty="0" smtClean="0">
                <a:latin typeface="ＭＳ Ｐゴシック" pitchFamily="50" charset="-128"/>
                <a:ea typeface="ＭＳ Ｐゴシック" pitchFamily="50" charset="-128"/>
              </a:rPr>
              <a:t>生活科</a:t>
            </a:r>
            <a:r>
              <a:rPr kumimoji="1" lang="ja-JP" altLang="en-US" b="1" dirty="0" smtClean="0">
                <a:latin typeface="ＭＳ Ｐゴシック" pitchFamily="50" charset="-128"/>
                <a:ea typeface="ＭＳ Ｐゴシック" pitchFamily="50" charset="-128"/>
              </a:rPr>
              <a:t>」導入など）により</a:t>
            </a:r>
            <a:endParaRPr kumimoji="1"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kumimoji="1" lang="ja-JP" altLang="en-US" b="1" dirty="0" smtClean="0">
                <a:latin typeface="ＭＳ Ｐゴシック" pitchFamily="50" charset="-128"/>
                <a:ea typeface="ＭＳ Ｐゴシック" pitchFamily="50" charset="-128"/>
              </a:rPr>
              <a:t>好嫌度はどう変化したのか</a:t>
            </a:r>
            <a:endParaRPr kumimoji="1" lang="ja-JP" altLang="en-US" b="1" dirty="0">
              <a:latin typeface="ＭＳ Ｐゴシック" pitchFamily="50" charset="-128"/>
              <a:ea typeface="ＭＳ Ｐゴシック" pitchFamily="50" charset="-128"/>
            </a:endParaRPr>
          </a:p>
        </p:txBody>
      </p:sp>
      <p:sp>
        <p:nvSpPr>
          <p:cNvPr id="7" name="テキスト ボックス 6"/>
          <p:cNvSpPr txBox="1"/>
          <p:nvPr/>
        </p:nvSpPr>
        <p:spPr>
          <a:xfrm>
            <a:off x="237568" y="3379838"/>
            <a:ext cx="7879080" cy="3693319"/>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対象　：　長野県の教員養成系の学部の</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　　　大学</a:t>
            </a:r>
            <a:r>
              <a:rPr lang="en-US" altLang="ja-JP" b="1" dirty="0" smtClean="0">
                <a:latin typeface="ＭＳ Ｐゴシック" pitchFamily="50" charset="-128"/>
                <a:ea typeface="ＭＳ Ｐゴシック" pitchFamily="50" charset="-128"/>
              </a:rPr>
              <a:t>1</a:t>
            </a:r>
            <a:r>
              <a:rPr lang="ja-JP" altLang="en-US" b="1" dirty="0" smtClean="0">
                <a:latin typeface="ＭＳ Ｐゴシック" pitchFamily="50" charset="-128"/>
                <a:ea typeface="ＭＳ Ｐゴシック" pitchFamily="50" charset="-128"/>
              </a:rPr>
              <a:t>年生男女</a:t>
            </a:r>
            <a:r>
              <a:rPr lang="en-US" altLang="ja-JP" b="1" dirty="0" smtClean="0">
                <a:latin typeface="ＭＳ Ｐゴシック" pitchFamily="50" charset="-128"/>
                <a:ea typeface="ＭＳ Ｐゴシック" pitchFamily="50" charset="-128"/>
              </a:rPr>
              <a:t>209</a:t>
            </a:r>
            <a:r>
              <a:rPr lang="ja-JP" altLang="en-US" b="1" dirty="0" smtClean="0">
                <a:latin typeface="ＭＳ Ｐゴシック" pitchFamily="50" charset="-128"/>
                <a:ea typeface="ＭＳ Ｐゴシック" pitchFamily="50" charset="-128"/>
              </a:rPr>
              <a:t>名（ほぼ全員教員志望）</a:t>
            </a:r>
            <a:endParaRPr lang="en-US" altLang="ja-JP" b="1" dirty="0" smtClean="0">
              <a:latin typeface="ＭＳ Ｐゴシック" pitchFamily="50" charset="-128"/>
              <a:ea typeface="ＭＳ Ｐゴシック" pitchFamily="50" charset="-128"/>
            </a:endParaRPr>
          </a:p>
          <a:p>
            <a:r>
              <a:rPr lang="en-US" altLang="ja-JP" b="1" dirty="0" smtClean="0">
                <a:latin typeface="ＭＳ Ｐゴシック" pitchFamily="50" charset="-128"/>
                <a:ea typeface="ＭＳ Ｐゴシック" pitchFamily="50" charset="-128"/>
              </a:rPr>
              <a:t>         (2006)</a:t>
            </a:r>
          </a:p>
          <a:p>
            <a:r>
              <a:rPr kumimoji="1" lang="ja-JP" altLang="en-US" b="1" dirty="0" smtClean="0">
                <a:latin typeface="ＭＳ Ｐゴシック" pitchFamily="50" charset="-128"/>
                <a:ea typeface="ＭＳ Ｐゴシック" pitchFamily="50" charset="-128"/>
              </a:rPr>
              <a:t>調査内容　：　小・中学校時代の生活科、</a:t>
            </a:r>
            <a:endParaRPr kumimoji="1" lang="en-US" altLang="ja-JP" b="1" dirty="0" smtClean="0">
              <a:latin typeface="ＭＳ Ｐゴシック" pitchFamily="50" charset="-128"/>
              <a:ea typeface="ＭＳ Ｐゴシック" pitchFamily="50" charset="-128"/>
            </a:endParaRPr>
          </a:p>
          <a:p>
            <a:r>
              <a:rPr kumimoji="1" lang="ja-JP" altLang="en-US" b="1" dirty="0" smtClean="0">
                <a:latin typeface="ＭＳ Ｐゴシック" pitchFamily="50" charset="-128"/>
                <a:ea typeface="ＭＳ Ｐゴシック" pitchFamily="50" charset="-128"/>
              </a:rPr>
              <a:t>及び理科の学習項目ごとの好嫌調査を行った</a:t>
            </a:r>
            <a:endParaRPr lang="en-US" altLang="ja-JP" sz="600" b="1" dirty="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結果 ： </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a:t>
            </a:r>
            <a:r>
              <a:rPr lang="ja-JP" altLang="en-US" b="1" dirty="0">
                <a:latin typeface="ＭＳ Ｐゴシック" pitchFamily="50" charset="-128"/>
                <a:ea typeface="ＭＳ Ｐゴシック" pitchFamily="50" charset="-128"/>
              </a:rPr>
              <a:t>小学校で導入された、新教科「生活」は</a:t>
            </a:r>
            <a:r>
              <a:rPr lang="ja-JP" altLang="en-US" b="1" dirty="0">
                <a:solidFill>
                  <a:srgbClr val="FF0000"/>
                </a:solidFill>
                <a:latin typeface="ＭＳ Ｐゴシック" pitchFamily="50" charset="-128"/>
                <a:ea typeface="ＭＳ Ｐゴシック" pitchFamily="50" charset="-128"/>
              </a:rPr>
              <a:t>理科好きに大きく影響</a:t>
            </a:r>
            <a:r>
              <a:rPr lang="ja-JP" altLang="en-US" b="1" dirty="0">
                <a:latin typeface="ＭＳ Ｐゴシック" pitchFamily="50" charset="-128"/>
                <a:ea typeface="ＭＳ Ｐゴシック" pitchFamily="50" charset="-128"/>
              </a:rPr>
              <a:t>している</a:t>
            </a:r>
            <a:endParaRPr lang="en-US" altLang="ja-JP" b="1" dirty="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・中学でも学習指導要領改訂の効果はあり</a:t>
            </a:r>
            <a:r>
              <a:rPr lang="ja-JP" altLang="en-US" b="1" dirty="0" smtClean="0">
                <a:latin typeface="ＭＳ Ｐゴシック" pitchFamily="50" charset="-128"/>
                <a:ea typeface="ＭＳ Ｐゴシック" pitchFamily="50" charset="-128"/>
              </a:rPr>
              <a:t>、</a:t>
            </a:r>
            <a:endParaRPr lang="en-US" altLang="ja-JP" b="1" dirty="0" smtClean="0">
              <a:latin typeface="ＭＳ Ｐゴシック" pitchFamily="50" charset="-128"/>
              <a:ea typeface="ＭＳ Ｐゴシック" pitchFamily="50" charset="-128"/>
            </a:endParaRPr>
          </a:p>
          <a:p>
            <a:r>
              <a:rPr lang="en-US" altLang="ja-JP" b="1" dirty="0">
                <a:solidFill>
                  <a:srgbClr val="FF0000"/>
                </a:solidFill>
                <a:latin typeface="ＭＳ Ｐゴシック" pitchFamily="50" charset="-128"/>
                <a:ea typeface="ＭＳ Ｐゴシック" pitchFamily="50" charset="-128"/>
              </a:rPr>
              <a:t> </a:t>
            </a:r>
            <a:r>
              <a:rPr lang="en-US" altLang="ja-JP" b="1" dirty="0" smtClean="0">
                <a:solidFill>
                  <a:srgbClr val="FF0000"/>
                </a:solidFill>
                <a:latin typeface="ＭＳ Ｐゴシック" pitchFamily="50" charset="-128"/>
                <a:ea typeface="ＭＳ Ｐゴシック" pitchFamily="50" charset="-128"/>
              </a:rPr>
              <a:t>      </a:t>
            </a:r>
            <a:r>
              <a:rPr lang="ja-JP" altLang="en-US" b="1" dirty="0" smtClean="0">
                <a:solidFill>
                  <a:srgbClr val="FF0000"/>
                </a:solidFill>
                <a:latin typeface="ＭＳ Ｐゴシック" pitchFamily="50" charset="-128"/>
                <a:ea typeface="ＭＳ Ｐゴシック" pitchFamily="50" charset="-128"/>
              </a:rPr>
              <a:t>理科</a:t>
            </a:r>
            <a:r>
              <a:rPr lang="ja-JP" altLang="en-US" b="1" dirty="0">
                <a:solidFill>
                  <a:srgbClr val="FF0000"/>
                </a:solidFill>
                <a:latin typeface="ＭＳ Ｐゴシック" pitchFamily="50" charset="-128"/>
                <a:ea typeface="ＭＳ Ｐゴシック" pitchFamily="50" charset="-128"/>
              </a:rPr>
              <a:t>全体的に好感を持っている生徒が増えた</a:t>
            </a:r>
            <a:endParaRPr lang="en-US" altLang="ja-JP" b="1" dirty="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・理科の中でも、化学・生物領域は好嫌度が上昇しているが、</a:t>
            </a:r>
            <a:endParaRPr lang="en-US" altLang="ja-JP" b="1" dirty="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a:solidFill>
                  <a:srgbClr val="0070C0"/>
                </a:solidFill>
                <a:latin typeface="ＭＳ Ｐゴシック" pitchFamily="50" charset="-128"/>
                <a:ea typeface="ＭＳ Ｐゴシック" pitchFamily="50" charset="-128"/>
              </a:rPr>
              <a:t>物理領域（力学・電磁）に関しては、依然として嫌う傾向は残ったまま</a:t>
            </a:r>
            <a:r>
              <a:rPr lang="ja-JP" altLang="en-US" b="1" dirty="0">
                <a:latin typeface="ＭＳ Ｐゴシック" pitchFamily="50" charset="-128"/>
                <a:ea typeface="ＭＳ Ｐゴシック" pitchFamily="50" charset="-128"/>
              </a:rPr>
              <a:t>である</a:t>
            </a:r>
            <a:endParaRPr lang="en-US" altLang="ja-JP" b="1" dirty="0">
              <a:latin typeface="ＭＳ Ｐゴシック" pitchFamily="50" charset="-128"/>
              <a:ea typeface="ＭＳ Ｐゴシック" pitchFamily="50" charset="-128"/>
            </a:endParaRPr>
          </a:p>
          <a:p>
            <a:endParaRPr kumimoji="1" lang="en-US" altLang="ja-JP" b="1" dirty="0" smtClean="0">
              <a:latin typeface="ＭＳ Ｐゴシック" pitchFamily="50" charset="-128"/>
              <a:ea typeface="ＭＳ Ｐゴシック" pitchFamily="50" charset="-128"/>
            </a:endParaRPr>
          </a:p>
        </p:txBody>
      </p:sp>
      <p:sp>
        <p:nvSpPr>
          <p:cNvPr id="9" name="タイトル 1"/>
          <p:cNvSpPr txBox="1">
            <a:spLocks/>
          </p:cNvSpPr>
          <p:nvPr/>
        </p:nvSpPr>
        <p:spPr>
          <a:xfrm>
            <a:off x="827584" y="44062"/>
            <a:ext cx="7416824" cy="864096"/>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ja-JP" altLang="en-US" sz="4400" b="1" dirty="0" smtClean="0">
                <a:latin typeface="ＭＳ Ｐゴシック" pitchFamily="50" charset="-128"/>
                <a:ea typeface="ＭＳ Ｐゴシック" pitchFamily="50" charset="-128"/>
              </a:rPr>
              <a:t>１：はじめに</a:t>
            </a:r>
            <a:endParaRPr lang="ja-JP" altLang="en-US" sz="4400" b="1" dirty="0">
              <a:latin typeface="ＭＳ Ｐゴシック" pitchFamily="50" charset="-128"/>
              <a:ea typeface="ＭＳ Ｐゴシック" pitchFamily="50" charset="-128"/>
            </a:endParaRPr>
          </a:p>
        </p:txBody>
      </p:sp>
      <p:sp>
        <p:nvSpPr>
          <p:cNvPr id="10" name="四角形吹き出し 9"/>
          <p:cNvSpPr/>
          <p:nvPr/>
        </p:nvSpPr>
        <p:spPr>
          <a:xfrm>
            <a:off x="5211716" y="3381328"/>
            <a:ext cx="3816424" cy="1449670"/>
          </a:xfrm>
          <a:prstGeom prst="wedgeRectCallout">
            <a:avLst>
              <a:gd name="adj1" fmla="val -22607"/>
              <a:gd name="adj2" fmla="val -74904"/>
            </a:avLst>
          </a:prstGeom>
          <a:solidFill>
            <a:schemeClr val="accent1">
              <a:lumMod val="20000"/>
              <a:lumOff val="80000"/>
              <a:alpha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ＭＳ Ｐゴシック" pitchFamily="50" charset="-128"/>
                <a:ea typeface="ＭＳ Ｐゴシック" pitchFamily="50" charset="-128"/>
              </a:rPr>
              <a:t>「生活科」とは・・・</a:t>
            </a:r>
            <a:r>
              <a:rPr lang="ja-JP" altLang="en-US" b="1" dirty="0" smtClean="0">
                <a:solidFill>
                  <a:schemeClr val="tx1"/>
                </a:solidFill>
                <a:latin typeface="ＭＳ Ｐゴシック" pitchFamily="50" charset="-128"/>
                <a:ea typeface="ＭＳ Ｐゴシック" pitchFamily="50" charset="-128"/>
              </a:rPr>
              <a:t>小学校１・２年生において、理科と社会科を廃止し、その代わりに実体験を通して社会の仕組みや理科を学ぶ事を目的とした新教科。</a:t>
            </a:r>
            <a:r>
              <a:rPr lang="en-US" altLang="ja-JP" b="1" dirty="0" smtClean="0">
                <a:solidFill>
                  <a:schemeClr val="tx1"/>
                </a:solidFill>
                <a:latin typeface="ＭＳ Ｐゴシック" pitchFamily="50" charset="-128"/>
                <a:ea typeface="ＭＳ Ｐゴシック" pitchFamily="50" charset="-128"/>
              </a:rPr>
              <a:t>1992</a:t>
            </a:r>
            <a:r>
              <a:rPr lang="ja-JP" altLang="en-US" b="1" dirty="0" smtClean="0">
                <a:solidFill>
                  <a:schemeClr val="tx1"/>
                </a:solidFill>
                <a:latin typeface="ＭＳ Ｐゴシック" pitchFamily="50" charset="-128"/>
                <a:ea typeface="ＭＳ Ｐゴシック" pitchFamily="50" charset="-128"/>
              </a:rPr>
              <a:t>年度から施行</a:t>
            </a:r>
            <a:endParaRPr kumimoji="1" lang="ja-JP" altLang="en-US" b="1" dirty="0">
              <a:solidFill>
                <a:schemeClr val="tx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667393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 3"/>
          <p:cNvSpPr/>
          <p:nvPr/>
        </p:nvSpPr>
        <p:spPr>
          <a:xfrm>
            <a:off x="757711" y="535317"/>
            <a:ext cx="2232248" cy="6753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222514" y="535317"/>
            <a:ext cx="5458546" cy="646331"/>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では、同様</a:t>
            </a:r>
            <a:r>
              <a:rPr lang="ja-JP" altLang="en-US" b="1" dirty="0" smtClean="0">
                <a:latin typeface="ＭＳ Ｐゴシック" pitchFamily="50" charset="-128"/>
                <a:ea typeface="ＭＳ Ｐゴシック" pitchFamily="50" charset="-128"/>
              </a:rPr>
              <a:t>の</a:t>
            </a:r>
            <a:r>
              <a:rPr lang="ja-JP" altLang="en-US" b="1" dirty="0">
                <a:latin typeface="ＭＳ Ｐゴシック" pitchFamily="50" charset="-128"/>
                <a:ea typeface="ＭＳ Ｐゴシック" pitchFamily="50" charset="-128"/>
              </a:rPr>
              <a:t>学習</a:t>
            </a:r>
            <a:r>
              <a:rPr lang="ja-JP" altLang="en-US" b="1" dirty="0" smtClean="0">
                <a:latin typeface="ＭＳ Ｐゴシック" pitchFamily="50" charset="-128"/>
                <a:ea typeface="ＭＳ Ｐゴシック" pitchFamily="50" charset="-128"/>
              </a:rPr>
              <a:t>指導</a:t>
            </a:r>
            <a:r>
              <a:rPr lang="ja-JP" altLang="en-US" b="1" dirty="0">
                <a:latin typeface="ＭＳ Ｐゴシック" pitchFamily="50" charset="-128"/>
                <a:ea typeface="ＭＳ Ｐゴシック" pitchFamily="50" charset="-128"/>
              </a:rPr>
              <a:t>要領</a:t>
            </a:r>
            <a:r>
              <a:rPr lang="ja-JP" altLang="en-US" b="1" dirty="0" smtClean="0">
                <a:latin typeface="ＭＳ Ｐゴシック" pitchFamily="50" charset="-128"/>
                <a:ea typeface="ＭＳ Ｐゴシック" pitchFamily="50" charset="-128"/>
              </a:rPr>
              <a:t>改訂</a:t>
            </a:r>
            <a:r>
              <a:rPr lang="ja-JP" altLang="en-US" b="1" dirty="0" smtClean="0">
                <a:latin typeface="ＭＳ Ｐゴシック" pitchFamily="50" charset="-128"/>
                <a:ea typeface="ＭＳ Ｐゴシック" pitchFamily="50" charset="-128"/>
              </a:rPr>
              <a:t>の教育を受けてきた、</a:t>
            </a:r>
            <a:endParaRPr lang="en-US" altLang="ja-JP" b="1" dirty="0" smtClean="0">
              <a:latin typeface="ＭＳ Ｐゴシック" pitchFamily="50" charset="-128"/>
              <a:ea typeface="ＭＳ Ｐゴシック" pitchFamily="50" charset="-128"/>
            </a:endParaRPr>
          </a:p>
          <a:p>
            <a:r>
              <a:rPr kumimoji="1" lang="ja-JP" altLang="en-US" b="1" u="sng" dirty="0">
                <a:solidFill>
                  <a:srgbClr val="FF0000"/>
                </a:solidFill>
                <a:latin typeface="ＭＳ Ｐゴシック" pitchFamily="50" charset="-128"/>
                <a:ea typeface="ＭＳ Ｐゴシック" pitchFamily="50" charset="-128"/>
              </a:rPr>
              <a:t>理科</a:t>
            </a:r>
            <a:r>
              <a:rPr kumimoji="1" lang="ja-JP" altLang="en-US" b="1" u="sng" dirty="0" smtClean="0">
                <a:solidFill>
                  <a:srgbClr val="FF0000"/>
                </a:solidFill>
                <a:latin typeface="ＭＳ Ｐゴシック" pitchFamily="50" charset="-128"/>
                <a:ea typeface="ＭＳ Ｐゴシック" pitchFamily="50" charset="-128"/>
              </a:rPr>
              <a:t>系の大学生</a:t>
            </a:r>
            <a:r>
              <a:rPr kumimoji="1" lang="ja-JP" altLang="en-US" b="1" dirty="0" smtClean="0">
                <a:latin typeface="ＭＳ Ｐゴシック" pitchFamily="50" charset="-128"/>
                <a:ea typeface="ＭＳ Ｐゴシック" pitchFamily="50" charset="-128"/>
              </a:rPr>
              <a:t>ではどうであろうか</a:t>
            </a:r>
            <a:endParaRPr kumimoji="1" lang="en-US" altLang="ja-JP" b="1" dirty="0" smtClean="0">
              <a:latin typeface="ＭＳ Ｐゴシック" pitchFamily="50" charset="-128"/>
              <a:ea typeface="ＭＳ Ｐゴシック" pitchFamily="50" charset="-128"/>
            </a:endParaRPr>
          </a:p>
        </p:txBody>
      </p:sp>
      <p:sp>
        <p:nvSpPr>
          <p:cNvPr id="6" name="テキスト ボックス 5"/>
          <p:cNvSpPr txBox="1"/>
          <p:nvPr/>
        </p:nvSpPr>
        <p:spPr>
          <a:xfrm>
            <a:off x="731051" y="1376876"/>
            <a:ext cx="7709162" cy="1200329"/>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対象　：　東京都私立大学（東京理科大学）の理学部物理系大学生</a:t>
            </a:r>
            <a:r>
              <a:rPr lang="en-US" altLang="ja-JP" b="1" dirty="0" smtClean="0">
                <a:latin typeface="ＭＳ Ｐゴシック" pitchFamily="50" charset="-128"/>
                <a:ea typeface="ＭＳ Ｐゴシック" pitchFamily="50" charset="-128"/>
              </a:rPr>
              <a:t>109</a:t>
            </a:r>
            <a:r>
              <a:rPr lang="ja-JP" altLang="en-US" b="1" dirty="0" smtClean="0">
                <a:latin typeface="ＭＳ Ｐゴシック" pitchFamily="50" charset="-128"/>
                <a:ea typeface="ＭＳ Ｐゴシック" pitchFamily="50" charset="-128"/>
              </a:rPr>
              <a:t>名</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　</a:t>
            </a:r>
            <a:r>
              <a:rPr lang="ja-JP" altLang="en-US" b="1" dirty="0" smtClean="0">
                <a:latin typeface="ＭＳ Ｐゴシック" pitchFamily="50" charset="-128"/>
                <a:ea typeface="ＭＳ Ｐゴシック" pitchFamily="50" charset="-128"/>
              </a:rPr>
              <a:t>　　　　　男子</a:t>
            </a:r>
            <a:r>
              <a:rPr lang="en-US" altLang="ja-JP" b="1" dirty="0" smtClean="0">
                <a:latin typeface="ＭＳ Ｐゴシック" pitchFamily="50" charset="-128"/>
                <a:ea typeface="ＭＳ Ｐゴシック" pitchFamily="50" charset="-128"/>
              </a:rPr>
              <a:t>96</a:t>
            </a:r>
            <a:r>
              <a:rPr lang="ja-JP" altLang="en-US" b="1" dirty="0" smtClean="0">
                <a:latin typeface="ＭＳ Ｐゴシック" pitchFamily="50" charset="-128"/>
                <a:ea typeface="ＭＳ Ｐゴシック" pitchFamily="50" charset="-128"/>
              </a:rPr>
              <a:t>名、女子</a:t>
            </a:r>
            <a:r>
              <a:rPr lang="en-US" altLang="ja-JP" b="1" dirty="0" smtClean="0">
                <a:latin typeface="ＭＳ Ｐゴシック" pitchFamily="50" charset="-128"/>
                <a:ea typeface="ＭＳ Ｐゴシック" pitchFamily="50" charset="-128"/>
              </a:rPr>
              <a:t>13</a:t>
            </a:r>
            <a:r>
              <a:rPr lang="ja-JP" altLang="en-US" b="1" dirty="0" smtClean="0">
                <a:latin typeface="ＭＳ Ｐゴシック" pitchFamily="50" charset="-128"/>
                <a:ea typeface="ＭＳ Ｐゴシック" pitchFamily="50" charset="-128"/>
              </a:rPr>
              <a:t>名　（</a:t>
            </a:r>
            <a:r>
              <a:rPr lang="en-US" altLang="ja-JP" b="1" dirty="0" smtClean="0">
                <a:latin typeface="ＭＳ Ｐゴシック" pitchFamily="50" charset="-128"/>
                <a:ea typeface="ＭＳ Ｐゴシック" pitchFamily="50" charset="-128"/>
              </a:rPr>
              <a:t>2009</a:t>
            </a:r>
            <a:r>
              <a:rPr lang="ja-JP" altLang="en-US" b="1" dirty="0" smtClean="0">
                <a:latin typeface="ＭＳ Ｐゴシック" pitchFamily="50" charset="-128"/>
                <a:ea typeface="ＭＳ Ｐゴシック" pitchFamily="50" charset="-128"/>
              </a:rPr>
              <a:t>年）</a:t>
            </a:r>
            <a:endParaRPr lang="en-US" altLang="ja-JP" b="1" dirty="0" smtClean="0">
              <a:latin typeface="ＭＳ Ｐゴシック" pitchFamily="50" charset="-128"/>
              <a:ea typeface="ＭＳ Ｐゴシック" pitchFamily="50" charset="-128"/>
            </a:endParaRPr>
          </a:p>
          <a:p>
            <a:r>
              <a:rPr kumimoji="1" lang="ja-JP" altLang="en-US" b="1" dirty="0" smtClean="0">
                <a:latin typeface="ＭＳ Ｐゴシック" pitchFamily="50" charset="-128"/>
                <a:ea typeface="ＭＳ Ｐゴシック" pitchFamily="50" charset="-128"/>
              </a:rPr>
              <a:t>調査内容　：　小・中学校時代の生活科、及び理科の学習項目ごとの好嫌度と</a:t>
            </a:r>
            <a:endParaRPr kumimoji="1" lang="en-US" altLang="ja-JP" b="1" dirty="0" smtClean="0">
              <a:latin typeface="ＭＳ Ｐゴシック" pitchFamily="50" charset="-128"/>
              <a:ea typeface="ＭＳ Ｐゴシック" pitchFamily="50" charset="-128"/>
            </a:endParaRPr>
          </a:p>
          <a:p>
            <a:r>
              <a:rPr lang="en-US" altLang="ja-JP" b="1" dirty="0">
                <a:latin typeface="ＭＳ Ｐゴシック" pitchFamily="50" charset="-128"/>
                <a:ea typeface="ＭＳ Ｐゴシック" pitchFamily="50" charset="-128"/>
              </a:rPr>
              <a:t>	</a:t>
            </a:r>
            <a:r>
              <a:rPr kumimoji="1" lang="ja-JP" altLang="en-US" b="1" dirty="0" smtClean="0">
                <a:latin typeface="ＭＳ Ｐゴシック" pitchFamily="50" charset="-128"/>
                <a:ea typeface="ＭＳ Ｐゴシック" pitchFamily="50" charset="-128"/>
              </a:rPr>
              <a:t>自信度の調査を行った</a:t>
            </a:r>
            <a:endParaRPr lang="en-US" altLang="ja-JP" sz="600" b="1" dirty="0">
              <a:latin typeface="ＭＳ Ｐゴシック" pitchFamily="50" charset="-128"/>
              <a:ea typeface="ＭＳ Ｐゴシック" pitchFamily="50" charset="-128"/>
            </a:endParaRPr>
          </a:p>
        </p:txBody>
      </p:sp>
      <p:cxnSp>
        <p:nvCxnSpPr>
          <p:cNvPr id="8" name="直線矢印コネクタ 7"/>
          <p:cNvCxnSpPr/>
          <p:nvPr/>
        </p:nvCxnSpPr>
        <p:spPr>
          <a:xfrm>
            <a:off x="757711" y="3207656"/>
            <a:ext cx="6151089" cy="0"/>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57712" y="3338289"/>
            <a:ext cx="5656472" cy="950400"/>
          </a:xfrm>
          <a:prstGeom prst="rect">
            <a:avLst/>
          </a:prstGeom>
          <a:solidFill>
            <a:srgbClr val="92D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64972" y="4288959"/>
            <a:ext cx="5656472" cy="711198"/>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72232" y="4992891"/>
            <a:ext cx="5656472" cy="711198"/>
          </a:xfrm>
          <a:prstGeom prst="rect">
            <a:avLst/>
          </a:prstGeom>
          <a:solidFill>
            <a:schemeClr val="accent1">
              <a:lumMod val="40000"/>
              <a:lumOff val="6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72225" y="5711334"/>
            <a:ext cx="5656472" cy="711198"/>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flipV="1">
            <a:off x="1506021" y="4165581"/>
            <a:ext cx="4851249" cy="2525502"/>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792014" y="2719710"/>
            <a:ext cx="652743" cy="369332"/>
          </a:xfrm>
          <a:prstGeom prst="rect">
            <a:avLst/>
          </a:prstGeom>
          <a:noFill/>
        </p:spPr>
        <p:txBody>
          <a:bodyPr wrap="none" rtlCol="0">
            <a:spAutoFit/>
          </a:bodyPr>
          <a:lstStyle/>
          <a:p>
            <a:r>
              <a:rPr kumimoji="1" lang="en-US" altLang="ja-JP" b="1" dirty="0" smtClean="0">
                <a:latin typeface="ＭＳ Ｐゴシック" pitchFamily="50" charset="-128"/>
                <a:ea typeface="ＭＳ Ｐゴシック" pitchFamily="50" charset="-128"/>
              </a:rPr>
              <a:t>2009</a:t>
            </a:r>
          </a:p>
        </p:txBody>
      </p:sp>
      <p:cxnSp>
        <p:nvCxnSpPr>
          <p:cNvPr id="28" name="直線コネクタ 27"/>
          <p:cNvCxnSpPr/>
          <p:nvPr/>
        </p:nvCxnSpPr>
        <p:spPr>
          <a:xfrm>
            <a:off x="3353152" y="3135110"/>
            <a:ext cx="0" cy="3396277"/>
          </a:xfrm>
          <a:prstGeom prst="line">
            <a:avLst/>
          </a:pr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434958" y="2726970"/>
            <a:ext cx="652743" cy="369332"/>
          </a:xfrm>
          <a:prstGeom prst="rect">
            <a:avLst/>
          </a:prstGeom>
          <a:noFill/>
        </p:spPr>
        <p:txBody>
          <a:bodyPr wrap="none" rtlCol="0">
            <a:spAutoFit/>
          </a:bodyPr>
          <a:lstStyle/>
          <a:p>
            <a:r>
              <a:rPr kumimoji="1" lang="en-US" altLang="ja-JP" b="1" dirty="0" smtClean="0">
                <a:latin typeface="ＭＳ Ｐゴシック" pitchFamily="50" charset="-128"/>
                <a:ea typeface="ＭＳ Ｐゴシック" pitchFamily="50" charset="-128"/>
              </a:rPr>
              <a:t>2006</a:t>
            </a:r>
          </a:p>
        </p:txBody>
      </p:sp>
      <p:sp>
        <p:nvSpPr>
          <p:cNvPr id="30" name="テキスト ボックス 29"/>
          <p:cNvSpPr txBox="1"/>
          <p:nvPr/>
        </p:nvSpPr>
        <p:spPr>
          <a:xfrm>
            <a:off x="2947276" y="2589090"/>
            <a:ext cx="1013419" cy="584775"/>
          </a:xfrm>
          <a:prstGeom prst="rect">
            <a:avLst/>
          </a:prstGeom>
          <a:noFill/>
        </p:spPr>
        <p:txBody>
          <a:bodyPr wrap="none" rtlCol="0">
            <a:spAutoFit/>
          </a:bodyPr>
          <a:lstStyle/>
          <a:p>
            <a:r>
              <a:rPr kumimoji="1" lang="en-US" altLang="ja-JP" sz="1600" b="1" dirty="0" smtClean="0">
                <a:latin typeface="ＭＳ Ｐゴシック" pitchFamily="50" charset="-128"/>
                <a:ea typeface="ＭＳ Ｐゴシック" pitchFamily="50" charset="-128"/>
              </a:rPr>
              <a:t>2003</a:t>
            </a:r>
            <a:r>
              <a:rPr kumimoji="1" lang="ja-JP" altLang="en-US" sz="1600" b="1" dirty="0" smtClean="0">
                <a:latin typeface="ＭＳ Ｐゴシック" pitchFamily="50" charset="-128"/>
                <a:ea typeface="ＭＳ Ｐゴシック" pitchFamily="50" charset="-128"/>
              </a:rPr>
              <a:t>年</a:t>
            </a:r>
            <a:endParaRPr kumimoji="1" lang="en-US" altLang="ja-JP" sz="1600" b="1" dirty="0" smtClean="0">
              <a:latin typeface="ＭＳ Ｐゴシック" pitchFamily="50" charset="-128"/>
              <a:ea typeface="ＭＳ Ｐゴシック" pitchFamily="50" charset="-128"/>
            </a:endParaRPr>
          </a:p>
          <a:p>
            <a:r>
              <a:rPr lang="ja-JP" altLang="en-US" sz="1600" b="1" dirty="0" smtClean="0">
                <a:latin typeface="ＭＳ Ｐゴシック" pitchFamily="50" charset="-128"/>
                <a:ea typeface="ＭＳ Ｐゴシック" pitchFamily="50" charset="-128"/>
              </a:rPr>
              <a:t>平成</a:t>
            </a:r>
            <a:r>
              <a:rPr lang="en-US" altLang="ja-JP" sz="1600" b="1" dirty="0" smtClean="0">
                <a:latin typeface="ＭＳ Ｐゴシック" pitchFamily="50" charset="-128"/>
                <a:ea typeface="ＭＳ Ｐゴシック" pitchFamily="50" charset="-128"/>
              </a:rPr>
              <a:t>15</a:t>
            </a:r>
            <a:r>
              <a:rPr lang="ja-JP" altLang="en-US" sz="1600" b="1" dirty="0" smtClean="0">
                <a:latin typeface="ＭＳ Ｐゴシック" pitchFamily="50" charset="-128"/>
                <a:ea typeface="ＭＳ Ｐゴシック" pitchFamily="50" charset="-128"/>
              </a:rPr>
              <a:t>年</a:t>
            </a:r>
            <a:endParaRPr kumimoji="1" lang="en-US" altLang="ja-JP" sz="1600" b="1" dirty="0" smtClean="0">
              <a:latin typeface="ＭＳ Ｐゴシック" pitchFamily="50" charset="-128"/>
              <a:ea typeface="ＭＳ Ｐゴシック" pitchFamily="50" charset="-128"/>
            </a:endParaRPr>
          </a:p>
        </p:txBody>
      </p:sp>
      <p:sp>
        <p:nvSpPr>
          <p:cNvPr id="31" name="テキスト ボックス 30"/>
          <p:cNvSpPr txBox="1"/>
          <p:nvPr/>
        </p:nvSpPr>
        <p:spPr>
          <a:xfrm>
            <a:off x="1822444" y="2726976"/>
            <a:ext cx="652743" cy="369332"/>
          </a:xfrm>
          <a:prstGeom prst="rect">
            <a:avLst/>
          </a:prstGeom>
          <a:noFill/>
        </p:spPr>
        <p:txBody>
          <a:bodyPr wrap="none" rtlCol="0">
            <a:spAutoFit/>
          </a:bodyPr>
          <a:lstStyle/>
          <a:p>
            <a:r>
              <a:rPr kumimoji="1" lang="en-US" altLang="ja-JP" b="1" dirty="0" smtClean="0">
                <a:latin typeface="ＭＳ Ｐゴシック" pitchFamily="50" charset="-128"/>
                <a:ea typeface="ＭＳ Ｐゴシック" pitchFamily="50" charset="-128"/>
              </a:rPr>
              <a:t>2000</a:t>
            </a:r>
          </a:p>
        </p:txBody>
      </p:sp>
      <p:cxnSp>
        <p:nvCxnSpPr>
          <p:cNvPr id="27" name="直線コネクタ 26"/>
          <p:cNvCxnSpPr/>
          <p:nvPr/>
        </p:nvCxnSpPr>
        <p:spPr>
          <a:xfrm>
            <a:off x="4768264" y="3127850"/>
            <a:ext cx="0" cy="3403537"/>
          </a:xfrm>
          <a:prstGeom prst="line">
            <a:avLst/>
          </a:pr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125320" y="3135104"/>
            <a:ext cx="0" cy="3396283"/>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959796" y="3149618"/>
            <a:ext cx="0" cy="3381769"/>
          </a:xfrm>
          <a:prstGeom prst="line">
            <a:avLst/>
          </a:pr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517122" y="3142364"/>
            <a:ext cx="0" cy="3389023"/>
          </a:xfrm>
          <a:prstGeom prst="line">
            <a:avLst/>
          </a:prstGeom>
          <a:ln w="381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828238" y="2603610"/>
            <a:ext cx="1013419" cy="584775"/>
          </a:xfrm>
          <a:prstGeom prst="rect">
            <a:avLst/>
          </a:prstGeom>
          <a:noFill/>
        </p:spPr>
        <p:txBody>
          <a:bodyPr wrap="none" rtlCol="0">
            <a:spAutoFit/>
          </a:bodyPr>
          <a:lstStyle/>
          <a:p>
            <a:r>
              <a:rPr lang="en-US" altLang="ja-JP" sz="1600" b="1" dirty="0" smtClean="0">
                <a:latin typeface="ＭＳ Ｐゴシック" pitchFamily="50" charset="-128"/>
                <a:ea typeface="ＭＳ Ｐゴシック" pitchFamily="50" charset="-128"/>
              </a:rPr>
              <a:t>1999</a:t>
            </a:r>
            <a:r>
              <a:rPr lang="ja-JP" altLang="en-US" sz="1600" b="1" dirty="0" smtClean="0">
                <a:latin typeface="ＭＳ Ｐゴシック" pitchFamily="50" charset="-128"/>
                <a:ea typeface="ＭＳ Ｐゴシック" pitchFamily="50" charset="-128"/>
              </a:rPr>
              <a:t>年</a:t>
            </a:r>
            <a:endParaRPr lang="en-US" altLang="ja-JP" sz="1600" b="1" dirty="0" smtClean="0">
              <a:latin typeface="ＭＳ Ｐゴシック" pitchFamily="50" charset="-128"/>
              <a:ea typeface="ＭＳ Ｐゴシック" pitchFamily="50" charset="-128"/>
            </a:endParaRPr>
          </a:p>
          <a:p>
            <a:r>
              <a:rPr kumimoji="1" lang="ja-JP" altLang="en-US" sz="1600" b="1" dirty="0" smtClean="0">
                <a:latin typeface="ＭＳ Ｐゴシック" pitchFamily="50" charset="-128"/>
                <a:ea typeface="ＭＳ Ｐゴシック" pitchFamily="50" charset="-128"/>
              </a:rPr>
              <a:t>平成</a:t>
            </a:r>
            <a:r>
              <a:rPr kumimoji="1" lang="en-US" altLang="ja-JP" sz="1600" b="1" dirty="0" smtClean="0">
                <a:latin typeface="ＭＳ Ｐゴシック" pitchFamily="50" charset="-128"/>
                <a:ea typeface="ＭＳ Ｐゴシック" pitchFamily="50" charset="-128"/>
              </a:rPr>
              <a:t>11</a:t>
            </a:r>
            <a:r>
              <a:rPr kumimoji="1" lang="ja-JP" altLang="en-US" sz="1600" b="1" dirty="0" smtClean="0">
                <a:latin typeface="ＭＳ Ｐゴシック" pitchFamily="50" charset="-128"/>
                <a:ea typeface="ＭＳ Ｐゴシック" pitchFamily="50" charset="-128"/>
              </a:rPr>
              <a:t>年</a:t>
            </a:r>
            <a:endParaRPr kumimoji="1" lang="en-US" altLang="ja-JP" sz="1600" b="1" dirty="0" smtClean="0">
              <a:latin typeface="ＭＳ Ｐゴシック" pitchFamily="50" charset="-128"/>
              <a:ea typeface="ＭＳ Ｐゴシック" pitchFamily="50" charset="-128"/>
            </a:endParaRPr>
          </a:p>
        </p:txBody>
      </p:sp>
      <p:sp>
        <p:nvSpPr>
          <p:cNvPr id="34" name="テキスト ボックス 33"/>
          <p:cNvSpPr txBox="1"/>
          <p:nvPr/>
        </p:nvSpPr>
        <p:spPr>
          <a:xfrm>
            <a:off x="453113" y="3639848"/>
            <a:ext cx="1000595" cy="2831544"/>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大学生</a:t>
            </a:r>
            <a:endParaRPr lang="en-US" altLang="ja-JP" b="1" dirty="0">
              <a:latin typeface="ＭＳ Ｐゴシック" pitchFamily="50" charset="-128"/>
              <a:ea typeface="ＭＳ Ｐゴシック" pitchFamily="50" charset="-128"/>
            </a:endParaRPr>
          </a:p>
          <a:p>
            <a:endParaRPr kumimoji="1" lang="en-US" altLang="ja-JP" b="1" dirty="0" smtClean="0">
              <a:latin typeface="ＭＳ Ｐゴシック" pitchFamily="50" charset="-128"/>
              <a:ea typeface="ＭＳ Ｐゴシック" pitchFamily="50" charset="-128"/>
            </a:endParaRPr>
          </a:p>
          <a:p>
            <a:endParaRPr kumimoji="1"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高校生</a:t>
            </a:r>
            <a:endParaRPr kumimoji="1" lang="en-US" altLang="ja-JP" b="1" dirty="0">
              <a:latin typeface="ＭＳ Ｐゴシック" pitchFamily="50" charset="-128"/>
              <a:ea typeface="ＭＳ Ｐゴシック" pitchFamily="50" charset="-128"/>
            </a:endParaRPr>
          </a:p>
          <a:p>
            <a:endParaRPr lang="en-US" altLang="ja-JP" sz="800" b="1" dirty="0" smtClean="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r>
              <a:rPr kumimoji="1" lang="ja-JP" altLang="en-US" b="1" dirty="0" smtClean="0">
                <a:latin typeface="ＭＳ Ｐゴシック" pitchFamily="50" charset="-128"/>
                <a:ea typeface="ＭＳ Ｐゴシック" pitchFamily="50" charset="-128"/>
              </a:rPr>
              <a:t>中学生</a:t>
            </a:r>
            <a:endParaRPr kumimoji="1" lang="en-US" altLang="ja-JP" b="1" dirty="0" smtClean="0">
              <a:latin typeface="ＭＳ Ｐゴシック" pitchFamily="50" charset="-128"/>
              <a:ea typeface="ＭＳ Ｐゴシック" pitchFamily="50" charset="-128"/>
            </a:endParaRPr>
          </a:p>
          <a:p>
            <a:endParaRPr lang="en-US" altLang="ja-JP" b="1" dirty="0" smtClean="0">
              <a:latin typeface="ＭＳ Ｐゴシック" pitchFamily="50" charset="-128"/>
              <a:ea typeface="ＭＳ Ｐゴシック" pitchFamily="50" charset="-128"/>
            </a:endParaRPr>
          </a:p>
          <a:p>
            <a:endParaRPr kumimoji="1" lang="en-US" altLang="ja-JP" sz="800"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小学生</a:t>
            </a:r>
            <a:endParaRPr lang="en-US" altLang="ja-JP" b="1" dirty="0" smtClean="0">
              <a:latin typeface="ＭＳ Ｐゴシック" pitchFamily="50" charset="-128"/>
              <a:ea typeface="ＭＳ Ｐゴシック" pitchFamily="50" charset="-128"/>
            </a:endParaRPr>
          </a:p>
          <a:p>
            <a:r>
              <a:rPr lang="en-US" altLang="ja-JP" b="1" dirty="0" smtClean="0">
                <a:latin typeface="ＭＳ Ｐゴシック" pitchFamily="50" charset="-128"/>
                <a:ea typeface="ＭＳ Ｐゴシック" pitchFamily="50" charset="-128"/>
              </a:rPr>
              <a:t>4-6</a:t>
            </a:r>
            <a:r>
              <a:rPr lang="ja-JP" altLang="en-US" b="1" dirty="0" smtClean="0">
                <a:latin typeface="ＭＳ Ｐゴシック" pitchFamily="50" charset="-128"/>
                <a:ea typeface="ＭＳ Ｐゴシック" pitchFamily="50" charset="-128"/>
              </a:rPr>
              <a:t>年生</a:t>
            </a:r>
            <a:endParaRPr kumimoji="1" lang="en-US" altLang="ja-JP" b="1" dirty="0" smtClean="0">
              <a:latin typeface="ＭＳ Ｐゴシック" pitchFamily="50" charset="-128"/>
              <a:ea typeface="ＭＳ Ｐゴシック" pitchFamily="50" charset="-128"/>
            </a:endParaRPr>
          </a:p>
        </p:txBody>
      </p:sp>
      <p:cxnSp>
        <p:nvCxnSpPr>
          <p:cNvPr id="35" name="直線コネクタ 34"/>
          <p:cNvCxnSpPr/>
          <p:nvPr/>
        </p:nvCxnSpPr>
        <p:spPr>
          <a:xfrm flipV="1">
            <a:off x="1365877" y="3229431"/>
            <a:ext cx="4969625" cy="2587127"/>
          </a:xfrm>
          <a:prstGeom prst="line">
            <a:avLst/>
          </a:prstGeom>
          <a:ln w="19050">
            <a:prstDash val="sysDot"/>
            <a:tailEnd type="none"/>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1487491" y="3955132"/>
            <a:ext cx="4833497" cy="2516260"/>
          </a:xfrm>
          <a:prstGeom prst="line">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V="1">
            <a:off x="1517122" y="3715653"/>
            <a:ext cx="4796612" cy="2497059"/>
          </a:xfrm>
          <a:prstGeom prst="line">
            <a:avLst/>
          </a:prstGeom>
          <a:ln w="25400">
            <a:prstDash val="sysDot"/>
            <a:tailEnd type="none"/>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1453708" y="3490689"/>
            <a:ext cx="4852772" cy="2526295"/>
          </a:xfrm>
          <a:prstGeom prst="line">
            <a:avLst/>
          </a:prstGeom>
          <a:ln w="25400">
            <a:prstDash val="solid"/>
            <a:tailEnd type="arrow"/>
          </a:ln>
        </p:spPr>
        <p:style>
          <a:lnRef idx="1">
            <a:schemeClr val="accent1"/>
          </a:lnRef>
          <a:fillRef idx="0">
            <a:schemeClr val="accent1"/>
          </a:fillRef>
          <a:effectRef idx="0">
            <a:schemeClr val="accent1"/>
          </a:effectRef>
          <a:fontRef idx="minor">
            <a:schemeClr val="tx1"/>
          </a:fontRef>
        </p:style>
      </p:cxnSp>
      <p:sp>
        <p:nvSpPr>
          <p:cNvPr id="52" name="右中かっこ 51"/>
          <p:cNvSpPr/>
          <p:nvPr/>
        </p:nvSpPr>
        <p:spPr>
          <a:xfrm>
            <a:off x="6662057" y="3490689"/>
            <a:ext cx="246743" cy="6748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テキスト ボックス 52"/>
          <p:cNvSpPr txBox="1"/>
          <p:nvPr/>
        </p:nvSpPr>
        <p:spPr>
          <a:xfrm>
            <a:off x="6947498" y="3609190"/>
            <a:ext cx="1579278"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調査対象学年</a:t>
            </a:r>
            <a:endParaRPr kumimoji="1" lang="en-US" altLang="ja-JP" b="1" dirty="0" smtClean="0">
              <a:latin typeface="ＭＳ Ｐゴシック" pitchFamily="50" charset="-128"/>
              <a:ea typeface="ＭＳ Ｐゴシック" pitchFamily="50" charset="-128"/>
            </a:endParaRPr>
          </a:p>
        </p:txBody>
      </p:sp>
      <p:sp>
        <p:nvSpPr>
          <p:cNvPr id="54" name="テキスト ボックス 53"/>
          <p:cNvSpPr txBox="1"/>
          <p:nvPr/>
        </p:nvSpPr>
        <p:spPr>
          <a:xfrm>
            <a:off x="6294368" y="4710294"/>
            <a:ext cx="2980268" cy="646331"/>
          </a:xfrm>
          <a:prstGeom prst="rect">
            <a:avLst/>
          </a:prstGeom>
          <a:noFill/>
        </p:spPr>
        <p:txBody>
          <a:bodyPr wrap="square" rtlCol="0">
            <a:spAutoFit/>
          </a:bodyPr>
          <a:lstStyle/>
          <a:p>
            <a:r>
              <a:rPr lang="ja-JP" altLang="en-US" b="1" dirty="0" smtClean="0">
                <a:latin typeface="ＭＳ Ｐゴシック" pitchFamily="50" charset="-128"/>
                <a:ea typeface="ＭＳ Ｐゴシック" pitchFamily="50" charset="-128"/>
              </a:rPr>
              <a:t>男女比、</a:t>
            </a:r>
            <a:r>
              <a:rPr lang="en-US" altLang="ja-JP" b="1" dirty="0" smtClean="0">
                <a:latin typeface="ＭＳ Ｐゴシック" pitchFamily="50" charset="-128"/>
                <a:ea typeface="ＭＳ Ｐゴシック" pitchFamily="50" charset="-128"/>
              </a:rPr>
              <a:t>7.4</a:t>
            </a:r>
            <a:r>
              <a:rPr lang="ja-JP" altLang="en-US" b="1" dirty="0" smtClean="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1</a:t>
            </a:r>
          </a:p>
          <a:p>
            <a:r>
              <a:rPr kumimoji="1" lang="ja-JP" altLang="en-US" b="1" dirty="0" smtClean="0">
                <a:latin typeface="ＭＳ Ｐゴシック" pitchFamily="50" charset="-128"/>
                <a:ea typeface="ＭＳ Ｐゴシック" pitchFamily="50" charset="-128"/>
              </a:rPr>
              <a:t>全国での男女比は、</a:t>
            </a:r>
            <a:r>
              <a:rPr lang="en-US" altLang="ja-JP" b="1" dirty="0" smtClean="0">
                <a:latin typeface="ＭＳ Ｐゴシック" pitchFamily="50" charset="-128"/>
                <a:ea typeface="ＭＳ Ｐゴシック" pitchFamily="50" charset="-128"/>
              </a:rPr>
              <a:t>7.1:1</a:t>
            </a:r>
            <a:endParaRPr kumimoji="1" lang="en-US" altLang="ja-JP" b="1"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402734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27584" y="520"/>
            <a:ext cx="7416824" cy="864096"/>
          </a:xfrm>
          <a:prstGeom prst="rect">
            <a:avLst/>
          </a:prstGeom>
        </p:spPr>
        <p:txBody>
          <a:bodyPr vert="horz" anchor="b">
            <a:normAutofit fontScale="85000" lnSpcReduction="10000"/>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4400" b="1" dirty="0">
                <a:latin typeface="ＭＳ Ｐゴシック" pitchFamily="50" charset="-128"/>
                <a:ea typeface="ＭＳ Ｐゴシック" pitchFamily="50" charset="-128"/>
              </a:rPr>
              <a:t>2</a:t>
            </a:r>
            <a:r>
              <a:rPr lang="ja-JP" altLang="en-US" sz="4400" b="1" dirty="0" smtClean="0">
                <a:latin typeface="ＭＳ Ｐゴシック" pitchFamily="50" charset="-128"/>
                <a:ea typeface="ＭＳ Ｐゴシック" pitchFamily="50" charset="-128"/>
              </a:rPr>
              <a:t>：調査結果（</a:t>
            </a:r>
            <a:r>
              <a:rPr lang="en-US" altLang="ja-JP" sz="4400" b="1" dirty="0" smtClean="0">
                <a:latin typeface="ＭＳ Ｐゴシック" pitchFamily="50" charset="-128"/>
                <a:ea typeface="ＭＳ Ｐゴシック" pitchFamily="50" charset="-128"/>
              </a:rPr>
              <a:t>1</a:t>
            </a:r>
            <a:r>
              <a:rPr lang="ja-JP" altLang="en-US" sz="4400" b="1" dirty="0" smtClean="0">
                <a:latin typeface="ＭＳ Ｐゴシック" pitchFamily="50" charset="-128"/>
                <a:ea typeface="ＭＳ Ｐゴシック" pitchFamily="50" charset="-128"/>
              </a:rPr>
              <a:t>）</a:t>
            </a:r>
            <a:r>
              <a:rPr lang="en-US" altLang="ja-JP" sz="4400" b="1" dirty="0" smtClean="0">
                <a:latin typeface="ＭＳ Ｐゴシック" pitchFamily="50" charset="-128"/>
                <a:ea typeface="ＭＳ Ｐゴシック" pitchFamily="50" charset="-128"/>
              </a:rPr>
              <a:t>-</a:t>
            </a:r>
            <a:r>
              <a:rPr lang="ja-JP" altLang="en-US" sz="4400" b="1" dirty="0" smtClean="0">
                <a:latin typeface="ＭＳ Ｐゴシック" pitchFamily="50" charset="-128"/>
                <a:ea typeface="ＭＳ Ｐゴシック" pitchFamily="50" charset="-128"/>
              </a:rPr>
              <a:t>小学校の好嫌度</a:t>
            </a:r>
            <a:endParaRPr lang="ja-JP" altLang="en-US" sz="4400" b="1" dirty="0">
              <a:latin typeface="ＭＳ Ｐゴシック" pitchFamily="50" charset="-128"/>
              <a:ea typeface="ＭＳ Ｐゴシック"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66" y="1245495"/>
            <a:ext cx="4815234" cy="47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240" y="1260008"/>
            <a:ext cx="2543679" cy="474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a:off x="642128" y="2423893"/>
            <a:ext cx="6963348"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2" name="左中かっこ 11"/>
          <p:cNvSpPr/>
          <p:nvPr/>
        </p:nvSpPr>
        <p:spPr>
          <a:xfrm>
            <a:off x="228312" y="1402265"/>
            <a:ext cx="285368" cy="967035"/>
          </a:xfrm>
          <a:prstGeom prst="leftBrace">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正方形/長方形 12"/>
          <p:cNvSpPr/>
          <p:nvPr/>
        </p:nvSpPr>
        <p:spPr>
          <a:xfrm>
            <a:off x="1180847" y="3380613"/>
            <a:ext cx="1207089"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105137" y="4129084"/>
            <a:ext cx="1290135" cy="120344"/>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798039" y="4496218"/>
            <a:ext cx="591831" cy="94397"/>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531773" y="5218571"/>
            <a:ext cx="863500" cy="94397"/>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08440" y="5588574"/>
            <a:ext cx="1586833" cy="94397"/>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347527" y="4849432"/>
            <a:ext cx="1040409" cy="94397"/>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992685" y="4666566"/>
            <a:ext cx="1388564" cy="94397"/>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105136" y="2473169"/>
            <a:ext cx="1290135"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4542" y="3933324"/>
            <a:ext cx="1886707" cy="12034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963523" y="5039417"/>
            <a:ext cx="426347"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594519" y="3754652"/>
            <a:ext cx="793417"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610645" y="3191000"/>
            <a:ext cx="779393"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601856" y="4298212"/>
            <a:ext cx="786080" cy="12034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867731" y="2833235"/>
            <a:ext cx="527540"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992685" y="2998952"/>
            <a:ext cx="1397185" cy="12034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663504" y="2643879"/>
            <a:ext cx="731768" cy="132165"/>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437894" y="3562503"/>
            <a:ext cx="952143" cy="120445"/>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1180847" y="5394378"/>
            <a:ext cx="1200401"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56454" y="3169877"/>
            <a:ext cx="805029" cy="584775"/>
          </a:xfrm>
          <a:prstGeom prst="rect">
            <a:avLst/>
          </a:prstGeom>
          <a:noFill/>
        </p:spPr>
        <p:txBody>
          <a:bodyPr wrap="none" rtlCol="0">
            <a:spAutoFit/>
          </a:bodyPr>
          <a:lstStyle/>
          <a:p>
            <a:r>
              <a:rPr lang="ja-JP" altLang="en-US" sz="1600" b="1" dirty="0">
                <a:solidFill>
                  <a:srgbClr val="00B0F0"/>
                </a:solidFill>
                <a:latin typeface="ＭＳ Ｐゴシック" pitchFamily="50" charset="-128"/>
                <a:ea typeface="ＭＳ Ｐゴシック" pitchFamily="50" charset="-128"/>
              </a:rPr>
              <a:t>物理</a:t>
            </a:r>
            <a:r>
              <a:rPr lang="ja-JP" altLang="en-US" sz="1600" b="1" dirty="0" smtClean="0">
                <a:solidFill>
                  <a:srgbClr val="00B0F0"/>
                </a:solidFill>
                <a:latin typeface="ＭＳ Ｐゴシック" pitchFamily="50" charset="-128"/>
                <a:ea typeface="ＭＳ Ｐゴシック" pitchFamily="50" charset="-128"/>
              </a:rPr>
              <a:t>系</a:t>
            </a:r>
            <a:endParaRPr lang="en-US" altLang="ja-JP" sz="1600" b="1" dirty="0" smtClean="0">
              <a:solidFill>
                <a:srgbClr val="00B0F0"/>
              </a:solidFill>
              <a:latin typeface="ＭＳ Ｐゴシック" pitchFamily="50" charset="-128"/>
              <a:ea typeface="ＭＳ Ｐゴシック" pitchFamily="50" charset="-128"/>
            </a:endParaRPr>
          </a:p>
          <a:p>
            <a:r>
              <a:rPr lang="ja-JP" altLang="en-US" sz="1600" b="1" dirty="0" smtClean="0">
                <a:solidFill>
                  <a:srgbClr val="00B0F0"/>
                </a:solidFill>
                <a:latin typeface="ＭＳ Ｐゴシック" pitchFamily="50" charset="-128"/>
                <a:ea typeface="ＭＳ Ｐゴシック" pitchFamily="50" charset="-128"/>
              </a:rPr>
              <a:t>　（</a:t>
            </a:r>
            <a:r>
              <a:rPr lang="ja-JP" altLang="en-US" sz="1600" b="1" dirty="0">
                <a:solidFill>
                  <a:srgbClr val="00B0F0"/>
                </a:solidFill>
                <a:latin typeface="ＭＳ Ｐゴシック" pitchFamily="50" charset="-128"/>
                <a:ea typeface="ＭＳ Ｐゴシック" pitchFamily="50" charset="-128"/>
              </a:rPr>
              <a:t>６）</a:t>
            </a:r>
            <a:endParaRPr lang="en-US" altLang="ja-JP" sz="1600" b="1" dirty="0" smtClean="0">
              <a:solidFill>
                <a:srgbClr val="00B0F0"/>
              </a:solidFill>
              <a:latin typeface="ＭＳ Ｐゴシック" pitchFamily="50" charset="-128"/>
              <a:ea typeface="ＭＳ Ｐゴシック" pitchFamily="50" charset="-128"/>
            </a:endParaRPr>
          </a:p>
        </p:txBody>
      </p:sp>
      <p:cxnSp>
        <p:nvCxnSpPr>
          <p:cNvPr id="33" name="直線矢印コネクタ 32"/>
          <p:cNvCxnSpPr/>
          <p:nvPr/>
        </p:nvCxnSpPr>
        <p:spPr>
          <a:xfrm flipV="1">
            <a:off x="896587" y="2909604"/>
            <a:ext cx="901452" cy="471009"/>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896587" y="3380613"/>
            <a:ext cx="887804" cy="1115605"/>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16165" y="5278296"/>
            <a:ext cx="1212546" cy="338554"/>
          </a:xfrm>
          <a:prstGeom prst="rect">
            <a:avLst/>
          </a:prstGeom>
          <a:noFill/>
        </p:spPr>
        <p:txBody>
          <a:bodyPr wrap="square" rtlCol="0">
            <a:spAutoFit/>
          </a:bodyPr>
          <a:lstStyle/>
          <a:p>
            <a:r>
              <a:rPr lang="ja-JP" altLang="en-US" sz="1600" b="1" dirty="0">
                <a:solidFill>
                  <a:srgbClr val="92D050"/>
                </a:solidFill>
                <a:latin typeface="ＭＳ Ｐゴシック" pitchFamily="50" charset="-128"/>
                <a:ea typeface="ＭＳ Ｐゴシック" pitchFamily="50" charset="-128"/>
              </a:rPr>
              <a:t>生物</a:t>
            </a:r>
            <a:r>
              <a:rPr lang="ja-JP" altLang="en-US" sz="1600" b="1" dirty="0" smtClean="0">
                <a:solidFill>
                  <a:srgbClr val="92D050"/>
                </a:solidFill>
                <a:latin typeface="ＭＳ Ｐゴシック" pitchFamily="50" charset="-128"/>
                <a:ea typeface="ＭＳ Ｐゴシック" pitchFamily="50" charset="-128"/>
              </a:rPr>
              <a:t>系（４）</a:t>
            </a:r>
            <a:endParaRPr lang="en-US" altLang="ja-JP" sz="1600" b="1" dirty="0" smtClean="0">
              <a:solidFill>
                <a:srgbClr val="92D050"/>
              </a:solidFill>
              <a:latin typeface="ＭＳ Ｐゴシック" pitchFamily="50" charset="-128"/>
              <a:ea typeface="ＭＳ Ｐゴシック" pitchFamily="50" charset="-128"/>
            </a:endParaRPr>
          </a:p>
        </p:txBody>
      </p:sp>
      <p:sp>
        <p:nvSpPr>
          <p:cNvPr id="39" name="テキスト ボックス 38"/>
          <p:cNvSpPr txBox="1"/>
          <p:nvPr/>
        </p:nvSpPr>
        <p:spPr>
          <a:xfrm>
            <a:off x="99917" y="4722543"/>
            <a:ext cx="1154483" cy="338554"/>
          </a:xfrm>
          <a:prstGeom prst="rect">
            <a:avLst/>
          </a:prstGeom>
          <a:noFill/>
        </p:spPr>
        <p:txBody>
          <a:bodyPr wrap="none" rtlCol="0">
            <a:spAutoFit/>
          </a:bodyPr>
          <a:lstStyle/>
          <a:p>
            <a:r>
              <a:rPr lang="ja-JP" altLang="en-US" sz="1600" b="1" dirty="0" smtClean="0">
                <a:solidFill>
                  <a:srgbClr val="FFC000"/>
                </a:solidFill>
                <a:latin typeface="ＭＳ Ｐゴシック" pitchFamily="50" charset="-128"/>
                <a:ea typeface="ＭＳ Ｐゴシック" pitchFamily="50" charset="-128"/>
              </a:rPr>
              <a:t>地学系（４）</a:t>
            </a:r>
            <a:endParaRPr lang="en-US" altLang="ja-JP" sz="1600" b="1" dirty="0" smtClean="0">
              <a:solidFill>
                <a:srgbClr val="FFC000"/>
              </a:solidFill>
              <a:latin typeface="ＭＳ Ｐゴシック" pitchFamily="50" charset="-128"/>
              <a:ea typeface="ＭＳ Ｐゴシック" pitchFamily="50" charset="-128"/>
            </a:endParaRPr>
          </a:p>
        </p:txBody>
      </p:sp>
      <p:sp>
        <p:nvSpPr>
          <p:cNvPr id="40" name="テキスト ボックス 39"/>
          <p:cNvSpPr txBox="1"/>
          <p:nvPr/>
        </p:nvSpPr>
        <p:spPr>
          <a:xfrm>
            <a:off x="96414" y="4267354"/>
            <a:ext cx="1154483" cy="338554"/>
          </a:xfrm>
          <a:prstGeom prst="rect">
            <a:avLst/>
          </a:prstGeom>
          <a:noFill/>
        </p:spPr>
        <p:txBody>
          <a:bodyPr wrap="none" rtlCol="0">
            <a:spAutoFit/>
          </a:bodyPr>
          <a:lstStyle/>
          <a:p>
            <a:r>
              <a:rPr lang="ja-JP" altLang="en-US" sz="1600" b="1" dirty="0" smtClean="0">
                <a:solidFill>
                  <a:schemeClr val="accent3">
                    <a:lumMod val="60000"/>
                    <a:lumOff val="40000"/>
                  </a:schemeClr>
                </a:solidFill>
                <a:latin typeface="ＭＳ Ｐゴシック" pitchFamily="50" charset="-128"/>
                <a:ea typeface="ＭＳ Ｐゴシック" pitchFamily="50" charset="-128"/>
              </a:rPr>
              <a:t>化学系（４）</a:t>
            </a:r>
            <a:endParaRPr lang="en-US" altLang="ja-JP" sz="1600" b="1" dirty="0" smtClean="0">
              <a:solidFill>
                <a:schemeClr val="accent3">
                  <a:lumMod val="60000"/>
                  <a:lumOff val="40000"/>
                </a:schemeClr>
              </a:solidFill>
              <a:latin typeface="ＭＳ Ｐゴシック" pitchFamily="50" charset="-128"/>
              <a:ea typeface="ＭＳ Ｐゴシック" pitchFamily="50" charset="-128"/>
            </a:endParaRPr>
          </a:p>
        </p:txBody>
      </p:sp>
      <p:cxnSp>
        <p:nvCxnSpPr>
          <p:cNvPr id="42" name="直線矢印コネクタ 41"/>
          <p:cNvCxnSpPr/>
          <p:nvPr/>
        </p:nvCxnSpPr>
        <p:spPr>
          <a:xfrm flipV="1">
            <a:off x="896587" y="3253050"/>
            <a:ext cx="635186" cy="127563"/>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896587" y="3380613"/>
            <a:ext cx="208550" cy="62049"/>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896587" y="3380613"/>
            <a:ext cx="284260" cy="734782"/>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896587" y="3380613"/>
            <a:ext cx="541308" cy="1837958"/>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362212" y="1046202"/>
            <a:ext cx="1154483" cy="338554"/>
          </a:xfrm>
          <a:prstGeom prst="rect">
            <a:avLst/>
          </a:prstGeom>
          <a:noFill/>
        </p:spPr>
        <p:txBody>
          <a:bodyPr wrap="none" rtlCol="0">
            <a:spAutoFit/>
          </a:bodyPr>
          <a:lstStyle/>
          <a:p>
            <a:r>
              <a:rPr lang="ja-JP" altLang="en-US" sz="1600" b="1" dirty="0" smtClean="0">
                <a:solidFill>
                  <a:srgbClr val="7030A0"/>
                </a:solidFill>
                <a:latin typeface="ＭＳ Ｐゴシック" pitchFamily="50" charset="-128"/>
                <a:ea typeface="ＭＳ Ｐゴシック" pitchFamily="50" charset="-128"/>
              </a:rPr>
              <a:t>生活科（６）</a:t>
            </a:r>
            <a:endParaRPr lang="en-US" altLang="ja-JP" sz="1600" b="1" dirty="0" smtClean="0">
              <a:solidFill>
                <a:srgbClr val="7030A0"/>
              </a:solidFill>
              <a:latin typeface="ＭＳ Ｐゴシック" pitchFamily="50" charset="-128"/>
              <a:ea typeface="ＭＳ Ｐゴシック" pitchFamily="50" charset="-128"/>
            </a:endParaRPr>
          </a:p>
        </p:txBody>
      </p:sp>
      <p:sp>
        <p:nvSpPr>
          <p:cNvPr id="60" name="テキスト ボックス 59"/>
          <p:cNvSpPr txBox="1"/>
          <p:nvPr/>
        </p:nvSpPr>
        <p:spPr>
          <a:xfrm>
            <a:off x="47301" y="6071077"/>
            <a:ext cx="8919429" cy="646331"/>
          </a:xfrm>
          <a:prstGeom prst="rect">
            <a:avLst/>
          </a:prstGeom>
          <a:noFill/>
        </p:spPr>
        <p:txBody>
          <a:bodyPr wrap="none" rtlCol="0">
            <a:spAutoFit/>
          </a:bodyPr>
          <a:lstStyle/>
          <a:p>
            <a:r>
              <a:rPr lang="ja-JP" altLang="en-US" b="1" dirty="0">
                <a:latin typeface="ＭＳ Ｐゴシック" pitchFamily="50" charset="-128"/>
                <a:ea typeface="ＭＳ Ｐゴシック" pitchFamily="50" charset="-128"/>
              </a:rPr>
              <a:t>全体的</a:t>
            </a:r>
            <a:r>
              <a:rPr lang="ja-JP" altLang="en-US" b="1" dirty="0" smtClean="0">
                <a:latin typeface="ＭＳ Ｐゴシック" pitchFamily="50" charset="-128"/>
                <a:ea typeface="ＭＳ Ｐゴシック" pitchFamily="50" charset="-128"/>
              </a:rPr>
              <a:t>に高い数値で、この時点では理科を好んでいる。生活科も好意的。男女差が大きい</a:t>
            </a:r>
            <a:endParaRPr lang="en-US" altLang="ja-JP" b="1" dirty="0" smtClean="0">
              <a:latin typeface="ＭＳ Ｐゴシック" pitchFamily="50" charset="-128"/>
              <a:ea typeface="ＭＳ Ｐゴシック" pitchFamily="50" charset="-128"/>
            </a:endParaRPr>
          </a:p>
          <a:p>
            <a:r>
              <a:rPr lang="ja-JP" altLang="en-US" b="1" dirty="0">
                <a:latin typeface="ＭＳ Ｐゴシック" pitchFamily="50" charset="-128"/>
                <a:ea typeface="ＭＳ Ｐゴシック" pitchFamily="50" charset="-128"/>
              </a:rPr>
              <a:t>項目</a:t>
            </a:r>
            <a:r>
              <a:rPr lang="ja-JP" altLang="en-US" b="1" dirty="0" smtClean="0">
                <a:latin typeface="ＭＳ Ｐゴシック" pitchFamily="50" charset="-128"/>
                <a:ea typeface="ＭＳ Ｐゴシック" pitchFamily="50" charset="-128"/>
              </a:rPr>
              <a:t>は</a:t>
            </a:r>
            <a:r>
              <a:rPr lang="en-US" altLang="ja-JP" b="1" dirty="0" smtClean="0">
                <a:latin typeface="ＭＳ Ｐゴシック" pitchFamily="50" charset="-128"/>
                <a:ea typeface="ＭＳ Ｐゴシック" pitchFamily="50" charset="-128"/>
              </a:rPr>
              <a:t>3</a:t>
            </a:r>
            <a:r>
              <a:rPr lang="ja-JP" altLang="en-US" b="1" dirty="0" smtClean="0">
                <a:latin typeface="ＭＳ Ｐゴシック" pitchFamily="50" charset="-128"/>
                <a:ea typeface="ＭＳ Ｐゴシック" pitchFamily="50" charset="-128"/>
              </a:rPr>
              <a:t>つ。　　　　</a:t>
            </a:r>
            <a:r>
              <a:rPr lang="ja-JP" altLang="en-US" b="1" dirty="0" smtClean="0">
                <a:solidFill>
                  <a:schemeClr val="accent3"/>
                </a:solidFill>
                <a:latin typeface="ＭＳ Ｐゴシック" pitchFamily="50" charset="-128"/>
                <a:ea typeface="ＭＳ Ｐゴシック" pitchFamily="50" charset="-128"/>
              </a:rPr>
              <a:t>（男子の方が好き嫌いが大きいのか？）</a:t>
            </a:r>
            <a:endParaRPr lang="en-US" altLang="ja-JP" b="1" dirty="0" smtClean="0">
              <a:solidFill>
                <a:schemeClr val="accent3"/>
              </a:solidFill>
              <a:latin typeface="ＭＳ Ｐゴシック" pitchFamily="50" charset="-128"/>
              <a:ea typeface="ＭＳ Ｐゴシック" pitchFamily="50" charset="-128"/>
            </a:endParaRPr>
          </a:p>
        </p:txBody>
      </p:sp>
      <p:sp>
        <p:nvSpPr>
          <p:cNvPr id="61" name="右矢印 60"/>
          <p:cNvSpPr/>
          <p:nvPr/>
        </p:nvSpPr>
        <p:spPr>
          <a:xfrm rot="10800000">
            <a:off x="4397200" y="2979349"/>
            <a:ext cx="341853" cy="197893"/>
          </a:xfrm>
          <a:prstGeom prst="rightArrow">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右矢印 61"/>
          <p:cNvSpPr/>
          <p:nvPr/>
        </p:nvSpPr>
        <p:spPr>
          <a:xfrm rot="10800000">
            <a:off x="4397200" y="2769023"/>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p:cNvSpPr txBox="1"/>
          <p:nvPr/>
        </p:nvSpPr>
        <p:spPr>
          <a:xfrm>
            <a:off x="4656524" y="2689962"/>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+0.53</a:t>
            </a:r>
          </a:p>
        </p:txBody>
      </p:sp>
      <p:sp>
        <p:nvSpPr>
          <p:cNvPr id="65" name="テキスト ボックス 64"/>
          <p:cNvSpPr txBox="1"/>
          <p:nvPr/>
        </p:nvSpPr>
        <p:spPr>
          <a:xfrm>
            <a:off x="4658796" y="2896954"/>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+0.44</a:t>
            </a:r>
          </a:p>
        </p:txBody>
      </p:sp>
      <p:sp>
        <p:nvSpPr>
          <p:cNvPr id="67" name="右矢印 66"/>
          <p:cNvSpPr/>
          <p:nvPr/>
        </p:nvSpPr>
        <p:spPr>
          <a:xfrm rot="10800000">
            <a:off x="4385823" y="5526050"/>
            <a:ext cx="341853" cy="19789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右矢印 67"/>
          <p:cNvSpPr/>
          <p:nvPr/>
        </p:nvSpPr>
        <p:spPr>
          <a:xfrm rot="10800000">
            <a:off x="4399472" y="3167087"/>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右矢印 68"/>
          <p:cNvSpPr/>
          <p:nvPr/>
        </p:nvSpPr>
        <p:spPr>
          <a:xfrm rot="10800000">
            <a:off x="4374448" y="4070127"/>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テキスト ボックス 43"/>
          <p:cNvSpPr txBox="1"/>
          <p:nvPr/>
        </p:nvSpPr>
        <p:spPr>
          <a:xfrm>
            <a:off x="4661068" y="3076650"/>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45" name="テキスト ボックス 44"/>
          <p:cNvSpPr txBox="1"/>
          <p:nvPr/>
        </p:nvSpPr>
        <p:spPr>
          <a:xfrm>
            <a:off x="4649692" y="3979690"/>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+0.42</a:t>
            </a:r>
          </a:p>
        </p:txBody>
      </p:sp>
      <p:sp>
        <p:nvSpPr>
          <p:cNvPr id="47" name="右矢印 46"/>
          <p:cNvSpPr/>
          <p:nvPr/>
        </p:nvSpPr>
        <p:spPr>
          <a:xfrm rot="10800000">
            <a:off x="4376720" y="5164239"/>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p:cNvSpPr txBox="1"/>
          <p:nvPr/>
        </p:nvSpPr>
        <p:spPr>
          <a:xfrm>
            <a:off x="4638316" y="5087450"/>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49" name="テキスト ボックス 48"/>
          <p:cNvSpPr txBox="1"/>
          <p:nvPr/>
        </p:nvSpPr>
        <p:spPr>
          <a:xfrm>
            <a:off x="4640588" y="5444570"/>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+0.42</a:t>
            </a:r>
          </a:p>
        </p:txBody>
      </p:sp>
      <p:sp>
        <p:nvSpPr>
          <p:cNvPr id="53" name="右矢印 52"/>
          <p:cNvSpPr/>
          <p:nvPr/>
        </p:nvSpPr>
        <p:spPr>
          <a:xfrm rot="10800000">
            <a:off x="6985249" y="3523778"/>
            <a:ext cx="341853" cy="19789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p:cNvSpPr txBox="1"/>
          <p:nvPr/>
        </p:nvSpPr>
        <p:spPr>
          <a:xfrm>
            <a:off x="7342276" y="3456148"/>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+0.50</a:t>
            </a:r>
          </a:p>
        </p:txBody>
      </p:sp>
      <p:sp>
        <p:nvSpPr>
          <p:cNvPr id="55" name="右矢印 54"/>
          <p:cNvSpPr/>
          <p:nvPr/>
        </p:nvSpPr>
        <p:spPr>
          <a:xfrm rot="10800000">
            <a:off x="6991460" y="3880412"/>
            <a:ext cx="341853" cy="197893"/>
          </a:xfrm>
          <a:prstGeom prst="rightArrow">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7344548" y="3813268"/>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70" name="右矢印 69"/>
          <p:cNvSpPr/>
          <p:nvPr/>
        </p:nvSpPr>
        <p:spPr>
          <a:xfrm>
            <a:off x="5582273" y="2431702"/>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右矢印 70"/>
          <p:cNvSpPr/>
          <p:nvPr/>
        </p:nvSpPr>
        <p:spPr>
          <a:xfrm>
            <a:off x="3005073" y="2420326"/>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右矢印 71"/>
          <p:cNvSpPr/>
          <p:nvPr/>
        </p:nvSpPr>
        <p:spPr>
          <a:xfrm>
            <a:off x="3020993" y="3705510"/>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右矢印 72"/>
          <p:cNvSpPr/>
          <p:nvPr/>
        </p:nvSpPr>
        <p:spPr>
          <a:xfrm>
            <a:off x="5598193" y="3703238"/>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2557135" y="5004355"/>
            <a:ext cx="4894542" cy="173532"/>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rot="10800000">
            <a:off x="6998896" y="4990707"/>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右矢印 73"/>
          <p:cNvSpPr/>
          <p:nvPr/>
        </p:nvSpPr>
        <p:spPr>
          <a:xfrm>
            <a:off x="3023265" y="4990694"/>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p:cNvSpPr txBox="1"/>
          <p:nvPr/>
        </p:nvSpPr>
        <p:spPr>
          <a:xfrm>
            <a:off x="7348226" y="4924166"/>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+0.50</a:t>
            </a:r>
          </a:p>
        </p:txBody>
      </p:sp>
      <p:sp>
        <p:nvSpPr>
          <p:cNvPr id="76" name="角丸四角形 75"/>
          <p:cNvSpPr/>
          <p:nvPr/>
        </p:nvSpPr>
        <p:spPr>
          <a:xfrm>
            <a:off x="2545759" y="4269635"/>
            <a:ext cx="4894542" cy="173532"/>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2534383" y="5363747"/>
            <a:ext cx="4894542" cy="173532"/>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rot="10800000">
            <a:off x="7007380" y="4251180"/>
            <a:ext cx="341853" cy="197893"/>
          </a:xfrm>
          <a:prstGeom prst="rightArrow">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テキスト ボックス 62"/>
          <p:cNvSpPr txBox="1"/>
          <p:nvPr/>
        </p:nvSpPr>
        <p:spPr>
          <a:xfrm>
            <a:off x="7332306" y="4170388"/>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75" name="右矢印 74"/>
          <p:cNvSpPr/>
          <p:nvPr/>
        </p:nvSpPr>
        <p:spPr>
          <a:xfrm>
            <a:off x="3039185" y="5347814"/>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p:cNvSpPr txBox="1"/>
          <p:nvPr/>
        </p:nvSpPr>
        <p:spPr>
          <a:xfrm>
            <a:off x="7424996" y="1353700"/>
            <a:ext cx="1733167" cy="1200329"/>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男子は物、</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女子は化生地、</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が好き。</a:t>
            </a:r>
            <a:endParaRPr lang="en-US" altLang="ja-JP" b="1" dirty="0" smtClean="0">
              <a:latin typeface="ＭＳ Ｐゴシック" pitchFamily="50" charset="-128"/>
              <a:ea typeface="ＭＳ Ｐゴシック" pitchFamily="50" charset="-128"/>
            </a:endParaRPr>
          </a:p>
          <a:p>
            <a:r>
              <a:rPr lang="en-US" altLang="ja-JP" b="1" dirty="0" smtClean="0">
                <a:latin typeface="ＭＳ Ｐゴシック" pitchFamily="50" charset="-128"/>
                <a:ea typeface="ＭＳ Ｐゴシック" pitchFamily="50" charset="-128"/>
              </a:rPr>
              <a:t>(+</a:t>
            </a:r>
            <a:r>
              <a:rPr lang="en-US" altLang="ja-JP" b="1" dirty="0">
                <a:latin typeface="ＭＳ Ｐゴシック" pitchFamily="50" charset="-128"/>
                <a:ea typeface="ＭＳ Ｐゴシック" pitchFamily="50" charset="-128"/>
              </a:rPr>
              <a:t>0.40</a:t>
            </a:r>
            <a:r>
              <a:rPr lang="ja-JP" altLang="en-US" b="1" dirty="0" smtClean="0">
                <a:latin typeface="ＭＳ Ｐゴシック" pitchFamily="50" charset="-128"/>
                <a:ea typeface="ＭＳ Ｐゴシック" pitchFamily="50" charset="-128"/>
              </a:rPr>
              <a:t>以上</a:t>
            </a:r>
            <a:r>
              <a:rPr lang="en-US" altLang="ja-JP" b="1" dirty="0" smtClean="0">
                <a:latin typeface="ＭＳ Ｐゴシック" pitchFamily="50" charset="-128"/>
                <a:ea typeface="ＭＳ Ｐゴシック" pitchFamily="50" charset="-128"/>
              </a:rPr>
              <a:t>)</a:t>
            </a:r>
          </a:p>
        </p:txBody>
      </p:sp>
      <p:sp>
        <p:nvSpPr>
          <p:cNvPr id="79" name="テキスト ボックス 78"/>
          <p:cNvSpPr txBox="1"/>
          <p:nvPr/>
        </p:nvSpPr>
        <p:spPr>
          <a:xfrm>
            <a:off x="7439087" y="2574330"/>
            <a:ext cx="1681871" cy="923330"/>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好嫌度が</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高くない分野は</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生物。</a:t>
            </a:r>
            <a:endParaRPr lang="en-US" altLang="ja-JP" b="1" dirty="0" smtClean="0">
              <a:latin typeface="ＭＳ Ｐゴシック" pitchFamily="50" charset="-128"/>
              <a:ea typeface="ＭＳ Ｐゴシック" pitchFamily="50" charset="-128"/>
            </a:endParaRPr>
          </a:p>
        </p:txBody>
      </p:sp>
      <p:sp>
        <p:nvSpPr>
          <p:cNvPr id="80" name="テキスト ボックス 79"/>
          <p:cNvSpPr txBox="1"/>
          <p:nvPr/>
        </p:nvSpPr>
        <p:spPr>
          <a:xfrm>
            <a:off x="2769129" y="957864"/>
            <a:ext cx="4467890"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男子（平均</a:t>
            </a:r>
            <a:r>
              <a:rPr lang="en-US" altLang="ja-JP" b="1" dirty="0" smtClean="0">
                <a:latin typeface="ＭＳ Ｐゴシック" pitchFamily="50" charset="-128"/>
                <a:ea typeface="ＭＳ Ｐゴシック" pitchFamily="50" charset="-128"/>
              </a:rPr>
              <a:t>+0.32</a:t>
            </a:r>
            <a:r>
              <a:rPr lang="ja-JP" altLang="en-US" b="1" dirty="0" smtClean="0">
                <a:latin typeface="ＭＳ Ｐゴシック" pitchFamily="50" charset="-128"/>
                <a:ea typeface="ＭＳ Ｐゴシック" pitchFamily="50" charset="-128"/>
              </a:rPr>
              <a:t>）　　　　　　女子（平均</a:t>
            </a:r>
            <a:r>
              <a:rPr lang="en-US" altLang="ja-JP" b="1" dirty="0" smtClean="0">
                <a:latin typeface="ＭＳ Ｐゴシック" pitchFamily="50" charset="-128"/>
                <a:ea typeface="ＭＳ Ｐゴシック" pitchFamily="50" charset="-128"/>
              </a:rPr>
              <a:t>+0.36</a:t>
            </a:r>
            <a:r>
              <a:rPr lang="ja-JP" altLang="en-US" b="1" dirty="0" smtClean="0">
                <a:latin typeface="ＭＳ Ｐゴシック" pitchFamily="50" charset="-128"/>
                <a:ea typeface="ＭＳ Ｐゴシック" pitchFamily="50" charset="-128"/>
              </a:rPr>
              <a:t>）</a:t>
            </a:r>
            <a:endParaRPr lang="en-US" altLang="ja-JP" b="1"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877999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128" y="1260008"/>
            <a:ext cx="4116089" cy="452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9236" y="1293145"/>
            <a:ext cx="2553070" cy="452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827584" y="520"/>
            <a:ext cx="7416824" cy="864096"/>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3700" b="1" dirty="0">
                <a:latin typeface="ＭＳ Ｐゴシック" pitchFamily="50" charset="-128"/>
                <a:ea typeface="ＭＳ Ｐゴシック" pitchFamily="50" charset="-128"/>
              </a:rPr>
              <a:t>2</a:t>
            </a:r>
            <a:r>
              <a:rPr lang="ja-JP" altLang="en-US" sz="3700" b="1" dirty="0">
                <a:latin typeface="ＭＳ Ｐゴシック" pitchFamily="50" charset="-128"/>
                <a:ea typeface="ＭＳ Ｐゴシック" pitchFamily="50" charset="-128"/>
              </a:rPr>
              <a:t>：</a:t>
            </a:r>
            <a:r>
              <a:rPr lang="ja-JP" altLang="en-US" sz="3700" b="1" dirty="0" smtClean="0">
                <a:latin typeface="ＭＳ Ｐゴシック" pitchFamily="50" charset="-128"/>
                <a:ea typeface="ＭＳ Ｐゴシック" pitchFamily="50" charset="-128"/>
              </a:rPr>
              <a:t>調査</a:t>
            </a:r>
            <a:r>
              <a:rPr lang="ja-JP" altLang="en-US" sz="3700" b="1" dirty="0">
                <a:latin typeface="ＭＳ Ｐゴシック" pitchFamily="50" charset="-128"/>
                <a:ea typeface="ＭＳ Ｐゴシック" pitchFamily="50" charset="-128"/>
              </a:rPr>
              <a:t>結果</a:t>
            </a:r>
            <a:r>
              <a:rPr lang="ja-JP" altLang="en-US" sz="3700" b="1" dirty="0" smtClean="0">
                <a:latin typeface="ＭＳ Ｐゴシック" pitchFamily="50" charset="-128"/>
                <a:ea typeface="ＭＳ Ｐゴシック" pitchFamily="50" charset="-128"/>
              </a:rPr>
              <a:t>（</a:t>
            </a:r>
            <a:r>
              <a:rPr lang="en-US" altLang="ja-JP" sz="3700" b="1" dirty="0">
                <a:latin typeface="ＭＳ Ｐゴシック" pitchFamily="50" charset="-128"/>
                <a:ea typeface="ＭＳ Ｐゴシック" pitchFamily="50" charset="-128"/>
              </a:rPr>
              <a:t>2</a:t>
            </a:r>
            <a:r>
              <a:rPr lang="ja-JP" altLang="en-US" sz="3700" b="1" dirty="0">
                <a:latin typeface="ＭＳ Ｐゴシック" pitchFamily="50" charset="-128"/>
                <a:ea typeface="ＭＳ Ｐゴシック" pitchFamily="50" charset="-128"/>
              </a:rPr>
              <a:t>）</a:t>
            </a:r>
            <a:r>
              <a:rPr lang="en-US" altLang="ja-JP" sz="3700" b="1" dirty="0" smtClean="0">
                <a:latin typeface="ＭＳ Ｐゴシック" pitchFamily="50" charset="-128"/>
                <a:ea typeface="ＭＳ Ｐゴシック" pitchFamily="50" charset="-128"/>
              </a:rPr>
              <a:t>-</a:t>
            </a:r>
            <a:r>
              <a:rPr lang="ja-JP" altLang="en-US" sz="3700" b="1" dirty="0" smtClean="0">
                <a:latin typeface="ＭＳ Ｐゴシック" pitchFamily="50" charset="-128"/>
                <a:ea typeface="ＭＳ Ｐゴシック" pitchFamily="50" charset="-128"/>
              </a:rPr>
              <a:t>中学校</a:t>
            </a:r>
            <a:r>
              <a:rPr lang="ja-JP" altLang="en-US" sz="3700" b="1" dirty="0">
                <a:latin typeface="ＭＳ Ｐゴシック" pitchFamily="50" charset="-128"/>
                <a:ea typeface="ＭＳ Ｐゴシック" pitchFamily="50" charset="-128"/>
              </a:rPr>
              <a:t>の好</a:t>
            </a:r>
            <a:r>
              <a:rPr lang="ja-JP" altLang="en-US" sz="3700" b="1" dirty="0" smtClean="0">
                <a:latin typeface="ＭＳ Ｐゴシック" pitchFamily="50" charset="-128"/>
                <a:ea typeface="ＭＳ Ｐゴシック" pitchFamily="50" charset="-128"/>
              </a:rPr>
              <a:t>嫌度</a:t>
            </a:r>
            <a:endParaRPr lang="ja-JP" altLang="en-US" sz="3700" b="1" dirty="0">
              <a:latin typeface="ＭＳ Ｐゴシック" pitchFamily="50" charset="-128"/>
              <a:ea typeface="ＭＳ Ｐゴシック" pitchFamily="50" charset="-128"/>
            </a:endParaRPr>
          </a:p>
        </p:txBody>
      </p:sp>
      <p:sp>
        <p:nvSpPr>
          <p:cNvPr id="13" name="正方形/長方形 12"/>
          <p:cNvSpPr/>
          <p:nvPr/>
        </p:nvSpPr>
        <p:spPr>
          <a:xfrm>
            <a:off x="1254400" y="3364981"/>
            <a:ext cx="892618"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52626" y="4556100"/>
            <a:ext cx="1290135" cy="120344"/>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364350" y="3578226"/>
            <a:ext cx="778964" cy="83917"/>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043795" y="3975730"/>
            <a:ext cx="1104757" cy="94397"/>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330275" y="1370952"/>
            <a:ext cx="818278"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77158" y="3176322"/>
            <a:ext cx="1471395"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364349" y="2965652"/>
            <a:ext cx="779393"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353032" y="4944183"/>
            <a:ext cx="786080" cy="12034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618133" y="2152932"/>
            <a:ext cx="527540"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364349" y="3753096"/>
            <a:ext cx="778964" cy="12034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1254400" y="2567691"/>
            <a:ext cx="888913" cy="122272"/>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1594519" y="1772394"/>
            <a:ext cx="551166" cy="120445"/>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25349" y="1566152"/>
            <a:ext cx="1212546" cy="338554"/>
          </a:xfrm>
          <a:prstGeom prst="rect">
            <a:avLst/>
          </a:prstGeom>
          <a:noFill/>
        </p:spPr>
        <p:txBody>
          <a:bodyPr wrap="square" rtlCol="0">
            <a:spAutoFit/>
          </a:bodyPr>
          <a:lstStyle/>
          <a:p>
            <a:r>
              <a:rPr lang="ja-JP" altLang="en-US" sz="1600" b="1" dirty="0">
                <a:solidFill>
                  <a:srgbClr val="92D050"/>
                </a:solidFill>
                <a:latin typeface="ＭＳ Ｐゴシック" pitchFamily="50" charset="-128"/>
                <a:ea typeface="ＭＳ Ｐゴシック" pitchFamily="50" charset="-128"/>
              </a:rPr>
              <a:t>生物</a:t>
            </a:r>
            <a:r>
              <a:rPr lang="ja-JP" altLang="en-US" sz="1600" b="1" dirty="0" smtClean="0">
                <a:solidFill>
                  <a:srgbClr val="92D050"/>
                </a:solidFill>
                <a:latin typeface="ＭＳ Ｐゴシック" pitchFamily="50" charset="-128"/>
                <a:ea typeface="ＭＳ Ｐゴシック" pitchFamily="50" charset="-128"/>
              </a:rPr>
              <a:t>系</a:t>
            </a:r>
            <a:endParaRPr lang="en-US" altLang="ja-JP" sz="1600" b="1" dirty="0" smtClean="0">
              <a:solidFill>
                <a:srgbClr val="92D050"/>
              </a:solidFill>
              <a:latin typeface="ＭＳ Ｐゴシック" pitchFamily="50" charset="-128"/>
              <a:ea typeface="ＭＳ Ｐゴシック" pitchFamily="50" charset="-128"/>
            </a:endParaRPr>
          </a:p>
        </p:txBody>
      </p:sp>
      <p:sp>
        <p:nvSpPr>
          <p:cNvPr id="39" name="テキスト ボックス 38"/>
          <p:cNvSpPr txBox="1"/>
          <p:nvPr/>
        </p:nvSpPr>
        <p:spPr>
          <a:xfrm>
            <a:off x="212132" y="3384314"/>
            <a:ext cx="805029" cy="338554"/>
          </a:xfrm>
          <a:prstGeom prst="rect">
            <a:avLst/>
          </a:prstGeom>
          <a:noFill/>
        </p:spPr>
        <p:txBody>
          <a:bodyPr wrap="none" rtlCol="0">
            <a:spAutoFit/>
          </a:bodyPr>
          <a:lstStyle/>
          <a:p>
            <a:r>
              <a:rPr lang="ja-JP" altLang="en-US" sz="1600" b="1" dirty="0" smtClean="0">
                <a:solidFill>
                  <a:srgbClr val="FFC000"/>
                </a:solidFill>
                <a:latin typeface="ＭＳ Ｐゴシック" pitchFamily="50" charset="-128"/>
                <a:ea typeface="ＭＳ Ｐゴシック" pitchFamily="50" charset="-128"/>
              </a:rPr>
              <a:t>地学系</a:t>
            </a:r>
            <a:endParaRPr lang="en-US" altLang="ja-JP" sz="1600" b="1" dirty="0" smtClean="0">
              <a:solidFill>
                <a:srgbClr val="FFC000"/>
              </a:solidFill>
              <a:latin typeface="ＭＳ Ｐゴシック" pitchFamily="50" charset="-128"/>
              <a:ea typeface="ＭＳ Ｐゴシック" pitchFamily="50" charset="-128"/>
            </a:endParaRPr>
          </a:p>
        </p:txBody>
      </p:sp>
      <p:sp>
        <p:nvSpPr>
          <p:cNvPr id="60" name="テキスト ボックス 59"/>
          <p:cNvSpPr txBox="1"/>
          <p:nvPr/>
        </p:nvSpPr>
        <p:spPr>
          <a:xfrm>
            <a:off x="47301" y="5819289"/>
            <a:ext cx="8888972" cy="923330"/>
          </a:xfrm>
          <a:prstGeom prst="rect">
            <a:avLst/>
          </a:prstGeom>
          <a:noFill/>
        </p:spPr>
        <p:txBody>
          <a:bodyPr wrap="none" rtlCol="0">
            <a:spAutoFit/>
          </a:bodyPr>
          <a:lstStyle/>
          <a:p>
            <a:r>
              <a:rPr lang="ja-JP" altLang="en-US" b="1" dirty="0">
                <a:latin typeface="ＭＳ Ｐゴシック" pitchFamily="50" charset="-128"/>
                <a:ea typeface="ＭＳ Ｐゴシック" pitchFamily="50" charset="-128"/>
              </a:rPr>
              <a:t>全体的</a:t>
            </a:r>
            <a:r>
              <a:rPr lang="ja-JP" altLang="en-US" b="1" dirty="0" smtClean="0">
                <a:latin typeface="ＭＳ Ｐゴシック" pitchFamily="50" charset="-128"/>
                <a:ea typeface="ＭＳ Ｐゴシック" pitchFamily="50" charset="-128"/>
              </a:rPr>
              <a:t>に高い数値で、この</a:t>
            </a:r>
            <a:r>
              <a:rPr lang="ja-JP" altLang="en-US" b="1" u="sng" dirty="0" smtClean="0">
                <a:solidFill>
                  <a:srgbClr val="FF0000"/>
                </a:solidFill>
                <a:latin typeface="ＭＳ Ｐゴシック" pitchFamily="50" charset="-128"/>
                <a:ea typeface="ＭＳ Ｐゴシック" pitchFamily="50" charset="-128"/>
              </a:rPr>
              <a:t>時点でも理科全般を好んでいる</a:t>
            </a:r>
            <a:r>
              <a:rPr lang="ja-JP" altLang="en-US" b="1" dirty="0" smtClean="0">
                <a:latin typeface="ＭＳ Ｐゴシック" pitchFamily="50" charset="-128"/>
                <a:ea typeface="ＭＳ Ｐゴシック" pitchFamily="50" charset="-128"/>
              </a:rPr>
              <a:t>。</a:t>
            </a:r>
            <a:r>
              <a:rPr lang="ja-JP" altLang="en-US" b="1" dirty="0" smtClean="0">
                <a:solidFill>
                  <a:srgbClr val="FF0000"/>
                </a:solidFill>
                <a:latin typeface="ＭＳ Ｐゴシック" pitchFamily="50" charset="-128"/>
                <a:ea typeface="ＭＳ Ｐゴシック" pitchFamily="50" charset="-128"/>
              </a:rPr>
              <a:t>物化領域は男女とも好まれる</a:t>
            </a:r>
            <a:endParaRPr lang="en-US" altLang="ja-JP" b="1" dirty="0" smtClean="0">
              <a:solidFill>
                <a:srgbClr val="FF0000"/>
              </a:solidFill>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傾向。</a:t>
            </a:r>
            <a:r>
              <a:rPr lang="ja-JP" altLang="en-US" b="1" dirty="0" smtClean="0">
                <a:solidFill>
                  <a:srgbClr val="FF0000"/>
                </a:solidFill>
                <a:latin typeface="ＭＳ Ｐゴシック" pitchFamily="50" charset="-128"/>
                <a:ea typeface="ＭＳ Ｐゴシック" pitchFamily="50" charset="-128"/>
              </a:rPr>
              <a:t>生物は女子に好まれる</a:t>
            </a:r>
            <a:r>
              <a:rPr lang="ja-JP" altLang="en-US" b="1" dirty="0" smtClean="0">
                <a:latin typeface="ＭＳ Ｐゴシック" pitchFamily="50" charset="-128"/>
                <a:ea typeface="ＭＳ Ｐゴシック" pitchFamily="50" charset="-128"/>
              </a:rPr>
              <a:t>傾向、男子には好まれているわけではない。</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男女差が大きい項目は、生物・地学で女子の好嫌度が高い項目が多い。</a:t>
            </a:r>
            <a:endParaRPr lang="en-US" altLang="ja-JP" b="1" dirty="0" smtClean="0">
              <a:solidFill>
                <a:schemeClr val="accent3"/>
              </a:solidFill>
              <a:latin typeface="ＭＳ Ｐゴシック" pitchFamily="50" charset="-128"/>
              <a:ea typeface="ＭＳ Ｐゴシック" pitchFamily="50" charset="-128"/>
            </a:endParaRPr>
          </a:p>
        </p:txBody>
      </p:sp>
      <p:sp>
        <p:nvSpPr>
          <p:cNvPr id="61" name="右矢印 60"/>
          <p:cNvSpPr/>
          <p:nvPr/>
        </p:nvSpPr>
        <p:spPr>
          <a:xfrm rot="10800000">
            <a:off x="4224924" y="2542033"/>
            <a:ext cx="341853" cy="197893"/>
          </a:xfrm>
          <a:prstGeom prst="rightArrow">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右矢印 61"/>
          <p:cNvSpPr/>
          <p:nvPr/>
        </p:nvSpPr>
        <p:spPr>
          <a:xfrm rot="10800000">
            <a:off x="4224924" y="2132927"/>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p:cNvSpPr txBox="1"/>
          <p:nvPr/>
        </p:nvSpPr>
        <p:spPr>
          <a:xfrm>
            <a:off x="4483292" y="2041493"/>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+0.41</a:t>
            </a:r>
          </a:p>
        </p:txBody>
      </p:sp>
      <p:sp>
        <p:nvSpPr>
          <p:cNvPr id="65" name="テキスト ボックス 64"/>
          <p:cNvSpPr txBox="1"/>
          <p:nvPr/>
        </p:nvSpPr>
        <p:spPr>
          <a:xfrm>
            <a:off x="4486520" y="2459638"/>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+0.42</a:t>
            </a:r>
          </a:p>
        </p:txBody>
      </p:sp>
      <p:sp>
        <p:nvSpPr>
          <p:cNvPr id="50" name="テキスト ボックス 49"/>
          <p:cNvSpPr txBox="1"/>
          <p:nvPr/>
        </p:nvSpPr>
        <p:spPr>
          <a:xfrm>
            <a:off x="2583601" y="984368"/>
            <a:ext cx="4467890"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男子（平均</a:t>
            </a:r>
            <a:r>
              <a:rPr lang="en-US" altLang="ja-JP" b="1" dirty="0" smtClean="0">
                <a:latin typeface="ＭＳ Ｐゴシック" pitchFamily="50" charset="-128"/>
                <a:ea typeface="ＭＳ Ｐゴシック" pitchFamily="50" charset="-128"/>
              </a:rPr>
              <a:t>+0.25</a:t>
            </a:r>
            <a:r>
              <a:rPr lang="ja-JP" altLang="en-US" b="1" dirty="0" smtClean="0">
                <a:latin typeface="ＭＳ Ｐゴシック" pitchFamily="50" charset="-128"/>
                <a:ea typeface="ＭＳ Ｐゴシック" pitchFamily="50" charset="-128"/>
              </a:rPr>
              <a:t>）　　　　　　女子（平均</a:t>
            </a:r>
            <a:r>
              <a:rPr lang="en-US" altLang="ja-JP" b="1" dirty="0" smtClean="0">
                <a:latin typeface="ＭＳ Ｐゴシック" pitchFamily="50" charset="-128"/>
                <a:ea typeface="ＭＳ Ｐゴシック" pitchFamily="50" charset="-128"/>
              </a:rPr>
              <a:t>+0.30</a:t>
            </a:r>
            <a:r>
              <a:rPr lang="ja-JP" altLang="en-US" b="1" dirty="0" smtClean="0">
                <a:latin typeface="ＭＳ Ｐゴシック" pitchFamily="50" charset="-128"/>
                <a:ea typeface="ＭＳ Ｐゴシック" pitchFamily="50" charset="-128"/>
              </a:rPr>
              <a:t>）</a:t>
            </a:r>
            <a:endParaRPr lang="en-US" altLang="ja-JP" b="1" dirty="0" smtClean="0">
              <a:latin typeface="ＭＳ Ｐゴシック" pitchFamily="50" charset="-128"/>
              <a:ea typeface="ＭＳ Ｐゴシック" pitchFamily="50" charset="-128"/>
            </a:endParaRPr>
          </a:p>
        </p:txBody>
      </p:sp>
      <p:sp>
        <p:nvSpPr>
          <p:cNvPr id="70" name="右矢印 69"/>
          <p:cNvSpPr/>
          <p:nvPr/>
        </p:nvSpPr>
        <p:spPr>
          <a:xfrm>
            <a:off x="3022413" y="1356431"/>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右矢印 72"/>
          <p:cNvSpPr/>
          <p:nvPr/>
        </p:nvSpPr>
        <p:spPr>
          <a:xfrm>
            <a:off x="3007811" y="3130448"/>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角丸四角形 1"/>
          <p:cNvSpPr/>
          <p:nvPr/>
        </p:nvSpPr>
        <p:spPr>
          <a:xfrm>
            <a:off x="2236499" y="1371969"/>
            <a:ext cx="4947550" cy="173532"/>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右矢印 51"/>
          <p:cNvSpPr/>
          <p:nvPr/>
        </p:nvSpPr>
        <p:spPr>
          <a:xfrm rot="10800000">
            <a:off x="6825598" y="1382935"/>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右矢印 73"/>
          <p:cNvSpPr/>
          <p:nvPr/>
        </p:nvSpPr>
        <p:spPr>
          <a:xfrm>
            <a:off x="3023265" y="4699150"/>
            <a:ext cx="341853" cy="19789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角丸四角形 75"/>
          <p:cNvSpPr/>
          <p:nvPr/>
        </p:nvSpPr>
        <p:spPr>
          <a:xfrm>
            <a:off x="2254215" y="4720202"/>
            <a:ext cx="4929834" cy="193531"/>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角丸四角形 76"/>
          <p:cNvSpPr/>
          <p:nvPr/>
        </p:nvSpPr>
        <p:spPr>
          <a:xfrm>
            <a:off x="2242381" y="4130976"/>
            <a:ext cx="4941667" cy="173532"/>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1594519" y="1575108"/>
            <a:ext cx="551166"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1347527" y="1976390"/>
            <a:ext cx="795787" cy="120445"/>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1798038" y="2371124"/>
            <a:ext cx="345275"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207344" y="2152932"/>
            <a:ext cx="805029" cy="338554"/>
          </a:xfrm>
          <a:prstGeom prst="rect">
            <a:avLst/>
          </a:prstGeom>
          <a:noFill/>
        </p:spPr>
        <p:txBody>
          <a:bodyPr wrap="none" rtlCol="0">
            <a:spAutoFit/>
          </a:bodyPr>
          <a:lstStyle/>
          <a:p>
            <a:r>
              <a:rPr lang="ja-JP" altLang="en-US" sz="1600" b="1" dirty="0">
                <a:solidFill>
                  <a:srgbClr val="00B0F0"/>
                </a:solidFill>
                <a:latin typeface="ＭＳ Ｐゴシック" pitchFamily="50" charset="-128"/>
                <a:ea typeface="ＭＳ Ｐゴシック" pitchFamily="50" charset="-128"/>
              </a:rPr>
              <a:t>物理</a:t>
            </a:r>
            <a:r>
              <a:rPr lang="ja-JP" altLang="en-US" sz="1600" b="1" dirty="0" smtClean="0">
                <a:solidFill>
                  <a:srgbClr val="00B0F0"/>
                </a:solidFill>
                <a:latin typeface="ＭＳ Ｐゴシック" pitchFamily="50" charset="-128"/>
                <a:ea typeface="ＭＳ Ｐゴシック" pitchFamily="50" charset="-128"/>
              </a:rPr>
              <a:t>系</a:t>
            </a:r>
            <a:endParaRPr lang="en-US" altLang="ja-JP" sz="1600" b="1" dirty="0" smtClean="0">
              <a:solidFill>
                <a:srgbClr val="00B0F0"/>
              </a:solidFill>
              <a:latin typeface="ＭＳ Ｐゴシック" pitchFamily="50" charset="-128"/>
              <a:ea typeface="ＭＳ Ｐゴシック" pitchFamily="50" charset="-128"/>
            </a:endParaRPr>
          </a:p>
        </p:txBody>
      </p:sp>
      <p:sp>
        <p:nvSpPr>
          <p:cNvPr id="84" name="テキスト ボックス 83"/>
          <p:cNvSpPr txBox="1"/>
          <p:nvPr/>
        </p:nvSpPr>
        <p:spPr>
          <a:xfrm>
            <a:off x="205933" y="2649581"/>
            <a:ext cx="805029" cy="338554"/>
          </a:xfrm>
          <a:prstGeom prst="rect">
            <a:avLst/>
          </a:prstGeom>
          <a:noFill/>
        </p:spPr>
        <p:txBody>
          <a:bodyPr wrap="none" rtlCol="0">
            <a:spAutoFit/>
          </a:bodyPr>
          <a:lstStyle/>
          <a:p>
            <a:r>
              <a:rPr lang="ja-JP" altLang="en-US" sz="1600" b="1" dirty="0" smtClean="0">
                <a:solidFill>
                  <a:schemeClr val="accent3">
                    <a:lumMod val="60000"/>
                    <a:lumOff val="40000"/>
                  </a:schemeClr>
                </a:solidFill>
                <a:latin typeface="ＭＳ Ｐゴシック" pitchFamily="50" charset="-128"/>
                <a:ea typeface="ＭＳ Ｐゴシック" pitchFamily="50" charset="-128"/>
              </a:rPr>
              <a:t>化学系</a:t>
            </a:r>
            <a:endParaRPr lang="en-US" altLang="ja-JP" sz="1600" b="1" dirty="0" smtClean="0">
              <a:solidFill>
                <a:schemeClr val="accent3">
                  <a:lumMod val="60000"/>
                  <a:lumOff val="40000"/>
                </a:schemeClr>
              </a:solidFill>
              <a:latin typeface="ＭＳ Ｐゴシック" pitchFamily="50" charset="-128"/>
              <a:ea typeface="ＭＳ Ｐゴシック" pitchFamily="50" charset="-128"/>
            </a:endParaRPr>
          </a:p>
        </p:txBody>
      </p:sp>
      <p:sp>
        <p:nvSpPr>
          <p:cNvPr id="85" name="正方形/長方形 84"/>
          <p:cNvSpPr/>
          <p:nvPr/>
        </p:nvSpPr>
        <p:spPr>
          <a:xfrm>
            <a:off x="1437895" y="2769965"/>
            <a:ext cx="705418" cy="98006"/>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1364350" y="4164425"/>
            <a:ext cx="778963" cy="105210"/>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1369590" y="4356401"/>
            <a:ext cx="778963" cy="105210"/>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1341538" y="5139713"/>
            <a:ext cx="786080" cy="120344"/>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右矢印 89"/>
          <p:cNvSpPr/>
          <p:nvPr/>
        </p:nvSpPr>
        <p:spPr>
          <a:xfrm rot="10800000">
            <a:off x="6842196" y="2152807"/>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テキスト ボックス 90"/>
          <p:cNvSpPr txBox="1"/>
          <p:nvPr/>
        </p:nvSpPr>
        <p:spPr>
          <a:xfrm>
            <a:off x="7127068" y="2061373"/>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92" name="右矢印 91"/>
          <p:cNvSpPr/>
          <p:nvPr/>
        </p:nvSpPr>
        <p:spPr>
          <a:xfrm rot="10800000">
            <a:off x="6842196" y="2548661"/>
            <a:ext cx="341853" cy="197893"/>
          </a:xfrm>
          <a:prstGeom prst="rightArrow">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p:cNvSpPr txBox="1"/>
          <p:nvPr/>
        </p:nvSpPr>
        <p:spPr>
          <a:xfrm>
            <a:off x="7130296" y="2453014"/>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+0.54</a:t>
            </a:r>
          </a:p>
        </p:txBody>
      </p:sp>
      <p:sp>
        <p:nvSpPr>
          <p:cNvPr id="94" name="右矢印 93"/>
          <p:cNvSpPr/>
          <p:nvPr/>
        </p:nvSpPr>
        <p:spPr>
          <a:xfrm rot="10800000">
            <a:off x="4231552" y="2351587"/>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テキスト ボックス 94"/>
          <p:cNvSpPr txBox="1"/>
          <p:nvPr/>
        </p:nvSpPr>
        <p:spPr>
          <a:xfrm>
            <a:off x="4476668" y="2260153"/>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+0.45</a:t>
            </a:r>
          </a:p>
        </p:txBody>
      </p:sp>
      <p:sp>
        <p:nvSpPr>
          <p:cNvPr id="96" name="テキスト ボックス 95"/>
          <p:cNvSpPr txBox="1"/>
          <p:nvPr/>
        </p:nvSpPr>
        <p:spPr>
          <a:xfrm>
            <a:off x="7131041" y="1272848"/>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97" name="右矢印 96"/>
          <p:cNvSpPr/>
          <p:nvPr/>
        </p:nvSpPr>
        <p:spPr>
          <a:xfrm rot="10800000">
            <a:off x="6832226" y="1561839"/>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テキスト ボックス 97"/>
          <p:cNvSpPr txBox="1"/>
          <p:nvPr/>
        </p:nvSpPr>
        <p:spPr>
          <a:xfrm>
            <a:off x="7124417" y="1478256"/>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99" name="右矢印 98"/>
          <p:cNvSpPr/>
          <p:nvPr/>
        </p:nvSpPr>
        <p:spPr>
          <a:xfrm rot="10800000">
            <a:off x="6835572" y="3325611"/>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テキスト ボックス 99"/>
          <p:cNvSpPr txBox="1"/>
          <p:nvPr/>
        </p:nvSpPr>
        <p:spPr>
          <a:xfrm>
            <a:off x="7136924" y="3254762"/>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101" name="右矢印 100"/>
          <p:cNvSpPr/>
          <p:nvPr/>
        </p:nvSpPr>
        <p:spPr>
          <a:xfrm>
            <a:off x="5348993" y="4705778"/>
            <a:ext cx="341853" cy="19789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右矢印 101"/>
          <p:cNvSpPr/>
          <p:nvPr/>
        </p:nvSpPr>
        <p:spPr>
          <a:xfrm>
            <a:off x="3023264" y="4913734"/>
            <a:ext cx="341853" cy="197893"/>
          </a:xfrm>
          <a:prstGeom prst="rightArrow">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右矢印 102"/>
          <p:cNvSpPr/>
          <p:nvPr/>
        </p:nvSpPr>
        <p:spPr>
          <a:xfrm>
            <a:off x="5348992" y="4920362"/>
            <a:ext cx="341853" cy="197893"/>
          </a:xfrm>
          <a:prstGeom prst="rightArrow">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右矢印 103"/>
          <p:cNvSpPr/>
          <p:nvPr/>
        </p:nvSpPr>
        <p:spPr>
          <a:xfrm>
            <a:off x="3029893" y="5302118"/>
            <a:ext cx="341853" cy="19789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右矢印 104"/>
          <p:cNvSpPr/>
          <p:nvPr/>
        </p:nvSpPr>
        <p:spPr>
          <a:xfrm>
            <a:off x="5355621" y="5295494"/>
            <a:ext cx="341853" cy="19789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右矢印 105"/>
          <p:cNvSpPr/>
          <p:nvPr/>
        </p:nvSpPr>
        <p:spPr>
          <a:xfrm>
            <a:off x="3027691" y="4117724"/>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右矢印 106"/>
          <p:cNvSpPr/>
          <p:nvPr/>
        </p:nvSpPr>
        <p:spPr>
          <a:xfrm>
            <a:off x="3029892" y="5105890"/>
            <a:ext cx="341853" cy="197893"/>
          </a:xfrm>
          <a:prstGeom prst="rightArrow">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右矢印 107"/>
          <p:cNvSpPr/>
          <p:nvPr/>
        </p:nvSpPr>
        <p:spPr>
          <a:xfrm>
            <a:off x="5342389" y="4524489"/>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角丸四角形 108"/>
          <p:cNvSpPr/>
          <p:nvPr/>
        </p:nvSpPr>
        <p:spPr>
          <a:xfrm>
            <a:off x="2262261" y="3143704"/>
            <a:ext cx="4941667" cy="173532"/>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a:xfrm>
            <a:off x="2249009" y="5118252"/>
            <a:ext cx="4941667" cy="173532"/>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角丸四角形 110"/>
          <p:cNvSpPr/>
          <p:nvPr/>
        </p:nvSpPr>
        <p:spPr>
          <a:xfrm>
            <a:off x="7417722" y="4397950"/>
            <a:ext cx="363930" cy="193531"/>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p:cNvSpPr txBox="1"/>
          <p:nvPr/>
        </p:nvSpPr>
        <p:spPr>
          <a:xfrm>
            <a:off x="7423848" y="4537322"/>
            <a:ext cx="1297150" cy="646331"/>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：男女差が</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大きい項目</a:t>
            </a:r>
            <a:endParaRPr lang="en-US" altLang="ja-JP" b="1"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517913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テキスト ボックス 147"/>
          <p:cNvSpPr txBox="1"/>
          <p:nvPr/>
        </p:nvSpPr>
        <p:spPr>
          <a:xfrm>
            <a:off x="2210368" y="6013885"/>
            <a:ext cx="5287025" cy="646331"/>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：力学分野　　　　　　　：熱学分野　　　　　　：波動分野</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：電磁気学分野　　　　　　　　　　　　：原子物理学分野</a:t>
            </a:r>
            <a:endParaRPr lang="en-US" altLang="ja-JP" b="1" dirty="0" smtClean="0">
              <a:latin typeface="ＭＳ Ｐゴシック" pitchFamily="50" charset="-128"/>
              <a:ea typeface="ＭＳ Ｐゴシック" pitchFamily="50" charset="-128"/>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2206" y="1373225"/>
            <a:ext cx="2441396" cy="452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95" y="1360516"/>
            <a:ext cx="4254955" cy="456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827584" y="520"/>
            <a:ext cx="7416824" cy="864096"/>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3700" b="1" dirty="0">
                <a:latin typeface="ＭＳ Ｐゴシック" pitchFamily="50" charset="-128"/>
                <a:ea typeface="ＭＳ Ｐゴシック" pitchFamily="50" charset="-128"/>
              </a:rPr>
              <a:t>2</a:t>
            </a:r>
            <a:r>
              <a:rPr lang="ja-JP" altLang="en-US" sz="3700" b="1" dirty="0">
                <a:latin typeface="ＭＳ Ｐゴシック" pitchFamily="50" charset="-128"/>
                <a:ea typeface="ＭＳ Ｐゴシック" pitchFamily="50" charset="-128"/>
              </a:rPr>
              <a:t>：</a:t>
            </a:r>
            <a:r>
              <a:rPr lang="ja-JP" altLang="en-US" sz="3700" b="1" dirty="0" smtClean="0">
                <a:latin typeface="ＭＳ Ｐゴシック" pitchFamily="50" charset="-128"/>
                <a:ea typeface="ＭＳ Ｐゴシック" pitchFamily="50" charset="-128"/>
              </a:rPr>
              <a:t>調査</a:t>
            </a:r>
            <a:r>
              <a:rPr lang="ja-JP" altLang="en-US" sz="3700" b="1" dirty="0">
                <a:latin typeface="ＭＳ Ｐゴシック" pitchFamily="50" charset="-128"/>
                <a:ea typeface="ＭＳ Ｐゴシック" pitchFamily="50" charset="-128"/>
              </a:rPr>
              <a:t>結果</a:t>
            </a:r>
            <a:r>
              <a:rPr lang="ja-JP" altLang="en-US" sz="3700" b="1" dirty="0" smtClean="0">
                <a:latin typeface="ＭＳ Ｐゴシック" pitchFamily="50" charset="-128"/>
                <a:ea typeface="ＭＳ Ｐゴシック" pitchFamily="50" charset="-128"/>
              </a:rPr>
              <a:t>（</a:t>
            </a:r>
            <a:r>
              <a:rPr lang="en-US" altLang="ja-JP" sz="3700" b="1" dirty="0" smtClean="0">
                <a:latin typeface="ＭＳ Ｐゴシック" pitchFamily="50" charset="-128"/>
                <a:ea typeface="ＭＳ Ｐゴシック" pitchFamily="50" charset="-128"/>
              </a:rPr>
              <a:t>3</a:t>
            </a:r>
            <a:r>
              <a:rPr lang="ja-JP" altLang="en-US" sz="3700" b="1" dirty="0" smtClean="0">
                <a:latin typeface="ＭＳ Ｐゴシック" pitchFamily="50" charset="-128"/>
                <a:ea typeface="ＭＳ Ｐゴシック" pitchFamily="50" charset="-128"/>
              </a:rPr>
              <a:t>）</a:t>
            </a:r>
            <a:r>
              <a:rPr lang="en-US" altLang="ja-JP" sz="3700" b="1" dirty="0" smtClean="0">
                <a:latin typeface="ＭＳ Ｐゴシック" pitchFamily="50" charset="-128"/>
                <a:ea typeface="ＭＳ Ｐゴシック" pitchFamily="50" charset="-128"/>
              </a:rPr>
              <a:t>-</a:t>
            </a:r>
            <a:r>
              <a:rPr lang="ja-JP" altLang="en-US" sz="3700" b="1" dirty="0" smtClean="0">
                <a:latin typeface="ＭＳ Ｐゴシック" pitchFamily="50" charset="-128"/>
                <a:ea typeface="ＭＳ Ｐゴシック" pitchFamily="50" charset="-128"/>
              </a:rPr>
              <a:t>高等学校の</a:t>
            </a:r>
            <a:r>
              <a:rPr lang="ja-JP" altLang="en-US" sz="3700" b="1" dirty="0">
                <a:latin typeface="ＭＳ Ｐゴシック" pitchFamily="50" charset="-128"/>
                <a:ea typeface="ＭＳ Ｐゴシック" pitchFamily="50" charset="-128"/>
              </a:rPr>
              <a:t>好</a:t>
            </a:r>
            <a:r>
              <a:rPr lang="ja-JP" altLang="en-US" sz="3700" b="1" dirty="0" smtClean="0">
                <a:latin typeface="ＭＳ Ｐゴシック" pitchFamily="50" charset="-128"/>
                <a:ea typeface="ＭＳ Ｐゴシック" pitchFamily="50" charset="-128"/>
              </a:rPr>
              <a:t>嫌度</a:t>
            </a:r>
            <a:endParaRPr lang="ja-JP" altLang="en-US" sz="3700" b="1" dirty="0">
              <a:latin typeface="ＭＳ Ｐゴシック" pitchFamily="50" charset="-128"/>
              <a:ea typeface="ＭＳ Ｐゴシック" pitchFamily="50" charset="-128"/>
            </a:endParaRPr>
          </a:p>
        </p:txBody>
      </p:sp>
      <p:sp>
        <p:nvSpPr>
          <p:cNvPr id="62" name="右矢印 61"/>
          <p:cNvSpPr/>
          <p:nvPr/>
        </p:nvSpPr>
        <p:spPr>
          <a:xfrm rot="10800000">
            <a:off x="4469584" y="2485399"/>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p:cNvSpPr txBox="1"/>
          <p:nvPr/>
        </p:nvSpPr>
        <p:spPr>
          <a:xfrm>
            <a:off x="4768250" y="2577964"/>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+0.61</a:t>
            </a:r>
          </a:p>
        </p:txBody>
      </p:sp>
      <p:sp>
        <p:nvSpPr>
          <p:cNvPr id="65" name="テキスト ボックス 64"/>
          <p:cNvSpPr txBox="1"/>
          <p:nvPr/>
        </p:nvSpPr>
        <p:spPr>
          <a:xfrm>
            <a:off x="7625910" y="3614938"/>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50" name="テキスト ボックス 49"/>
          <p:cNvSpPr txBox="1"/>
          <p:nvPr/>
        </p:nvSpPr>
        <p:spPr>
          <a:xfrm>
            <a:off x="2914901" y="1063880"/>
            <a:ext cx="4621778"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男子（平均</a:t>
            </a:r>
            <a:r>
              <a:rPr lang="en-US" altLang="ja-JP" b="1" dirty="0" smtClean="0">
                <a:latin typeface="ＭＳ Ｐゴシック" pitchFamily="50" charset="-128"/>
                <a:ea typeface="ＭＳ Ｐゴシック" pitchFamily="50" charset="-128"/>
              </a:rPr>
              <a:t>+0.22</a:t>
            </a:r>
            <a:r>
              <a:rPr lang="ja-JP" altLang="en-US" b="1" dirty="0" smtClean="0">
                <a:latin typeface="ＭＳ Ｐゴシック" pitchFamily="50" charset="-128"/>
                <a:ea typeface="ＭＳ Ｐゴシック" pitchFamily="50" charset="-128"/>
              </a:rPr>
              <a:t>）　　　　　　　女子（平均</a:t>
            </a:r>
            <a:r>
              <a:rPr lang="en-US" altLang="ja-JP" b="1" dirty="0" smtClean="0">
                <a:latin typeface="ＭＳ Ｐゴシック" pitchFamily="50" charset="-128"/>
                <a:ea typeface="ＭＳ Ｐゴシック" pitchFamily="50" charset="-128"/>
              </a:rPr>
              <a:t>+0.22</a:t>
            </a:r>
            <a:r>
              <a:rPr lang="ja-JP" altLang="en-US" b="1" dirty="0" smtClean="0">
                <a:latin typeface="ＭＳ Ｐゴシック" pitchFamily="50" charset="-128"/>
                <a:ea typeface="ＭＳ Ｐゴシック" pitchFamily="50" charset="-128"/>
              </a:rPr>
              <a:t>）</a:t>
            </a:r>
            <a:endParaRPr lang="en-US" altLang="ja-JP" b="1" dirty="0" smtClean="0">
              <a:latin typeface="ＭＳ Ｐゴシック" pitchFamily="50" charset="-128"/>
              <a:ea typeface="ＭＳ Ｐゴシック" pitchFamily="50" charset="-128"/>
            </a:endParaRPr>
          </a:p>
        </p:txBody>
      </p:sp>
      <p:sp>
        <p:nvSpPr>
          <p:cNvPr id="90" name="右矢印 89"/>
          <p:cNvSpPr/>
          <p:nvPr/>
        </p:nvSpPr>
        <p:spPr>
          <a:xfrm rot="10800000">
            <a:off x="7332520" y="2641894"/>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p:cNvSpPr txBox="1"/>
          <p:nvPr/>
        </p:nvSpPr>
        <p:spPr>
          <a:xfrm>
            <a:off x="7620620" y="2561101"/>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+0.62</a:t>
            </a:r>
          </a:p>
        </p:txBody>
      </p:sp>
      <p:sp>
        <p:nvSpPr>
          <p:cNvPr id="94" name="右矢印 93"/>
          <p:cNvSpPr/>
          <p:nvPr/>
        </p:nvSpPr>
        <p:spPr>
          <a:xfrm rot="10800000">
            <a:off x="4480335" y="2656434"/>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テキスト ボックス 94"/>
          <p:cNvSpPr txBox="1"/>
          <p:nvPr/>
        </p:nvSpPr>
        <p:spPr>
          <a:xfrm>
            <a:off x="4772083" y="2406340"/>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+0.57</a:t>
            </a:r>
          </a:p>
        </p:txBody>
      </p:sp>
      <p:sp>
        <p:nvSpPr>
          <p:cNvPr id="96" name="テキスト ボックス 95"/>
          <p:cNvSpPr txBox="1"/>
          <p:nvPr/>
        </p:nvSpPr>
        <p:spPr>
          <a:xfrm>
            <a:off x="7623850" y="3087142"/>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+0.50</a:t>
            </a:r>
          </a:p>
        </p:txBody>
      </p:sp>
      <p:sp>
        <p:nvSpPr>
          <p:cNvPr id="98" name="テキスト ボックス 97"/>
          <p:cNvSpPr txBox="1"/>
          <p:nvPr/>
        </p:nvSpPr>
        <p:spPr>
          <a:xfrm>
            <a:off x="7627396" y="3453013"/>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+0.54</a:t>
            </a:r>
          </a:p>
        </p:txBody>
      </p:sp>
      <p:sp>
        <p:nvSpPr>
          <p:cNvPr id="99" name="右矢印 98"/>
          <p:cNvSpPr/>
          <p:nvPr/>
        </p:nvSpPr>
        <p:spPr>
          <a:xfrm rot="10800000">
            <a:off x="7325896" y="3176523"/>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テキスト ボックス 99"/>
          <p:cNvSpPr txBox="1"/>
          <p:nvPr/>
        </p:nvSpPr>
        <p:spPr>
          <a:xfrm>
            <a:off x="7627248" y="3267599"/>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66" name="テキスト ボックス 65"/>
          <p:cNvSpPr txBox="1"/>
          <p:nvPr/>
        </p:nvSpPr>
        <p:spPr>
          <a:xfrm>
            <a:off x="827702" y="1069580"/>
            <a:ext cx="1425390" cy="338554"/>
          </a:xfrm>
          <a:prstGeom prst="rect">
            <a:avLst/>
          </a:prstGeom>
          <a:noFill/>
        </p:spPr>
        <p:txBody>
          <a:bodyPr wrap="none" rtlCol="0">
            <a:spAutoFit/>
          </a:bodyPr>
          <a:lstStyle/>
          <a:p>
            <a:r>
              <a:rPr lang="ja-JP" altLang="en-US" sz="1600" b="1" dirty="0" smtClean="0">
                <a:effectLst>
                  <a:outerShdw blurRad="38100" dist="38100" dir="2700000" algn="tl">
                    <a:srgbClr val="000000">
                      <a:alpha val="43137"/>
                    </a:srgbClr>
                  </a:outerShdw>
                </a:effectLst>
                <a:latin typeface="ＭＳ Ｐゴシック" pitchFamily="50" charset="-128"/>
                <a:ea typeface="ＭＳ Ｐゴシック" pitchFamily="50" charset="-128"/>
              </a:rPr>
              <a:t>物理領域のみ</a:t>
            </a:r>
            <a:endParaRPr lang="en-US" altLang="ja-JP" sz="1600" b="1" dirty="0" smtClean="0">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67" name="右矢印 66"/>
          <p:cNvSpPr/>
          <p:nvPr/>
        </p:nvSpPr>
        <p:spPr>
          <a:xfrm rot="10800000">
            <a:off x="7335421" y="3357498"/>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右矢印 67"/>
          <p:cNvSpPr/>
          <p:nvPr/>
        </p:nvSpPr>
        <p:spPr>
          <a:xfrm rot="10800000">
            <a:off x="7335421" y="3528948"/>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右矢印 68"/>
          <p:cNvSpPr/>
          <p:nvPr/>
        </p:nvSpPr>
        <p:spPr>
          <a:xfrm rot="10800000">
            <a:off x="7335421" y="3700398"/>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右矢印 70"/>
          <p:cNvSpPr/>
          <p:nvPr/>
        </p:nvSpPr>
        <p:spPr>
          <a:xfrm rot="10800000">
            <a:off x="7307496" y="2125542"/>
            <a:ext cx="341853" cy="197893"/>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p:cNvSpPr txBox="1"/>
          <p:nvPr/>
        </p:nvSpPr>
        <p:spPr>
          <a:xfrm>
            <a:off x="7622892" y="2072045"/>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+0.42</a:t>
            </a:r>
          </a:p>
        </p:txBody>
      </p:sp>
      <p:sp>
        <p:nvSpPr>
          <p:cNvPr id="88" name="正方形/長方形 87"/>
          <p:cNvSpPr/>
          <p:nvPr/>
        </p:nvSpPr>
        <p:spPr>
          <a:xfrm>
            <a:off x="1356008" y="3035128"/>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1356007" y="3914676"/>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1336957" y="4086126"/>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1356007" y="4438551"/>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1347125" y="1794271"/>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1347125" y="1622821"/>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1687249" y="2498214"/>
            <a:ext cx="818278"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627595" y="2679189"/>
            <a:ext cx="1906507"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1804394" y="2849477"/>
            <a:ext cx="705418" cy="146918"/>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1635647" y="3212589"/>
            <a:ext cx="869880"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1626122" y="3384039"/>
            <a:ext cx="869880"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1626122" y="3555489"/>
            <a:ext cx="869880"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1635647" y="3745989"/>
            <a:ext cx="869880"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1346482" y="4267101"/>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1762729" y="4611573"/>
            <a:ext cx="705418" cy="146918"/>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1347125" y="1441846"/>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p:nvPr/>
        </p:nvSpPr>
        <p:spPr>
          <a:xfrm>
            <a:off x="1605569" y="1972869"/>
            <a:ext cx="892618"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1605569" y="2153844"/>
            <a:ext cx="892618"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1596044" y="2325294"/>
            <a:ext cx="892618"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1687249" y="4806376"/>
            <a:ext cx="783866" cy="12409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1356008" y="4977826"/>
            <a:ext cx="1124632" cy="12409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1356008" y="5158801"/>
            <a:ext cx="1124632" cy="12409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1365533" y="5330251"/>
            <a:ext cx="1124632" cy="12409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a:off x="1356008" y="5511226"/>
            <a:ext cx="1124632" cy="12409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右矢印 137"/>
          <p:cNvSpPr/>
          <p:nvPr/>
        </p:nvSpPr>
        <p:spPr>
          <a:xfrm rot="10800000">
            <a:off x="4240990" y="3872413"/>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右矢印 138"/>
          <p:cNvSpPr/>
          <p:nvPr/>
        </p:nvSpPr>
        <p:spPr>
          <a:xfrm rot="10800000">
            <a:off x="4246748" y="4050691"/>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 name="右矢印 139"/>
          <p:cNvSpPr/>
          <p:nvPr/>
        </p:nvSpPr>
        <p:spPr>
          <a:xfrm rot="10800000">
            <a:off x="4248901" y="2992774"/>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右矢印 140"/>
          <p:cNvSpPr/>
          <p:nvPr/>
        </p:nvSpPr>
        <p:spPr>
          <a:xfrm>
            <a:off x="5963736" y="1587751"/>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右矢印 141"/>
          <p:cNvSpPr/>
          <p:nvPr/>
        </p:nvSpPr>
        <p:spPr>
          <a:xfrm>
            <a:off x="5960868" y="1766029"/>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右矢印 142"/>
          <p:cNvSpPr/>
          <p:nvPr/>
        </p:nvSpPr>
        <p:spPr>
          <a:xfrm rot="10800000">
            <a:off x="7104824" y="5121903"/>
            <a:ext cx="219968" cy="197894"/>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右矢印 143"/>
          <p:cNvSpPr/>
          <p:nvPr/>
        </p:nvSpPr>
        <p:spPr>
          <a:xfrm>
            <a:off x="3142420" y="5465719"/>
            <a:ext cx="219968" cy="197894"/>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正方形/長方形 144"/>
          <p:cNvSpPr/>
          <p:nvPr/>
        </p:nvSpPr>
        <p:spPr>
          <a:xfrm>
            <a:off x="1687248" y="6453584"/>
            <a:ext cx="568070"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5793652" y="6168494"/>
            <a:ext cx="553425" cy="128587"/>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1687248" y="6159327"/>
            <a:ext cx="565843" cy="147280"/>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3809999" y="6159327"/>
            <a:ext cx="579073" cy="147279"/>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5090613" y="6453584"/>
            <a:ext cx="523657" cy="13187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9210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7796" y="127498"/>
            <a:ext cx="9123010" cy="6494085"/>
          </a:xfrm>
          <a:prstGeom prst="rect">
            <a:avLst/>
          </a:prstGeom>
          <a:noFill/>
        </p:spPr>
        <p:txBody>
          <a:bodyPr wrap="none" rtlCol="0">
            <a:spAutoFit/>
          </a:bodyPr>
          <a:lstStyle/>
          <a:p>
            <a:pPr algn="ctr"/>
            <a:r>
              <a:rPr lang="ja-JP" altLang="en-US" sz="2800" b="1" dirty="0" smtClean="0">
                <a:latin typeface="ＭＳ Ｐゴシック" pitchFamily="50" charset="-128"/>
                <a:ea typeface="ＭＳ Ｐゴシック" pitchFamily="50" charset="-128"/>
              </a:rPr>
              <a:t>好き嫌い度の総評</a:t>
            </a:r>
            <a:endParaRPr lang="en-US" altLang="ja-JP" sz="2800" b="1" dirty="0" smtClean="0">
              <a:latin typeface="ＭＳ Ｐゴシック" pitchFamily="50" charset="-128"/>
              <a:ea typeface="ＭＳ Ｐゴシック" pitchFamily="50" charset="-128"/>
            </a:endParaRPr>
          </a:p>
          <a:p>
            <a:endParaRPr lang="en-US" altLang="ja-JP" sz="800" b="1" u="sng" dirty="0">
              <a:solidFill>
                <a:srgbClr val="00B050"/>
              </a:solidFill>
              <a:latin typeface="ＭＳ Ｐゴシック" pitchFamily="50" charset="-128"/>
              <a:ea typeface="ＭＳ Ｐゴシック" pitchFamily="50" charset="-128"/>
            </a:endParaRPr>
          </a:p>
          <a:p>
            <a:r>
              <a:rPr lang="ja-JP" altLang="en-US" sz="2400" b="1" u="sng" dirty="0" smtClean="0">
                <a:solidFill>
                  <a:srgbClr val="00B050"/>
                </a:solidFill>
                <a:latin typeface="ＭＳ Ｐゴシック" pitchFamily="50" charset="-128"/>
                <a:ea typeface="ＭＳ Ｐゴシック" pitchFamily="50" charset="-128"/>
              </a:rPr>
              <a:t>力学</a:t>
            </a:r>
            <a:r>
              <a:rPr lang="ja-JP" altLang="en-US" sz="2400" b="1" u="sng" dirty="0">
                <a:solidFill>
                  <a:srgbClr val="00B050"/>
                </a:solidFill>
                <a:latin typeface="ＭＳ Ｐゴシック" pitchFamily="50" charset="-128"/>
                <a:ea typeface="ＭＳ Ｐゴシック" pitchFamily="50" charset="-128"/>
              </a:rPr>
              <a:t>分野</a:t>
            </a:r>
            <a:r>
              <a:rPr lang="ja-JP" altLang="en-US" sz="2400" b="1" dirty="0">
                <a:latin typeface="ＭＳ Ｐゴシック" pitchFamily="50" charset="-128"/>
                <a:ea typeface="ＭＳ Ｐゴシック" pitchFamily="50" charset="-128"/>
              </a:rPr>
              <a:t>（平均は、男</a:t>
            </a:r>
            <a:r>
              <a:rPr lang="en-US" altLang="ja-JP" sz="2400" b="1" dirty="0">
                <a:solidFill>
                  <a:srgbClr val="FF0000"/>
                </a:solidFill>
                <a:latin typeface="ＭＳ Ｐゴシック" pitchFamily="50" charset="-128"/>
                <a:ea typeface="ＭＳ Ｐゴシック" pitchFamily="50" charset="-128"/>
              </a:rPr>
              <a:t>+0.61</a:t>
            </a:r>
            <a:r>
              <a:rPr lang="ja-JP" altLang="en-US" sz="2400" b="1" dirty="0" err="1">
                <a:latin typeface="ＭＳ Ｐゴシック" pitchFamily="50" charset="-128"/>
                <a:ea typeface="ＭＳ Ｐゴシック" pitchFamily="50" charset="-128"/>
              </a:rPr>
              <a:t>、</a:t>
            </a:r>
            <a:r>
              <a:rPr lang="ja-JP" altLang="en-US" sz="2400" b="1" dirty="0">
                <a:latin typeface="ＭＳ Ｐゴシック" pitchFamily="50" charset="-128"/>
                <a:ea typeface="ＭＳ Ｐゴシック" pitchFamily="50" charset="-128"/>
              </a:rPr>
              <a:t>女</a:t>
            </a:r>
            <a:r>
              <a:rPr lang="en-US" altLang="ja-JP" sz="2400" b="1" dirty="0">
                <a:solidFill>
                  <a:srgbClr val="FF0000"/>
                </a:solidFill>
                <a:latin typeface="ＭＳ Ｐゴシック" pitchFamily="50" charset="-128"/>
                <a:ea typeface="ＭＳ Ｐゴシック" pitchFamily="50" charset="-128"/>
              </a:rPr>
              <a:t>+0.62</a:t>
            </a:r>
            <a:r>
              <a:rPr lang="ja-JP" altLang="en-US" sz="2400" b="1" dirty="0">
                <a:latin typeface="ＭＳ Ｐゴシック" pitchFamily="50" charset="-128"/>
                <a:ea typeface="ＭＳ Ｐゴシック" pitchFamily="50" charset="-128"/>
              </a:rPr>
              <a:t>）</a:t>
            </a:r>
            <a:endParaRPr lang="en-US" altLang="ja-JP" sz="2400" b="1" dirty="0">
              <a:latin typeface="ＭＳ Ｐゴシック" pitchFamily="50" charset="-128"/>
              <a:ea typeface="ＭＳ Ｐゴシック" pitchFamily="50" charset="-128"/>
            </a:endParaRPr>
          </a:p>
          <a:p>
            <a:r>
              <a:rPr lang="ja-JP" altLang="en-US" sz="2400" b="1" dirty="0">
                <a:latin typeface="ＭＳ Ｐゴシック" pitchFamily="50" charset="-128"/>
                <a:ea typeface="ＭＳ Ｐゴシック" pitchFamily="50" charset="-128"/>
              </a:rPr>
              <a:t>　</a:t>
            </a:r>
            <a:r>
              <a:rPr lang="ja-JP" altLang="en-US" sz="2400" b="1" dirty="0" smtClean="0">
                <a:latin typeface="ＭＳ Ｐゴシック" pitchFamily="50" charset="-128"/>
                <a:ea typeface="ＭＳ Ｐゴシック" pitchFamily="50" charset="-128"/>
              </a:rPr>
              <a:t>男女共に、好嫌度の数値が高かった。</a:t>
            </a:r>
            <a:endParaRPr lang="en-US" altLang="ja-JP" sz="2400" b="1" dirty="0" smtClean="0">
              <a:latin typeface="ＭＳ Ｐゴシック" pitchFamily="50" charset="-128"/>
              <a:ea typeface="ＭＳ Ｐゴシック" pitchFamily="50" charset="-128"/>
            </a:endParaRPr>
          </a:p>
          <a:p>
            <a:endParaRPr lang="en-US" altLang="ja-JP" sz="2400" b="1" dirty="0" smtClean="0">
              <a:latin typeface="ＭＳ Ｐゴシック" pitchFamily="50" charset="-128"/>
              <a:ea typeface="ＭＳ Ｐゴシック" pitchFamily="50" charset="-128"/>
            </a:endParaRPr>
          </a:p>
          <a:p>
            <a:r>
              <a:rPr lang="ja-JP" altLang="en-US" sz="2400" b="1" u="sng" dirty="0">
                <a:solidFill>
                  <a:srgbClr val="FF0000"/>
                </a:solidFill>
                <a:latin typeface="ＭＳ Ｐゴシック" pitchFamily="50" charset="-128"/>
                <a:ea typeface="ＭＳ Ｐゴシック" pitchFamily="50" charset="-128"/>
              </a:rPr>
              <a:t>熱学分野</a:t>
            </a:r>
            <a:r>
              <a:rPr lang="ja-JP" altLang="en-US" sz="2400" b="1" dirty="0">
                <a:latin typeface="ＭＳ Ｐゴシック" pitchFamily="50" charset="-128"/>
                <a:ea typeface="ＭＳ Ｐゴシック" pitchFamily="50" charset="-128"/>
              </a:rPr>
              <a:t>（平均は、男</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0.18</a:t>
            </a:r>
            <a:r>
              <a:rPr lang="ja-JP" altLang="en-US" sz="2400" b="1" dirty="0" err="1" smtClean="0">
                <a:latin typeface="ＭＳ Ｐゴシック" pitchFamily="50" charset="-128"/>
                <a:ea typeface="ＭＳ Ｐゴシック" pitchFamily="50" charset="-128"/>
              </a:rPr>
              <a:t>、</a:t>
            </a:r>
            <a:r>
              <a:rPr lang="ja-JP" altLang="en-US" sz="2400" b="1" dirty="0">
                <a:latin typeface="ＭＳ Ｐゴシック" pitchFamily="50" charset="-128"/>
                <a:ea typeface="ＭＳ Ｐゴシック" pitchFamily="50" charset="-128"/>
              </a:rPr>
              <a:t>女</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0.18</a:t>
            </a:r>
            <a:r>
              <a:rPr lang="ja-JP" altLang="en-US" sz="2400" b="1" dirty="0" smtClean="0">
                <a:latin typeface="ＭＳ Ｐゴシック" pitchFamily="50" charset="-128"/>
                <a:ea typeface="ＭＳ Ｐゴシック" pitchFamily="50" charset="-128"/>
              </a:rPr>
              <a:t>）</a:t>
            </a:r>
            <a:endParaRPr lang="en-US" altLang="ja-JP" sz="2400" b="1" dirty="0">
              <a:latin typeface="ＭＳ Ｐゴシック" pitchFamily="50" charset="-128"/>
              <a:ea typeface="ＭＳ Ｐゴシック" pitchFamily="50" charset="-128"/>
            </a:endParaRPr>
          </a:p>
          <a:p>
            <a:r>
              <a:rPr lang="ja-JP" altLang="en-US" sz="2400" b="1" dirty="0">
                <a:latin typeface="ＭＳ Ｐゴシック" pitchFamily="50" charset="-128"/>
                <a:ea typeface="ＭＳ Ｐゴシック" pitchFamily="50" charset="-128"/>
              </a:rPr>
              <a:t>　</a:t>
            </a:r>
            <a:r>
              <a:rPr lang="ja-JP" altLang="en-US" sz="2400" b="1" dirty="0" smtClean="0">
                <a:solidFill>
                  <a:schemeClr val="accent3">
                    <a:lumMod val="40000"/>
                    <a:lumOff val="60000"/>
                  </a:schemeClr>
                </a:solidFill>
                <a:latin typeface="ＭＳ Ｐゴシック" pitchFamily="50" charset="-128"/>
                <a:ea typeface="ＭＳ Ｐゴシック" pitchFamily="50" charset="-128"/>
              </a:rPr>
              <a:t>項目が２つ（？）しかない。平均は低くはないが、特徴が見えない</a:t>
            </a:r>
            <a:endParaRPr lang="en-US" altLang="ja-JP" sz="2400" b="1" dirty="0" smtClean="0">
              <a:solidFill>
                <a:schemeClr val="accent3">
                  <a:lumMod val="40000"/>
                  <a:lumOff val="60000"/>
                </a:schemeClr>
              </a:solidFill>
              <a:latin typeface="ＭＳ Ｐゴシック" pitchFamily="50" charset="-128"/>
              <a:ea typeface="ＭＳ Ｐゴシック" pitchFamily="50" charset="-128"/>
            </a:endParaRPr>
          </a:p>
          <a:p>
            <a:endParaRPr lang="en-US" altLang="ja-JP" sz="2400" b="1" dirty="0" smtClean="0">
              <a:latin typeface="ＭＳ Ｐゴシック" pitchFamily="50" charset="-128"/>
              <a:ea typeface="ＭＳ Ｐゴシック" pitchFamily="50" charset="-128"/>
            </a:endParaRPr>
          </a:p>
          <a:p>
            <a:r>
              <a:rPr lang="ja-JP" altLang="en-US" sz="2400" b="1" u="sng" dirty="0">
                <a:solidFill>
                  <a:srgbClr val="0070C0"/>
                </a:solidFill>
                <a:latin typeface="ＭＳ Ｐゴシック" pitchFamily="50" charset="-128"/>
                <a:ea typeface="ＭＳ Ｐゴシック" pitchFamily="50" charset="-128"/>
              </a:rPr>
              <a:t>波動分野</a:t>
            </a:r>
            <a:r>
              <a:rPr lang="ja-JP" altLang="en-US" sz="2400" b="1" dirty="0">
                <a:latin typeface="ＭＳ Ｐゴシック" pitchFamily="50" charset="-128"/>
                <a:ea typeface="ＭＳ Ｐゴシック" pitchFamily="50" charset="-128"/>
              </a:rPr>
              <a:t>（平均は、男</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0.16</a:t>
            </a:r>
            <a:r>
              <a:rPr lang="ja-JP" altLang="en-US" sz="2400" b="1" dirty="0" err="1" smtClean="0">
                <a:latin typeface="ＭＳ Ｐゴシック" pitchFamily="50" charset="-128"/>
                <a:ea typeface="ＭＳ Ｐゴシック" pitchFamily="50" charset="-128"/>
              </a:rPr>
              <a:t>、</a:t>
            </a:r>
            <a:r>
              <a:rPr lang="ja-JP" altLang="en-US" sz="2400" b="1" dirty="0">
                <a:latin typeface="ＭＳ Ｐゴシック" pitchFamily="50" charset="-128"/>
                <a:ea typeface="ＭＳ Ｐゴシック" pitchFamily="50" charset="-128"/>
              </a:rPr>
              <a:t>女</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0.19</a:t>
            </a:r>
            <a:r>
              <a:rPr lang="ja-JP" altLang="en-US" sz="2400" b="1" dirty="0" smtClean="0">
                <a:latin typeface="ＭＳ Ｐゴシック" pitchFamily="50" charset="-128"/>
                <a:ea typeface="ＭＳ Ｐゴシック" pitchFamily="50" charset="-128"/>
              </a:rPr>
              <a:t>）</a:t>
            </a:r>
            <a:endParaRPr lang="en-US" altLang="ja-JP" sz="2400" b="1" dirty="0">
              <a:latin typeface="ＭＳ Ｐゴシック" pitchFamily="50" charset="-128"/>
              <a:ea typeface="ＭＳ Ｐゴシック" pitchFamily="50" charset="-128"/>
            </a:endParaRPr>
          </a:p>
          <a:p>
            <a:r>
              <a:rPr lang="ja-JP" altLang="en-US" sz="2400" b="1" dirty="0" smtClean="0">
                <a:latin typeface="ＭＳ Ｐゴシック" pitchFamily="50" charset="-128"/>
                <a:ea typeface="ＭＳ Ｐゴシック" pitchFamily="50" charset="-128"/>
              </a:rPr>
              <a:t>　男女ともに、やや好んでいる。女子は、</a:t>
            </a:r>
            <a:r>
              <a:rPr lang="en-US" altLang="ja-JP" sz="2400" b="1" dirty="0" smtClean="0">
                <a:latin typeface="ＭＳ Ｐゴシック" pitchFamily="50" charset="-128"/>
                <a:ea typeface="ＭＳ Ｐゴシック" pitchFamily="50" charset="-128"/>
              </a:rPr>
              <a:t>0.4</a:t>
            </a:r>
            <a:r>
              <a:rPr lang="ja-JP" altLang="en-US" sz="2400" b="1" dirty="0" smtClean="0">
                <a:latin typeface="ＭＳ Ｐゴシック" pitchFamily="50" charset="-128"/>
                <a:ea typeface="ＭＳ Ｐゴシック" pitchFamily="50" charset="-128"/>
              </a:rPr>
              <a:t>を越える項目が一つ。</a:t>
            </a:r>
            <a:endParaRPr lang="en-US" altLang="ja-JP" sz="2400" b="1" dirty="0" smtClean="0">
              <a:latin typeface="ＭＳ Ｐゴシック" pitchFamily="50" charset="-128"/>
              <a:ea typeface="ＭＳ Ｐゴシック" pitchFamily="50" charset="-128"/>
            </a:endParaRPr>
          </a:p>
          <a:p>
            <a:endParaRPr lang="en-US" altLang="ja-JP" sz="2400" b="1" dirty="0" smtClean="0">
              <a:latin typeface="ＭＳ Ｐゴシック" pitchFamily="50" charset="-128"/>
              <a:ea typeface="ＭＳ Ｐゴシック" pitchFamily="50" charset="-128"/>
            </a:endParaRPr>
          </a:p>
          <a:p>
            <a:r>
              <a:rPr lang="ja-JP" altLang="en-US" sz="2400" b="1" u="sng" dirty="0" smtClean="0">
                <a:solidFill>
                  <a:srgbClr val="FFC000"/>
                </a:solidFill>
                <a:latin typeface="ＭＳ Ｐゴシック" pitchFamily="50" charset="-128"/>
                <a:ea typeface="ＭＳ Ｐゴシック" pitchFamily="50" charset="-128"/>
              </a:rPr>
              <a:t>電磁気学分野</a:t>
            </a:r>
            <a:r>
              <a:rPr lang="ja-JP" altLang="en-US" sz="2400" b="1" dirty="0">
                <a:latin typeface="ＭＳ Ｐゴシック" pitchFamily="50" charset="-128"/>
                <a:ea typeface="ＭＳ Ｐゴシック" pitchFamily="50" charset="-128"/>
              </a:rPr>
              <a:t>（平均は、男</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0.21</a:t>
            </a:r>
            <a:r>
              <a:rPr lang="ja-JP" altLang="en-US" sz="2400" b="1" dirty="0" err="1" smtClean="0">
                <a:latin typeface="ＭＳ Ｐゴシック" pitchFamily="50" charset="-128"/>
                <a:ea typeface="ＭＳ Ｐゴシック" pitchFamily="50" charset="-128"/>
              </a:rPr>
              <a:t>、</a:t>
            </a:r>
            <a:r>
              <a:rPr lang="ja-JP" altLang="en-US" sz="2400" b="1" dirty="0">
                <a:latin typeface="ＭＳ Ｐゴシック" pitchFamily="50" charset="-128"/>
                <a:ea typeface="ＭＳ Ｐゴシック" pitchFamily="50" charset="-128"/>
              </a:rPr>
              <a:t>女</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0.03</a:t>
            </a:r>
            <a:r>
              <a:rPr lang="ja-JP" altLang="en-US" sz="2400" b="1" dirty="0" smtClean="0">
                <a:latin typeface="ＭＳ Ｐゴシック" pitchFamily="50" charset="-128"/>
                <a:ea typeface="ＭＳ Ｐゴシック" pitchFamily="50" charset="-128"/>
              </a:rPr>
              <a:t>）</a:t>
            </a:r>
            <a:endParaRPr lang="en-US" altLang="ja-JP" sz="2400" b="1" dirty="0">
              <a:latin typeface="ＭＳ Ｐゴシック" pitchFamily="50" charset="-128"/>
              <a:ea typeface="ＭＳ Ｐゴシック" pitchFamily="50" charset="-128"/>
            </a:endParaRPr>
          </a:p>
          <a:p>
            <a:r>
              <a:rPr lang="ja-JP" altLang="en-US" sz="2400" b="1" dirty="0" smtClean="0">
                <a:latin typeface="ＭＳ Ｐゴシック" pitchFamily="50" charset="-128"/>
                <a:ea typeface="ＭＳ Ｐゴシック" pitchFamily="50" charset="-128"/>
              </a:rPr>
              <a:t>　女子は十分に好んでいないが、男子は女子よりは好んでいる。</a:t>
            </a:r>
            <a:endParaRPr lang="en-US" altLang="ja-JP" sz="2400" b="1" dirty="0" smtClean="0">
              <a:latin typeface="ＭＳ Ｐゴシック" pitchFamily="50" charset="-128"/>
              <a:ea typeface="ＭＳ Ｐゴシック" pitchFamily="50" charset="-128"/>
            </a:endParaRPr>
          </a:p>
          <a:p>
            <a:r>
              <a:rPr lang="ja-JP" altLang="en-US" sz="2400" b="1" dirty="0">
                <a:latin typeface="ＭＳ Ｐゴシック" pitchFamily="50" charset="-128"/>
                <a:ea typeface="ＭＳ Ｐゴシック" pitchFamily="50" charset="-128"/>
              </a:rPr>
              <a:t>　</a:t>
            </a:r>
            <a:r>
              <a:rPr lang="ja-JP" altLang="en-US" sz="2400" b="1" dirty="0" smtClean="0">
                <a:latin typeface="ＭＳ Ｐゴシック" pitchFamily="50" charset="-128"/>
                <a:ea typeface="ＭＳ Ｐゴシック" pitchFamily="50" charset="-128"/>
              </a:rPr>
              <a:t>女子で好嫌度が負になる項目が二つ。</a:t>
            </a:r>
            <a:endParaRPr lang="en-US" altLang="ja-JP" sz="2400" b="1" dirty="0" smtClean="0">
              <a:latin typeface="ＭＳ Ｐゴシック" pitchFamily="50" charset="-128"/>
              <a:ea typeface="ＭＳ Ｐゴシック" pitchFamily="50" charset="-128"/>
            </a:endParaRPr>
          </a:p>
          <a:p>
            <a:endParaRPr lang="en-US" altLang="ja-JP" sz="2400" b="1" dirty="0">
              <a:latin typeface="ＭＳ Ｐゴシック" pitchFamily="50" charset="-128"/>
              <a:ea typeface="ＭＳ Ｐゴシック" pitchFamily="50" charset="-128"/>
            </a:endParaRPr>
          </a:p>
          <a:p>
            <a:r>
              <a:rPr lang="ja-JP" altLang="en-US" sz="2400" b="1" u="sng" dirty="0" smtClean="0">
                <a:solidFill>
                  <a:srgbClr val="7030A0"/>
                </a:solidFill>
                <a:latin typeface="ＭＳ Ｐゴシック" pitchFamily="50" charset="-128"/>
                <a:ea typeface="ＭＳ Ｐゴシック" pitchFamily="50" charset="-128"/>
              </a:rPr>
              <a:t>原子</a:t>
            </a:r>
            <a:r>
              <a:rPr lang="ja-JP" altLang="en-US" sz="2400" b="1" u="sng" dirty="0">
                <a:solidFill>
                  <a:srgbClr val="7030A0"/>
                </a:solidFill>
                <a:latin typeface="ＭＳ Ｐゴシック" pitchFamily="50" charset="-128"/>
                <a:ea typeface="ＭＳ Ｐゴシック" pitchFamily="50" charset="-128"/>
              </a:rPr>
              <a:t>物理分野</a:t>
            </a:r>
            <a:r>
              <a:rPr lang="ja-JP" altLang="en-US" sz="2400" b="1" dirty="0">
                <a:latin typeface="ＭＳ Ｐゴシック" pitchFamily="50" charset="-128"/>
                <a:ea typeface="ＭＳ Ｐゴシック" pitchFamily="50" charset="-128"/>
              </a:rPr>
              <a:t>（平均は、男</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0.03</a:t>
            </a:r>
            <a:r>
              <a:rPr lang="ja-JP" altLang="en-US" sz="2400" b="1" dirty="0" err="1" smtClean="0">
                <a:latin typeface="ＭＳ Ｐゴシック" pitchFamily="50" charset="-128"/>
                <a:ea typeface="ＭＳ Ｐゴシック" pitchFamily="50" charset="-128"/>
              </a:rPr>
              <a:t>、</a:t>
            </a:r>
            <a:r>
              <a:rPr lang="ja-JP" altLang="en-US" sz="2400" b="1" dirty="0">
                <a:latin typeface="ＭＳ Ｐゴシック" pitchFamily="50" charset="-128"/>
                <a:ea typeface="ＭＳ Ｐゴシック" pitchFamily="50" charset="-128"/>
              </a:rPr>
              <a:t>女</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0.18</a:t>
            </a:r>
            <a:r>
              <a:rPr lang="ja-JP" altLang="en-US" sz="2400" b="1" dirty="0" smtClean="0">
                <a:latin typeface="ＭＳ Ｐゴシック" pitchFamily="50" charset="-128"/>
                <a:ea typeface="ＭＳ Ｐゴシック" pitchFamily="50" charset="-128"/>
              </a:rPr>
              <a:t>）</a:t>
            </a:r>
            <a:endParaRPr lang="en-US" altLang="ja-JP" sz="2400" b="1" dirty="0">
              <a:latin typeface="ＭＳ Ｐゴシック" pitchFamily="50" charset="-128"/>
              <a:ea typeface="ＭＳ Ｐゴシック" pitchFamily="50" charset="-128"/>
            </a:endParaRPr>
          </a:p>
          <a:p>
            <a:r>
              <a:rPr lang="ja-JP" altLang="en-US" sz="2400" b="1" dirty="0">
                <a:latin typeface="ＭＳ Ｐゴシック" pitchFamily="50" charset="-128"/>
                <a:ea typeface="ＭＳ Ｐゴシック" pitchFamily="50" charset="-128"/>
              </a:rPr>
              <a:t>　</a:t>
            </a:r>
            <a:r>
              <a:rPr lang="ja-JP" altLang="en-US" sz="2400" b="1" dirty="0" smtClean="0">
                <a:latin typeface="ＭＳ Ｐゴシック" pitchFamily="50" charset="-128"/>
                <a:ea typeface="ＭＳ Ｐゴシック" pitchFamily="50" charset="-128"/>
              </a:rPr>
              <a:t>男女共好嫌度が高いとは言えないが、女子に好まれている。女子で</a:t>
            </a:r>
            <a:endParaRPr lang="en-US" altLang="ja-JP" sz="2400" b="1" dirty="0" smtClean="0">
              <a:latin typeface="ＭＳ Ｐゴシック" pitchFamily="50" charset="-128"/>
              <a:ea typeface="ＭＳ Ｐゴシック" pitchFamily="50" charset="-128"/>
            </a:endParaRPr>
          </a:p>
          <a:p>
            <a:r>
              <a:rPr lang="ja-JP" altLang="en-US" sz="2400" b="1" dirty="0" smtClean="0">
                <a:latin typeface="ＭＳ Ｐゴシック" pitchFamily="50" charset="-128"/>
                <a:ea typeface="ＭＳ Ｐゴシック" pitchFamily="50" charset="-128"/>
              </a:rPr>
              <a:t>　好嫌度が</a:t>
            </a:r>
            <a:r>
              <a:rPr lang="en-US" altLang="ja-JP" sz="2400" b="1" dirty="0" smtClean="0">
                <a:latin typeface="ＭＳ Ｐゴシック" pitchFamily="50" charset="-128"/>
                <a:ea typeface="ＭＳ Ｐゴシック" pitchFamily="50" charset="-128"/>
              </a:rPr>
              <a:t>+0.3</a:t>
            </a:r>
            <a:r>
              <a:rPr lang="ja-JP" altLang="en-US" sz="2400" b="1" dirty="0" smtClean="0">
                <a:latin typeface="ＭＳ Ｐゴシック" pitchFamily="50" charset="-128"/>
                <a:ea typeface="ＭＳ Ｐゴシック" pitchFamily="50" charset="-128"/>
              </a:rPr>
              <a:t>を越す項目が１つ。男子で負を示す項目が１つ</a:t>
            </a:r>
            <a:endParaRPr lang="en-US" altLang="ja-JP" sz="2400" b="1"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455385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7734" y="1373224"/>
            <a:ext cx="2315190" cy="4531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33" y="1347596"/>
            <a:ext cx="4051125" cy="455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8" name="テキスト ボックス 147"/>
          <p:cNvSpPr txBox="1"/>
          <p:nvPr/>
        </p:nvSpPr>
        <p:spPr>
          <a:xfrm>
            <a:off x="2210368" y="6013885"/>
            <a:ext cx="5287025" cy="646331"/>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：力学分野　　　　　　　：熱学分野　　　　　　：波動分野</a:t>
            </a:r>
            <a:endParaRPr lang="en-US" altLang="ja-JP" b="1" dirty="0" smtClean="0">
              <a:latin typeface="ＭＳ Ｐゴシック" pitchFamily="50" charset="-128"/>
              <a:ea typeface="ＭＳ Ｐゴシック" pitchFamily="50" charset="-128"/>
            </a:endParaRPr>
          </a:p>
          <a:p>
            <a:r>
              <a:rPr lang="ja-JP" altLang="en-US" b="1" dirty="0" smtClean="0">
                <a:latin typeface="ＭＳ Ｐゴシック" pitchFamily="50" charset="-128"/>
                <a:ea typeface="ＭＳ Ｐゴシック" pitchFamily="50" charset="-128"/>
              </a:rPr>
              <a:t>：電磁気学分野　　　　　　　　　　　　：原子物理学分野</a:t>
            </a:r>
            <a:endParaRPr lang="en-US" altLang="ja-JP" b="1" dirty="0" smtClean="0">
              <a:latin typeface="ＭＳ Ｐゴシック" pitchFamily="50" charset="-128"/>
              <a:ea typeface="ＭＳ Ｐゴシック" pitchFamily="50" charset="-128"/>
            </a:endParaRPr>
          </a:p>
        </p:txBody>
      </p:sp>
      <p:sp>
        <p:nvSpPr>
          <p:cNvPr id="4" name="タイトル 1"/>
          <p:cNvSpPr txBox="1">
            <a:spLocks/>
          </p:cNvSpPr>
          <p:nvPr/>
        </p:nvSpPr>
        <p:spPr>
          <a:xfrm>
            <a:off x="827584" y="520"/>
            <a:ext cx="7416824" cy="864096"/>
          </a:xfrm>
          <a:prstGeom prst="rect">
            <a:avLst/>
          </a:prstGeom>
        </p:spPr>
        <p:txBody>
          <a:bodyPr vert="horz" anchor="b">
            <a:normAutofit/>
          </a:bodyPr>
          <a:lstStyle>
            <a:lvl1pPr algn="l" rtl="0" eaLnBrk="1" latinLnBrk="0" hangingPunct="1">
              <a:spcBef>
                <a:spcPct val="0"/>
              </a:spcBef>
              <a:buNone/>
              <a:defRPr kumimoji="1" sz="3000" b="0" kern="1200" cap="small" baseline="0">
                <a:solidFill>
                  <a:schemeClr val="tx2"/>
                </a:solidFill>
                <a:latin typeface="+mj-lt"/>
                <a:ea typeface="+mj-ea"/>
                <a:cs typeface="+mj-cs"/>
              </a:defRPr>
            </a:lvl1pPr>
          </a:lstStyle>
          <a:p>
            <a:pPr algn="ctr"/>
            <a:r>
              <a:rPr lang="en-US" altLang="ja-JP" sz="3700" b="1" dirty="0">
                <a:latin typeface="ＭＳ Ｐゴシック" pitchFamily="50" charset="-128"/>
                <a:ea typeface="ＭＳ Ｐゴシック" pitchFamily="50" charset="-128"/>
              </a:rPr>
              <a:t>2</a:t>
            </a:r>
            <a:r>
              <a:rPr lang="ja-JP" altLang="en-US" sz="3700" b="1" dirty="0">
                <a:latin typeface="ＭＳ Ｐゴシック" pitchFamily="50" charset="-128"/>
                <a:ea typeface="ＭＳ Ｐゴシック" pitchFamily="50" charset="-128"/>
              </a:rPr>
              <a:t>：調査結果（</a:t>
            </a:r>
            <a:r>
              <a:rPr lang="en-US" altLang="ja-JP" sz="3700" b="1" dirty="0">
                <a:latin typeface="ＭＳ Ｐゴシック" pitchFamily="50" charset="-128"/>
                <a:ea typeface="ＭＳ Ｐゴシック" pitchFamily="50" charset="-128"/>
              </a:rPr>
              <a:t>4</a:t>
            </a:r>
            <a:r>
              <a:rPr lang="ja-JP" altLang="en-US" sz="3700" b="1" dirty="0">
                <a:latin typeface="ＭＳ Ｐゴシック" pitchFamily="50" charset="-128"/>
                <a:ea typeface="ＭＳ Ｐゴシック" pitchFamily="50" charset="-128"/>
              </a:rPr>
              <a:t>）</a:t>
            </a:r>
            <a:r>
              <a:rPr lang="en-US" altLang="ja-JP" sz="3700" b="1" dirty="0">
                <a:latin typeface="ＭＳ Ｐゴシック" pitchFamily="50" charset="-128"/>
                <a:ea typeface="ＭＳ Ｐゴシック" pitchFamily="50" charset="-128"/>
              </a:rPr>
              <a:t>-</a:t>
            </a:r>
            <a:r>
              <a:rPr lang="ja-JP" altLang="en-US" sz="3700" b="1" dirty="0">
                <a:latin typeface="ＭＳ Ｐゴシック" pitchFamily="50" charset="-128"/>
                <a:ea typeface="ＭＳ Ｐゴシック" pitchFamily="50" charset="-128"/>
              </a:rPr>
              <a:t>高等学校の自信度</a:t>
            </a:r>
          </a:p>
        </p:txBody>
      </p:sp>
      <p:sp>
        <p:nvSpPr>
          <p:cNvPr id="62" name="右矢印 61"/>
          <p:cNvSpPr/>
          <p:nvPr/>
        </p:nvSpPr>
        <p:spPr>
          <a:xfrm rot="10800000">
            <a:off x="4469584" y="2485399"/>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テキスト ボックス 63"/>
          <p:cNvSpPr txBox="1"/>
          <p:nvPr/>
        </p:nvSpPr>
        <p:spPr>
          <a:xfrm>
            <a:off x="4768250" y="2577964"/>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+0.71</a:t>
            </a:r>
          </a:p>
        </p:txBody>
      </p:sp>
      <p:sp>
        <p:nvSpPr>
          <p:cNvPr id="50" name="テキスト ボックス 49"/>
          <p:cNvSpPr txBox="1"/>
          <p:nvPr/>
        </p:nvSpPr>
        <p:spPr>
          <a:xfrm>
            <a:off x="2914901" y="1063880"/>
            <a:ext cx="4621778" cy="369332"/>
          </a:xfrm>
          <a:prstGeom prst="rect">
            <a:avLst/>
          </a:prstGeom>
          <a:noFill/>
        </p:spPr>
        <p:txBody>
          <a:bodyPr wrap="none" rtlCol="0">
            <a:spAutoFit/>
          </a:bodyPr>
          <a:lstStyle/>
          <a:p>
            <a:r>
              <a:rPr lang="ja-JP" altLang="en-US" b="1" dirty="0" smtClean="0">
                <a:latin typeface="ＭＳ Ｐゴシック" pitchFamily="50" charset="-128"/>
                <a:ea typeface="ＭＳ Ｐゴシック" pitchFamily="50" charset="-128"/>
              </a:rPr>
              <a:t>男子（平均</a:t>
            </a:r>
            <a:r>
              <a:rPr lang="en-US" altLang="ja-JP" b="1" dirty="0" smtClean="0">
                <a:latin typeface="ＭＳ Ｐゴシック" pitchFamily="50" charset="-128"/>
                <a:ea typeface="ＭＳ Ｐゴシック" pitchFamily="50" charset="-128"/>
              </a:rPr>
              <a:t>+0.15</a:t>
            </a:r>
            <a:r>
              <a:rPr lang="ja-JP" altLang="en-US" b="1" dirty="0" smtClean="0">
                <a:latin typeface="ＭＳ Ｐゴシック" pitchFamily="50" charset="-128"/>
                <a:ea typeface="ＭＳ Ｐゴシック" pitchFamily="50" charset="-128"/>
              </a:rPr>
              <a:t>）　　　　　　　女子（平均</a:t>
            </a:r>
            <a:r>
              <a:rPr lang="en-US" altLang="ja-JP" b="1" dirty="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0.01</a:t>
            </a:r>
            <a:r>
              <a:rPr lang="ja-JP" altLang="en-US" b="1" dirty="0" smtClean="0">
                <a:latin typeface="ＭＳ Ｐゴシック" pitchFamily="50" charset="-128"/>
                <a:ea typeface="ＭＳ Ｐゴシック" pitchFamily="50" charset="-128"/>
              </a:rPr>
              <a:t>）</a:t>
            </a:r>
            <a:endParaRPr lang="en-US" altLang="ja-JP" b="1" dirty="0" smtClean="0">
              <a:latin typeface="ＭＳ Ｐゴシック" pitchFamily="50" charset="-128"/>
              <a:ea typeface="ＭＳ Ｐゴシック" pitchFamily="50" charset="-128"/>
            </a:endParaRPr>
          </a:p>
        </p:txBody>
      </p:sp>
      <p:sp>
        <p:nvSpPr>
          <p:cNvPr id="90" name="右矢印 89"/>
          <p:cNvSpPr/>
          <p:nvPr/>
        </p:nvSpPr>
        <p:spPr>
          <a:xfrm rot="10800000">
            <a:off x="7332520" y="2641894"/>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p:cNvSpPr txBox="1"/>
          <p:nvPr/>
        </p:nvSpPr>
        <p:spPr>
          <a:xfrm>
            <a:off x="7620620" y="2561101"/>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+0.65</a:t>
            </a:r>
          </a:p>
        </p:txBody>
      </p:sp>
      <p:sp>
        <p:nvSpPr>
          <p:cNvPr id="94" name="右矢印 93"/>
          <p:cNvSpPr/>
          <p:nvPr/>
        </p:nvSpPr>
        <p:spPr>
          <a:xfrm rot="10800000">
            <a:off x="4480335" y="2656434"/>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テキスト ボックス 94"/>
          <p:cNvSpPr txBox="1"/>
          <p:nvPr/>
        </p:nvSpPr>
        <p:spPr>
          <a:xfrm>
            <a:off x="4772083" y="2406340"/>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+0.68</a:t>
            </a:r>
          </a:p>
        </p:txBody>
      </p:sp>
      <p:sp>
        <p:nvSpPr>
          <p:cNvPr id="100" name="テキスト ボックス 99"/>
          <p:cNvSpPr txBox="1"/>
          <p:nvPr/>
        </p:nvSpPr>
        <p:spPr>
          <a:xfrm>
            <a:off x="7627248" y="3267599"/>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+0.46</a:t>
            </a:r>
          </a:p>
        </p:txBody>
      </p:sp>
      <p:sp>
        <p:nvSpPr>
          <p:cNvPr id="66" name="テキスト ボックス 65"/>
          <p:cNvSpPr txBox="1"/>
          <p:nvPr/>
        </p:nvSpPr>
        <p:spPr>
          <a:xfrm>
            <a:off x="827702" y="1069580"/>
            <a:ext cx="1425390" cy="338554"/>
          </a:xfrm>
          <a:prstGeom prst="rect">
            <a:avLst/>
          </a:prstGeom>
          <a:noFill/>
        </p:spPr>
        <p:txBody>
          <a:bodyPr wrap="none" rtlCol="0">
            <a:spAutoFit/>
          </a:bodyPr>
          <a:lstStyle/>
          <a:p>
            <a:r>
              <a:rPr lang="ja-JP" altLang="en-US" sz="1600" b="1" dirty="0" smtClean="0">
                <a:effectLst>
                  <a:outerShdw blurRad="38100" dist="38100" dir="2700000" algn="tl">
                    <a:srgbClr val="000000">
                      <a:alpha val="43137"/>
                    </a:srgbClr>
                  </a:outerShdw>
                </a:effectLst>
                <a:latin typeface="ＭＳ Ｐゴシック" pitchFamily="50" charset="-128"/>
                <a:ea typeface="ＭＳ Ｐゴシック" pitchFamily="50" charset="-128"/>
              </a:rPr>
              <a:t>物理領域のみ</a:t>
            </a:r>
            <a:endParaRPr lang="en-US" altLang="ja-JP" sz="1600" b="1" dirty="0" smtClean="0">
              <a:effectLst>
                <a:outerShdw blurRad="38100" dist="38100" dir="2700000" algn="tl">
                  <a:srgbClr val="000000">
                    <a:alpha val="43137"/>
                  </a:srgbClr>
                </a:outerShdw>
              </a:effectLst>
              <a:latin typeface="ＭＳ Ｐゴシック" pitchFamily="50" charset="-128"/>
              <a:ea typeface="ＭＳ Ｐゴシック" pitchFamily="50" charset="-128"/>
            </a:endParaRPr>
          </a:p>
        </p:txBody>
      </p:sp>
      <p:sp>
        <p:nvSpPr>
          <p:cNvPr id="67" name="右矢印 66"/>
          <p:cNvSpPr/>
          <p:nvPr/>
        </p:nvSpPr>
        <p:spPr>
          <a:xfrm rot="10800000">
            <a:off x="7335421" y="3357498"/>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正方形/長方形 87"/>
          <p:cNvSpPr/>
          <p:nvPr/>
        </p:nvSpPr>
        <p:spPr>
          <a:xfrm>
            <a:off x="1356008" y="3035128"/>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1356007" y="3914676"/>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1336957" y="4086126"/>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1356007" y="4438551"/>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1347125" y="1794271"/>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1347125" y="1622821"/>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1687249" y="2498214"/>
            <a:ext cx="818278"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627595" y="2679189"/>
            <a:ext cx="1906507"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1804394" y="2849477"/>
            <a:ext cx="705418" cy="146918"/>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1635647" y="3212589"/>
            <a:ext cx="869880"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1626122" y="3384039"/>
            <a:ext cx="869880"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1626122" y="3555489"/>
            <a:ext cx="869880"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1635647" y="3745989"/>
            <a:ext cx="869880" cy="120344"/>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1346482" y="4267101"/>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1762729" y="4611573"/>
            <a:ext cx="705418" cy="146918"/>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1347125" y="1441846"/>
            <a:ext cx="1163141"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p:cNvSpPr/>
          <p:nvPr/>
        </p:nvSpPr>
        <p:spPr>
          <a:xfrm>
            <a:off x="1605569" y="1972869"/>
            <a:ext cx="892618"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1605569" y="2153844"/>
            <a:ext cx="892618"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1596044" y="2325294"/>
            <a:ext cx="892618" cy="12409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1687249" y="4806376"/>
            <a:ext cx="783866" cy="12409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1356008" y="4977826"/>
            <a:ext cx="1124632" cy="12409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1356008" y="5158801"/>
            <a:ext cx="1124632" cy="12409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1365533" y="5330251"/>
            <a:ext cx="1124632" cy="12409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a:off x="1356008" y="5511226"/>
            <a:ext cx="1124632" cy="124098"/>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右矢印 140"/>
          <p:cNvSpPr/>
          <p:nvPr/>
        </p:nvSpPr>
        <p:spPr>
          <a:xfrm>
            <a:off x="5764956" y="1587751"/>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2" name="右矢印 141"/>
          <p:cNvSpPr/>
          <p:nvPr/>
        </p:nvSpPr>
        <p:spPr>
          <a:xfrm>
            <a:off x="3150612" y="1766029"/>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右矢印 143"/>
          <p:cNvSpPr/>
          <p:nvPr/>
        </p:nvSpPr>
        <p:spPr>
          <a:xfrm>
            <a:off x="2866388" y="5465719"/>
            <a:ext cx="219968" cy="197894"/>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正方形/長方形 144"/>
          <p:cNvSpPr/>
          <p:nvPr/>
        </p:nvSpPr>
        <p:spPr>
          <a:xfrm>
            <a:off x="1687248" y="6453584"/>
            <a:ext cx="568070" cy="131870"/>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5793652" y="6168494"/>
            <a:ext cx="553425" cy="128587"/>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1687248" y="6159327"/>
            <a:ext cx="565843" cy="147280"/>
          </a:xfrm>
          <a:prstGeom prst="rect">
            <a:avLst/>
          </a:pr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3809999" y="6159327"/>
            <a:ext cx="579073" cy="147279"/>
          </a:xfrm>
          <a:prstGeom prst="rect">
            <a:avLst/>
          </a:prstGeom>
          <a:solidFill>
            <a:schemeClr val="accent3">
              <a:lumMod val="40000"/>
              <a:lumOff val="6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5090613" y="6453584"/>
            <a:ext cx="523657" cy="13187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右矢印 62"/>
          <p:cNvSpPr/>
          <p:nvPr/>
        </p:nvSpPr>
        <p:spPr>
          <a:xfrm rot="10800000">
            <a:off x="7332520" y="2479969"/>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テキスト ボックス 69"/>
          <p:cNvSpPr txBox="1"/>
          <p:nvPr/>
        </p:nvSpPr>
        <p:spPr>
          <a:xfrm>
            <a:off x="7620620" y="2399176"/>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+0.54</a:t>
            </a:r>
          </a:p>
        </p:txBody>
      </p:sp>
      <p:sp>
        <p:nvSpPr>
          <p:cNvPr id="73" name="右矢印 72"/>
          <p:cNvSpPr/>
          <p:nvPr/>
        </p:nvSpPr>
        <p:spPr>
          <a:xfrm rot="10800000">
            <a:off x="4499385" y="3361284"/>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テキスト ボックス 73"/>
          <p:cNvSpPr txBox="1"/>
          <p:nvPr/>
        </p:nvSpPr>
        <p:spPr>
          <a:xfrm>
            <a:off x="4768250" y="3282814"/>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+0.40</a:t>
            </a:r>
          </a:p>
        </p:txBody>
      </p:sp>
      <p:sp>
        <p:nvSpPr>
          <p:cNvPr id="75" name="テキスト ボックス 74"/>
          <p:cNvSpPr txBox="1"/>
          <p:nvPr/>
        </p:nvSpPr>
        <p:spPr>
          <a:xfrm>
            <a:off x="4768250" y="3092314"/>
            <a:ext cx="644728" cy="338554"/>
          </a:xfrm>
          <a:prstGeom prst="rect">
            <a:avLst/>
          </a:prstGeom>
          <a:noFill/>
        </p:spPr>
        <p:txBody>
          <a:bodyPr wrap="none" rtlCol="0">
            <a:spAutoFit/>
          </a:bodyPr>
          <a:lstStyle/>
          <a:p>
            <a:r>
              <a:rPr lang="en-US" altLang="ja-JP" sz="1600" b="1" dirty="0" smtClean="0">
                <a:solidFill>
                  <a:srgbClr val="FF0000"/>
                </a:solidFill>
                <a:latin typeface="ＭＳ Ｐゴシック" pitchFamily="50" charset="-128"/>
                <a:ea typeface="ＭＳ Ｐゴシック" pitchFamily="50" charset="-128"/>
              </a:rPr>
              <a:t>+0.41</a:t>
            </a:r>
          </a:p>
        </p:txBody>
      </p:sp>
      <p:sp>
        <p:nvSpPr>
          <p:cNvPr id="76" name="右矢印 75"/>
          <p:cNvSpPr/>
          <p:nvPr/>
        </p:nvSpPr>
        <p:spPr>
          <a:xfrm rot="10800000">
            <a:off x="4499385" y="3170784"/>
            <a:ext cx="341853" cy="19789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右矢印 76"/>
          <p:cNvSpPr/>
          <p:nvPr/>
        </p:nvSpPr>
        <p:spPr>
          <a:xfrm>
            <a:off x="3142420" y="4412223"/>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右矢印 77"/>
          <p:cNvSpPr/>
          <p:nvPr/>
        </p:nvSpPr>
        <p:spPr>
          <a:xfrm>
            <a:off x="5771584" y="1740151"/>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右矢印 78"/>
          <p:cNvSpPr/>
          <p:nvPr/>
        </p:nvSpPr>
        <p:spPr>
          <a:xfrm>
            <a:off x="5767774" y="1938594"/>
            <a:ext cx="219968" cy="197894"/>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右矢印 79"/>
          <p:cNvSpPr/>
          <p:nvPr/>
        </p:nvSpPr>
        <p:spPr>
          <a:xfrm rot="10800000">
            <a:off x="4186356" y="3002116"/>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右矢印 80"/>
          <p:cNvSpPr/>
          <p:nvPr/>
        </p:nvSpPr>
        <p:spPr>
          <a:xfrm>
            <a:off x="5773532" y="2298018"/>
            <a:ext cx="219968" cy="197894"/>
          </a:xfrm>
          <a:prstGeom prst="rightArrow">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右矢印 81"/>
          <p:cNvSpPr/>
          <p:nvPr/>
        </p:nvSpPr>
        <p:spPr>
          <a:xfrm>
            <a:off x="2872146" y="5298957"/>
            <a:ext cx="219968" cy="197894"/>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右矢印 82"/>
          <p:cNvSpPr/>
          <p:nvPr/>
        </p:nvSpPr>
        <p:spPr>
          <a:xfrm>
            <a:off x="2869278" y="5106317"/>
            <a:ext cx="219968" cy="197894"/>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右矢印 83"/>
          <p:cNvSpPr/>
          <p:nvPr/>
        </p:nvSpPr>
        <p:spPr>
          <a:xfrm>
            <a:off x="2875036" y="4930929"/>
            <a:ext cx="219968" cy="197894"/>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右矢印 84"/>
          <p:cNvSpPr/>
          <p:nvPr/>
        </p:nvSpPr>
        <p:spPr>
          <a:xfrm>
            <a:off x="2880794" y="4764167"/>
            <a:ext cx="219968" cy="197894"/>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右矢印 85"/>
          <p:cNvSpPr/>
          <p:nvPr/>
        </p:nvSpPr>
        <p:spPr>
          <a:xfrm>
            <a:off x="5804986" y="5445599"/>
            <a:ext cx="219968" cy="197894"/>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右矢印 86"/>
          <p:cNvSpPr/>
          <p:nvPr/>
        </p:nvSpPr>
        <p:spPr>
          <a:xfrm>
            <a:off x="5810744" y="5278837"/>
            <a:ext cx="219968" cy="197894"/>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右矢印 88"/>
          <p:cNvSpPr/>
          <p:nvPr/>
        </p:nvSpPr>
        <p:spPr>
          <a:xfrm>
            <a:off x="5807876" y="5086197"/>
            <a:ext cx="219968" cy="197894"/>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右矢印 96"/>
          <p:cNvSpPr/>
          <p:nvPr/>
        </p:nvSpPr>
        <p:spPr>
          <a:xfrm>
            <a:off x="5686151" y="4750288"/>
            <a:ext cx="341853" cy="197893"/>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右矢印 100"/>
          <p:cNvSpPr/>
          <p:nvPr/>
        </p:nvSpPr>
        <p:spPr>
          <a:xfrm>
            <a:off x="5691909" y="4928566"/>
            <a:ext cx="341853" cy="197893"/>
          </a:xfrm>
          <a:prstGeom prst="rightArrow">
            <a:avLst/>
          </a:prstGeom>
          <a:solidFill>
            <a:schemeClr val="accent5"/>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右矢印 101"/>
          <p:cNvSpPr/>
          <p:nvPr/>
        </p:nvSpPr>
        <p:spPr>
          <a:xfrm>
            <a:off x="3139552" y="4581875"/>
            <a:ext cx="219968" cy="197894"/>
          </a:xfrm>
          <a:prstGeom prst="rightArrow">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右矢印 102"/>
          <p:cNvSpPr/>
          <p:nvPr/>
        </p:nvSpPr>
        <p:spPr>
          <a:xfrm>
            <a:off x="6112985" y="4568833"/>
            <a:ext cx="219968" cy="197894"/>
          </a:xfrm>
          <a:prstGeom prst="rightArrow">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右矢印 103"/>
          <p:cNvSpPr/>
          <p:nvPr/>
        </p:nvSpPr>
        <p:spPr>
          <a:xfrm>
            <a:off x="6113494" y="4402122"/>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右矢印 104"/>
          <p:cNvSpPr/>
          <p:nvPr/>
        </p:nvSpPr>
        <p:spPr>
          <a:xfrm>
            <a:off x="6119252" y="4226734"/>
            <a:ext cx="219968" cy="197894"/>
          </a:xfrm>
          <a:prstGeom prst="rightArrow">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42012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73104" y="157788"/>
            <a:ext cx="8412880" cy="6555641"/>
          </a:xfrm>
          <a:prstGeom prst="rect">
            <a:avLst/>
          </a:prstGeom>
          <a:noFill/>
        </p:spPr>
        <p:txBody>
          <a:bodyPr wrap="none" rtlCol="0">
            <a:spAutoFit/>
          </a:bodyPr>
          <a:lstStyle/>
          <a:p>
            <a:pPr algn="ctr"/>
            <a:r>
              <a:rPr lang="ja-JP" altLang="en-US" sz="2800" b="1" dirty="0">
                <a:latin typeface="ＭＳ Ｐゴシック" pitchFamily="50" charset="-128"/>
                <a:ea typeface="ＭＳ Ｐゴシック" pitchFamily="50" charset="-128"/>
              </a:rPr>
              <a:t>自信</a:t>
            </a:r>
            <a:r>
              <a:rPr lang="ja-JP" altLang="en-US" sz="2800" b="1" dirty="0" smtClean="0">
                <a:latin typeface="ＭＳ Ｐゴシック" pitchFamily="50" charset="-128"/>
                <a:ea typeface="ＭＳ Ｐゴシック" pitchFamily="50" charset="-128"/>
              </a:rPr>
              <a:t>度</a:t>
            </a:r>
            <a:r>
              <a:rPr lang="ja-JP" altLang="en-US" sz="2800" b="1" dirty="0">
                <a:latin typeface="ＭＳ Ｐゴシック" pitchFamily="50" charset="-128"/>
                <a:ea typeface="ＭＳ Ｐゴシック" pitchFamily="50" charset="-128"/>
              </a:rPr>
              <a:t>の総評</a:t>
            </a:r>
            <a:endParaRPr lang="en-US" altLang="ja-JP" sz="2800" b="1" dirty="0">
              <a:latin typeface="ＭＳ Ｐゴシック" pitchFamily="50" charset="-128"/>
              <a:ea typeface="ＭＳ Ｐゴシック" pitchFamily="50" charset="-128"/>
            </a:endParaRPr>
          </a:p>
          <a:p>
            <a:endParaRPr lang="en-US" altLang="ja-JP" sz="800" b="1" u="sng" dirty="0" smtClean="0">
              <a:solidFill>
                <a:srgbClr val="00B050"/>
              </a:solidFill>
              <a:latin typeface="ＭＳ Ｐゴシック" pitchFamily="50" charset="-128"/>
              <a:ea typeface="ＭＳ Ｐゴシック" pitchFamily="50" charset="-128"/>
            </a:endParaRPr>
          </a:p>
          <a:p>
            <a:r>
              <a:rPr lang="ja-JP" altLang="en-US" sz="2400" b="1" u="sng" dirty="0" smtClean="0">
                <a:solidFill>
                  <a:srgbClr val="00B050"/>
                </a:solidFill>
                <a:latin typeface="ＭＳ Ｐゴシック" pitchFamily="50" charset="-128"/>
                <a:ea typeface="ＭＳ Ｐゴシック" pitchFamily="50" charset="-128"/>
              </a:rPr>
              <a:t>力学</a:t>
            </a:r>
            <a:r>
              <a:rPr lang="ja-JP" altLang="en-US" sz="2400" b="1" u="sng" dirty="0">
                <a:solidFill>
                  <a:srgbClr val="00B050"/>
                </a:solidFill>
                <a:latin typeface="ＭＳ Ｐゴシック" pitchFamily="50" charset="-128"/>
                <a:ea typeface="ＭＳ Ｐゴシック" pitchFamily="50" charset="-128"/>
              </a:rPr>
              <a:t>分野</a:t>
            </a:r>
            <a:r>
              <a:rPr lang="ja-JP" altLang="en-US" sz="2400" b="1" dirty="0">
                <a:latin typeface="ＭＳ Ｐゴシック" pitchFamily="50" charset="-128"/>
                <a:ea typeface="ＭＳ Ｐゴシック" pitchFamily="50" charset="-128"/>
              </a:rPr>
              <a:t>（平均は、男</a:t>
            </a:r>
            <a:r>
              <a:rPr lang="en-US" altLang="ja-JP" sz="2400" b="1" dirty="0">
                <a:solidFill>
                  <a:srgbClr val="FF0000"/>
                </a:solidFill>
                <a:latin typeface="ＭＳ Ｐゴシック" pitchFamily="50" charset="-128"/>
                <a:ea typeface="ＭＳ Ｐゴシック" pitchFamily="50" charset="-128"/>
              </a:rPr>
              <a:t>+</a:t>
            </a:r>
            <a:r>
              <a:rPr lang="en-US" altLang="ja-JP" sz="2400" b="1" dirty="0" smtClean="0">
                <a:solidFill>
                  <a:srgbClr val="FF0000"/>
                </a:solidFill>
                <a:latin typeface="ＭＳ Ｐゴシック" pitchFamily="50" charset="-128"/>
                <a:ea typeface="ＭＳ Ｐゴシック" pitchFamily="50" charset="-128"/>
              </a:rPr>
              <a:t>0.45</a:t>
            </a:r>
            <a:r>
              <a:rPr lang="ja-JP" altLang="en-US" sz="2400" b="1" dirty="0" err="1" smtClean="0">
                <a:latin typeface="ＭＳ Ｐゴシック" pitchFamily="50" charset="-128"/>
                <a:ea typeface="ＭＳ Ｐゴシック" pitchFamily="50" charset="-128"/>
              </a:rPr>
              <a:t>、</a:t>
            </a:r>
            <a:r>
              <a:rPr lang="ja-JP" altLang="en-US" sz="2400" b="1" dirty="0">
                <a:latin typeface="ＭＳ Ｐゴシック" pitchFamily="50" charset="-128"/>
                <a:ea typeface="ＭＳ Ｐゴシック" pitchFamily="50" charset="-128"/>
              </a:rPr>
              <a:t>女</a:t>
            </a:r>
            <a:r>
              <a:rPr lang="en-US" altLang="ja-JP" sz="2400" b="1" dirty="0">
                <a:solidFill>
                  <a:srgbClr val="FF0000"/>
                </a:solidFill>
                <a:latin typeface="ＭＳ Ｐゴシック" pitchFamily="50" charset="-128"/>
                <a:ea typeface="ＭＳ Ｐゴシック" pitchFamily="50" charset="-128"/>
              </a:rPr>
              <a:t>+</a:t>
            </a:r>
            <a:r>
              <a:rPr lang="en-US" altLang="ja-JP" sz="2400" b="1" dirty="0" smtClean="0">
                <a:solidFill>
                  <a:srgbClr val="FF0000"/>
                </a:solidFill>
                <a:latin typeface="ＭＳ Ｐゴシック" pitchFamily="50" charset="-128"/>
                <a:ea typeface="ＭＳ Ｐゴシック" pitchFamily="50" charset="-128"/>
              </a:rPr>
              <a:t>0.44</a:t>
            </a:r>
            <a:r>
              <a:rPr lang="ja-JP" altLang="en-US" sz="2400" b="1" dirty="0" smtClean="0">
                <a:latin typeface="ＭＳ Ｐゴシック" pitchFamily="50" charset="-128"/>
                <a:ea typeface="ＭＳ Ｐゴシック" pitchFamily="50" charset="-128"/>
              </a:rPr>
              <a:t>）</a:t>
            </a:r>
            <a:r>
              <a:rPr lang="en-US" altLang="ja-JP" b="1" dirty="0">
                <a:latin typeface="ＭＳ Ｐゴシック" pitchFamily="50" charset="-128"/>
                <a:ea typeface="ＭＳ Ｐゴシック" pitchFamily="50" charset="-128"/>
              </a:rPr>
              <a:t> [</a:t>
            </a:r>
            <a:r>
              <a:rPr lang="ja-JP" altLang="en-US" b="1" dirty="0">
                <a:latin typeface="ＭＳ Ｐゴシック" pitchFamily="50" charset="-128"/>
                <a:ea typeface="ＭＳ Ｐゴシック" pitchFamily="50" charset="-128"/>
              </a:rPr>
              <a:t>好嫌度：男</a:t>
            </a:r>
            <a:r>
              <a:rPr lang="en-US" altLang="ja-JP" b="1" dirty="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0.61</a:t>
            </a:r>
            <a:r>
              <a:rPr lang="ja-JP" altLang="en-US" b="1" dirty="0" err="1" smtClean="0">
                <a:latin typeface="ＭＳ Ｐゴシック" pitchFamily="50" charset="-128"/>
                <a:ea typeface="ＭＳ Ｐゴシック" pitchFamily="50" charset="-128"/>
              </a:rPr>
              <a:t>、</a:t>
            </a:r>
            <a:r>
              <a:rPr lang="ja-JP" altLang="en-US" b="1" dirty="0">
                <a:latin typeface="ＭＳ Ｐゴシック" pitchFamily="50" charset="-128"/>
                <a:ea typeface="ＭＳ Ｐゴシック" pitchFamily="50" charset="-128"/>
              </a:rPr>
              <a:t>女</a:t>
            </a:r>
            <a:r>
              <a:rPr lang="en-US" altLang="ja-JP" b="1" dirty="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0.62]</a:t>
            </a:r>
            <a:endParaRPr lang="en-US" altLang="ja-JP" b="1" dirty="0">
              <a:latin typeface="ＭＳ Ｐゴシック" pitchFamily="50" charset="-128"/>
              <a:ea typeface="ＭＳ Ｐゴシック" pitchFamily="50" charset="-128"/>
            </a:endParaRPr>
          </a:p>
          <a:p>
            <a:r>
              <a:rPr lang="ja-JP" altLang="en-US" sz="2400" b="1" dirty="0">
                <a:latin typeface="ＭＳ Ｐゴシック" pitchFamily="50" charset="-128"/>
                <a:ea typeface="ＭＳ Ｐゴシック" pitchFamily="50" charset="-128"/>
              </a:rPr>
              <a:t>　</a:t>
            </a:r>
            <a:r>
              <a:rPr lang="ja-JP" altLang="en-US" sz="2400" b="1" dirty="0" smtClean="0">
                <a:latin typeface="ＭＳ Ｐゴシック" pitchFamily="50" charset="-128"/>
                <a:ea typeface="ＭＳ Ｐゴシック" pitchFamily="50" charset="-128"/>
              </a:rPr>
              <a:t>男女共</a:t>
            </a:r>
            <a:r>
              <a:rPr lang="ja-JP" altLang="en-US" sz="2400" b="1" dirty="0">
                <a:latin typeface="ＭＳ Ｐゴシック" pitchFamily="50" charset="-128"/>
                <a:ea typeface="ＭＳ Ｐゴシック" pitchFamily="50" charset="-128"/>
              </a:rPr>
              <a:t>に、好きなだけで</a:t>
            </a:r>
            <a:r>
              <a:rPr lang="ja-JP" altLang="en-US" sz="2400" b="1">
                <a:latin typeface="ＭＳ Ｐゴシック" pitchFamily="50" charset="-128"/>
                <a:ea typeface="ＭＳ Ｐゴシック" pitchFamily="50" charset="-128"/>
              </a:rPr>
              <a:t>なく</a:t>
            </a:r>
            <a:r>
              <a:rPr lang="ja-JP" altLang="en-US" sz="2400" b="1" smtClean="0">
                <a:latin typeface="ＭＳ Ｐゴシック" pitchFamily="50" charset="-128"/>
                <a:ea typeface="ＭＳ Ｐゴシック" pitchFamily="50" charset="-128"/>
              </a:rPr>
              <a:t>、</a:t>
            </a:r>
            <a:r>
              <a:rPr lang="ja-JP" altLang="en-US" sz="2400" b="1">
                <a:latin typeface="ＭＳ Ｐゴシック" pitchFamily="50" charset="-128"/>
                <a:ea typeface="ＭＳ Ｐゴシック" pitchFamily="50" charset="-128"/>
              </a:rPr>
              <a:t>自信</a:t>
            </a:r>
            <a:r>
              <a:rPr lang="ja-JP" altLang="en-US" sz="2400" b="1" smtClean="0">
                <a:latin typeface="ＭＳ Ｐゴシック" pitchFamily="50" charset="-128"/>
                <a:ea typeface="ＭＳ Ｐゴシック" pitchFamily="50" charset="-128"/>
              </a:rPr>
              <a:t>度</a:t>
            </a:r>
            <a:r>
              <a:rPr lang="ja-JP" altLang="en-US" sz="2400" b="1" dirty="0" smtClean="0">
                <a:latin typeface="ＭＳ Ｐゴシック" pitchFamily="50" charset="-128"/>
                <a:ea typeface="ＭＳ Ｐゴシック" pitchFamily="50" charset="-128"/>
              </a:rPr>
              <a:t>の数値が高かった。</a:t>
            </a:r>
            <a:endParaRPr lang="en-US" altLang="ja-JP" sz="2400" b="1" dirty="0" smtClean="0">
              <a:latin typeface="ＭＳ Ｐゴシック" pitchFamily="50" charset="-128"/>
              <a:ea typeface="ＭＳ Ｐゴシック" pitchFamily="50" charset="-128"/>
            </a:endParaRPr>
          </a:p>
          <a:p>
            <a:endParaRPr lang="en-US" altLang="ja-JP" sz="2400" b="1" dirty="0" smtClean="0">
              <a:latin typeface="ＭＳ Ｐゴシック" pitchFamily="50" charset="-128"/>
              <a:ea typeface="ＭＳ Ｐゴシック" pitchFamily="50" charset="-128"/>
            </a:endParaRPr>
          </a:p>
          <a:p>
            <a:r>
              <a:rPr lang="ja-JP" altLang="en-US" sz="2400" b="1" u="sng" dirty="0">
                <a:solidFill>
                  <a:srgbClr val="FF0000"/>
                </a:solidFill>
                <a:latin typeface="ＭＳ Ｐゴシック" pitchFamily="50" charset="-128"/>
                <a:ea typeface="ＭＳ Ｐゴシック" pitchFamily="50" charset="-128"/>
              </a:rPr>
              <a:t>熱学分野</a:t>
            </a:r>
            <a:r>
              <a:rPr lang="ja-JP" altLang="en-US" sz="2400" b="1" dirty="0">
                <a:latin typeface="ＭＳ Ｐゴシック" pitchFamily="50" charset="-128"/>
                <a:ea typeface="ＭＳ Ｐゴシック" pitchFamily="50" charset="-128"/>
              </a:rPr>
              <a:t>（平均は</a:t>
            </a:r>
            <a:r>
              <a:rPr lang="ja-JP" altLang="en-US" sz="2400" b="1" dirty="0" smtClean="0">
                <a:latin typeface="ＭＳ Ｐゴシック" pitchFamily="50" charset="-128"/>
                <a:ea typeface="ＭＳ Ｐゴシック" pitchFamily="50" charset="-128"/>
              </a:rPr>
              <a:t>、</a:t>
            </a:r>
            <a:r>
              <a:rPr lang="ja-JP" altLang="en-US" sz="2400" b="1" dirty="0">
                <a:latin typeface="ＭＳ Ｐゴシック" pitchFamily="50" charset="-128"/>
                <a:ea typeface="ＭＳ Ｐゴシック" pitchFamily="50" charset="-128"/>
              </a:rPr>
              <a:t>男</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0.11</a:t>
            </a:r>
            <a:r>
              <a:rPr lang="ja-JP" altLang="en-US" sz="2400" b="1" dirty="0" err="1" smtClean="0">
                <a:latin typeface="ＭＳ Ｐゴシック" pitchFamily="50" charset="-128"/>
                <a:ea typeface="ＭＳ Ｐゴシック" pitchFamily="50" charset="-128"/>
              </a:rPr>
              <a:t>、</a:t>
            </a:r>
            <a:r>
              <a:rPr lang="ja-JP" altLang="en-US" sz="2400" b="1" dirty="0" smtClean="0">
                <a:latin typeface="ＭＳ Ｐゴシック" pitchFamily="50" charset="-128"/>
                <a:ea typeface="ＭＳ Ｐゴシック" pitchFamily="50" charset="-128"/>
              </a:rPr>
              <a:t>女</a:t>
            </a:r>
            <a:r>
              <a:rPr lang="en-US" altLang="ja-JP" sz="2400" b="1" dirty="0" smtClean="0">
                <a:solidFill>
                  <a:srgbClr val="0070C0"/>
                </a:solidFill>
                <a:latin typeface="ＭＳ Ｐゴシック" pitchFamily="50" charset="-128"/>
                <a:ea typeface="ＭＳ Ｐゴシック" pitchFamily="50" charset="-128"/>
              </a:rPr>
              <a:t>-0.06</a:t>
            </a:r>
            <a:r>
              <a:rPr lang="ja-JP" altLang="en-US" sz="2400" b="1" dirty="0" smtClean="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a:t>
            </a:r>
            <a:r>
              <a:rPr lang="ja-JP" altLang="en-US" b="1" dirty="0" smtClean="0">
                <a:latin typeface="ＭＳ Ｐゴシック" pitchFamily="50" charset="-128"/>
                <a:ea typeface="ＭＳ Ｐゴシック" pitchFamily="50" charset="-128"/>
              </a:rPr>
              <a:t>好嫌度：男</a:t>
            </a:r>
            <a:r>
              <a:rPr lang="en-US" altLang="ja-JP" b="1" dirty="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0.18</a:t>
            </a:r>
            <a:r>
              <a:rPr lang="ja-JP" altLang="en-US" b="1" dirty="0" err="1" smtClean="0">
                <a:latin typeface="ＭＳ Ｐゴシック" pitchFamily="50" charset="-128"/>
                <a:ea typeface="ＭＳ Ｐゴシック" pitchFamily="50" charset="-128"/>
              </a:rPr>
              <a:t>、</a:t>
            </a:r>
            <a:r>
              <a:rPr lang="ja-JP" altLang="en-US" b="1" dirty="0" smtClean="0">
                <a:latin typeface="ＭＳ Ｐゴシック" pitchFamily="50" charset="-128"/>
                <a:ea typeface="ＭＳ Ｐゴシック" pitchFamily="50" charset="-128"/>
              </a:rPr>
              <a:t>女</a:t>
            </a:r>
            <a:r>
              <a:rPr lang="en-US" altLang="ja-JP" b="1" dirty="0" smtClean="0">
                <a:latin typeface="ＭＳ Ｐゴシック" pitchFamily="50" charset="-128"/>
                <a:ea typeface="ＭＳ Ｐゴシック" pitchFamily="50" charset="-128"/>
              </a:rPr>
              <a:t>+0.18</a:t>
            </a:r>
            <a:r>
              <a:rPr lang="en-US" altLang="ja-JP" b="1" dirty="0">
                <a:latin typeface="ＭＳ Ｐゴシック" pitchFamily="50" charset="-128"/>
                <a:ea typeface="ＭＳ Ｐゴシック" pitchFamily="50" charset="-128"/>
              </a:rPr>
              <a:t>]</a:t>
            </a:r>
          </a:p>
          <a:p>
            <a:r>
              <a:rPr lang="ja-JP" altLang="en-US" sz="2400" b="1" dirty="0">
                <a:latin typeface="ＭＳ Ｐゴシック" pitchFamily="50" charset="-128"/>
                <a:ea typeface="ＭＳ Ｐゴシック" pitchFamily="50" charset="-128"/>
              </a:rPr>
              <a:t>　</a:t>
            </a:r>
            <a:r>
              <a:rPr lang="ja-JP" altLang="en-US" sz="2400" b="1" dirty="0" smtClean="0">
                <a:latin typeface="ＭＳ Ｐゴシック" pitchFamily="50" charset="-128"/>
                <a:ea typeface="ＭＳ Ｐゴシック" pitchFamily="50" charset="-128"/>
              </a:rPr>
              <a:t>男子の自信度は高くないが、女子は更に低く負の値</a:t>
            </a:r>
            <a:endParaRPr lang="en-US" altLang="ja-JP" sz="2400" b="1" dirty="0" smtClean="0">
              <a:latin typeface="ＭＳ Ｐゴシック" pitchFamily="50" charset="-128"/>
              <a:ea typeface="ＭＳ Ｐゴシック" pitchFamily="50" charset="-128"/>
            </a:endParaRPr>
          </a:p>
          <a:p>
            <a:endParaRPr lang="en-US" altLang="ja-JP" sz="2400" b="1" dirty="0" smtClean="0">
              <a:latin typeface="ＭＳ Ｐゴシック" pitchFamily="50" charset="-128"/>
              <a:ea typeface="ＭＳ Ｐゴシック" pitchFamily="50" charset="-128"/>
            </a:endParaRPr>
          </a:p>
          <a:p>
            <a:r>
              <a:rPr lang="ja-JP" altLang="en-US" sz="2400" b="1" u="sng" dirty="0">
                <a:solidFill>
                  <a:srgbClr val="0070C0"/>
                </a:solidFill>
                <a:latin typeface="ＭＳ Ｐゴシック" pitchFamily="50" charset="-128"/>
                <a:ea typeface="ＭＳ Ｐゴシック" pitchFamily="50" charset="-128"/>
              </a:rPr>
              <a:t>波動分野</a:t>
            </a:r>
            <a:r>
              <a:rPr lang="ja-JP" altLang="en-US" sz="2400" b="1" dirty="0">
                <a:latin typeface="ＭＳ Ｐゴシック" pitchFamily="50" charset="-128"/>
                <a:ea typeface="ＭＳ Ｐゴシック" pitchFamily="50" charset="-128"/>
              </a:rPr>
              <a:t>（平均は、男</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0.23</a:t>
            </a:r>
            <a:r>
              <a:rPr lang="ja-JP" altLang="en-US" sz="2400" b="1" dirty="0" err="1" smtClean="0">
                <a:latin typeface="ＭＳ Ｐゴシック" pitchFamily="50" charset="-128"/>
                <a:ea typeface="ＭＳ Ｐゴシック" pitchFamily="50" charset="-128"/>
              </a:rPr>
              <a:t>、</a:t>
            </a:r>
            <a:r>
              <a:rPr lang="ja-JP" altLang="en-US" sz="2400" b="1" dirty="0" smtClean="0">
                <a:latin typeface="ＭＳ Ｐゴシック" pitchFamily="50" charset="-128"/>
                <a:ea typeface="ＭＳ Ｐゴシック" pitchFamily="50" charset="-128"/>
              </a:rPr>
              <a:t>女</a:t>
            </a:r>
            <a:r>
              <a:rPr lang="en-US" altLang="ja-JP" sz="2400" b="1" dirty="0" smtClean="0">
                <a:latin typeface="ＭＳ Ｐゴシック" pitchFamily="50" charset="-128"/>
                <a:ea typeface="ＭＳ Ｐゴシック" pitchFamily="50" charset="-128"/>
              </a:rPr>
              <a:t>±0.00</a:t>
            </a:r>
            <a:r>
              <a:rPr lang="ja-JP" altLang="en-US" sz="2400" b="1" dirty="0" smtClean="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a:t>
            </a:r>
            <a:r>
              <a:rPr lang="ja-JP" altLang="en-US" b="1" dirty="0" smtClean="0">
                <a:latin typeface="ＭＳ Ｐゴシック" pitchFamily="50" charset="-128"/>
                <a:ea typeface="ＭＳ Ｐゴシック" pitchFamily="50" charset="-128"/>
              </a:rPr>
              <a:t>好</a:t>
            </a:r>
            <a:r>
              <a:rPr lang="ja-JP" altLang="en-US" b="1" dirty="0">
                <a:latin typeface="ＭＳ Ｐゴシック" pitchFamily="50" charset="-128"/>
                <a:ea typeface="ＭＳ Ｐゴシック" pitchFamily="50" charset="-128"/>
              </a:rPr>
              <a:t>嫌度：男</a:t>
            </a:r>
            <a:r>
              <a:rPr lang="en-US" altLang="ja-JP" b="1" dirty="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0.16</a:t>
            </a:r>
            <a:r>
              <a:rPr lang="ja-JP" altLang="en-US" b="1" dirty="0" err="1" smtClean="0">
                <a:latin typeface="ＭＳ Ｐゴシック" pitchFamily="50" charset="-128"/>
                <a:ea typeface="ＭＳ Ｐゴシック" pitchFamily="50" charset="-128"/>
              </a:rPr>
              <a:t>、</a:t>
            </a:r>
            <a:r>
              <a:rPr lang="ja-JP" altLang="en-US" b="1" dirty="0">
                <a:latin typeface="ＭＳ Ｐゴシック" pitchFamily="50" charset="-128"/>
                <a:ea typeface="ＭＳ Ｐゴシック" pitchFamily="50" charset="-128"/>
              </a:rPr>
              <a:t>女</a:t>
            </a:r>
            <a:r>
              <a:rPr lang="en-US" altLang="ja-JP" b="1" dirty="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0.19]</a:t>
            </a:r>
            <a:endParaRPr lang="en-US" altLang="ja-JP" sz="2400" b="1" dirty="0">
              <a:latin typeface="ＭＳ Ｐゴシック" pitchFamily="50" charset="-128"/>
              <a:ea typeface="ＭＳ Ｐゴシック" pitchFamily="50" charset="-128"/>
            </a:endParaRPr>
          </a:p>
          <a:p>
            <a:r>
              <a:rPr lang="ja-JP" altLang="en-US" sz="2400" b="1" dirty="0" smtClean="0">
                <a:latin typeface="ＭＳ Ｐゴシック" pitchFamily="50" charset="-128"/>
                <a:ea typeface="ＭＳ Ｐゴシック" pitchFamily="50" charset="-128"/>
              </a:rPr>
              <a:t>　女子は、好嫌度に対して自信度が下がる項目があった</a:t>
            </a:r>
            <a:endParaRPr lang="en-US" altLang="ja-JP" sz="2400" b="1" dirty="0" smtClean="0">
              <a:latin typeface="ＭＳ Ｐゴシック" pitchFamily="50" charset="-128"/>
              <a:ea typeface="ＭＳ Ｐゴシック" pitchFamily="50" charset="-128"/>
            </a:endParaRPr>
          </a:p>
          <a:p>
            <a:endParaRPr lang="en-US" altLang="ja-JP" sz="2400" b="1" dirty="0" smtClean="0">
              <a:latin typeface="ＭＳ Ｐゴシック" pitchFamily="50" charset="-128"/>
              <a:ea typeface="ＭＳ Ｐゴシック" pitchFamily="50" charset="-128"/>
            </a:endParaRPr>
          </a:p>
          <a:p>
            <a:r>
              <a:rPr lang="ja-JP" altLang="en-US" sz="2400" b="1" u="sng" dirty="0" smtClean="0">
                <a:solidFill>
                  <a:srgbClr val="FFC000"/>
                </a:solidFill>
                <a:latin typeface="ＭＳ Ｐゴシック" pitchFamily="50" charset="-128"/>
                <a:ea typeface="ＭＳ Ｐゴシック" pitchFamily="50" charset="-128"/>
              </a:rPr>
              <a:t>電磁気学分野</a:t>
            </a:r>
            <a:r>
              <a:rPr lang="ja-JP" altLang="en-US" sz="2400" b="1" dirty="0">
                <a:latin typeface="ＭＳ Ｐゴシック" pitchFamily="50" charset="-128"/>
                <a:ea typeface="ＭＳ Ｐゴシック" pitchFamily="50" charset="-128"/>
              </a:rPr>
              <a:t>（平均は、男</a:t>
            </a:r>
            <a:r>
              <a:rPr lang="en-US" altLang="ja-JP" sz="2400" b="1" dirty="0">
                <a:latin typeface="ＭＳ Ｐゴシック" pitchFamily="50" charset="-128"/>
                <a:ea typeface="ＭＳ Ｐゴシック" pitchFamily="50" charset="-128"/>
              </a:rPr>
              <a:t>+</a:t>
            </a:r>
            <a:r>
              <a:rPr lang="en-US" altLang="ja-JP" sz="2400" b="1" dirty="0" smtClean="0">
                <a:latin typeface="ＭＳ Ｐゴシック" pitchFamily="50" charset="-128"/>
                <a:ea typeface="ＭＳ Ｐゴシック" pitchFamily="50" charset="-128"/>
              </a:rPr>
              <a:t>0.17</a:t>
            </a:r>
            <a:r>
              <a:rPr lang="ja-JP" altLang="en-US" sz="2400" b="1" dirty="0" err="1" smtClean="0">
                <a:latin typeface="ＭＳ Ｐゴシック" pitchFamily="50" charset="-128"/>
                <a:ea typeface="ＭＳ Ｐゴシック" pitchFamily="50" charset="-128"/>
              </a:rPr>
              <a:t>、</a:t>
            </a:r>
            <a:r>
              <a:rPr lang="ja-JP" altLang="en-US" sz="2400" b="1" dirty="0" smtClean="0">
                <a:latin typeface="ＭＳ Ｐゴシック" pitchFamily="50" charset="-128"/>
                <a:ea typeface="ＭＳ Ｐゴシック" pitchFamily="50" charset="-128"/>
              </a:rPr>
              <a:t>女</a:t>
            </a:r>
            <a:r>
              <a:rPr lang="en-US" altLang="ja-JP" sz="2400" b="1" dirty="0" smtClean="0">
                <a:solidFill>
                  <a:srgbClr val="0070C0"/>
                </a:solidFill>
                <a:latin typeface="ＭＳ Ｐゴシック" pitchFamily="50" charset="-128"/>
                <a:ea typeface="ＭＳ Ｐゴシック" pitchFamily="50" charset="-128"/>
              </a:rPr>
              <a:t>-0.13</a:t>
            </a:r>
            <a:r>
              <a:rPr lang="ja-JP" altLang="en-US" sz="2400" b="1" dirty="0" smtClean="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a:t>
            </a:r>
            <a:r>
              <a:rPr lang="ja-JP" altLang="en-US" b="1" dirty="0" smtClean="0">
                <a:latin typeface="ＭＳ Ｐゴシック" pitchFamily="50" charset="-128"/>
                <a:ea typeface="ＭＳ Ｐゴシック" pitchFamily="50" charset="-128"/>
              </a:rPr>
              <a:t>好</a:t>
            </a:r>
            <a:r>
              <a:rPr lang="ja-JP" altLang="en-US" b="1" dirty="0">
                <a:latin typeface="ＭＳ Ｐゴシック" pitchFamily="50" charset="-128"/>
                <a:ea typeface="ＭＳ Ｐゴシック" pitchFamily="50" charset="-128"/>
              </a:rPr>
              <a:t>嫌度：男</a:t>
            </a:r>
            <a:r>
              <a:rPr lang="en-US" altLang="ja-JP" b="1" dirty="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0.21</a:t>
            </a:r>
            <a:r>
              <a:rPr lang="ja-JP" altLang="en-US" b="1" dirty="0" err="1" smtClean="0">
                <a:latin typeface="ＭＳ Ｐゴシック" pitchFamily="50" charset="-128"/>
                <a:ea typeface="ＭＳ Ｐゴシック" pitchFamily="50" charset="-128"/>
              </a:rPr>
              <a:t>、</a:t>
            </a:r>
            <a:r>
              <a:rPr lang="ja-JP" altLang="en-US" b="1" dirty="0">
                <a:latin typeface="ＭＳ Ｐゴシック" pitchFamily="50" charset="-128"/>
                <a:ea typeface="ＭＳ Ｐゴシック" pitchFamily="50" charset="-128"/>
              </a:rPr>
              <a:t>女</a:t>
            </a:r>
            <a:r>
              <a:rPr lang="en-US" altLang="ja-JP" b="1" dirty="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0.03]</a:t>
            </a:r>
            <a:endParaRPr lang="en-US" altLang="ja-JP" sz="2400" b="1" dirty="0">
              <a:latin typeface="ＭＳ Ｐゴシック" pitchFamily="50" charset="-128"/>
              <a:ea typeface="ＭＳ Ｐゴシック" pitchFamily="50" charset="-128"/>
            </a:endParaRPr>
          </a:p>
          <a:p>
            <a:r>
              <a:rPr lang="ja-JP" altLang="en-US" sz="2400" b="1" dirty="0" smtClean="0">
                <a:latin typeface="ＭＳ Ｐゴシック" pitchFamily="50" charset="-128"/>
                <a:ea typeface="ＭＳ Ｐゴシック" pitchFamily="50" charset="-128"/>
              </a:rPr>
              <a:t>　男子は自信度に正負のばらつきが見られた。女子</a:t>
            </a:r>
            <a:r>
              <a:rPr lang="ja-JP" altLang="en-US" sz="2400" b="1" dirty="0">
                <a:latin typeface="ＭＳ Ｐゴシック" pitchFamily="50" charset="-128"/>
                <a:ea typeface="ＭＳ Ｐゴシック" pitchFamily="50" charset="-128"/>
              </a:rPr>
              <a:t>は</a:t>
            </a:r>
            <a:r>
              <a:rPr lang="ja-JP" altLang="en-US" sz="2400" b="1" dirty="0" smtClean="0">
                <a:latin typeface="ＭＳ Ｐゴシック" pitchFamily="50" charset="-128"/>
                <a:ea typeface="ＭＳ Ｐゴシック" pitchFamily="50" charset="-128"/>
              </a:rPr>
              <a:t>好嫌度が</a:t>
            </a:r>
            <a:endParaRPr lang="en-US" altLang="ja-JP" sz="2400" b="1" dirty="0" smtClean="0">
              <a:latin typeface="ＭＳ Ｐゴシック" pitchFamily="50" charset="-128"/>
              <a:ea typeface="ＭＳ Ｐゴシック" pitchFamily="50" charset="-128"/>
            </a:endParaRPr>
          </a:p>
          <a:p>
            <a:r>
              <a:rPr lang="ja-JP" altLang="en-US" sz="2400" b="1" dirty="0">
                <a:latin typeface="ＭＳ Ｐゴシック" pitchFamily="50" charset="-128"/>
                <a:ea typeface="ＭＳ Ｐゴシック" pitchFamily="50" charset="-128"/>
              </a:rPr>
              <a:t>　</a:t>
            </a:r>
            <a:r>
              <a:rPr lang="ja-JP" altLang="en-US" sz="2400" b="1" dirty="0" smtClean="0">
                <a:latin typeface="ＭＳ Ｐゴシック" pitchFamily="50" charset="-128"/>
                <a:ea typeface="ＭＳ Ｐゴシック" pitchFamily="50" charset="-128"/>
              </a:rPr>
              <a:t>負だった項目において、更に自信度の数値が下がった。</a:t>
            </a:r>
            <a:endParaRPr lang="en-US" altLang="ja-JP" sz="2400" b="1" dirty="0" smtClean="0">
              <a:latin typeface="ＭＳ Ｐゴシック" pitchFamily="50" charset="-128"/>
              <a:ea typeface="ＭＳ Ｐゴシック" pitchFamily="50" charset="-128"/>
            </a:endParaRPr>
          </a:p>
          <a:p>
            <a:endParaRPr lang="en-US" altLang="ja-JP" sz="2400" b="1" dirty="0">
              <a:latin typeface="ＭＳ Ｐゴシック" pitchFamily="50" charset="-128"/>
              <a:ea typeface="ＭＳ Ｐゴシック" pitchFamily="50" charset="-128"/>
            </a:endParaRPr>
          </a:p>
          <a:p>
            <a:r>
              <a:rPr lang="ja-JP" altLang="en-US" sz="2400" b="1" u="sng" dirty="0" smtClean="0">
                <a:solidFill>
                  <a:srgbClr val="7030A0"/>
                </a:solidFill>
                <a:latin typeface="ＭＳ Ｐゴシック" pitchFamily="50" charset="-128"/>
                <a:ea typeface="ＭＳ Ｐゴシック" pitchFamily="50" charset="-128"/>
              </a:rPr>
              <a:t>原子</a:t>
            </a:r>
            <a:r>
              <a:rPr lang="ja-JP" altLang="en-US" sz="2400" b="1" u="sng" dirty="0">
                <a:solidFill>
                  <a:srgbClr val="7030A0"/>
                </a:solidFill>
                <a:latin typeface="ＭＳ Ｐゴシック" pitchFamily="50" charset="-128"/>
                <a:ea typeface="ＭＳ Ｐゴシック" pitchFamily="50" charset="-128"/>
              </a:rPr>
              <a:t>物理分野</a:t>
            </a:r>
            <a:r>
              <a:rPr lang="ja-JP" altLang="en-US" sz="2400" b="1" dirty="0">
                <a:latin typeface="ＭＳ Ｐゴシック" pitchFamily="50" charset="-128"/>
                <a:ea typeface="ＭＳ Ｐゴシック" pitchFamily="50" charset="-128"/>
              </a:rPr>
              <a:t>（平均は、</a:t>
            </a:r>
            <a:r>
              <a:rPr lang="ja-JP" altLang="en-US" sz="2400" b="1" dirty="0" smtClean="0">
                <a:latin typeface="ＭＳ Ｐゴシック" pitchFamily="50" charset="-128"/>
                <a:ea typeface="ＭＳ Ｐゴシック" pitchFamily="50" charset="-128"/>
              </a:rPr>
              <a:t>男</a:t>
            </a:r>
            <a:r>
              <a:rPr lang="en-US" altLang="ja-JP" sz="2400" b="1" dirty="0" smtClean="0">
                <a:solidFill>
                  <a:srgbClr val="0070C0"/>
                </a:solidFill>
                <a:latin typeface="ＭＳ Ｐゴシック" pitchFamily="50" charset="-128"/>
                <a:ea typeface="ＭＳ Ｐゴシック" pitchFamily="50" charset="-128"/>
              </a:rPr>
              <a:t>-0.29</a:t>
            </a:r>
            <a:r>
              <a:rPr lang="ja-JP" altLang="en-US" sz="2400" b="1" dirty="0" err="1" smtClean="0">
                <a:latin typeface="ＭＳ Ｐゴシック" pitchFamily="50" charset="-128"/>
                <a:ea typeface="ＭＳ Ｐゴシック" pitchFamily="50" charset="-128"/>
              </a:rPr>
              <a:t>、</a:t>
            </a:r>
            <a:r>
              <a:rPr lang="ja-JP" altLang="en-US" sz="2400" b="1" dirty="0" smtClean="0">
                <a:latin typeface="ＭＳ Ｐゴシック" pitchFamily="50" charset="-128"/>
                <a:ea typeface="ＭＳ Ｐゴシック" pitchFamily="50" charset="-128"/>
              </a:rPr>
              <a:t>女</a:t>
            </a:r>
            <a:r>
              <a:rPr lang="en-US" altLang="ja-JP" sz="2400" b="1" dirty="0" smtClean="0">
                <a:solidFill>
                  <a:srgbClr val="0070C0"/>
                </a:solidFill>
                <a:latin typeface="ＭＳ Ｐゴシック" pitchFamily="50" charset="-128"/>
                <a:ea typeface="ＭＳ Ｐゴシック" pitchFamily="50" charset="-128"/>
              </a:rPr>
              <a:t>-0.38</a:t>
            </a:r>
            <a:r>
              <a:rPr lang="ja-JP" altLang="en-US" sz="2400" b="1" dirty="0" smtClean="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a:t>
            </a:r>
            <a:r>
              <a:rPr lang="ja-JP" altLang="en-US" b="1" dirty="0" smtClean="0">
                <a:latin typeface="ＭＳ Ｐゴシック" pitchFamily="50" charset="-128"/>
                <a:ea typeface="ＭＳ Ｐゴシック" pitchFamily="50" charset="-128"/>
              </a:rPr>
              <a:t>好</a:t>
            </a:r>
            <a:r>
              <a:rPr lang="ja-JP" altLang="en-US" b="1" dirty="0">
                <a:latin typeface="ＭＳ Ｐゴシック" pitchFamily="50" charset="-128"/>
                <a:ea typeface="ＭＳ Ｐゴシック" pitchFamily="50" charset="-128"/>
              </a:rPr>
              <a:t>嫌度：男</a:t>
            </a:r>
            <a:r>
              <a:rPr lang="en-US" altLang="ja-JP" b="1" dirty="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0.03</a:t>
            </a:r>
            <a:r>
              <a:rPr lang="ja-JP" altLang="en-US" b="1" dirty="0" err="1" smtClean="0">
                <a:latin typeface="ＭＳ Ｐゴシック" pitchFamily="50" charset="-128"/>
                <a:ea typeface="ＭＳ Ｐゴシック" pitchFamily="50" charset="-128"/>
              </a:rPr>
              <a:t>、</a:t>
            </a:r>
            <a:r>
              <a:rPr lang="ja-JP" altLang="en-US" b="1" dirty="0">
                <a:latin typeface="ＭＳ Ｐゴシック" pitchFamily="50" charset="-128"/>
                <a:ea typeface="ＭＳ Ｐゴシック" pitchFamily="50" charset="-128"/>
              </a:rPr>
              <a:t>女</a:t>
            </a:r>
            <a:r>
              <a:rPr lang="en-US" altLang="ja-JP" b="1" dirty="0">
                <a:latin typeface="ＭＳ Ｐゴシック" pitchFamily="50" charset="-128"/>
                <a:ea typeface="ＭＳ Ｐゴシック" pitchFamily="50" charset="-128"/>
              </a:rPr>
              <a:t>+</a:t>
            </a:r>
            <a:r>
              <a:rPr lang="en-US" altLang="ja-JP" b="1" dirty="0" smtClean="0">
                <a:latin typeface="ＭＳ Ｐゴシック" pitchFamily="50" charset="-128"/>
                <a:ea typeface="ＭＳ Ｐゴシック" pitchFamily="50" charset="-128"/>
              </a:rPr>
              <a:t>0.18]</a:t>
            </a:r>
            <a:endParaRPr lang="en-US" altLang="ja-JP" sz="2400" b="1" dirty="0">
              <a:latin typeface="ＭＳ Ｐゴシック" pitchFamily="50" charset="-128"/>
              <a:ea typeface="ＭＳ Ｐゴシック" pitchFamily="50" charset="-128"/>
            </a:endParaRPr>
          </a:p>
          <a:p>
            <a:r>
              <a:rPr lang="ja-JP" altLang="en-US" sz="2400" b="1" dirty="0">
                <a:latin typeface="ＭＳ Ｐゴシック" pitchFamily="50" charset="-128"/>
                <a:ea typeface="ＭＳ Ｐゴシック" pitchFamily="50" charset="-128"/>
              </a:rPr>
              <a:t>　</a:t>
            </a:r>
            <a:r>
              <a:rPr lang="ja-JP" altLang="en-US" sz="2400" b="1" dirty="0" smtClean="0">
                <a:latin typeface="ＭＳ Ｐゴシック" pitchFamily="50" charset="-128"/>
                <a:ea typeface="ＭＳ Ｐゴシック" pitchFamily="50" charset="-128"/>
              </a:rPr>
              <a:t>男女ともに自信度が低く、全ての項目で負となった。特に</a:t>
            </a:r>
            <a:endParaRPr lang="en-US" altLang="ja-JP" sz="2400" b="1" dirty="0" smtClean="0">
              <a:latin typeface="ＭＳ Ｐゴシック" pitchFamily="50" charset="-128"/>
              <a:ea typeface="ＭＳ Ｐゴシック" pitchFamily="50" charset="-128"/>
            </a:endParaRPr>
          </a:p>
          <a:p>
            <a:r>
              <a:rPr lang="ja-JP" altLang="en-US" sz="2400" b="1" dirty="0">
                <a:latin typeface="ＭＳ Ｐゴシック" pitchFamily="50" charset="-128"/>
                <a:ea typeface="ＭＳ Ｐゴシック" pitchFamily="50" charset="-128"/>
              </a:rPr>
              <a:t>　</a:t>
            </a:r>
            <a:r>
              <a:rPr lang="ja-JP" altLang="en-US" sz="2400" b="1" dirty="0" smtClean="0">
                <a:latin typeface="ＭＳ Ｐゴシック" pitchFamily="50" charset="-128"/>
                <a:ea typeface="ＭＳ Ｐゴシック" pitchFamily="50" charset="-128"/>
              </a:rPr>
              <a:t>特に女子は、極めて自信の持てない項目があった。</a:t>
            </a:r>
            <a:endParaRPr lang="en-US" altLang="ja-JP" sz="2400" b="1" dirty="0" smtClean="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761451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991</TotalTime>
  <Words>954</Words>
  <Application>Microsoft Office PowerPoint</Application>
  <PresentationFormat>画面に合わせる (4:3)</PresentationFormat>
  <Paragraphs>288</Paragraphs>
  <Slides>17</Slides>
  <Notes>0</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スパイス</vt:lpstr>
      <vt:lpstr>理学部物理系大学生にみる 小・中・高等学校での理科学習の 実態と問題点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教員養成系学部大学生にみる小・中学校理科学習の実態と 問題点</dc:title>
  <dc:creator>kawamura</dc:creator>
  <cp:lastModifiedBy>kawamura</cp:lastModifiedBy>
  <cp:revision>286</cp:revision>
  <dcterms:created xsi:type="dcterms:W3CDTF">2012-07-24T01:06:23Z</dcterms:created>
  <dcterms:modified xsi:type="dcterms:W3CDTF">2012-09-12T07:02:42Z</dcterms:modified>
</cp:coreProperties>
</file>