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2" r:id="rId7"/>
    <p:sldId id="263" r:id="rId8"/>
    <p:sldId id="264" r:id="rId9"/>
    <p:sldId id="265" r:id="rId10"/>
    <p:sldId id="266" r:id="rId11"/>
    <p:sldId id="261"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7" r:id="rId39"/>
    <p:sldId id="298" r:id="rId40"/>
    <p:sldId id="299" r:id="rId41"/>
    <p:sldId id="300" r:id="rId42"/>
    <p:sldId id="294" r:id="rId43"/>
    <p:sldId id="301" r:id="rId44"/>
    <p:sldId id="267" r:id="rId45"/>
    <p:sldId id="295" r:id="rId46"/>
    <p:sldId id="296" r:id="rId47"/>
    <p:sldId id="303" r:id="rId48"/>
    <p:sldId id="304" r:id="rId49"/>
    <p:sldId id="302" r:id="rId5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DAEA7-2B0F-4BEF-A173-F6253F89B965}" type="datetimeFigureOut">
              <a:rPr kumimoji="1" lang="ja-JP" altLang="en-US" smtClean="0"/>
              <a:t>2012/9/12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130BA7-70D3-4C7A-A1C7-FF060268D1C8}" type="slidenum">
              <a:rPr kumimoji="1" lang="ja-JP" altLang="en-US" smtClean="0"/>
              <a:t>‹#›</a:t>
            </a:fld>
            <a:endParaRPr kumimoji="1" lang="ja-JP" altLang="en-US"/>
          </a:p>
        </p:txBody>
      </p:sp>
    </p:spTree>
    <p:extLst>
      <p:ext uri="{BB962C8B-B14F-4D97-AF65-F5344CB8AC3E}">
        <p14:creationId xmlns:p14="http://schemas.microsoft.com/office/powerpoint/2010/main" val="16218538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130BA7-70D3-4C7A-A1C7-FF060268D1C8}" type="slidenum">
              <a:rPr kumimoji="1" lang="ja-JP" altLang="en-US" smtClean="0"/>
              <a:t>1</a:t>
            </a:fld>
            <a:endParaRPr kumimoji="1" lang="ja-JP" altLang="en-US"/>
          </a:p>
        </p:txBody>
      </p:sp>
    </p:spTree>
    <p:extLst>
      <p:ext uri="{BB962C8B-B14F-4D97-AF65-F5344CB8AC3E}">
        <p14:creationId xmlns:p14="http://schemas.microsoft.com/office/powerpoint/2010/main" val="3851191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C2FE4A1-8DD3-46F5-BCEB-2CB9818A1024}" type="datetimeFigureOut">
              <a:rPr kumimoji="1" lang="ja-JP" altLang="en-US" smtClean="0"/>
              <a:t>2012/9/12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319076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2FE4A1-8DD3-46F5-BCEB-2CB9818A1024}" type="datetimeFigureOut">
              <a:rPr kumimoji="1" lang="ja-JP" altLang="en-US" smtClean="0"/>
              <a:t>2012/9/12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380749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2FE4A1-8DD3-46F5-BCEB-2CB9818A1024}" type="datetimeFigureOut">
              <a:rPr kumimoji="1" lang="ja-JP" altLang="en-US" smtClean="0"/>
              <a:t>2012/9/12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253400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2FE4A1-8DD3-46F5-BCEB-2CB9818A1024}" type="datetimeFigureOut">
              <a:rPr kumimoji="1" lang="ja-JP" altLang="en-US" smtClean="0"/>
              <a:t>2012/9/12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110426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C2FE4A1-8DD3-46F5-BCEB-2CB9818A1024}" type="datetimeFigureOut">
              <a:rPr kumimoji="1" lang="ja-JP" altLang="en-US" smtClean="0"/>
              <a:t>2012/9/12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390540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2FE4A1-8DD3-46F5-BCEB-2CB9818A1024}" type="datetimeFigureOut">
              <a:rPr kumimoji="1" lang="ja-JP" altLang="en-US" smtClean="0"/>
              <a:t>2012/9/12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1716116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C2FE4A1-8DD3-46F5-BCEB-2CB9818A1024}" type="datetimeFigureOut">
              <a:rPr kumimoji="1" lang="ja-JP" altLang="en-US" smtClean="0"/>
              <a:t>2012/9/12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333261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C2FE4A1-8DD3-46F5-BCEB-2CB9818A1024}" type="datetimeFigureOut">
              <a:rPr kumimoji="1" lang="ja-JP" altLang="en-US" smtClean="0"/>
              <a:t>2012/9/12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133673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2FE4A1-8DD3-46F5-BCEB-2CB9818A1024}" type="datetimeFigureOut">
              <a:rPr kumimoji="1" lang="ja-JP" altLang="en-US" smtClean="0"/>
              <a:t>2012/9/12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51332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2FE4A1-8DD3-46F5-BCEB-2CB9818A1024}" type="datetimeFigureOut">
              <a:rPr kumimoji="1" lang="ja-JP" altLang="en-US" smtClean="0"/>
              <a:t>2012/9/12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3508308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2FE4A1-8DD3-46F5-BCEB-2CB9818A1024}" type="datetimeFigureOut">
              <a:rPr kumimoji="1" lang="ja-JP" altLang="en-US" smtClean="0"/>
              <a:t>2012/9/12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236803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FE4A1-8DD3-46F5-BCEB-2CB9818A1024}" type="datetimeFigureOut">
              <a:rPr kumimoji="1" lang="ja-JP" altLang="en-US" smtClean="0"/>
              <a:t>2012/9/12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215DF-D74D-4665-8191-5E17D65FF315}" type="slidenum">
              <a:rPr kumimoji="1" lang="ja-JP" altLang="en-US" smtClean="0"/>
              <a:t>‹#›</a:t>
            </a:fld>
            <a:endParaRPr kumimoji="1" lang="ja-JP" altLang="en-US"/>
          </a:p>
        </p:txBody>
      </p:sp>
    </p:spTree>
    <p:extLst>
      <p:ext uri="{BB962C8B-B14F-4D97-AF65-F5344CB8AC3E}">
        <p14:creationId xmlns:p14="http://schemas.microsoft.com/office/powerpoint/2010/main" val="1368188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5076056" cy="479103"/>
          </a:xfrm>
          <a:noFill/>
        </p:spPr>
        <p:style>
          <a:lnRef idx="1">
            <a:schemeClr val="accent5"/>
          </a:lnRef>
          <a:fillRef idx="2">
            <a:schemeClr val="accent5"/>
          </a:fillRef>
          <a:effectRef idx="1">
            <a:schemeClr val="accent5"/>
          </a:effectRef>
          <a:fontRef idx="minor">
            <a:schemeClr val="dk1"/>
          </a:fontRef>
        </p:style>
        <p:txBody>
          <a:bodyPr>
            <a:normAutofit fontScale="90000"/>
          </a:bodyPr>
          <a:lstStyle/>
          <a:p>
            <a:r>
              <a:rPr lang="ja-JP" altLang="en-US" sz="2800" dirty="0" smtClean="0"/>
              <a:t>輪講資料　</a:t>
            </a:r>
            <a:r>
              <a:rPr lang="en-US" altLang="ja-JP" sz="2800" dirty="0" smtClean="0"/>
              <a:t>2012.9.12</a:t>
            </a:r>
            <a:r>
              <a:rPr lang="ja-JP" altLang="en-US" sz="2800" dirty="0" smtClean="0"/>
              <a:t>（海老崎功）</a:t>
            </a:r>
            <a:endParaRPr kumimoji="1" lang="ja-JP" altLang="en-US" sz="2800" dirty="0"/>
          </a:p>
        </p:txBody>
      </p:sp>
      <p:sp>
        <p:nvSpPr>
          <p:cNvPr id="3" name="サブタイトル 2"/>
          <p:cNvSpPr>
            <a:spLocks noGrp="1"/>
          </p:cNvSpPr>
          <p:nvPr>
            <p:ph type="subTitle" idx="1"/>
          </p:nvPr>
        </p:nvSpPr>
        <p:spPr>
          <a:xfrm>
            <a:off x="1335596" y="5373216"/>
            <a:ext cx="6400800" cy="769640"/>
          </a:xfrm>
        </p:spPr>
        <p:txBody>
          <a:bodyPr>
            <a:normAutofit/>
          </a:bodyPr>
          <a:lstStyle/>
          <a:p>
            <a:pPr algn="l"/>
            <a:r>
              <a:rPr kumimoji="1" lang="ja-JP" altLang="en-US" dirty="0" smtClean="0">
                <a:solidFill>
                  <a:schemeClr val="tx1"/>
                </a:solidFill>
              </a:rPr>
              <a:t>　　　川村康文　東京理科大学</a:t>
            </a:r>
            <a:endParaRPr kumimoji="1" lang="ja-JP" altLang="en-US" dirty="0">
              <a:solidFill>
                <a:schemeClr val="tx1"/>
              </a:solidFill>
            </a:endParaRPr>
          </a:p>
        </p:txBody>
      </p:sp>
      <p:sp>
        <p:nvSpPr>
          <p:cNvPr id="4" name="テキスト ボックス 3"/>
          <p:cNvSpPr txBox="1"/>
          <p:nvPr/>
        </p:nvSpPr>
        <p:spPr>
          <a:xfrm>
            <a:off x="251520" y="908720"/>
            <a:ext cx="8568952" cy="366254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4000" dirty="0" smtClean="0"/>
              <a:t>教育</a:t>
            </a:r>
            <a:r>
              <a:rPr lang="ja-JP" altLang="en-US" sz="4000" dirty="0"/>
              <a:t>センターに</a:t>
            </a:r>
            <a:r>
              <a:rPr lang="ja-JP" altLang="en-US" sz="4000" dirty="0" smtClean="0"/>
              <a:t>おける</a:t>
            </a:r>
            <a:endParaRPr lang="en-US" altLang="ja-JP" sz="4000" dirty="0" smtClean="0"/>
          </a:p>
          <a:p>
            <a:pPr algn="ctr"/>
            <a:r>
              <a:rPr lang="ja-JP" altLang="en-US" sz="4000" dirty="0" smtClean="0"/>
              <a:t>エネルギー</a:t>
            </a:r>
            <a:r>
              <a:rPr lang="ja-JP" altLang="en-US" sz="4000" dirty="0"/>
              <a:t>環境教育講座実施の</a:t>
            </a:r>
            <a:r>
              <a:rPr lang="ja-JP" altLang="en-US" sz="4000" dirty="0" smtClean="0"/>
              <a:t>実態</a:t>
            </a:r>
            <a:endParaRPr lang="en-US" altLang="ja-JP" sz="4000" dirty="0" smtClean="0"/>
          </a:p>
          <a:p>
            <a:pPr algn="ctr"/>
            <a:r>
              <a:rPr lang="en-US" altLang="ja-JP" sz="4000" dirty="0" smtClean="0"/>
              <a:t>Energy </a:t>
            </a:r>
            <a:r>
              <a:rPr lang="en-US" altLang="ja-JP" sz="4000" dirty="0"/>
              <a:t>Environment Education in Education Center</a:t>
            </a:r>
            <a:endParaRPr kumimoji="1" lang="en-US" altLang="ja-JP" sz="4000" dirty="0" smtClean="0"/>
          </a:p>
          <a:p>
            <a:pPr algn="ctr"/>
            <a:endParaRPr lang="en-US" altLang="ja-JP" sz="4000" dirty="0"/>
          </a:p>
          <a:p>
            <a:pPr algn="ctr"/>
            <a:r>
              <a:rPr lang="ja-JP" altLang="en-US" sz="3200" dirty="0"/>
              <a:t>エネルギー環境教育研究</a:t>
            </a:r>
            <a:r>
              <a:rPr lang="en-US" altLang="ja-JP" sz="3200" dirty="0"/>
              <a:t>VOL.2 </a:t>
            </a:r>
            <a:r>
              <a:rPr lang="en-US" altLang="ja-JP" sz="3200" dirty="0" smtClean="0"/>
              <a:t>No.1</a:t>
            </a:r>
            <a:r>
              <a:rPr kumimoji="1" lang="ja-JP" altLang="en-US" sz="3200" dirty="0" smtClean="0"/>
              <a:t>（</a:t>
            </a:r>
            <a:r>
              <a:rPr lang="en-US" altLang="ja-JP" sz="3200" dirty="0"/>
              <a:t>2004</a:t>
            </a:r>
            <a:r>
              <a:rPr kumimoji="1" lang="ja-JP" altLang="en-US" sz="3200" dirty="0" smtClean="0"/>
              <a:t>年）</a:t>
            </a:r>
            <a:endParaRPr kumimoji="1" lang="ja-JP" altLang="en-US" sz="3200" dirty="0"/>
          </a:p>
        </p:txBody>
      </p:sp>
    </p:spTree>
    <p:extLst>
      <p:ext uri="{BB962C8B-B14F-4D97-AF65-F5344CB8AC3E}">
        <p14:creationId xmlns:p14="http://schemas.microsoft.com/office/powerpoint/2010/main" val="1802471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1496"/>
            <a:ext cx="8229600" cy="815215"/>
          </a:xfrm>
        </p:spPr>
        <p:txBody>
          <a:bodyPr>
            <a:normAutofit/>
          </a:bodyPr>
          <a:lstStyle/>
          <a:p>
            <a:r>
              <a:rPr lang="ja-JP" altLang="en-US" dirty="0" smtClean="0"/>
              <a:t>理科離れの原因</a:t>
            </a:r>
            <a:endParaRPr kumimoji="1" lang="ja-JP" altLang="en-US" dirty="0"/>
          </a:p>
        </p:txBody>
      </p:sp>
      <p:sp>
        <p:nvSpPr>
          <p:cNvPr id="3" name="コンテンツ プレースホルダー 2"/>
          <p:cNvSpPr>
            <a:spLocks noGrp="1"/>
          </p:cNvSpPr>
          <p:nvPr>
            <p:ph idx="1"/>
          </p:nvPr>
        </p:nvSpPr>
        <p:spPr>
          <a:xfrm>
            <a:off x="0" y="908720"/>
            <a:ext cx="9144000" cy="5832648"/>
          </a:xfrm>
        </p:spPr>
        <p:txBody>
          <a:bodyPr>
            <a:noAutofit/>
          </a:bodyPr>
          <a:lstStyle/>
          <a:p>
            <a:pPr marL="0" indent="0">
              <a:buNone/>
            </a:pPr>
            <a:r>
              <a:rPr lang="ja-JP" altLang="en-US" dirty="0" smtClean="0"/>
              <a:t>　「</a:t>
            </a:r>
            <a:r>
              <a:rPr lang="ja-JP" altLang="en-US" dirty="0"/>
              <a:t>製品のブラックボックス化</a:t>
            </a:r>
            <a:r>
              <a:rPr lang="ja-JP" altLang="en-US" dirty="0" smtClean="0"/>
              <a:t>」</a:t>
            </a:r>
            <a:endParaRPr lang="en-US" altLang="ja-JP" dirty="0" smtClean="0"/>
          </a:p>
          <a:p>
            <a:pPr marL="0" indent="0">
              <a:buNone/>
            </a:pPr>
            <a:r>
              <a:rPr lang="ja-JP" altLang="en-US" dirty="0" smtClean="0"/>
              <a:t>　「</a:t>
            </a:r>
            <a:r>
              <a:rPr lang="ja-JP" altLang="en-US" dirty="0"/>
              <a:t>オウム真理教の事件の影響</a:t>
            </a:r>
            <a:r>
              <a:rPr lang="ja-JP" altLang="en-US" dirty="0" smtClean="0"/>
              <a:t>」</a:t>
            </a:r>
            <a:endParaRPr lang="en-US" altLang="ja-JP" dirty="0" smtClean="0"/>
          </a:p>
          <a:p>
            <a:pPr marL="0" indent="0">
              <a:buNone/>
            </a:pPr>
            <a:r>
              <a:rPr lang="ja-JP" altLang="en-US" dirty="0" smtClean="0"/>
              <a:t>　「</a:t>
            </a:r>
            <a:r>
              <a:rPr lang="ja-JP" altLang="en-US" dirty="0"/>
              <a:t>学習指導要領の改訂（ゆとり教育</a:t>
            </a:r>
            <a:r>
              <a:rPr lang="ja-JP" altLang="en-US" dirty="0" smtClean="0"/>
              <a:t>）」</a:t>
            </a:r>
            <a:endParaRPr lang="en-US" altLang="ja-JP" dirty="0" smtClean="0"/>
          </a:p>
          <a:p>
            <a:pPr marL="0" indent="0">
              <a:buNone/>
            </a:pPr>
            <a:r>
              <a:rPr lang="ja-JP" altLang="en-US" dirty="0" smtClean="0"/>
              <a:t>　「</a:t>
            </a:r>
            <a:r>
              <a:rPr lang="ja-JP" altLang="en-US" dirty="0"/>
              <a:t>大学の小学校教員養成の問題</a:t>
            </a:r>
            <a:r>
              <a:rPr lang="ja-JP" altLang="en-US" dirty="0" smtClean="0"/>
              <a:t>」</a:t>
            </a:r>
            <a:endParaRPr lang="en-US" altLang="ja-JP" dirty="0" smtClean="0"/>
          </a:p>
          <a:p>
            <a:pPr marL="0" indent="0">
              <a:buNone/>
            </a:pPr>
            <a:r>
              <a:rPr lang="ja-JP" altLang="en-US" dirty="0" smtClean="0"/>
              <a:t>　「</a:t>
            </a:r>
            <a:r>
              <a:rPr lang="ja-JP" altLang="en-US" dirty="0"/>
              <a:t>大学受験制度（理科科目削減）</a:t>
            </a:r>
            <a:r>
              <a:rPr lang="ja-JP" altLang="en-US" dirty="0" smtClean="0"/>
              <a:t>」</a:t>
            </a:r>
            <a:endParaRPr lang="en-US" altLang="ja-JP" dirty="0" smtClean="0"/>
          </a:p>
          <a:p>
            <a:pPr marL="0" indent="0">
              <a:buNone/>
            </a:pPr>
            <a:r>
              <a:rPr lang="ja-JP" altLang="en-US" dirty="0" smtClean="0"/>
              <a:t>　「</a:t>
            </a:r>
            <a:r>
              <a:rPr lang="ja-JP" altLang="en-US" dirty="0"/>
              <a:t>科学雑誌の発行部数減少</a:t>
            </a:r>
            <a:r>
              <a:rPr lang="ja-JP" altLang="en-US" dirty="0" smtClean="0"/>
              <a:t>」　　　　他</a:t>
            </a:r>
            <a:endParaRPr lang="en-US" altLang="ja-JP" dirty="0" smtClean="0"/>
          </a:p>
          <a:p>
            <a:pPr marL="0" indent="0">
              <a:buNone/>
            </a:pPr>
            <a:endParaRPr lang="en-US" altLang="ja-JP" dirty="0" smtClean="0"/>
          </a:p>
          <a:p>
            <a:pPr marL="0" indent="0">
              <a:buNone/>
            </a:pPr>
            <a:r>
              <a:rPr lang="ja-JP" altLang="en-US" dirty="0" smtClean="0"/>
              <a:t>　</a:t>
            </a:r>
            <a:r>
              <a:rPr lang="ja-JP" altLang="en-US" b="1" dirty="0" smtClean="0">
                <a:solidFill>
                  <a:srgbClr val="FF0000"/>
                </a:solidFill>
              </a:rPr>
              <a:t>→　理科</a:t>
            </a:r>
            <a:r>
              <a:rPr lang="ja-JP" altLang="en-US" b="1" dirty="0">
                <a:solidFill>
                  <a:srgbClr val="FF0000"/>
                </a:solidFill>
              </a:rPr>
              <a:t>離れは学ぶ意義が希薄になった上に</a:t>
            </a:r>
            <a:r>
              <a:rPr lang="ja-JP" altLang="en-US" b="1" dirty="0" smtClean="0">
                <a:solidFill>
                  <a:srgbClr val="FF0000"/>
                </a:solidFill>
              </a:rPr>
              <a:t>，</a:t>
            </a:r>
            <a:endParaRPr lang="en-US" altLang="ja-JP" b="1" dirty="0" smtClean="0">
              <a:solidFill>
                <a:srgbClr val="FF0000"/>
              </a:solidFill>
            </a:endParaRPr>
          </a:p>
          <a:p>
            <a:pPr marL="0" indent="0">
              <a:buNone/>
            </a:pPr>
            <a:r>
              <a:rPr lang="ja-JP" altLang="en-US" b="1" dirty="0">
                <a:solidFill>
                  <a:srgbClr val="FF0000"/>
                </a:solidFill>
              </a:rPr>
              <a:t>　</a:t>
            </a:r>
            <a:r>
              <a:rPr lang="ja-JP" altLang="en-US" b="1" dirty="0" smtClean="0">
                <a:solidFill>
                  <a:srgbClr val="FF0000"/>
                </a:solidFill>
              </a:rPr>
              <a:t>　　多く</a:t>
            </a:r>
            <a:r>
              <a:rPr lang="ja-JP" altLang="en-US" b="1" dirty="0">
                <a:solidFill>
                  <a:srgbClr val="FF0000"/>
                </a:solidFill>
              </a:rPr>
              <a:t>のことが影響</a:t>
            </a:r>
            <a:r>
              <a:rPr lang="ja-JP" altLang="en-US" b="1" dirty="0" smtClean="0">
                <a:solidFill>
                  <a:srgbClr val="FF0000"/>
                </a:solidFill>
              </a:rPr>
              <a:t>して起こったのではないか</a:t>
            </a:r>
            <a:endParaRPr kumimoji="1" lang="ja-JP" altLang="en-US" b="1" dirty="0">
              <a:solidFill>
                <a:srgbClr val="FF0000"/>
              </a:solidFill>
            </a:endParaRPr>
          </a:p>
        </p:txBody>
      </p:sp>
    </p:spTree>
    <p:extLst>
      <p:ext uri="{BB962C8B-B14F-4D97-AF65-F5344CB8AC3E}">
        <p14:creationId xmlns:p14="http://schemas.microsoft.com/office/powerpoint/2010/main" val="39502131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412776"/>
          </a:xfrm>
        </p:spPr>
        <p:txBody>
          <a:bodyPr>
            <a:normAutofit fontScale="90000"/>
          </a:bodyPr>
          <a:lstStyle/>
          <a:p>
            <a:r>
              <a:rPr lang="ja-JP" altLang="en-US" sz="4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日本</a:t>
            </a:r>
            <a:r>
              <a:rPr lang="ja-JP" altLang="en-US" sz="49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の「エネルギー</a:t>
            </a:r>
            <a:r>
              <a:rPr lang="ja-JP" altLang="en-US" sz="4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環境</a:t>
            </a:r>
            <a:r>
              <a:rPr lang="ja-JP" altLang="en-US" sz="49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教育」の</a:t>
            </a:r>
            <a:r>
              <a:rPr lang="en-US" altLang="ja-JP" sz="49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altLang="ja-JP" sz="49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ja-JP" altLang="en-US" sz="49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実態はどうか</a:t>
            </a:r>
            <a:r>
              <a:rPr lang="ja-JP" altLang="en-US" sz="4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dirty="0"/>
              <a:t>　　</a:t>
            </a:r>
            <a:endParaRPr kumimoji="1" lang="ja-JP" altLang="en-US" dirty="0"/>
          </a:p>
        </p:txBody>
      </p:sp>
      <p:sp>
        <p:nvSpPr>
          <p:cNvPr id="3" name="コンテンツ プレースホルダー 2"/>
          <p:cNvSpPr>
            <a:spLocks noGrp="1"/>
          </p:cNvSpPr>
          <p:nvPr>
            <p:ph idx="1"/>
          </p:nvPr>
        </p:nvSpPr>
        <p:spPr>
          <a:xfrm>
            <a:off x="0" y="1484784"/>
            <a:ext cx="9065172" cy="5184576"/>
          </a:xfrm>
        </p:spPr>
        <p:txBody>
          <a:bodyPr>
            <a:normAutofit/>
          </a:bodyPr>
          <a:lstStyle/>
          <a:p>
            <a:pPr marL="0" indent="0">
              <a:buNone/>
            </a:pPr>
            <a:endParaRPr lang="en-US" altLang="ja-JP" sz="4000" dirty="0" smtClean="0"/>
          </a:p>
          <a:p>
            <a:pPr marL="0" indent="0">
              <a:buNone/>
            </a:pPr>
            <a:r>
              <a:rPr lang="ja-JP" altLang="en-US" sz="4000" dirty="0" smtClean="0"/>
              <a:t>本研究は</a:t>
            </a:r>
            <a:endParaRPr lang="en-US" altLang="ja-JP" sz="4000" dirty="0" smtClean="0"/>
          </a:p>
          <a:p>
            <a:pPr marL="0" indent="0">
              <a:buNone/>
            </a:pPr>
            <a:r>
              <a:rPr lang="ja-JP" altLang="en-US" sz="4000" dirty="0" smtClean="0"/>
              <a:t>「</a:t>
            </a:r>
            <a:r>
              <a:rPr lang="ja-JP" altLang="en-US" sz="4000" b="1" dirty="0" smtClean="0"/>
              <a:t>教育</a:t>
            </a:r>
            <a:r>
              <a:rPr lang="ja-JP" altLang="en-US" sz="4000" b="1" dirty="0"/>
              <a:t>センター</a:t>
            </a:r>
            <a:r>
              <a:rPr lang="ja-JP" altLang="en-US" sz="4000" dirty="0"/>
              <a:t>に</a:t>
            </a:r>
            <a:r>
              <a:rPr lang="ja-JP" altLang="en-US" sz="4000" dirty="0" smtClean="0"/>
              <a:t>おける教員</a:t>
            </a:r>
            <a:r>
              <a:rPr lang="ja-JP" altLang="en-US" sz="4000" dirty="0"/>
              <a:t>研修の</a:t>
            </a:r>
            <a:r>
              <a:rPr lang="ja-JP" altLang="en-US" sz="4000" dirty="0" smtClean="0"/>
              <a:t>実態」</a:t>
            </a:r>
            <a:endParaRPr lang="en-US" altLang="ja-JP" sz="4000" dirty="0" smtClean="0"/>
          </a:p>
          <a:p>
            <a:pPr marL="0" indent="0">
              <a:buNone/>
            </a:pPr>
            <a:r>
              <a:rPr lang="ja-JP" altLang="en-US" sz="4000" dirty="0"/>
              <a:t>　</a:t>
            </a:r>
            <a:r>
              <a:rPr lang="ja-JP" altLang="en-US" sz="4000" dirty="0" smtClean="0"/>
              <a:t>　　　　　　　　　　　　　　　を調査したもの</a:t>
            </a:r>
            <a:endParaRPr lang="en-US" altLang="ja-JP" sz="4000" dirty="0" smtClean="0"/>
          </a:p>
          <a:p>
            <a:pPr marL="0" indent="0">
              <a:buNone/>
            </a:pPr>
            <a:endParaRPr kumimoji="1" lang="en-US" altLang="ja-JP" sz="3600" dirty="0"/>
          </a:p>
        </p:txBody>
      </p:sp>
    </p:spTree>
    <p:extLst>
      <p:ext uri="{BB962C8B-B14F-4D97-AF65-F5344CB8AC3E}">
        <p14:creationId xmlns:p14="http://schemas.microsoft.com/office/powerpoint/2010/main" val="2330182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55679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１．教育センターにおけるエネルギー環境教育の教員研修の</a:t>
            </a:r>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調査</a:t>
            </a:r>
            <a:endParaRPr kumimoji="1"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コンテンツ プレースホルダー 2"/>
          <p:cNvSpPr>
            <a:spLocks noGrp="1"/>
          </p:cNvSpPr>
          <p:nvPr>
            <p:ph idx="1"/>
          </p:nvPr>
        </p:nvSpPr>
        <p:spPr>
          <a:xfrm>
            <a:off x="0" y="1700809"/>
            <a:ext cx="9144000" cy="5157192"/>
          </a:xfrm>
        </p:spPr>
        <p:txBody>
          <a:bodyPr>
            <a:normAutofit/>
          </a:bodyPr>
          <a:lstStyle/>
          <a:p>
            <a:pPr marL="0" indent="0">
              <a:buNone/>
            </a:pPr>
            <a:r>
              <a:rPr lang="en-US" altLang="ja-JP" sz="4000" b="1" dirty="0" smtClean="0"/>
              <a:t>1.1</a:t>
            </a:r>
            <a:r>
              <a:rPr lang="en-US" altLang="ja-JP" sz="4000" b="1" dirty="0"/>
              <a:t>.</a:t>
            </a:r>
            <a:r>
              <a:rPr lang="ja-JP" altLang="en-US" sz="4000" b="1" dirty="0"/>
              <a:t>調査対象者および調査時期</a:t>
            </a:r>
          </a:p>
          <a:p>
            <a:pPr marL="0" indent="0">
              <a:buNone/>
            </a:pPr>
            <a:r>
              <a:rPr lang="ja-JP" altLang="en-US" sz="4000" b="1" dirty="0"/>
              <a:t>　</a:t>
            </a:r>
            <a:r>
              <a:rPr lang="ja-JP" altLang="en-US" sz="4000" b="1" dirty="0" smtClean="0"/>
              <a:t>　全国</a:t>
            </a:r>
            <a:r>
              <a:rPr lang="en-US" altLang="ja-JP" sz="4000" b="1" dirty="0"/>
              <a:t>47</a:t>
            </a:r>
            <a:r>
              <a:rPr lang="ja-JP" altLang="en-US" sz="4000" b="1" dirty="0"/>
              <a:t>の都道府県立教育センター</a:t>
            </a:r>
          </a:p>
          <a:p>
            <a:pPr marL="0" indent="0">
              <a:buNone/>
            </a:pPr>
            <a:r>
              <a:rPr lang="ja-JP" altLang="en-US" sz="3600" dirty="0"/>
              <a:t>　</a:t>
            </a:r>
            <a:r>
              <a:rPr lang="ja-JP" altLang="en-US" sz="3600" dirty="0" smtClean="0"/>
              <a:t>　　（</a:t>
            </a:r>
            <a:r>
              <a:rPr lang="en-US" altLang="ja-JP" dirty="0" smtClean="0"/>
              <a:t>※</a:t>
            </a:r>
            <a:r>
              <a:rPr lang="ja-JP" altLang="en-US" dirty="0" smtClean="0"/>
              <a:t>政令</a:t>
            </a:r>
            <a:r>
              <a:rPr lang="ja-JP" altLang="en-US" dirty="0"/>
              <a:t>指定都市は含まれず</a:t>
            </a:r>
            <a:r>
              <a:rPr lang="ja-JP" altLang="en-US" dirty="0" smtClean="0"/>
              <a:t>？）</a:t>
            </a:r>
            <a:endParaRPr lang="ja-JP" altLang="en-US" dirty="0"/>
          </a:p>
          <a:p>
            <a:pPr marL="0" indent="0">
              <a:buNone/>
            </a:pPr>
            <a:endParaRPr lang="en-US" altLang="ja-JP" sz="2800" dirty="0" smtClean="0"/>
          </a:p>
          <a:p>
            <a:pPr marL="0" indent="0">
              <a:buNone/>
            </a:pPr>
            <a:r>
              <a:rPr lang="ja-JP" altLang="en-US" sz="2800" dirty="0"/>
              <a:t>　</a:t>
            </a:r>
            <a:r>
              <a:rPr lang="ja-JP" altLang="en-US" sz="2800" dirty="0" smtClean="0"/>
              <a:t>環境</a:t>
            </a:r>
            <a:r>
              <a:rPr lang="ja-JP" altLang="en-US" sz="2800" dirty="0"/>
              <a:t>・エネルギー</a:t>
            </a:r>
            <a:r>
              <a:rPr lang="ja-JP" altLang="en-US" sz="2800" dirty="0" smtClean="0"/>
              <a:t>教育</a:t>
            </a:r>
            <a:r>
              <a:rPr lang="ja-JP" altLang="en-US" sz="2800" dirty="0"/>
              <a:t>の教員研修講座の担当者に依頼</a:t>
            </a:r>
          </a:p>
          <a:p>
            <a:pPr marL="0" indent="0">
              <a:buNone/>
            </a:pPr>
            <a:r>
              <a:rPr lang="ja-JP" altLang="en-US" sz="3600" dirty="0"/>
              <a:t>　</a:t>
            </a:r>
            <a:endParaRPr lang="en-US" altLang="ja-JP" sz="3600" dirty="0" smtClean="0"/>
          </a:p>
          <a:p>
            <a:pPr marL="0" indent="0">
              <a:buNone/>
            </a:pPr>
            <a:r>
              <a:rPr lang="ja-JP" altLang="en-US" sz="3600" dirty="0"/>
              <a:t>　</a:t>
            </a:r>
            <a:r>
              <a:rPr lang="ja-JP" altLang="en-US" sz="3600" dirty="0" smtClean="0"/>
              <a:t>　調査</a:t>
            </a:r>
            <a:r>
              <a:rPr lang="ja-JP" altLang="en-US" sz="3600" dirty="0"/>
              <a:t>時期</a:t>
            </a:r>
            <a:r>
              <a:rPr lang="en-US" altLang="ja-JP" sz="3600" dirty="0"/>
              <a:t>2004</a:t>
            </a:r>
            <a:r>
              <a:rPr lang="ja-JP" altLang="en-US" sz="3600" dirty="0"/>
              <a:t>年</a:t>
            </a:r>
            <a:r>
              <a:rPr lang="en-US" altLang="ja-JP" sz="3600" dirty="0"/>
              <a:t>10</a:t>
            </a:r>
            <a:r>
              <a:rPr lang="ja-JP" altLang="en-US" sz="3600" dirty="0"/>
              <a:t>月</a:t>
            </a:r>
          </a:p>
        </p:txBody>
      </p:sp>
    </p:spTree>
    <p:extLst>
      <p:ext uri="{BB962C8B-B14F-4D97-AF65-F5344CB8AC3E}">
        <p14:creationId xmlns:p14="http://schemas.microsoft.com/office/powerpoint/2010/main" val="3243728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52736"/>
          </a:xfrm>
        </p:spPr>
        <p:txBody>
          <a:bodyPr>
            <a:normAutofit/>
          </a:bodyPr>
          <a:lstStyle/>
          <a:p>
            <a:pPr algn="l"/>
            <a:r>
              <a:rPr lang="ja-JP" altLang="en-US" sz="4800" dirty="0" smtClean="0"/>
              <a:t>　</a:t>
            </a:r>
            <a:r>
              <a:rPr lang="en-US" altLang="ja-JP" b="1" dirty="0" smtClean="0"/>
              <a:t>1.2</a:t>
            </a:r>
            <a:r>
              <a:rPr lang="en-US" altLang="ja-JP" b="1" dirty="0"/>
              <a:t>.</a:t>
            </a:r>
            <a:r>
              <a:rPr lang="ja-JP" altLang="en-US" b="1" dirty="0"/>
              <a:t>調査</a:t>
            </a:r>
            <a:r>
              <a:rPr lang="ja-JP" altLang="en-US" b="1" dirty="0" smtClean="0"/>
              <a:t>方法</a:t>
            </a:r>
            <a:endParaRPr kumimoji="1" lang="ja-JP" altLang="en-US" b="1" dirty="0"/>
          </a:p>
        </p:txBody>
      </p:sp>
      <p:sp>
        <p:nvSpPr>
          <p:cNvPr id="3" name="コンテンツ プレースホルダー 2"/>
          <p:cNvSpPr>
            <a:spLocks noGrp="1"/>
          </p:cNvSpPr>
          <p:nvPr>
            <p:ph idx="1"/>
          </p:nvPr>
        </p:nvSpPr>
        <p:spPr>
          <a:xfrm>
            <a:off x="0" y="1196752"/>
            <a:ext cx="9144000" cy="5472608"/>
          </a:xfrm>
        </p:spPr>
        <p:txBody>
          <a:bodyPr/>
          <a:lstStyle/>
          <a:p>
            <a:pPr marL="0" indent="0">
              <a:buNone/>
            </a:pPr>
            <a:r>
              <a:rPr lang="ja-JP" altLang="en-US" dirty="0"/>
              <a:t>　</a:t>
            </a:r>
            <a:r>
              <a:rPr lang="ja-JP" altLang="en-US" sz="3600" dirty="0"/>
              <a:t>質問紙法</a:t>
            </a:r>
          </a:p>
          <a:p>
            <a:pPr marL="0" indent="0">
              <a:buNone/>
            </a:pPr>
            <a:r>
              <a:rPr lang="ja-JP" altLang="en-US" sz="3600" dirty="0"/>
              <a:t>　全国の教育センターに郵送し</a:t>
            </a:r>
            <a:r>
              <a:rPr lang="en-US" altLang="ja-JP" sz="3600" dirty="0"/>
              <a:t>,</a:t>
            </a:r>
            <a:r>
              <a:rPr lang="ja-JP" altLang="en-US" sz="3600" dirty="0"/>
              <a:t>回収</a:t>
            </a:r>
            <a:endParaRPr kumimoji="1" lang="ja-JP" altLang="en-US" sz="3600" dirty="0"/>
          </a:p>
        </p:txBody>
      </p:sp>
    </p:spTree>
    <p:extLst>
      <p:ext uri="{BB962C8B-B14F-4D97-AF65-F5344CB8AC3E}">
        <p14:creationId xmlns:p14="http://schemas.microsoft.com/office/powerpoint/2010/main" val="14739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76470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２</a:t>
            </a:r>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．調査</a:t>
            </a:r>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結果</a:t>
            </a:r>
            <a:endParaRPr kumimoji="1"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コンテンツ プレースホルダー 2"/>
          <p:cNvSpPr>
            <a:spLocks noGrp="1"/>
          </p:cNvSpPr>
          <p:nvPr>
            <p:ph idx="1"/>
          </p:nvPr>
        </p:nvSpPr>
        <p:spPr>
          <a:xfrm>
            <a:off x="0" y="836712"/>
            <a:ext cx="9144000" cy="5904656"/>
          </a:xfrm>
        </p:spPr>
        <p:txBody>
          <a:bodyPr>
            <a:normAutofit/>
          </a:bodyPr>
          <a:lstStyle/>
          <a:p>
            <a:pPr marL="0" indent="0">
              <a:buNone/>
            </a:pPr>
            <a:r>
              <a:rPr lang="ja-JP" altLang="en-US" dirty="0" smtClean="0"/>
              <a:t>　回収率</a:t>
            </a:r>
            <a:r>
              <a:rPr lang="en-US" altLang="ja-JP" dirty="0"/>
              <a:t>74.5</a:t>
            </a:r>
            <a:r>
              <a:rPr lang="ja-JP" altLang="en-US" dirty="0" smtClean="0"/>
              <a:t>％</a:t>
            </a:r>
            <a:endParaRPr lang="en-US" altLang="ja-JP" dirty="0" smtClean="0"/>
          </a:p>
          <a:p>
            <a:pPr marL="0" indent="0">
              <a:buNone/>
            </a:pPr>
            <a:r>
              <a:rPr lang="ja-JP" altLang="en-US" dirty="0" smtClean="0"/>
              <a:t>（</a:t>
            </a:r>
            <a:r>
              <a:rPr lang="en-US" altLang="ja-JP" dirty="0" smtClean="0"/>
              <a:t>35</a:t>
            </a:r>
            <a:r>
              <a:rPr lang="ja-JP" altLang="en-US" dirty="0" smtClean="0"/>
              <a:t>センター</a:t>
            </a:r>
            <a:r>
              <a:rPr lang="ja-JP" altLang="en-US" dirty="0"/>
              <a:t>より回答）</a:t>
            </a:r>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r>
              <a:rPr lang="ja-JP" altLang="en-US" dirty="0" smtClean="0"/>
              <a:t>回答</a:t>
            </a:r>
            <a:r>
              <a:rPr lang="ja-JP" altLang="en-US" dirty="0"/>
              <a:t>がなかった教育センター</a:t>
            </a:r>
          </a:p>
          <a:p>
            <a:pPr marL="0" indent="0">
              <a:buNone/>
            </a:pPr>
            <a:r>
              <a:rPr lang="ja-JP" altLang="en-US" dirty="0"/>
              <a:t>　</a:t>
            </a:r>
            <a:r>
              <a:rPr lang="ja-JP" altLang="en-US" dirty="0" smtClean="0"/>
              <a:t>→</a:t>
            </a:r>
            <a:r>
              <a:rPr lang="ja-JP" altLang="en-US" dirty="0"/>
              <a:t>関連の講座を行っていない，</a:t>
            </a:r>
            <a:r>
              <a:rPr lang="ja-JP" altLang="en-US" dirty="0">
                <a:solidFill>
                  <a:srgbClr val="FF0000"/>
                </a:solidFill>
              </a:rPr>
              <a:t>担当者がいない</a:t>
            </a:r>
          </a:p>
          <a:p>
            <a:pPr marL="0" indent="0">
              <a:buNone/>
            </a:pPr>
            <a:endParaRPr lang="ja-JP" altLang="en-US" dirty="0"/>
          </a:p>
          <a:p>
            <a:pPr marL="0" indent="0">
              <a:buNone/>
            </a:pP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82984"/>
            <a:ext cx="5220072" cy="519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786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p:spPr>
        <p:txBody>
          <a:bodyPr>
            <a:normAutofit fontScale="90000"/>
          </a:bodyPr>
          <a:lstStyle/>
          <a:p>
            <a:r>
              <a:rPr lang="ja-JP" altLang="en-US" b="1" dirty="0" smtClean="0"/>
              <a:t>２</a:t>
            </a:r>
            <a:r>
              <a:rPr lang="en-US" altLang="ja-JP" b="1" dirty="0" smtClean="0"/>
              <a:t>.</a:t>
            </a:r>
            <a:r>
              <a:rPr lang="ja-JP" altLang="en-US" b="1" dirty="0" smtClean="0"/>
              <a:t>１</a:t>
            </a:r>
            <a:r>
              <a:rPr lang="ja-JP" altLang="en-US" b="1" dirty="0"/>
              <a:t>研修講座の開催日数と各講座の</a:t>
            </a:r>
            <a:r>
              <a:rPr lang="ja-JP" altLang="en-US" b="1" dirty="0" smtClean="0"/>
              <a:t>定員</a:t>
            </a:r>
            <a:endParaRPr kumimoji="1" lang="ja-JP" altLang="en-US" b="1" dirty="0"/>
          </a:p>
        </p:txBody>
      </p:sp>
      <p:sp>
        <p:nvSpPr>
          <p:cNvPr id="3" name="コンテンツ プレースホルダー 2"/>
          <p:cNvSpPr>
            <a:spLocks noGrp="1"/>
          </p:cNvSpPr>
          <p:nvPr>
            <p:ph idx="1"/>
          </p:nvPr>
        </p:nvSpPr>
        <p:spPr>
          <a:xfrm>
            <a:off x="0" y="980728"/>
            <a:ext cx="9144000" cy="5871439"/>
          </a:xfrm>
        </p:spPr>
        <p:txBody>
          <a:bodyPr/>
          <a:lstStyle/>
          <a:p>
            <a:pPr marL="0" indent="0">
              <a:buNone/>
            </a:pPr>
            <a:endParaRPr lang="ja-JP" altLang="en-US" dirty="0"/>
          </a:p>
          <a:p>
            <a:pPr marL="0" indent="0">
              <a:buNone/>
            </a:pPr>
            <a:endParaRPr lang="en-US" altLang="ja-JP" dirty="0" smtClean="0"/>
          </a:p>
          <a:p>
            <a:pPr marL="0" indent="0">
              <a:buNone/>
            </a:pP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50" y="836712"/>
            <a:ext cx="8789385" cy="45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0" y="5449970"/>
            <a:ext cx="9143999" cy="1077218"/>
          </a:xfrm>
          <a:prstGeom prst="rect">
            <a:avLst/>
          </a:prstGeom>
        </p:spPr>
        <p:txBody>
          <a:bodyPr wrap="square">
            <a:spAutoFit/>
          </a:bodyPr>
          <a:lstStyle/>
          <a:p>
            <a:r>
              <a:rPr lang="ja-JP" altLang="en-US" sz="3200" dirty="0"/>
              <a:t>＊</a:t>
            </a:r>
            <a:r>
              <a:rPr lang="ja-JP" altLang="en-US" sz="3200" dirty="0" smtClean="0"/>
              <a:t>その他</a:t>
            </a:r>
            <a:endParaRPr lang="en-US" altLang="ja-JP" sz="3200" dirty="0" smtClean="0"/>
          </a:p>
          <a:p>
            <a:pPr algn="r"/>
            <a:r>
              <a:rPr lang="ja-JP" altLang="en-US" sz="3200" dirty="0" smtClean="0"/>
              <a:t>養護盲聾</a:t>
            </a:r>
            <a:r>
              <a:rPr lang="ja-JP" altLang="en-US" sz="3200" dirty="0"/>
              <a:t>学校１５，実験助手１，幼稚園３，栄養士１</a:t>
            </a:r>
          </a:p>
        </p:txBody>
      </p:sp>
    </p:spTree>
    <p:extLst>
      <p:ext uri="{BB962C8B-B14F-4D97-AF65-F5344CB8AC3E}">
        <p14:creationId xmlns:p14="http://schemas.microsoft.com/office/powerpoint/2010/main" val="370496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677"/>
            <a:ext cx="9036496" cy="569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427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80728"/>
          </a:xfrm>
        </p:spPr>
        <p:txBody>
          <a:bodyPr>
            <a:normAutofit/>
          </a:bodyPr>
          <a:lstStyle/>
          <a:p>
            <a:pPr algn="l"/>
            <a:r>
              <a:rPr lang="ja-JP" altLang="en-US" sz="4000" b="1" dirty="0" smtClean="0"/>
              <a:t>　</a:t>
            </a:r>
            <a:r>
              <a:rPr lang="en-US" altLang="ja-JP" sz="4000" b="1" dirty="0" smtClean="0"/>
              <a:t>2.2</a:t>
            </a:r>
            <a:r>
              <a:rPr lang="en-US" altLang="ja-JP" sz="4000" b="1" dirty="0"/>
              <a:t>.</a:t>
            </a:r>
            <a:r>
              <a:rPr lang="ja-JP" altLang="en-US" sz="4000" b="1" dirty="0"/>
              <a:t>研修講座の</a:t>
            </a:r>
            <a:r>
              <a:rPr lang="ja-JP" altLang="en-US" sz="4000" b="1" dirty="0" smtClean="0"/>
              <a:t>対象者</a:t>
            </a:r>
            <a:endParaRPr kumimoji="1" lang="ja-JP" altLang="en-US" sz="4000" b="1" dirty="0"/>
          </a:p>
        </p:txBody>
      </p:sp>
      <p:sp>
        <p:nvSpPr>
          <p:cNvPr id="3" name="コンテンツ プレースホルダー 2"/>
          <p:cNvSpPr>
            <a:spLocks noGrp="1"/>
          </p:cNvSpPr>
          <p:nvPr>
            <p:ph idx="1"/>
          </p:nvPr>
        </p:nvSpPr>
        <p:spPr>
          <a:xfrm>
            <a:off x="0" y="1052736"/>
            <a:ext cx="9144000" cy="5805264"/>
          </a:xfrm>
        </p:spPr>
        <p:txBody>
          <a:bodyPr>
            <a:normAutofit/>
          </a:bodyPr>
          <a:lstStyle/>
          <a:p>
            <a:pPr marL="0" indent="0">
              <a:buNone/>
            </a:pPr>
            <a:r>
              <a:rPr lang="ja-JP" altLang="en-US" b="1" dirty="0" smtClean="0"/>
              <a:t>　研修</a:t>
            </a:r>
            <a:r>
              <a:rPr lang="ja-JP" altLang="en-US" b="1" dirty="0"/>
              <a:t>講座の対象者（複数回答可）</a:t>
            </a:r>
          </a:p>
          <a:p>
            <a:pPr marL="0" indent="0">
              <a:buNone/>
            </a:pPr>
            <a:r>
              <a:rPr lang="ja-JP" altLang="en-US" dirty="0" smtClean="0"/>
              <a:t>　①</a:t>
            </a:r>
            <a:r>
              <a:rPr lang="ja-JP" altLang="en-US" dirty="0"/>
              <a:t>年次計画で全教員</a:t>
            </a:r>
            <a:r>
              <a:rPr lang="en-US" altLang="ja-JP" dirty="0"/>
              <a:t>2.9</a:t>
            </a:r>
            <a:r>
              <a:rPr lang="ja-JP" altLang="en-US" dirty="0"/>
              <a:t>％</a:t>
            </a:r>
            <a:r>
              <a:rPr lang="en-US" altLang="ja-JP" dirty="0"/>
              <a:t>(1)</a:t>
            </a:r>
          </a:p>
          <a:p>
            <a:pPr marL="0" indent="0">
              <a:buNone/>
            </a:pPr>
            <a:r>
              <a:rPr lang="ja-JP" altLang="en-US" dirty="0" smtClean="0"/>
              <a:t>　</a:t>
            </a:r>
            <a:r>
              <a:rPr lang="en-US" altLang="ja-JP" dirty="0" smtClean="0"/>
              <a:t>②</a:t>
            </a:r>
            <a:r>
              <a:rPr lang="ja-JP" altLang="en-US" dirty="0"/>
              <a:t>初任者研修</a:t>
            </a:r>
            <a:r>
              <a:rPr lang="en-US" altLang="ja-JP" dirty="0"/>
              <a:t>14.3</a:t>
            </a:r>
            <a:r>
              <a:rPr lang="ja-JP" altLang="en-US" dirty="0"/>
              <a:t>％</a:t>
            </a:r>
            <a:r>
              <a:rPr lang="en-US" altLang="ja-JP" dirty="0"/>
              <a:t>(5)</a:t>
            </a:r>
          </a:p>
          <a:p>
            <a:pPr marL="0" indent="0">
              <a:buNone/>
            </a:pPr>
            <a:r>
              <a:rPr lang="ja-JP" altLang="en-US" dirty="0" smtClean="0"/>
              <a:t>　</a:t>
            </a:r>
            <a:r>
              <a:rPr lang="en-US" altLang="ja-JP" dirty="0" smtClean="0"/>
              <a:t>③</a:t>
            </a:r>
            <a:r>
              <a:rPr lang="en-US" altLang="ja-JP" dirty="0"/>
              <a:t>3</a:t>
            </a:r>
            <a:r>
              <a:rPr lang="ja-JP" altLang="en-US" dirty="0"/>
              <a:t>年目研修</a:t>
            </a:r>
            <a:r>
              <a:rPr lang="en-US" altLang="ja-JP" dirty="0"/>
              <a:t>0</a:t>
            </a:r>
            <a:r>
              <a:rPr lang="ja-JP" altLang="en-US" dirty="0"/>
              <a:t>％</a:t>
            </a:r>
            <a:r>
              <a:rPr lang="en-US" altLang="ja-JP" dirty="0"/>
              <a:t>(0)</a:t>
            </a:r>
          </a:p>
          <a:p>
            <a:pPr marL="0" indent="0">
              <a:buNone/>
            </a:pPr>
            <a:r>
              <a:rPr lang="ja-JP" altLang="en-US" dirty="0" smtClean="0"/>
              <a:t>　</a:t>
            </a:r>
            <a:r>
              <a:rPr lang="en-US" altLang="ja-JP" dirty="0" smtClean="0"/>
              <a:t>④</a:t>
            </a:r>
            <a:r>
              <a:rPr lang="en-US" altLang="ja-JP" dirty="0"/>
              <a:t>5</a:t>
            </a:r>
            <a:r>
              <a:rPr lang="ja-JP" altLang="en-US" dirty="0"/>
              <a:t>年日研修</a:t>
            </a:r>
            <a:r>
              <a:rPr lang="en-US" altLang="ja-JP" dirty="0"/>
              <a:t>11.4</a:t>
            </a:r>
            <a:r>
              <a:rPr lang="ja-JP" altLang="en-US" dirty="0"/>
              <a:t>％</a:t>
            </a:r>
            <a:r>
              <a:rPr lang="en-US" altLang="ja-JP" dirty="0"/>
              <a:t>(4)</a:t>
            </a:r>
          </a:p>
          <a:p>
            <a:pPr marL="0" indent="0">
              <a:buNone/>
            </a:pPr>
            <a:r>
              <a:rPr lang="ja-JP" altLang="en-US" dirty="0" smtClean="0"/>
              <a:t>　</a:t>
            </a:r>
            <a:r>
              <a:rPr lang="en-US" altLang="ja-JP" dirty="0" smtClean="0"/>
              <a:t>⑤</a:t>
            </a:r>
            <a:r>
              <a:rPr lang="en-US" altLang="ja-JP" dirty="0"/>
              <a:t>10</a:t>
            </a:r>
            <a:r>
              <a:rPr lang="ja-JP" altLang="en-US" dirty="0"/>
              <a:t>年目研修</a:t>
            </a:r>
            <a:r>
              <a:rPr lang="en-US" altLang="ja-JP" dirty="0"/>
              <a:t>22.9</a:t>
            </a:r>
            <a:r>
              <a:rPr lang="ja-JP" altLang="en-US" dirty="0"/>
              <a:t>％</a:t>
            </a:r>
            <a:r>
              <a:rPr lang="en-US" altLang="ja-JP" dirty="0"/>
              <a:t>(8)</a:t>
            </a:r>
          </a:p>
          <a:p>
            <a:pPr marL="0" indent="0">
              <a:buNone/>
            </a:pPr>
            <a:r>
              <a:rPr lang="ja-JP" altLang="en-US" dirty="0" smtClean="0"/>
              <a:t>　</a:t>
            </a:r>
            <a:r>
              <a:rPr lang="en-US" altLang="ja-JP" dirty="0" smtClean="0"/>
              <a:t>⑥</a:t>
            </a:r>
            <a:r>
              <a:rPr lang="ja-JP" altLang="en-US" dirty="0"/>
              <a:t>希望者</a:t>
            </a:r>
            <a:r>
              <a:rPr lang="en-US" altLang="ja-JP" dirty="0"/>
              <a:t>68.6</a:t>
            </a:r>
            <a:r>
              <a:rPr lang="ja-JP" altLang="en-US" dirty="0"/>
              <a:t>％</a:t>
            </a:r>
            <a:r>
              <a:rPr lang="en-US" altLang="ja-JP" dirty="0"/>
              <a:t>(24)</a:t>
            </a:r>
          </a:p>
          <a:p>
            <a:pPr marL="0" indent="0">
              <a:buNone/>
            </a:pPr>
            <a:r>
              <a:rPr lang="ja-JP" altLang="en-US" dirty="0" smtClean="0"/>
              <a:t>　</a:t>
            </a:r>
            <a:r>
              <a:rPr lang="en-US" altLang="ja-JP" dirty="0" smtClean="0"/>
              <a:t>⑦</a:t>
            </a:r>
            <a:r>
              <a:rPr lang="ja-JP" altLang="en-US" dirty="0"/>
              <a:t>その他</a:t>
            </a:r>
            <a:r>
              <a:rPr lang="en-US" altLang="ja-JP" dirty="0"/>
              <a:t>11.4</a:t>
            </a:r>
            <a:r>
              <a:rPr lang="ja-JP" altLang="en-US" dirty="0"/>
              <a:t>％</a:t>
            </a:r>
            <a:r>
              <a:rPr lang="en-US" altLang="ja-JP" dirty="0"/>
              <a:t>(4)</a:t>
            </a:r>
          </a:p>
          <a:p>
            <a:pPr marL="0" indent="0">
              <a:buNone/>
            </a:pPr>
            <a:r>
              <a:rPr lang="ja-JP" altLang="en-US" dirty="0"/>
              <a:t>＊</a:t>
            </a:r>
            <a:r>
              <a:rPr lang="ja-JP" altLang="en-US" dirty="0" smtClean="0"/>
              <a:t>その他</a:t>
            </a:r>
            <a:r>
              <a:rPr lang="ja-JP" altLang="en-US" dirty="0"/>
              <a:t>　</a:t>
            </a:r>
            <a:r>
              <a:rPr lang="ja-JP" altLang="en-US" dirty="0" smtClean="0"/>
              <a:t>長期</a:t>
            </a:r>
            <a:r>
              <a:rPr lang="ja-JP" altLang="en-US" dirty="0"/>
              <a:t>派遣研修，専門研修，短期研修講座</a:t>
            </a:r>
            <a:endParaRPr kumimoji="1" lang="ja-JP" altLang="en-US" dirty="0"/>
          </a:p>
        </p:txBody>
      </p:sp>
    </p:spTree>
    <p:extLst>
      <p:ext uri="{BB962C8B-B14F-4D97-AF65-F5344CB8AC3E}">
        <p14:creationId xmlns:p14="http://schemas.microsoft.com/office/powerpoint/2010/main" val="1751533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48" y="0"/>
            <a:ext cx="9125151" cy="908720"/>
          </a:xfrm>
        </p:spPr>
        <p:txBody>
          <a:bodyPr>
            <a:normAutofit/>
          </a:bodyPr>
          <a:lstStyle/>
          <a:p>
            <a:pPr algn="l"/>
            <a:r>
              <a:rPr lang="ja-JP" altLang="en-US" sz="4000" b="1" dirty="0" smtClean="0"/>
              <a:t>　</a:t>
            </a:r>
            <a:r>
              <a:rPr lang="en-US" altLang="ja-JP" sz="4000" b="1" dirty="0" smtClean="0"/>
              <a:t>2.3</a:t>
            </a:r>
            <a:r>
              <a:rPr lang="en-US" altLang="ja-JP" sz="4000" b="1" dirty="0"/>
              <a:t>.</a:t>
            </a:r>
            <a:r>
              <a:rPr lang="ja-JP" altLang="en-US" sz="4000" b="1" dirty="0"/>
              <a:t>研修講座で実際に行われた</a:t>
            </a:r>
            <a:r>
              <a:rPr lang="ja-JP" altLang="en-US" sz="4000" b="1" dirty="0" smtClean="0"/>
              <a:t>内容</a:t>
            </a:r>
            <a:endParaRPr kumimoji="1" lang="ja-JP" altLang="en-US" sz="4000" b="1" dirty="0"/>
          </a:p>
        </p:txBody>
      </p:sp>
      <p:sp>
        <p:nvSpPr>
          <p:cNvPr id="3" name="コンテンツ プレースホルダー 2"/>
          <p:cNvSpPr>
            <a:spLocks noGrp="1"/>
          </p:cNvSpPr>
          <p:nvPr>
            <p:ph idx="1"/>
          </p:nvPr>
        </p:nvSpPr>
        <p:spPr>
          <a:xfrm>
            <a:off x="0" y="908720"/>
            <a:ext cx="9144000" cy="5949280"/>
          </a:xfrm>
        </p:spPr>
        <p:txBody>
          <a:bodyPr/>
          <a:lstStyle/>
          <a:p>
            <a:pPr marL="0" indent="0">
              <a:buNone/>
            </a:pPr>
            <a:r>
              <a:rPr lang="ja-JP" altLang="en-US" dirty="0" smtClean="0"/>
              <a:t>　実際</a:t>
            </a:r>
            <a:r>
              <a:rPr lang="ja-JP" altLang="en-US" dirty="0"/>
              <a:t>に</a:t>
            </a:r>
            <a:r>
              <a:rPr lang="ja-JP" altLang="en-US" dirty="0" smtClean="0"/>
              <a:t>行われた講座</a:t>
            </a:r>
            <a:r>
              <a:rPr lang="ja-JP" altLang="en-US" dirty="0"/>
              <a:t>のタイプを質問</a:t>
            </a:r>
            <a:endParaRPr kumimoji="1" lang="ja-JP"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538903"/>
            <a:ext cx="7056784" cy="530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668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36712"/>
          </a:xfrm>
        </p:spPr>
        <p:txBody>
          <a:bodyPr>
            <a:normAutofit/>
          </a:bodyPr>
          <a:lstStyle/>
          <a:p>
            <a:pPr algn="l"/>
            <a:r>
              <a:rPr lang="ja-JP" altLang="en-US" sz="4000" b="1" dirty="0" smtClean="0"/>
              <a:t>　</a:t>
            </a:r>
            <a:r>
              <a:rPr lang="en-US" altLang="ja-JP" sz="4000" b="1" dirty="0" smtClean="0"/>
              <a:t>2.3.1</a:t>
            </a:r>
            <a:r>
              <a:rPr lang="en-US" altLang="ja-JP" sz="4000" b="1" dirty="0"/>
              <a:t>.</a:t>
            </a:r>
            <a:r>
              <a:rPr lang="ja-JP" altLang="en-US" sz="4000" b="1" dirty="0" smtClean="0"/>
              <a:t>講義</a:t>
            </a:r>
            <a:endParaRPr kumimoji="1" lang="ja-JP" altLang="en-US" sz="4000" b="1" dirty="0"/>
          </a:p>
        </p:txBody>
      </p:sp>
      <p:sp>
        <p:nvSpPr>
          <p:cNvPr id="3" name="コンテンツ プレースホルダー 2"/>
          <p:cNvSpPr>
            <a:spLocks noGrp="1"/>
          </p:cNvSpPr>
          <p:nvPr>
            <p:ph idx="1"/>
          </p:nvPr>
        </p:nvSpPr>
        <p:spPr>
          <a:xfrm>
            <a:off x="0" y="1124744"/>
            <a:ext cx="9144000" cy="5733256"/>
          </a:xfrm>
        </p:spPr>
        <p:txBody>
          <a:bodyPr>
            <a:normAutofit/>
          </a:bodyPr>
          <a:lstStyle/>
          <a:p>
            <a:pPr marL="0" indent="0">
              <a:buNone/>
            </a:pPr>
            <a:r>
              <a:rPr lang="ja-JP" altLang="en-US" dirty="0"/>
              <a:t>　</a:t>
            </a:r>
            <a:r>
              <a:rPr lang="ja-JP" altLang="en-US" sz="4000" b="1" dirty="0"/>
              <a:t>講義を行ったセンター</a:t>
            </a:r>
            <a:r>
              <a:rPr lang="en-US" altLang="ja-JP" sz="4000" b="1" dirty="0"/>
              <a:t>77.1</a:t>
            </a:r>
            <a:r>
              <a:rPr lang="ja-JP" altLang="en-US" sz="4000" b="1" dirty="0"/>
              <a:t>％（</a:t>
            </a:r>
            <a:r>
              <a:rPr lang="en-US" altLang="ja-JP" sz="4000" b="1" dirty="0"/>
              <a:t>27</a:t>
            </a:r>
            <a:r>
              <a:rPr lang="ja-JP" altLang="en-US" sz="4000" b="1" dirty="0"/>
              <a:t>）</a:t>
            </a:r>
          </a:p>
          <a:p>
            <a:pPr marL="0" indent="0">
              <a:buNone/>
            </a:pPr>
            <a:r>
              <a:rPr lang="ja-JP" altLang="en-US" sz="4000" dirty="0"/>
              <a:t>　</a:t>
            </a:r>
            <a:r>
              <a:rPr lang="ja-JP" altLang="en-US" sz="4000" dirty="0" smtClean="0"/>
              <a:t>　内容</a:t>
            </a:r>
            <a:r>
              <a:rPr lang="en-US" altLang="ja-JP" sz="4000" dirty="0"/>
              <a:t>(</a:t>
            </a:r>
            <a:r>
              <a:rPr lang="ja-JP" altLang="en-US" sz="4000" dirty="0"/>
              <a:t>複数回答有り</a:t>
            </a:r>
            <a:r>
              <a:rPr lang="en-US" altLang="ja-JP" sz="4000" dirty="0"/>
              <a:t>)</a:t>
            </a:r>
          </a:p>
          <a:p>
            <a:pPr marL="0" indent="0">
              <a:buNone/>
            </a:pPr>
            <a:r>
              <a:rPr lang="ja-JP" altLang="en-US" sz="4000" dirty="0"/>
              <a:t>　</a:t>
            </a:r>
            <a:r>
              <a:rPr lang="ja-JP" altLang="en-US" sz="4000" dirty="0" smtClean="0"/>
              <a:t>　　環境</a:t>
            </a:r>
            <a:r>
              <a:rPr lang="ja-JP" altLang="en-US" sz="4000" dirty="0"/>
              <a:t>教育の進め方</a:t>
            </a:r>
            <a:r>
              <a:rPr lang="en-US" altLang="ja-JP" sz="4000" dirty="0"/>
              <a:t>(11)</a:t>
            </a:r>
          </a:p>
          <a:p>
            <a:pPr marL="0" indent="0">
              <a:buNone/>
            </a:pPr>
            <a:r>
              <a:rPr lang="ja-JP" altLang="en-US" sz="4000" dirty="0"/>
              <a:t>　</a:t>
            </a:r>
            <a:r>
              <a:rPr lang="ja-JP" altLang="en-US" sz="4000" dirty="0" smtClean="0"/>
              <a:t>　　野外</a:t>
            </a:r>
            <a:r>
              <a:rPr lang="ja-JP" altLang="en-US" sz="4000" dirty="0"/>
              <a:t>観察・調査</a:t>
            </a:r>
            <a:r>
              <a:rPr lang="en-US" altLang="ja-JP" sz="4000" dirty="0"/>
              <a:t>(8)</a:t>
            </a:r>
          </a:p>
          <a:p>
            <a:pPr marL="0" indent="0">
              <a:buNone/>
            </a:pPr>
            <a:r>
              <a:rPr lang="ja-JP" altLang="en-US" sz="4000" dirty="0"/>
              <a:t>　</a:t>
            </a:r>
            <a:r>
              <a:rPr lang="ja-JP" altLang="en-US" sz="4000" dirty="0" smtClean="0"/>
              <a:t>　　環境</a:t>
            </a:r>
            <a:r>
              <a:rPr lang="ja-JP" altLang="en-US" sz="4000" dirty="0"/>
              <a:t>教育の実践事例</a:t>
            </a:r>
            <a:r>
              <a:rPr lang="en-US" altLang="ja-JP" sz="4000" dirty="0"/>
              <a:t>(7)</a:t>
            </a:r>
          </a:p>
          <a:p>
            <a:pPr marL="0" indent="0">
              <a:buNone/>
            </a:pPr>
            <a:r>
              <a:rPr lang="ja-JP" altLang="en-US" sz="4000" dirty="0"/>
              <a:t>　</a:t>
            </a:r>
            <a:r>
              <a:rPr lang="ja-JP" altLang="en-US" sz="4000" dirty="0" smtClean="0"/>
              <a:t>　　環境</a:t>
            </a:r>
            <a:r>
              <a:rPr lang="ja-JP" altLang="en-US" sz="4000" dirty="0"/>
              <a:t>問題の総論的内容</a:t>
            </a:r>
            <a:r>
              <a:rPr lang="en-US" altLang="ja-JP" sz="4000" dirty="0"/>
              <a:t>(3)</a:t>
            </a:r>
          </a:p>
          <a:p>
            <a:pPr marL="0" indent="0">
              <a:buNone/>
            </a:pPr>
            <a:r>
              <a:rPr lang="ja-JP" altLang="en-US" sz="4000" dirty="0"/>
              <a:t>　</a:t>
            </a:r>
            <a:r>
              <a:rPr lang="ja-JP" altLang="en-US" sz="4000" dirty="0" smtClean="0"/>
              <a:t>　　エネルギー</a:t>
            </a:r>
            <a:r>
              <a:rPr lang="ja-JP" altLang="en-US" sz="4000" dirty="0"/>
              <a:t>問題の総論的内容</a:t>
            </a:r>
            <a:r>
              <a:rPr lang="en-US" altLang="ja-JP" sz="4000" dirty="0"/>
              <a:t>(2)</a:t>
            </a:r>
          </a:p>
          <a:p>
            <a:pPr marL="0" indent="0">
              <a:buNone/>
            </a:pPr>
            <a:endParaRPr kumimoji="1" lang="ja-JP" altLang="en-US" dirty="0"/>
          </a:p>
        </p:txBody>
      </p:sp>
    </p:spTree>
    <p:extLst>
      <p:ext uri="{BB962C8B-B14F-4D97-AF65-F5344CB8AC3E}">
        <p14:creationId xmlns:p14="http://schemas.microsoft.com/office/powerpoint/2010/main" val="320388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5219"/>
            <a:ext cx="8229600" cy="778098"/>
          </a:xfrm>
        </p:spPr>
        <p:txBody>
          <a:bodyPr/>
          <a:lstStyle/>
          <a:p>
            <a:pPr algn="l"/>
            <a:r>
              <a:rPr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問題と目的</a:t>
            </a:r>
            <a:endParaRPr kumimoji="1"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コンテンツ プレースホルダー 2"/>
          <p:cNvSpPr>
            <a:spLocks noGrp="1"/>
          </p:cNvSpPr>
          <p:nvPr>
            <p:ph idx="1"/>
          </p:nvPr>
        </p:nvSpPr>
        <p:spPr>
          <a:xfrm>
            <a:off x="0" y="836711"/>
            <a:ext cx="9144000" cy="5928229"/>
          </a:xfrm>
        </p:spPr>
        <p:txBody>
          <a:bodyPr>
            <a:normAutofit/>
          </a:bodyPr>
          <a:lstStyle/>
          <a:p>
            <a:pPr marL="0" indent="0">
              <a:buNone/>
            </a:pPr>
            <a:r>
              <a:rPr lang="ja-JP"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エネルギー環境問題</a:t>
            </a:r>
          </a:p>
          <a:p>
            <a:pPr marL="0" indent="0">
              <a:buNone/>
            </a:pPr>
            <a:r>
              <a:rPr lang="ja-JP" altLang="en-US" dirty="0"/>
              <a:t>　　→人類の生存に関わる問題</a:t>
            </a:r>
          </a:p>
          <a:p>
            <a:pPr marL="0" indent="0">
              <a:buNone/>
            </a:pPr>
            <a:r>
              <a:rPr lang="ja-JP" altLang="en-US" dirty="0"/>
              <a:t>　　　</a:t>
            </a:r>
            <a:r>
              <a:rPr lang="ja-JP" altLang="en-US" dirty="0" smtClean="0"/>
              <a:t>　　これ</a:t>
            </a:r>
            <a:r>
              <a:rPr lang="ja-JP" altLang="en-US" dirty="0"/>
              <a:t>を人類共通の認識とするには</a:t>
            </a:r>
            <a:r>
              <a:rPr lang="ja-JP" altLang="en-US" dirty="0" smtClean="0"/>
              <a:t>，</a:t>
            </a:r>
            <a:endParaRPr lang="en-US" altLang="ja-JP" dirty="0" smtClean="0"/>
          </a:p>
          <a:p>
            <a:pPr marL="0" indent="0">
              <a:buNone/>
            </a:pPr>
            <a:r>
              <a:rPr lang="ja-JP" altLang="en-US" dirty="0" smtClean="0"/>
              <a:t>　　　　　「エネルギー</a:t>
            </a:r>
            <a:r>
              <a:rPr lang="ja-JP" altLang="en-US" dirty="0"/>
              <a:t>環境</a:t>
            </a:r>
            <a:r>
              <a:rPr lang="ja-JP" altLang="en-US" dirty="0" smtClean="0"/>
              <a:t>教育」が</a:t>
            </a:r>
            <a:r>
              <a:rPr lang="ja-JP" altLang="en-US" dirty="0"/>
              <a:t>重要</a:t>
            </a:r>
          </a:p>
          <a:p>
            <a:pPr marL="0" indent="0">
              <a:buNone/>
            </a:pPr>
            <a:r>
              <a:rPr lang="ja-JP" altLang="en-US" b="1" dirty="0" smtClean="0"/>
              <a:t>ユネスコ</a:t>
            </a:r>
            <a:endParaRPr lang="en-US" altLang="ja-JP" b="1" dirty="0" smtClean="0"/>
          </a:p>
          <a:p>
            <a:pPr marL="0" indent="0">
              <a:buNone/>
            </a:pPr>
            <a:r>
              <a:rPr lang="ja-JP" altLang="en-US" dirty="0"/>
              <a:t>　</a:t>
            </a:r>
            <a:r>
              <a:rPr lang="ja-JP" altLang="en-US" dirty="0" smtClean="0"/>
              <a:t>→</a:t>
            </a:r>
            <a:r>
              <a:rPr lang="en-US" altLang="ja-JP" sz="3600" b="1" dirty="0">
                <a:solidFill>
                  <a:srgbClr val="FF0000"/>
                </a:solidFill>
              </a:rPr>
              <a:t>ESD</a:t>
            </a:r>
            <a:r>
              <a:rPr lang="ja-JP" altLang="en-US" dirty="0"/>
              <a:t>（</a:t>
            </a:r>
            <a:r>
              <a:rPr lang="en-US" altLang="ja-JP" dirty="0"/>
              <a:t>Education for sustainable development</a:t>
            </a:r>
            <a:r>
              <a:rPr lang="ja-JP" altLang="en-US" dirty="0"/>
              <a:t>）</a:t>
            </a:r>
          </a:p>
          <a:p>
            <a:pPr marL="0" indent="0">
              <a:buNone/>
            </a:pPr>
            <a:r>
              <a:rPr lang="ja-JP" altLang="en-US" b="1" dirty="0" smtClean="0"/>
              <a:t>日本</a:t>
            </a:r>
            <a:endParaRPr lang="en-US" altLang="ja-JP" b="1" dirty="0" smtClean="0"/>
          </a:p>
          <a:p>
            <a:pPr marL="0" indent="0">
              <a:buNone/>
            </a:pPr>
            <a:r>
              <a:rPr lang="ja-JP" altLang="en-US" dirty="0"/>
              <a:t>　</a:t>
            </a:r>
            <a:r>
              <a:rPr lang="ja-JP" altLang="en-US" dirty="0" smtClean="0"/>
              <a:t>→</a:t>
            </a:r>
            <a:r>
              <a:rPr lang="ja-JP" altLang="en-US" b="1" dirty="0">
                <a:solidFill>
                  <a:srgbClr val="FF0000"/>
                </a:solidFill>
              </a:rPr>
              <a:t>京都</a:t>
            </a:r>
            <a:r>
              <a:rPr lang="ja-JP" altLang="en-US" b="1" dirty="0" smtClean="0">
                <a:solidFill>
                  <a:srgbClr val="FF0000"/>
                </a:solidFill>
              </a:rPr>
              <a:t>議定書</a:t>
            </a:r>
            <a:r>
              <a:rPr lang="ja-JP" altLang="en-US" dirty="0" smtClean="0"/>
              <a:t>（</a:t>
            </a:r>
            <a:r>
              <a:rPr lang="en-US" altLang="ja-JP" dirty="0" smtClean="0"/>
              <a:t>1997</a:t>
            </a:r>
            <a:r>
              <a:rPr lang="ja-JP" altLang="en-US" dirty="0"/>
              <a:t>年</a:t>
            </a:r>
            <a:r>
              <a:rPr lang="en-US" altLang="ja-JP" dirty="0"/>
              <a:t>12</a:t>
            </a:r>
            <a:r>
              <a:rPr lang="ja-JP" altLang="en-US" dirty="0" smtClean="0"/>
              <a:t>月）　</a:t>
            </a:r>
            <a:r>
              <a:rPr lang="ja-JP" altLang="en-US" sz="2800" i="1" dirty="0" smtClean="0">
                <a:solidFill>
                  <a:schemeClr val="accent6">
                    <a:lumMod val="50000"/>
                  </a:schemeClr>
                </a:solidFill>
              </a:rPr>
              <a:t>正式名称は？</a:t>
            </a:r>
            <a:endParaRPr lang="ja-JP" altLang="en-US" sz="2800" i="1" dirty="0">
              <a:solidFill>
                <a:schemeClr val="accent6">
                  <a:lumMod val="50000"/>
                </a:schemeClr>
              </a:solidFill>
            </a:endParaRPr>
          </a:p>
          <a:p>
            <a:pPr marL="0" indent="0">
              <a:buNone/>
            </a:pPr>
            <a:r>
              <a:rPr lang="ja-JP" altLang="en-US" dirty="0"/>
              <a:t>　　エネルギー環境教育</a:t>
            </a:r>
            <a:r>
              <a:rPr lang="ja-JP" altLang="en-US" dirty="0" smtClean="0"/>
              <a:t>に取り組む</a:t>
            </a:r>
            <a:r>
              <a:rPr lang="ja-JP" altLang="en-US" dirty="0"/>
              <a:t>ことが重要</a:t>
            </a:r>
            <a:endParaRPr kumimoji="1" lang="ja-JP" altLang="en-US" dirty="0"/>
          </a:p>
        </p:txBody>
      </p:sp>
      <p:sp>
        <p:nvSpPr>
          <p:cNvPr id="4" name="正方形/長方形 3"/>
          <p:cNvSpPr/>
          <p:nvPr/>
        </p:nvSpPr>
        <p:spPr>
          <a:xfrm>
            <a:off x="0" y="6180166"/>
            <a:ext cx="9144000" cy="584775"/>
          </a:xfrm>
          <a:prstGeom prst="rect">
            <a:avLst/>
          </a:prstGeom>
        </p:spPr>
        <p:txBody>
          <a:bodyPr wrap="square">
            <a:spAutoFit/>
          </a:bodyPr>
          <a:lstStyle/>
          <a:p>
            <a:r>
              <a:rPr lang="ja-JP" altLang="ja-JP" sz="3200" b="1" dirty="0">
                <a:solidFill>
                  <a:schemeClr val="accent6">
                    <a:lumMod val="50000"/>
                  </a:schemeClr>
                </a:solidFill>
              </a:rPr>
              <a:t>気候変動に関する国際連合枠組条約の京都議定書</a:t>
            </a:r>
            <a:endParaRPr lang="ja-JP" altLang="en-US" sz="3200" dirty="0">
              <a:solidFill>
                <a:schemeClr val="accent6">
                  <a:lumMod val="50000"/>
                </a:schemeClr>
              </a:solidFill>
            </a:endParaRPr>
          </a:p>
        </p:txBody>
      </p:sp>
    </p:spTree>
    <p:extLst>
      <p:ext uri="{BB962C8B-B14F-4D97-AF65-F5344CB8AC3E}">
        <p14:creationId xmlns:p14="http://schemas.microsoft.com/office/powerpoint/2010/main" val="20837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64704"/>
          </a:xfrm>
        </p:spPr>
        <p:txBody>
          <a:bodyPr>
            <a:normAutofit/>
          </a:bodyPr>
          <a:lstStyle/>
          <a:p>
            <a:pPr algn="l"/>
            <a:r>
              <a:rPr lang="ja-JP" altLang="en-US" sz="4000" b="1" dirty="0"/>
              <a:t>　</a:t>
            </a:r>
            <a:r>
              <a:rPr lang="en-US" altLang="ja-JP" sz="4000" b="1" dirty="0" smtClean="0"/>
              <a:t>2.3.2</a:t>
            </a:r>
            <a:r>
              <a:rPr lang="en-US" altLang="ja-JP" sz="4000" b="1" dirty="0"/>
              <a:t>.</a:t>
            </a:r>
            <a:r>
              <a:rPr lang="ja-JP" altLang="en-US" sz="4000" b="1" dirty="0" smtClean="0"/>
              <a:t>野外実習</a:t>
            </a:r>
            <a:endParaRPr kumimoji="1" lang="ja-JP" altLang="en-US" sz="4000" b="1" dirty="0"/>
          </a:p>
        </p:txBody>
      </p:sp>
      <p:sp>
        <p:nvSpPr>
          <p:cNvPr id="3" name="コンテンツ プレースホルダー 2"/>
          <p:cNvSpPr>
            <a:spLocks noGrp="1"/>
          </p:cNvSpPr>
          <p:nvPr>
            <p:ph idx="1"/>
          </p:nvPr>
        </p:nvSpPr>
        <p:spPr>
          <a:xfrm>
            <a:off x="0" y="836712"/>
            <a:ext cx="9144000" cy="6021288"/>
          </a:xfrm>
        </p:spPr>
        <p:txBody>
          <a:bodyPr>
            <a:normAutofit/>
          </a:bodyPr>
          <a:lstStyle/>
          <a:p>
            <a:pPr marL="0" indent="0">
              <a:buNone/>
            </a:pPr>
            <a:r>
              <a:rPr lang="ja-JP" altLang="en-US" dirty="0"/>
              <a:t>　</a:t>
            </a:r>
            <a:r>
              <a:rPr lang="ja-JP" altLang="en-US" b="1" dirty="0"/>
              <a:t>野外実習を行ったセンター</a:t>
            </a:r>
            <a:r>
              <a:rPr lang="en-US" altLang="ja-JP" b="1" dirty="0"/>
              <a:t>65.7</a:t>
            </a:r>
            <a:r>
              <a:rPr lang="ja-JP" altLang="en-US" b="1" dirty="0"/>
              <a:t>％</a:t>
            </a:r>
            <a:r>
              <a:rPr lang="en-US" altLang="ja-JP" b="1" dirty="0"/>
              <a:t>(23)</a:t>
            </a:r>
          </a:p>
          <a:p>
            <a:pPr marL="0" indent="0">
              <a:buNone/>
            </a:pPr>
            <a:r>
              <a:rPr lang="ja-JP" altLang="en-US" dirty="0"/>
              <a:t>　</a:t>
            </a:r>
            <a:r>
              <a:rPr lang="ja-JP" altLang="en-US" dirty="0" smtClean="0"/>
              <a:t>　内容</a:t>
            </a:r>
            <a:r>
              <a:rPr lang="en-US" altLang="ja-JP" dirty="0"/>
              <a:t>(</a:t>
            </a:r>
            <a:r>
              <a:rPr lang="ja-JP" altLang="en-US" dirty="0"/>
              <a:t>複数回答有り</a:t>
            </a:r>
            <a:r>
              <a:rPr lang="en-US" altLang="ja-JP" dirty="0"/>
              <a:t>)</a:t>
            </a:r>
          </a:p>
          <a:p>
            <a:pPr marL="0" indent="0">
              <a:buNone/>
            </a:pPr>
            <a:r>
              <a:rPr lang="ja-JP" altLang="en-US" dirty="0"/>
              <a:t>　</a:t>
            </a:r>
            <a:r>
              <a:rPr lang="ja-JP" altLang="en-US" dirty="0" smtClean="0"/>
              <a:t>　　水生</a:t>
            </a:r>
            <a:r>
              <a:rPr lang="ja-JP" altLang="en-US" dirty="0"/>
              <a:t>生物調査</a:t>
            </a:r>
            <a:r>
              <a:rPr lang="en-US" altLang="ja-JP" dirty="0"/>
              <a:t>(7</a:t>
            </a:r>
            <a:r>
              <a:rPr lang="en-US" altLang="ja-JP" dirty="0" smtClean="0"/>
              <a:t>)</a:t>
            </a:r>
            <a:r>
              <a:rPr lang="ja-JP" altLang="en-US" dirty="0" smtClean="0"/>
              <a:t>　水質</a:t>
            </a:r>
            <a:r>
              <a:rPr lang="ja-JP" altLang="en-US" dirty="0"/>
              <a:t>調査</a:t>
            </a:r>
            <a:r>
              <a:rPr lang="en-US" altLang="ja-JP" dirty="0"/>
              <a:t>(6)</a:t>
            </a:r>
          </a:p>
          <a:p>
            <a:pPr marL="0" indent="0">
              <a:buNone/>
            </a:pPr>
            <a:r>
              <a:rPr lang="ja-JP" altLang="en-US" dirty="0"/>
              <a:t>　</a:t>
            </a:r>
            <a:r>
              <a:rPr lang="ja-JP" altLang="en-US" dirty="0" smtClean="0"/>
              <a:t>　　森林</a:t>
            </a:r>
            <a:r>
              <a:rPr lang="ja-JP" altLang="en-US" dirty="0"/>
              <a:t>の動植物の観察</a:t>
            </a:r>
            <a:r>
              <a:rPr lang="en-US" altLang="ja-JP" dirty="0"/>
              <a:t>(3</a:t>
            </a:r>
            <a:r>
              <a:rPr lang="en-US" altLang="ja-JP" dirty="0" smtClean="0"/>
              <a:t>)</a:t>
            </a:r>
            <a:r>
              <a:rPr lang="ja-JP" altLang="en-US" dirty="0" smtClean="0"/>
              <a:t>　身近</a:t>
            </a:r>
            <a:r>
              <a:rPr lang="ja-JP" altLang="en-US" dirty="0"/>
              <a:t>な環境調査</a:t>
            </a:r>
            <a:r>
              <a:rPr lang="en-US" altLang="ja-JP" dirty="0"/>
              <a:t>(2)</a:t>
            </a:r>
          </a:p>
          <a:p>
            <a:pPr marL="0" indent="0">
              <a:buNone/>
            </a:pPr>
            <a:r>
              <a:rPr lang="ja-JP" altLang="en-US" dirty="0" smtClean="0"/>
              <a:t>　　</a:t>
            </a:r>
            <a:r>
              <a:rPr lang="ja-JP" altLang="en-US" dirty="0"/>
              <a:t>　ビオトープ観察</a:t>
            </a:r>
            <a:r>
              <a:rPr lang="en-US" altLang="ja-JP" dirty="0"/>
              <a:t>(2</a:t>
            </a:r>
            <a:r>
              <a:rPr lang="en-US" altLang="ja-JP" dirty="0" smtClean="0"/>
              <a:t>)</a:t>
            </a:r>
            <a:r>
              <a:rPr lang="ja-JP" altLang="en-US" dirty="0" smtClean="0"/>
              <a:t>　里山</a:t>
            </a:r>
            <a:r>
              <a:rPr lang="ja-JP" altLang="en-US" dirty="0"/>
              <a:t>体験学習</a:t>
            </a:r>
            <a:r>
              <a:rPr lang="en-US" altLang="ja-JP" dirty="0"/>
              <a:t>(2)</a:t>
            </a:r>
          </a:p>
          <a:p>
            <a:pPr marL="0" indent="0">
              <a:buNone/>
            </a:pPr>
            <a:r>
              <a:rPr lang="ja-JP" altLang="en-US" dirty="0"/>
              <a:t>　</a:t>
            </a:r>
            <a:r>
              <a:rPr lang="ja-JP" altLang="en-US" dirty="0" smtClean="0"/>
              <a:t>　　</a:t>
            </a:r>
            <a:r>
              <a:rPr lang="en-US" altLang="ja-JP" dirty="0" smtClean="0"/>
              <a:t>※</a:t>
            </a:r>
            <a:r>
              <a:rPr lang="ja-JP" altLang="en-US" dirty="0" smtClean="0"/>
              <a:t>以下</a:t>
            </a:r>
            <a:r>
              <a:rPr lang="ja-JP" altLang="en-US" dirty="0"/>
              <a:t>各１件</a:t>
            </a:r>
          </a:p>
          <a:p>
            <a:pPr marL="0" indent="0">
              <a:buNone/>
            </a:pPr>
            <a:r>
              <a:rPr lang="ja-JP" altLang="en-US" dirty="0"/>
              <a:t>　</a:t>
            </a:r>
            <a:r>
              <a:rPr lang="ja-JP" altLang="en-US" dirty="0" smtClean="0"/>
              <a:t>　　森林</a:t>
            </a:r>
            <a:r>
              <a:rPr lang="ja-JP" altLang="en-US" dirty="0"/>
              <a:t>の役割や種の保存に</a:t>
            </a:r>
            <a:r>
              <a:rPr lang="ja-JP" altLang="en-US" dirty="0" smtClean="0"/>
              <a:t>ついて</a:t>
            </a:r>
            <a:endParaRPr lang="en-US" altLang="ja-JP" dirty="0"/>
          </a:p>
          <a:p>
            <a:pPr marL="0" indent="0">
              <a:buNone/>
            </a:pPr>
            <a:r>
              <a:rPr lang="ja-JP" altLang="en-US" dirty="0"/>
              <a:t>　</a:t>
            </a:r>
            <a:r>
              <a:rPr lang="ja-JP" altLang="en-US" dirty="0" smtClean="0"/>
              <a:t>　　地層</a:t>
            </a:r>
            <a:r>
              <a:rPr lang="ja-JP" altLang="en-US" dirty="0"/>
              <a:t>・化石・動植物の</a:t>
            </a:r>
            <a:r>
              <a:rPr lang="ja-JP" altLang="en-US" dirty="0" smtClean="0"/>
              <a:t>観察</a:t>
            </a:r>
            <a:endParaRPr lang="en-US" altLang="ja-JP" dirty="0"/>
          </a:p>
          <a:p>
            <a:pPr marL="0" indent="0">
              <a:buNone/>
            </a:pPr>
            <a:r>
              <a:rPr lang="ja-JP" altLang="en-US" dirty="0"/>
              <a:t>　</a:t>
            </a:r>
            <a:r>
              <a:rPr lang="ja-JP" altLang="en-US" dirty="0" smtClean="0"/>
              <a:t>　　学校</a:t>
            </a:r>
            <a:r>
              <a:rPr lang="ja-JP" altLang="en-US" dirty="0"/>
              <a:t>農園</a:t>
            </a:r>
            <a:r>
              <a:rPr lang="ja-JP" altLang="en-US" dirty="0" smtClean="0"/>
              <a:t>管理</a:t>
            </a:r>
            <a:endParaRPr lang="en-US" altLang="ja-JP" dirty="0"/>
          </a:p>
          <a:p>
            <a:pPr marL="0" indent="0">
              <a:buNone/>
            </a:pPr>
            <a:r>
              <a:rPr lang="ja-JP" altLang="en-US" dirty="0"/>
              <a:t>　</a:t>
            </a:r>
            <a:r>
              <a:rPr lang="ja-JP" altLang="en-US" dirty="0" smtClean="0"/>
              <a:t>　　プロジェクト</a:t>
            </a:r>
            <a:r>
              <a:rPr lang="ja-JP" altLang="en-US" dirty="0"/>
              <a:t>・ワイルドの</a:t>
            </a:r>
            <a:r>
              <a:rPr lang="ja-JP" altLang="en-US" dirty="0" smtClean="0"/>
              <a:t>体験</a:t>
            </a:r>
            <a:endParaRPr lang="en-US" altLang="ja-JP" dirty="0" smtClean="0"/>
          </a:p>
        </p:txBody>
      </p:sp>
    </p:spTree>
    <p:extLst>
      <p:ext uri="{BB962C8B-B14F-4D97-AF65-F5344CB8AC3E}">
        <p14:creationId xmlns:p14="http://schemas.microsoft.com/office/powerpoint/2010/main" val="3019074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2" y="-1"/>
            <a:ext cx="9118178" cy="603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5822" y="5248396"/>
            <a:ext cx="9036496" cy="1569660"/>
          </a:xfrm>
          <a:prstGeom prst="rect">
            <a:avLst/>
          </a:prstGeom>
          <a:solidFill>
            <a:schemeClr val="accent5">
              <a:lumMod val="40000"/>
              <a:lumOff val="60000"/>
            </a:schemeClr>
          </a:solidFill>
        </p:spPr>
        <p:txBody>
          <a:bodyPr wrap="square">
            <a:spAutoFit/>
          </a:bodyPr>
          <a:lstStyle/>
          <a:p>
            <a:r>
              <a:rPr lang="ja-JP" altLang="en-US" sz="3200" dirty="0"/>
              <a:t>「自然を大切に」と理解するだけでなく 「自然や環境のために行動できる人」を育成することに取り組んだ野生生物を題材とした環境教育プログラム</a:t>
            </a:r>
          </a:p>
        </p:txBody>
      </p:sp>
    </p:spTree>
    <p:extLst>
      <p:ext uri="{BB962C8B-B14F-4D97-AF65-F5344CB8AC3E}">
        <p14:creationId xmlns:p14="http://schemas.microsoft.com/office/powerpoint/2010/main" val="339594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36712"/>
          </a:xfrm>
        </p:spPr>
        <p:txBody>
          <a:bodyPr>
            <a:normAutofit/>
          </a:bodyPr>
          <a:lstStyle/>
          <a:p>
            <a:pPr algn="l"/>
            <a:r>
              <a:rPr lang="ja-JP" altLang="en-US" sz="4000" b="1" dirty="0" smtClean="0"/>
              <a:t>　</a:t>
            </a:r>
            <a:r>
              <a:rPr lang="en-US" altLang="ja-JP" sz="4000" b="1" dirty="0" smtClean="0"/>
              <a:t>2.3.3</a:t>
            </a:r>
            <a:r>
              <a:rPr lang="en-US" altLang="ja-JP" sz="4000" b="1" dirty="0"/>
              <a:t>.</a:t>
            </a:r>
            <a:r>
              <a:rPr lang="ja-JP" altLang="en-US" sz="4000" b="1" dirty="0"/>
              <a:t>施設</a:t>
            </a:r>
            <a:r>
              <a:rPr lang="ja-JP" altLang="en-US" sz="4000" b="1" dirty="0" smtClean="0"/>
              <a:t>見学</a:t>
            </a:r>
            <a:endParaRPr kumimoji="1" lang="ja-JP" altLang="en-US" sz="4000" b="1" dirty="0"/>
          </a:p>
        </p:txBody>
      </p:sp>
      <p:sp>
        <p:nvSpPr>
          <p:cNvPr id="3" name="コンテンツ プレースホルダー 2"/>
          <p:cNvSpPr>
            <a:spLocks noGrp="1"/>
          </p:cNvSpPr>
          <p:nvPr>
            <p:ph idx="1"/>
          </p:nvPr>
        </p:nvSpPr>
        <p:spPr>
          <a:xfrm>
            <a:off x="0" y="980728"/>
            <a:ext cx="9144000" cy="5877272"/>
          </a:xfrm>
        </p:spPr>
        <p:txBody>
          <a:bodyPr>
            <a:normAutofit/>
          </a:bodyPr>
          <a:lstStyle/>
          <a:p>
            <a:pPr marL="0" indent="0">
              <a:buNone/>
            </a:pPr>
            <a:r>
              <a:rPr lang="ja-JP" altLang="en-US" dirty="0" smtClean="0"/>
              <a:t>　</a:t>
            </a:r>
            <a:r>
              <a:rPr lang="ja-JP" altLang="en-US" b="1" dirty="0" smtClean="0"/>
              <a:t>施設</a:t>
            </a:r>
            <a:r>
              <a:rPr lang="ja-JP" altLang="en-US" b="1" dirty="0"/>
              <a:t>見学実施</a:t>
            </a:r>
            <a:r>
              <a:rPr lang="en-US" altLang="ja-JP" b="1" dirty="0"/>
              <a:t>51.4</a:t>
            </a:r>
            <a:r>
              <a:rPr lang="ja-JP" altLang="en-US" b="1" dirty="0"/>
              <a:t>％</a:t>
            </a:r>
            <a:r>
              <a:rPr lang="en-US" altLang="ja-JP" b="1" dirty="0"/>
              <a:t>(18)</a:t>
            </a:r>
          </a:p>
          <a:p>
            <a:pPr marL="0" indent="0">
              <a:buNone/>
            </a:pPr>
            <a:r>
              <a:rPr lang="ja-JP" altLang="en-US" dirty="0" smtClean="0"/>
              <a:t>　　内容</a:t>
            </a:r>
            <a:r>
              <a:rPr lang="en-US" altLang="ja-JP" dirty="0"/>
              <a:t>(</a:t>
            </a:r>
            <a:r>
              <a:rPr lang="ja-JP" altLang="en-US" dirty="0"/>
              <a:t>複数回答有り</a:t>
            </a:r>
            <a:r>
              <a:rPr lang="en-US" altLang="ja-JP" dirty="0"/>
              <a:t>)</a:t>
            </a:r>
          </a:p>
          <a:p>
            <a:pPr marL="0" indent="0">
              <a:buNone/>
            </a:pPr>
            <a:r>
              <a:rPr lang="ja-JP" altLang="en-US" dirty="0" smtClean="0"/>
              <a:t>　　大学</a:t>
            </a:r>
            <a:r>
              <a:rPr lang="ja-JP" altLang="en-US" dirty="0"/>
              <a:t>等の研究所や企業の研究所</a:t>
            </a:r>
            <a:r>
              <a:rPr lang="en-US" altLang="ja-JP" dirty="0"/>
              <a:t>(7)</a:t>
            </a:r>
          </a:p>
          <a:p>
            <a:pPr marL="0" indent="0">
              <a:buNone/>
            </a:pPr>
            <a:r>
              <a:rPr lang="ja-JP" altLang="en-US" dirty="0" smtClean="0"/>
              <a:t>　　資源</a:t>
            </a:r>
            <a:r>
              <a:rPr lang="ja-JP" altLang="en-US" dirty="0"/>
              <a:t>変換･再生センター</a:t>
            </a:r>
            <a:r>
              <a:rPr lang="en-US" altLang="ja-JP" dirty="0"/>
              <a:t>(4)</a:t>
            </a:r>
          </a:p>
          <a:p>
            <a:pPr marL="0" indent="0">
              <a:buNone/>
            </a:pPr>
            <a:r>
              <a:rPr lang="ja-JP" altLang="en-US" dirty="0" smtClean="0"/>
              <a:t>　　火力</a:t>
            </a:r>
            <a:r>
              <a:rPr lang="ja-JP" altLang="en-US" dirty="0"/>
              <a:t>発電所</a:t>
            </a:r>
            <a:r>
              <a:rPr lang="en-US" altLang="ja-JP" dirty="0"/>
              <a:t>(2)</a:t>
            </a:r>
          </a:p>
          <a:p>
            <a:pPr marL="0" indent="0">
              <a:buNone/>
            </a:pPr>
            <a:r>
              <a:rPr lang="ja-JP" altLang="en-US" dirty="0" smtClean="0"/>
              <a:t>　　以下</a:t>
            </a:r>
            <a:r>
              <a:rPr lang="ja-JP" altLang="en-US" dirty="0"/>
              <a:t>各１件</a:t>
            </a:r>
          </a:p>
          <a:p>
            <a:pPr marL="0" indent="0">
              <a:buNone/>
            </a:pPr>
            <a:r>
              <a:rPr lang="ja-JP" altLang="en-US" dirty="0" smtClean="0"/>
              <a:t>　　清掃工場，浄水場，風力発電，原子力発電所</a:t>
            </a:r>
            <a:endParaRPr lang="en-US" altLang="ja-JP" dirty="0" smtClean="0"/>
          </a:p>
          <a:p>
            <a:pPr marL="0" indent="0">
              <a:buNone/>
            </a:pPr>
            <a:r>
              <a:rPr lang="ja-JP" altLang="en-US" dirty="0" smtClean="0"/>
              <a:t>　　電力</a:t>
            </a:r>
            <a:r>
              <a:rPr lang="ja-JP" altLang="en-US" dirty="0"/>
              <a:t>会社などの</a:t>
            </a:r>
            <a:r>
              <a:rPr lang="ja-JP" altLang="en-US" dirty="0" smtClean="0"/>
              <a:t>資料館</a:t>
            </a:r>
            <a:r>
              <a:rPr lang="ja-JP" altLang="en-US" dirty="0"/>
              <a:t>，</a:t>
            </a:r>
            <a:r>
              <a:rPr lang="ja-JP" altLang="en-US" dirty="0" smtClean="0"/>
              <a:t>植物園</a:t>
            </a:r>
            <a:r>
              <a:rPr lang="ja-JP" altLang="en-US" dirty="0"/>
              <a:t>，</a:t>
            </a:r>
            <a:r>
              <a:rPr lang="en-US" altLang="ja-JP" dirty="0" smtClean="0"/>
              <a:t>ISO</a:t>
            </a:r>
            <a:r>
              <a:rPr lang="ja-JP" altLang="en-US" dirty="0"/>
              <a:t>取得</a:t>
            </a:r>
            <a:r>
              <a:rPr lang="ja-JP" altLang="en-US" dirty="0" smtClean="0"/>
              <a:t>企業</a:t>
            </a:r>
            <a:endParaRPr kumimoji="1" lang="ja-JP" altLang="en-US" dirty="0"/>
          </a:p>
        </p:txBody>
      </p:sp>
    </p:spTree>
    <p:extLst>
      <p:ext uri="{BB962C8B-B14F-4D97-AF65-F5344CB8AC3E}">
        <p14:creationId xmlns:p14="http://schemas.microsoft.com/office/powerpoint/2010/main" val="1706577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64704"/>
          </a:xfrm>
        </p:spPr>
        <p:txBody>
          <a:bodyPr>
            <a:normAutofit/>
          </a:bodyPr>
          <a:lstStyle/>
          <a:p>
            <a:pPr algn="l"/>
            <a:r>
              <a:rPr lang="ja-JP" altLang="en-US" sz="4000" b="1" dirty="0" smtClean="0"/>
              <a:t>　</a:t>
            </a:r>
            <a:r>
              <a:rPr lang="en-US" altLang="ja-JP" sz="4000" b="1" dirty="0" smtClean="0"/>
              <a:t>2.3.4</a:t>
            </a:r>
            <a:r>
              <a:rPr lang="en-US" altLang="ja-JP" sz="4000" b="1" dirty="0"/>
              <a:t>.</a:t>
            </a:r>
            <a:r>
              <a:rPr lang="ja-JP" altLang="en-US" sz="4000" b="1" dirty="0"/>
              <a:t>観察一</a:t>
            </a:r>
            <a:r>
              <a:rPr lang="ja-JP" altLang="en-US" sz="4000" b="1" dirty="0" smtClean="0"/>
              <a:t>実験</a:t>
            </a:r>
            <a:endParaRPr kumimoji="1" lang="ja-JP" altLang="en-US" sz="4000" b="1" dirty="0"/>
          </a:p>
        </p:txBody>
      </p:sp>
      <p:sp>
        <p:nvSpPr>
          <p:cNvPr id="3" name="コンテンツ プレースホルダー 2"/>
          <p:cNvSpPr>
            <a:spLocks noGrp="1"/>
          </p:cNvSpPr>
          <p:nvPr>
            <p:ph idx="1"/>
          </p:nvPr>
        </p:nvSpPr>
        <p:spPr>
          <a:xfrm>
            <a:off x="0" y="836712"/>
            <a:ext cx="9144000" cy="6021288"/>
          </a:xfrm>
        </p:spPr>
        <p:txBody>
          <a:bodyPr>
            <a:normAutofit/>
          </a:bodyPr>
          <a:lstStyle/>
          <a:p>
            <a:pPr marL="0" indent="0">
              <a:buNone/>
            </a:pPr>
            <a:r>
              <a:rPr lang="ja-JP" altLang="en-US" b="1" dirty="0"/>
              <a:t>　観察・実験の実施</a:t>
            </a:r>
            <a:r>
              <a:rPr lang="en-US" altLang="ja-JP" b="1" dirty="0"/>
              <a:t>51.4</a:t>
            </a:r>
            <a:r>
              <a:rPr lang="ja-JP" altLang="en-US" b="1" dirty="0"/>
              <a:t>％</a:t>
            </a:r>
            <a:r>
              <a:rPr lang="en-US" altLang="ja-JP" b="1" dirty="0"/>
              <a:t>(18)</a:t>
            </a:r>
          </a:p>
          <a:p>
            <a:pPr marL="0" indent="0">
              <a:buNone/>
            </a:pPr>
            <a:r>
              <a:rPr lang="ja-JP" altLang="en-US" dirty="0"/>
              <a:t>　</a:t>
            </a:r>
            <a:r>
              <a:rPr lang="ja-JP" altLang="en-US" dirty="0" smtClean="0"/>
              <a:t>　内容</a:t>
            </a:r>
            <a:r>
              <a:rPr lang="en-US" altLang="ja-JP" dirty="0"/>
              <a:t>(</a:t>
            </a:r>
            <a:r>
              <a:rPr lang="ja-JP" altLang="en-US" dirty="0"/>
              <a:t>複数回答有り</a:t>
            </a:r>
            <a:r>
              <a:rPr lang="en-US" altLang="ja-JP" dirty="0"/>
              <a:t>)</a:t>
            </a:r>
          </a:p>
          <a:p>
            <a:pPr marL="0" indent="0">
              <a:buNone/>
            </a:pPr>
            <a:r>
              <a:rPr lang="ja-JP" altLang="en-US" dirty="0"/>
              <a:t>　</a:t>
            </a:r>
            <a:r>
              <a:rPr lang="ja-JP" altLang="en-US" dirty="0" smtClean="0"/>
              <a:t>　水質</a:t>
            </a:r>
            <a:r>
              <a:rPr lang="ja-JP" altLang="en-US" dirty="0"/>
              <a:t>調査</a:t>
            </a:r>
            <a:r>
              <a:rPr lang="en-US" altLang="ja-JP" dirty="0"/>
              <a:t>(3</a:t>
            </a:r>
            <a:r>
              <a:rPr lang="en-US" altLang="ja-JP" dirty="0" smtClean="0"/>
              <a:t>)</a:t>
            </a:r>
            <a:r>
              <a:rPr lang="ja-JP" altLang="en-US" dirty="0" smtClean="0"/>
              <a:t>　水生</a:t>
            </a:r>
            <a:r>
              <a:rPr lang="ja-JP" altLang="en-US" dirty="0"/>
              <a:t>生物の観察</a:t>
            </a:r>
            <a:r>
              <a:rPr lang="en-US" altLang="ja-JP" dirty="0"/>
              <a:t>(3</a:t>
            </a:r>
            <a:r>
              <a:rPr lang="en-US" altLang="ja-JP" dirty="0" smtClean="0"/>
              <a:t>)</a:t>
            </a:r>
            <a:r>
              <a:rPr lang="ja-JP" altLang="en-US" dirty="0" smtClean="0"/>
              <a:t>　気体</a:t>
            </a:r>
            <a:r>
              <a:rPr lang="ja-JP" altLang="en-US" dirty="0"/>
              <a:t>の調査</a:t>
            </a:r>
            <a:r>
              <a:rPr lang="en-US" altLang="ja-JP" dirty="0"/>
              <a:t>(3</a:t>
            </a:r>
            <a:r>
              <a:rPr lang="en-US" altLang="ja-JP" dirty="0" smtClean="0"/>
              <a:t>)</a:t>
            </a:r>
            <a:r>
              <a:rPr lang="ja-JP" altLang="en-US" dirty="0"/>
              <a:t>　</a:t>
            </a:r>
            <a:r>
              <a:rPr lang="ja-JP" altLang="en-US" dirty="0" smtClean="0"/>
              <a:t>　　　</a:t>
            </a:r>
            <a:endParaRPr lang="en-US" altLang="ja-JP" dirty="0" smtClean="0"/>
          </a:p>
          <a:p>
            <a:pPr marL="0" indent="0">
              <a:buNone/>
            </a:pPr>
            <a:r>
              <a:rPr lang="ja-JP" altLang="en-US" dirty="0"/>
              <a:t>　</a:t>
            </a:r>
            <a:r>
              <a:rPr lang="ja-JP" altLang="en-US" dirty="0" smtClean="0"/>
              <a:t>　森林</a:t>
            </a:r>
            <a:r>
              <a:rPr lang="ja-JP" altLang="en-US" dirty="0"/>
              <a:t>観察</a:t>
            </a:r>
            <a:r>
              <a:rPr lang="en-US" altLang="ja-JP" dirty="0"/>
              <a:t>(2</a:t>
            </a:r>
            <a:r>
              <a:rPr lang="en-US" altLang="ja-JP" dirty="0" smtClean="0"/>
              <a:t>)</a:t>
            </a:r>
            <a:r>
              <a:rPr lang="ja-JP" altLang="en-US" dirty="0" smtClean="0"/>
              <a:t>　物化</a:t>
            </a:r>
            <a:r>
              <a:rPr lang="ja-JP" altLang="en-US" dirty="0"/>
              <a:t>生地分野の実験</a:t>
            </a:r>
            <a:r>
              <a:rPr lang="en-US" altLang="ja-JP" dirty="0"/>
              <a:t>(2)</a:t>
            </a:r>
          </a:p>
          <a:p>
            <a:pPr marL="0" indent="0">
              <a:buNone/>
            </a:pPr>
            <a:r>
              <a:rPr lang="ja-JP" altLang="en-US" dirty="0"/>
              <a:t>　</a:t>
            </a:r>
            <a:r>
              <a:rPr lang="ja-JP" altLang="en-US" dirty="0" smtClean="0"/>
              <a:t>　以下</a:t>
            </a:r>
            <a:r>
              <a:rPr lang="ja-JP" altLang="en-US" dirty="0"/>
              <a:t>各１件</a:t>
            </a:r>
          </a:p>
          <a:p>
            <a:pPr marL="0" indent="0">
              <a:buNone/>
            </a:pPr>
            <a:r>
              <a:rPr lang="ja-JP" altLang="en-US" dirty="0"/>
              <a:t>　</a:t>
            </a:r>
            <a:r>
              <a:rPr lang="ja-JP" altLang="en-US" dirty="0" smtClean="0"/>
              <a:t>　土壌</a:t>
            </a:r>
            <a:r>
              <a:rPr lang="ja-JP" altLang="en-US" dirty="0"/>
              <a:t>動物を利用した環境</a:t>
            </a:r>
            <a:r>
              <a:rPr lang="ja-JP" altLang="en-US" dirty="0" smtClean="0"/>
              <a:t>診断，燃料</a:t>
            </a:r>
            <a:r>
              <a:rPr lang="ja-JP" altLang="en-US" dirty="0"/>
              <a:t>電池の</a:t>
            </a:r>
            <a:r>
              <a:rPr lang="ja-JP" altLang="en-US" dirty="0" smtClean="0"/>
              <a:t>製作，</a:t>
            </a:r>
            <a:endParaRPr lang="en-US" altLang="ja-JP" dirty="0" smtClean="0"/>
          </a:p>
          <a:p>
            <a:pPr marL="0" indent="0">
              <a:buNone/>
            </a:pPr>
            <a:r>
              <a:rPr lang="ja-JP" altLang="en-US" dirty="0"/>
              <a:t>　</a:t>
            </a:r>
            <a:r>
              <a:rPr lang="ja-JP" altLang="en-US" dirty="0" smtClean="0"/>
              <a:t>　紫外線</a:t>
            </a:r>
            <a:r>
              <a:rPr lang="ja-JP" altLang="en-US" dirty="0"/>
              <a:t>の</a:t>
            </a:r>
            <a:r>
              <a:rPr lang="ja-JP" altLang="en-US" dirty="0" smtClean="0"/>
              <a:t>測定，環境</a:t>
            </a:r>
            <a:r>
              <a:rPr lang="ja-JP" altLang="en-US" dirty="0"/>
              <a:t>教育のための</a:t>
            </a:r>
            <a:r>
              <a:rPr lang="ja-JP" altLang="en-US" dirty="0" smtClean="0"/>
              <a:t>スキルアップ，</a:t>
            </a:r>
            <a:endParaRPr lang="en-US" altLang="ja-JP" dirty="0" smtClean="0"/>
          </a:p>
          <a:p>
            <a:pPr marL="0" indent="0">
              <a:buNone/>
            </a:pPr>
            <a:r>
              <a:rPr lang="ja-JP" altLang="en-US" dirty="0"/>
              <a:t>　</a:t>
            </a:r>
            <a:r>
              <a:rPr lang="ja-JP" altLang="en-US" dirty="0" smtClean="0"/>
              <a:t>　バードウォッチング</a:t>
            </a:r>
            <a:r>
              <a:rPr lang="ja-JP" altLang="en-US" dirty="0"/>
              <a:t>の方法と</a:t>
            </a:r>
            <a:r>
              <a:rPr lang="ja-JP" altLang="en-US" dirty="0" smtClean="0"/>
              <a:t>実際，</a:t>
            </a:r>
            <a:r>
              <a:rPr lang="ja-JP" altLang="en-US" dirty="0"/>
              <a:t>騒音</a:t>
            </a:r>
            <a:r>
              <a:rPr lang="ja-JP" altLang="en-US" dirty="0" smtClean="0"/>
              <a:t>調査，</a:t>
            </a:r>
            <a:endParaRPr lang="en-US" altLang="ja-JP" dirty="0"/>
          </a:p>
          <a:p>
            <a:pPr marL="0" indent="0">
              <a:buNone/>
            </a:pPr>
            <a:r>
              <a:rPr lang="ja-JP" altLang="en-US" dirty="0"/>
              <a:t>　</a:t>
            </a:r>
            <a:r>
              <a:rPr lang="ja-JP" altLang="en-US" dirty="0" smtClean="0"/>
              <a:t>　廃油</a:t>
            </a:r>
            <a:r>
              <a:rPr lang="ja-JP" altLang="en-US" dirty="0"/>
              <a:t>からの</a:t>
            </a:r>
            <a:r>
              <a:rPr lang="ja-JP" altLang="en-US" dirty="0" smtClean="0"/>
              <a:t>燃料づくり，エコクッキング</a:t>
            </a:r>
            <a:endParaRPr kumimoji="1" lang="ja-JP" altLang="en-US" dirty="0"/>
          </a:p>
        </p:txBody>
      </p:sp>
    </p:spTree>
    <p:extLst>
      <p:ext uri="{BB962C8B-B14F-4D97-AF65-F5344CB8AC3E}">
        <p14:creationId xmlns:p14="http://schemas.microsoft.com/office/powerpoint/2010/main" val="3536713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764704"/>
          </a:xfrm>
        </p:spPr>
        <p:txBody>
          <a:bodyPr>
            <a:normAutofit/>
          </a:bodyPr>
          <a:lstStyle/>
          <a:p>
            <a:pPr algn="l"/>
            <a:r>
              <a:rPr lang="ja-JP" altLang="en-US" sz="4000" b="1" dirty="0" smtClean="0"/>
              <a:t>　</a:t>
            </a:r>
            <a:r>
              <a:rPr lang="en-US" altLang="ja-JP" sz="4000" b="1" dirty="0" smtClean="0"/>
              <a:t>2.3.5</a:t>
            </a:r>
            <a:r>
              <a:rPr lang="en-US" altLang="ja-JP" sz="4000" b="1" dirty="0"/>
              <a:t>.</a:t>
            </a:r>
            <a:r>
              <a:rPr lang="ja-JP" altLang="en-US" sz="4000" b="1" dirty="0" smtClean="0"/>
              <a:t>ものづくり</a:t>
            </a:r>
            <a:endParaRPr kumimoji="1" lang="ja-JP" altLang="en-US" sz="4000" b="1" dirty="0"/>
          </a:p>
        </p:txBody>
      </p:sp>
      <p:sp>
        <p:nvSpPr>
          <p:cNvPr id="3" name="コンテンツ プレースホルダー 2"/>
          <p:cNvSpPr>
            <a:spLocks noGrp="1"/>
          </p:cNvSpPr>
          <p:nvPr>
            <p:ph idx="1"/>
          </p:nvPr>
        </p:nvSpPr>
        <p:spPr>
          <a:xfrm>
            <a:off x="0" y="836712"/>
            <a:ext cx="9144000" cy="6021288"/>
          </a:xfrm>
        </p:spPr>
        <p:txBody>
          <a:bodyPr>
            <a:normAutofit/>
          </a:bodyPr>
          <a:lstStyle/>
          <a:p>
            <a:pPr marL="0" indent="0">
              <a:buNone/>
            </a:pPr>
            <a:r>
              <a:rPr lang="ja-JP" altLang="en-US" dirty="0"/>
              <a:t>　</a:t>
            </a:r>
            <a:r>
              <a:rPr lang="ja-JP" altLang="en-US" b="1" dirty="0"/>
              <a:t>ものづくり実施</a:t>
            </a:r>
            <a:r>
              <a:rPr lang="en-US" altLang="ja-JP" b="1" dirty="0"/>
              <a:t>31.4</a:t>
            </a:r>
            <a:r>
              <a:rPr lang="ja-JP" altLang="en-US" b="1" dirty="0"/>
              <a:t>％</a:t>
            </a:r>
            <a:r>
              <a:rPr lang="en-US" altLang="ja-JP" b="1" dirty="0"/>
              <a:t>(11)</a:t>
            </a:r>
          </a:p>
          <a:p>
            <a:pPr marL="0" indent="0">
              <a:buNone/>
            </a:pPr>
            <a:r>
              <a:rPr lang="ja-JP" altLang="en-US" dirty="0"/>
              <a:t>　</a:t>
            </a:r>
            <a:r>
              <a:rPr lang="ja-JP" altLang="en-US" dirty="0" smtClean="0"/>
              <a:t>　内容</a:t>
            </a:r>
            <a:r>
              <a:rPr lang="en-US" altLang="ja-JP" dirty="0"/>
              <a:t>(</a:t>
            </a:r>
            <a:r>
              <a:rPr lang="ja-JP" altLang="en-US" dirty="0"/>
              <a:t>複数回答有り</a:t>
            </a:r>
            <a:r>
              <a:rPr lang="en-US" altLang="ja-JP" dirty="0"/>
              <a:t>)</a:t>
            </a:r>
          </a:p>
          <a:p>
            <a:pPr marL="0" indent="0">
              <a:buNone/>
            </a:pPr>
            <a:r>
              <a:rPr lang="ja-JP" altLang="en-US" dirty="0"/>
              <a:t>　</a:t>
            </a:r>
            <a:r>
              <a:rPr lang="ja-JP" altLang="en-US" dirty="0" smtClean="0"/>
              <a:t>　風力</a:t>
            </a:r>
            <a:r>
              <a:rPr lang="ja-JP" altLang="en-US" dirty="0"/>
              <a:t>発電のモデルづくり</a:t>
            </a:r>
            <a:r>
              <a:rPr lang="en-US" altLang="ja-JP" dirty="0"/>
              <a:t>(2)</a:t>
            </a:r>
          </a:p>
          <a:p>
            <a:pPr marL="0" indent="0">
              <a:buNone/>
            </a:pPr>
            <a:r>
              <a:rPr lang="ja-JP" altLang="en-US" dirty="0"/>
              <a:t>　</a:t>
            </a:r>
            <a:r>
              <a:rPr lang="ja-JP" altLang="en-US" dirty="0" smtClean="0"/>
              <a:t>　身近</a:t>
            </a:r>
            <a:r>
              <a:rPr lang="ja-JP" altLang="en-US" dirty="0"/>
              <a:t>な物を使った工作</a:t>
            </a:r>
            <a:r>
              <a:rPr lang="en-US" altLang="ja-JP" dirty="0"/>
              <a:t>(2)</a:t>
            </a:r>
          </a:p>
          <a:p>
            <a:pPr marL="0" indent="0">
              <a:buNone/>
            </a:pPr>
            <a:r>
              <a:rPr lang="ja-JP" altLang="en-US" dirty="0"/>
              <a:t>　</a:t>
            </a:r>
            <a:r>
              <a:rPr lang="ja-JP" altLang="en-US" dirty="0" smtClean="0"/>
              <a:t>　以下</a:t>
            </a:r>
            <a:r>
              <a:rPr lang="ja-JP" altLang="en-US" dirty="0"/>
              <a:t>各１件</a:t>
            </a:r>
          </a:p>
          <a:p>
            <a:pPr marL="0" indent="0">
              <a:buNone/>
            </a:pPr>
            <a:r>
              <a:rPr lang="ja-JP" altLang="en-US" dirty="0"/>
              <a:t>　</a:t>
            </a:r>
            <a:r>
              <a:rPr lang="ja-JP" altLang="en-US" dirty="0" smtClean="0"/>
              <a:t>　リサイクル</a:t>
            </a:r>
            <a:r>
              <a:rPr lang="ja-JP" altLang="en-US" dirty="0"/>
              <a:t>で</a:t>
            </a:r>
            <a:r>
              <a:rPr lang="ja-JP" altLang="en-US" dirty="0" smtClean="0"/>
              <a:t>物づくり</a:t>
            </a:r>
            <a:r>
              <a:rPr lang="ja-JP" altLang="en-US" dirty="0"/>
              <a:t>，</a:t>
            </a:r>
            <a:r>
              <a:rPr lang="ja-JP" altLang="en-US" dirty="0" smtClean="0"/>
              <a:t>太陽</a:t>
            </a:r>
            <a:r>
              <a:rPr lang="ja-JP" altLang="en-US" dirty="0"/>
              <a:t>電池での</a:t>
            </a:r>
            <a:r>
              <a:rPr lang="ja-JP" altLang="en-US" dirty="0" smtClean="0"/>
              <a:t>工作，</a:t>
            </a:r>
            <a:endParaRPr lang="en-US" altLang="ja-JP" dirty="0"/>
          </a:p>
          <a:p>
            <a:pPr marL="0" indent="0">
              <a:buNone/>
            </a:pPr>
            <a:r>
              <a:rPr lang="ja-JP" altLang="en-US" dirty="0"/>
              <a:t>　</a:t>
            </a:r>
            <a:r>
              <a:rPr lang="ja-JP" altLang="en-US" dirty="0" smtClean="0"/>
              <a:t>　燻製づくり，ソーラークッカーづくり，和紙づくり，</a:t>
            </a:r>
            <a:endParaRPr lang="en-US" altLang="ja-JP" dirty="0" smtClean="0"/>
          </a:p>
          <a:p>
            <a:pPr marL="0" indent="0">
              <a:buNone/>
            </a:pPr>
            <a:r>
              <a:rPr lang="ja-JP" altLang="en-US" dirty="0" smtClean="0"/>
              <a:t>　</a:t>
            </a:r>
            <a:r>
              <a:rPr lang="ja-JP" altLang="en-US" dirty="0"/>
              <a:t>　</a:t>
            </a:r>
            <a:r>
              <a:rPr lang="ja-JP" altLang="en-US" dirty="0" smtClean="0"/>
              <a:t>透視度計</a:t>
            </a:r>
            <a:r>
              <a:rPr lang="ja-JP" altLang="en-US" dirty="0"/>
              <a:t>の製作</a:t>
            </a:r>
            <a:r>
              <a:rPr lang="en-US" altLang="ja-JP" dirty="0"/>
              <a:t>(</a:t>
            </a:r>
            <a:r>
              <a:rPr lang="ja-JP" altLang="en-US" dirty="0"/>
              <a:t>ペットボトル利用</a:t>
            </a:r>
            <a:r>
              <a:rPr lang="en-US" altLang="ja-JP" dirty="0" smtClean="0"/>
              <a:t>)</a:t>
            </a:r>
            <a:r>
              <a:rPr lang="ja-JP" altLang="en-US" dirty="0" err="1" smtClean="0"/>
              <a:t>，</a:t>
            </a:r>
            <a:endParaRPr lang="en-US" altLang="ja-JP" dirty="0" smtClean="0"/>
          </a:p>
          <a:p>
            <a:pPr marL="0" indent="0">
              <a:buNone/>
            </a:pPr>
            <a:r>
              <a:rPr lang="ja-JP" altLang="en-US" dirty="0"/>
              <a:t>　</a:t>
            </a:r>
            <a:r>
              <a:rPr lang="ja-JP" altLang="en-US" dirty="0" smtClean="0"/>
              <a:t>　環境</a:t>
            </a:r>
            <a:r>
              <a:rPr lang="ja-JP" altLang="en-US" dirty="0"/>
              <a:t>教育教材の</a:t>
            </a:r>
            <a:r>
              <a:rPr lang="ja-JP" altLang="en-US" dirty="0" smtClean="0"/>
              <a:t>製作</a:t>
            </a:r>
            <a:endParaRPr lang="en-US" altLang="ja-JP" dirty="0"/>
          </a:p>
          <a:p>
            <a:pPr marL="0" indent="0">
              <a:buNone/>
            </a:pPr>
            <a:endParaRPr kumimoji="1" lang="ja-JP" altLang="en-US" dirty="0"/>
          </a:p>
        </p:txBody>
      </p:sp>
    </p:spTree>
    <p:extLst>
      <p:ext uri="{BB962C8B-B14F-4D97-AF65-F5344CB8AC3E}">
        <p14:creationId xmlns:p14="http://schemas.microsoft.com/office/powerpoint/2010/main" val="2196803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64704"/>
          </a:xfrm>
        </p:spPr>
        <p:txBody>
          <a:bodyPr>
            <a:normAutofit/>
          </a:bodyPr>
          <a:lstStyle/>
          <a:p>
            <a:pPr algn="l"/>
            <a:r>
              <a:rPr lang="ja-JP" altLang="en-US" sz="4000" b="1" dirty="0" smtClean="0"/>
              <a:t>　</a:t>
            </a:r>
            <a:r>
              <a:rPr lang="en-US" altLang="ja-JP" sz="4000" b="1" dirty="0" smtClean="0"/>
              <a:t>2.3.6</a:t>
            </a:r>
            <a:r>
              <a:rPr lang="en-US" altLang="ja-JP" sz="4000" b="1" dirty="0"/>
              <a:t>.</a:t>
            </a:r>
            <a:r>
              <a:rPr lang="ja-JP" altLang="en-US" sz="4000" b="1" dirty="0"/>
              <a:t>事例発表・</a:t>
            </a:r>
            <a:r>
              <a:rPr lang="ja-JP" altLang="en-US" sz="4000" b="1" dirty="0" smtClean="0"/>
              <a:t>討論</a:t>
            </a:r>
            <a:endParaRPr kumimoji="1" lang="ja-JP" altLang="en-US" sz="4000" b="1" dirty="0"/>
          </a:p>
        </p:txBody>
      </p:sp>
      <p:sp>
        <p:nvSpPr>
          <p:cNvPr id="3" name="コンテンツ プレースホルダー 2"/>
          <p:cNvSpPr>
            <a:spLocks noGrp="1"/>
          </p:cNvSpPr>
          <p:nvPr>
            <p:ph idx="1"/>
          </p:nvPr>
        </p:nvSpPr>
        <p:spPr>
          <a:xfrm>
            <a:off x="0" y="836712"/>
            <a:ext cx="9144000" cy="6021288"/>
          </a:xfrm>
        </p:spPr>
        <p:txBody>
          <a:bodyPr>
            <a:normAutofit fontScale="92500" lnSpcReduction="20000"/>
          </a:bodyPr>
          <a:lstStyle/>
          <a:p>
            <a:pPr marL="0" indent="0">
              <a:buNone/>
            </a:pPr>
            <a:r>
              <a:rPr lang="ja-JP" altLang="en-US" dirty="0"/>
              <a:t>　</a:t>
            </a:r>
            <a:r>
              <a:rPr lang="ja-JP" altLang="en-US" sz="3500" b="1" dirty="0"/>
              <a:t>事例発表・討論実施</a:t>
            </a:r>
            <a:r>
              <a:rPr lang="en-US" altLang="ja-JP" sz="3500" b="1" dirty="0"/>
              <a:t>60.0</a:t>
            </a:r>
            <a:r>
              <a:rPr lang="ja-JP" altLang="en-US" sz="3500" b="1" dirty="0"/>
              <a:t>％</a:t>
            </a:r>
            <a:r>
              <a:rPr lang="en-US" altLang="ja-JP" sz="3500" b="1" dirty="0"/>
              <a:t>(21)</a:t>
            </a:r>
          </a:p>
          <a:p>
            <a:pPr marL="0" indent="0">
              <a:buNone/>
            </a:pPr>
            <a:r>
              <a:rPr lang="ja-JP" altLang="en-US" dirty="0"/>
              <a:t>　</a:t>
            </a:r>
            <a:r>
              <a:rPr lang="ja-JP" altLang="en-US" dirty="0" smtClean="0"/>
              <a:t>　内容</a:t>
            </a:r>
            <a:r>
              <a:rPr lang="en-US" altLang="ja-JP" dirty="0"/>
              <a:t>(</a:t>
            </a:r>
            <a:r>
              <a:rPr lang="ja-JP" altLang="en-US" dirty="0"/>
              <a:t>複数回答有り</a:t>
            </a:r>
            <a:r>
              <a:rPr lang="en-US" altLang="ja-JP" dirty="0"/>
              <a:t>)</a:t>
            </a:r>
          </a:p>
          <a:p>
            <a:pPr marL="0" indent="0">
              <a:buNone/>
            </a:pPr>
            <a:r>
              <a:rPr lang="ja-JP" altLang="en-US" dirty="0"/>
              <a:t>　</a:t>
            </a:r>
            <a:r>
              <a:rPr lang="ja-JP" altLang="en-US" dirty="0" smtClean="0"/>
              <a:t>　環境</a:t>
            </a:r>
            <a:r>
              <a:rPr lang="ja-JP" altLang="en-US" dirty="0"/>
              <a:t>教育･実践プログラムの発表</a:t>
            </a:r>
            <a:r>
              <a:rPr lang="en-US" altLang="ja-JP" dirty="0"/>
              <a:t>(11)</a:t>
            </a:r>
          </a:p>
          <a:p>
            <a:pPr marL="0" indent="0">
              <a:buNone/>
            </a:pPr>
            <a:r>
              <a:rPr lang="ja-JP" altLang="en-US" dirty="0"/>
              <a:t>　</a:t>
            </a:r>
            <a:r>
              <a:rPr lang="ja-JP" altLang="en-US" dirty="0" smtClean="0"/>
              <a:t>　以下</a:t>
            </a:r>
            <a:r>
              <a:rPr lang="ja-JP" altLang="en-US" dirty="0"/>
              <a:t>各１件</a:t>
            </a:r>
          </a:p>
          <a:p>
            <a:pPr marL="0" indent="0">
              <a:buNone/>
            </a:pPr>
            <a:r>
              <a:rPr lang="ja-JP" altLang="en-US" dirty="0"/>
              <a:t>　</a:t>
            </a:r>
            <a:r>
              <a:rPr lang="ja-JP" altLang="en-US" dirty="0" smtClean="0"/>
              <a:t>　環境</a:t>
            </a:r>
            <a:r>
              <a:rPr lang="ja-JP" altLang="en-US" dirty="0"/>
              <a:t>教育モデル校の</a:t>
            </a:r>
            <a:r>
              <a:rPr lang="ja-JP" altLang="en-US" dirty="0" smtClean="0"/>
              <a:t>取り組み，</a:t>
            </a:r>
            <a:endParaRPr lang="en-US" altLang="ja-JP" dirty="0"/>
          </a:p>
          <a:p>
            <a:pPr marL="0" indent="0">
              <a:buNone/>
            </a:pPr>
            <a:r>
              <a:rPr lang="ja-JP" altLang="en-US" dirty="0"/>
              <a:t>　</a:t>
            </a:r>
            <a:r>
              <a:rPr lang="ja-JP" altLang="en-US" dirty="0" smtClean="0"/>
              <a:t>　総合的</a:t>
            </a:r>
            <a:r>
              <a:rPr lang="ja-JP" altLang="en-US" dirty="0"/>
              <a:t>な学習の時間：竹</a:t>
            </a:r>
            <a:r>
              <a:rPr lang="ja-JP" altLang="en-US" dirty="0" smtClean="0"/>
              <a:t>炭づくり，</a:t>
            </a:r>
            <a:endParaRPr lang="en-US" altLang="ja-JP" dirty="0"/>
          </a:p>
          <a:p>
            <a:pPr marL="0" indent="0">
              <a:buNone/>
            </a:pPr>
            <a:r>
              <a:rPr lang="ja-JP" altLang="en-US" dirty="0"/>
              <a:t>　</a:t>
            </a:r>
            <a:r>
              <a:rPr lang="ja-JP" altLang="en-US" dirty="0" smtClean="0"/>
              <a:t>　各学校</a:t>
            </a:r>
            <a:r>
              <a:rPr lang="ja-JP" altLang="en-US" dirty="0"/>
              <a:t>における事例</a:t>
            </a:r>
            <a:r>
              <a:rPr lang="ja-JP" altLang="en-US" dirty="0" smtClean="0"/>
              <a:t>発表，</a:t>
            </a:r>
            <a:endParaRPr lang="en-US" altLang="ja-JP" dirty="0"/>
          </a:p>
          <a:p>
            <a:pPr marL="0" indent="0">
              <a:buNone/>
            </a:pPr>
            <a:r>
              <a:rPr lang="ja-JP" altLang="en-US" dirty="0"/>
              <a:t>　</a:t>
            </a:r>
            <a:r>
              <a:rPr lang="ja-JP" altLang="en-US" dirty="0" smtClean="0"/>
              <a:t>　インタラクティヴ</a:t>
            </a:r>
            <a:r>
              <a:rPr lang="ja-JP" altLang="en-US" dirty="0"/>
              <a:t>･エコ</a:t>
            </a:r>
            <a:r>
              <a:rPr lang="en-US" altLang="ja-JP" dirty="0"/>
              <a:t>(</a:t>
            </a:r>
            <a:r>
              <a:rPr lang="ja-JP" altLang="en-US" sz="3000" dirty="0"/>
              <a:t>千葉県型環境教育を行うために</a:t>
            </a:r>
            <a:r>
              <a:rPr lang="en-US" altLang="ja-JP" dirty="0" smtClean="0"/>
              <a:t>)</a:t>
            </a:r>
            <a:r>
              <a:rPr lang="ja-JP" altLang="en-US" dirty="0" err="1" smtClean="0"/>
              <a:t>，</a:t>
            </a:r>
            <a:endParaRPr lang="en-US" altLang="ja-JP" dirty="0"/>
          </a:p>
          <a:p>
            <a:pPr marL="0" indent="0">
              <a:buNone/>
            </a:pPr>
            <a:r>
              <a:rPr lang="ja-JP" altLang="en-US" dirty="0"/>
              <a:t>　</a:t>
            </a:r>
            <a:r>
              <a:rPr lang="ja-JP" altLang="en-US" dirty="0" smtClean="0"/>
              <a:t>　学校</a:t>
            </a:r>
            <a:r>
              <a:rPr lang="ja-JP" altLang="en-US" dirty="0"/>
              <a:t>における</a:t>
            </a:r>
            <a:r>
              <a:rPr lang="en-US" altLang="ja-JP" dirty="0"/>
              <a:t>IS014001</a:t>
            </a:r>
            <a:r>
              <a:rPr lang="ja-JP" altLang="en-US" dirty="0"/>
              <a:t>認証に</a:t>
            </a:r>
            <a:r>
              <a:rPr lang="ja-JP" altLang="en-US" dirty="0" smtClean="0"/>
              <a:t>ついて，</a:t>
            </a:r>
            <a:endParaRPr lang="en-US" altLang="ja-JP" dirty="0"/>
          </a:p>
          <a:p>
            <a:pPr marL="0" indent="0">
              <a:buNone/>
            </a:pPr>
            <a:r>
              <a:rPr lang="ja-JP" altLang="en-US" dirty="0"/>
              <a:t>　</a:t>
            </a:r>
            <a:r>
              <a:rPr lang="ja-JP" altLang="en-US" dirty="0" smtClean="0"/>
              <a:t>　学校版</a:t>
            </a:r>
            <a:r>
              <a:rPr lang="en-US" altLang="ja-JP" dirty="0"/>
              <a:t>ISO</a:t>
            </a:r>
            <a:r>
              <a:rPr lang="ja-JP" altLang="en-US" dirty="0"/>
              <a:t>実践校の</a:t>
            </a:r>
            <a:r>
              <a:rPr lang="ja-JP" altLang="en-US" dirty="0" smtClean="0"/>
              <a:t>取り組み</a:t>
            </a:r>
            <a:endParaRPr lang="en-US" altLang="ja-JP" dirty="0"/>
          </a:p>
          <a:p>
            <a:pPr marL="0" indent="0">
              <a:buNone/>
            </a:pPr>
            <a:r>
              <a:rPr lang="ja-JP" altLang="en-US" dirty="0"/>
              <a:t>　</a:t>
            </a:r>
            <a:r>
              <a:rPr lang="ja-JP" altLang="en-US" dirty="0" smtClean="0"/>
              <a:t>　指導法</a:t>
            </a:r>
            <a:r>
              <a:rPr lang="ja-JP" altLang="en-US" dirty="0"/>
              <a:t>と</a:t>
            </a:r>
            <a:r>
              <a:rPr lang="ja-JP" altLang="en-US" dirty="0" smtClean="0"/>
              <a:t>実技，ワークショップ，学校ビオトープ，</a:t>
            </a:r>
            <a:endParaRPr lang="en-US" altLang="ja-JP" dirty="0"/>
          </a:p>
          <a:p>
            <a:pPr marL="0" indent="0">
              <a:buNone/>
            </a:pPr>
            <a:r>
              <a:rPr lang="ja-JP" altLang="en-US" dirty="0"/>
              <a:t>　</a:t>
            </a:r>
            <a:r>
              <a:rPr lang="ja-JP" altLang="en-US" dirty="0" smtClean="0"/>
              <a:t>　淀川</a:t>
            </a:r>
            <a:r>
              <a:rPr lang="ja-JP" altLang="en-US" dirty="0"/>
              <a:t>の</a:t>
            </a:r>
            <a:r>
              <a:rPr lang="ja-JP" altLang="en-US" dirty="0" smtClean="0"/>
              <a:t>生物</a:t>
            </a:r>
            <a:r>
              <a:rPr lang="ja-JP" altLang="en-US" dirty="0"/>
              <a:t>，</a:t>
            </a:r>
            <a:r>
              <a:rPr lang="ja-JP" altLang="en-US" dirty="0" smtClean="0"/>
              <a:t>地域</a:t>
            </a:r>
            <a:r>
              <a:rPr lang="ja-JP" altLang="en-US" dirty="0"/>
              <a:t>の環境特性を生かした</a:t>
            </a:r>
            <a:r>
              <a:rPr lang="ja-JP" altLang="en-US" dirty="0" smtClean="0"/>
              <a:t>取り組み</a:t>
            </a:r>
            <a:endParaRPr kumimoji="1" lang="ja-JP" altLang="en-US" dirty="0"/>
          </a:p>
        </p:txBody>
      </p:sp>
    </p:spTree>
    <p:extLst>
      <p:ext uri="{BB962C8B-B14F-4D97-AF65-F5344CB8AC3E}">
        <p14:creationId xmlns:p14="http://schemas.microsoft.com/office/powerpoint/2010/main" val="111940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836712"/>
          </a:xfrm>
        </p:spPr>
        <p:txBody>
          <a:bodyPr>
            <a:normAutofit/>
          </a:bodyPr>
          <a:lstStyle/>
          <a:p>
            <a:pPr algn="l"/>
            <a:r>
              <a:rPr lang="ja-JP" altLang="en-US" sz="4000" b="1" dirty="0" smtClean="0"/>
              <a:t>　</a:t>
            </a:r>
            <a:r>
              <a:rPr lang="en-US" altLang="ja-JP" sz="4000" b="1" dirty="0" smtClean="0"/>
              <a:t>2.3.7</a:t>
            </a:r>
            <a:r>
              <a:rPr lang="ja-JP" altLang="en-US" sz="4000" b="1" dirty="0"/>
              <a:t>ビデオ等の</a:t>
            </a:r>
            <a:r>
              <a:rPr lang="ja-JP" altLang="en-US" sz="4000" b="1" dirty="0" smtClean="0"/>
              <a:t>視聴</a:t>
            </a:r>
            <a:endParaRPr kumimoji="1" lang="ja-JP" altLang="en-US" sz="4000" b="1" dirty="0"/>
          </a:p>
        </p:txBody>
      </p:sp>
      <p:sp>
        <p:nvSpPr>
          <p:cNvPr id="3" name="コンテンツ プレースホルダー 2"/>
          <p:cNvSpPr>
            <a:spLocks noGrp="1"/>
          </p:cNvSpPr>
          <p:nvPr>
            <p:ph idx="1"/>
          </p:nvPr>
        </p:nvSpPr>
        <p:spPr>
          <a:xfrm>
            <a:off x="0" y="980728"/>
            <a:ext cx="9036496" cy="5760640"/>
          </a:xfrm>
        </p:spPr>
        <p:txBody>
          <a:bodyPr/>
          <a:lstStyle/>
          <a:p>
            <a:pPr marL="0" indent="0">
              <a:buNone/>
            </a:pPr>
            <a:r>
              <a:rPr lang="ja-JP" altLang="en-US" dirty="0"/>
              <a:t>　</a:t>
            </a:r>
            <a:r>
              <a:rPr lang="ja-JP" altLang="en-US" sz="3600" b="1" dirty="0"/>
              <a:t>ビデオ等の視聴実施</a:t>
            </a:r>
            <a:r>
              <a:rPr lang="en-US" altLang="ja-JP" sz="3600" b="1" dirty="0"/>
              <a:t>2.9</a:t>
            </a:r>
            <a:r>
              <a:rPr lang="ja-JP" altLang="en-US" sz="3600" b="1" dirty="0"/>
              <a:t>％</a:t>
            </a:r>
            <a:r>
              <a:rPr lang="en-US" altLang="ja-JP" sz="3600" b="1" dirty="0"/>
              <a:t>(</a:t>
            </a:r>
            <a:r>
              <a:rPr lang="ja-JP" altLang="en-US" sz="3600" b="1" dirty="0"/>
              <a:t>１</a:t>
            </a:r>
            <a:r>
              <a:rPr lang="en-US" altLang="ja-JP" sz="3600" b="1" dirty="0"/>
              <a:t>)</a:t>
            </a:r>
          </a:p>
          <a:p>
            <a:pPr marL="0" indent="0">
              <a:buNone/>
            </a:pPr>
            <a:r>
              <a:rPr lang="ja-JP" altLang="en-US" dirty="0"/>
              <a:t>　</a:t>
            </a:r>
            <a:r>
              <a:rPr lang="ja-JP" altLang="en-US" dirty="0" smtClean="0"/>
              <a:t>　内容</a:t>
            </a:r>
            <a:endParaRPr lang="en-US" altLang="ja-JP" dirty="0" smtClean="0"/>
          </a:p>
          <a:p>
            <a:pPr marL="0" indent="0">
              <a:buNone/>
            </a:pPr>
            <a:r>
              <a:rPr lang="ja-JP" altLang="en-US" dirty="0"/>
              <a:t>　</a:t>
            </a:r>
            <a:r>
              <a:rPr lang="ja-JP" altLang="en-US" dirty="0" smtClean="0"/>
              <a:t>　風力</a:t>
            </a:r>
            <a:r>
              <a:rPr lang="ja-JP" altLang="en-US" dirty="0"/>
              <a:t>発電に関する</a:t>
            </a:r>
            <a:r>
              <a:rPr lang="ja-JP" altLang="en-US" dirty="0" smtClean="0"/>
              <a:t>内容</a:t>
            </a:r>
            <a:endParaRPr lang="ja-JP" altLang="en-US" dirty="0"/>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276511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412776"/>
          </a:xfrm>
        </p:spPr>
        <p:txBody>
          <a:bodyPr>
            <a:normAutofit fontScale="90000"/>
          </a:bodyPr>
          <a:lstStyle/>
          <a:p>
            <a:pPr algn="l"/>
            <a:r>
              <a:rPr lang="ja-JP" altLang="en-US" b="1" dirty="0" smtClean="0"/>
              <a:t>　</a:t>
            </a:r>
            <a:r>
              <a:rPr lang="en-US" altLang="ja-JP" b="1" dirty="0" smtClean="0"/>
              <a:t>2.4</a:t>
            </a:r>
            <a:r>
              <a:rPr lang="en-US" altLang="ja-JP" b="1" dirty="0"/>
              <a:t>.</a:t>
            </a:r>
            <a:r>
              <a:rPr lang="ja-JP" altLang="en-US" b="1" dirty="0"/>
              <a:t>研修講座でエネルギー教育</a:t>
            </a:r>
            <a:r>
              <a:rPr lang="ja-JP" altLang="en-US" b="1" dirty="0" smtClean="0"/>
              <a:t>を</a:t>
            </a:r>
            <a:r>
              <a:rPr lang="en-US" altLang="ja-JP" b="1" dirty="0" smtClean="0"/>
              <a:t/>
            </a:r>
            <a:br>
              <a:rPr lang="en-US" altLang="ja-JP" b="1" dirty="0" smtClean="0"/>
            </a:br>
            <a:r>
              <a:rPr lang="ja-JP" altLang="en-US" b="1" dirty="0" smtClean="0"/>
              <a:t>　　　　　　　　　　　　　扱った場合</a:t>
            </a:r>
            <a:r>
              <a:rPr lang="ja-JP" altLang="en-US" b="1" dirty="0"/>
              <a:t>の</a:t>
            </a:r>
            <a:r>
              <a:rPr lang="ja-JP" altLang="en-US" b="1" dirty="0" smtClean="0"/>
              <a:t>内容</a:t>
            </a:r>
            <a:endParaRPr kumimoji="1" lang="ja-JP" altLang="en-US" b="1" dirty="0"/>
          </a:p>
        </p:txBody>
      </p:sp>
      <p:sp>
        <p:nvSpPr>
          <p:cNvPr id="3" name="コンテンツ プレースホルダー 2"/>
          <p:cNvSpPr>
            <a:spLocks noGrp="1"/>
          </p:cNvSpPr>
          <p:nvPr>
            <p:ph idx="1"/>
          </p:nvPr>
        </p:nvSpPr>
        <p:spPr>
          <a:xfrm>
            <a:off x="0" y="1412776"/>
            <a:ext cx="9144000" cy="5445224"/>
          </a:xfrm>
        </p:spPr>
        <p:txBody>
          <a:bodyPr>
            <a:normAutofit/>
          </a:bodyPr>
          <a:lstStyle/>
          <a:p>
            <a:pPr marL="0" indent="0">
              <a:buNone/>
            </a:pPr>
            <a:r>
              <a:rPr lang="ja-JP" altLang="en-US" dirty="0" smtClean="0"/>
              <a:t>最近</a:t>
            </a:r>
            <a:r>
              <a:rPr lang="ja-JP" altLang="en-US" dirty="0"/>
              <a:t>１～２年の研修講座でエネルギー教育</a:t>
            </a:r>
            <a:r>
              <a:rPr lang="ja-JP" altLang="en-US" dirty="0" smtClean="0"/>
              <a:t>に</a:t>
            </a:r>
            <a:endParaRPr lang="en-US" altLang="ja-JP" dirty="0" smtClean="0"/>
          </a:p>
          <a:p>
            <a:pPr marL="0" indent="0">
              <a:buNone/>
            </a:pPr>
            <a:r>
              <a:rPr lang="ja-JP" altLang="en-US" dirty="0"/>
              <a:t>　</a:t>
            </a:r>
            <a:r>
              <a:rPr lang="ja-JP" altLang="en-US" dirty="0" smtClean="0"/>
              <a:t>　かかわる</a:t>
            </a:r>
            <a:r>
              <a:rPr lang="ja-JP" altLang="en-US" dirty="0"/>
              <a:t>内容として扱った</a:t>
            </a:r>
            <a:r>
              <a:rPr lang="ja-JP" altLang="en-US" dirty="0" smtClean="0"/>
              <a:t>内容（</a:t>
            </a:r>
            <a:r>
              <a:rPr lang="ja-JP" altLang="en-US" dirty="0"/>
              <a:t>複数回答可）</a:t>
            </a:r>
          </a:p>
          <a:p>
            <a:pPr marL="0" indent="0">
              <a:buNone/>
            </a:pPr>
            <a:r>
              <a:rPr lang="ja-JP" altLang="en-US" dirty="0" smtClean="0"/>
              <a:t>　①</a:t>
            </a:r>
            <a:r>
              <a:rPr lang="ja-JP" altLang="en-US" dirty="0"/>
              <a:t>ゴミ問題</a:t>
            </a:r>
            <a:r>
              <a:rPr lang="en-US" altLang="ja-JP" dirty="0"/>
              <a:t>14.3</a:t>
            </a:r>
            <a:r>
              <a:rPr lang="ja-JP" altLang="en-US" dirty="0"/>
              <a:t>％</a:t>
            </a:r>
            <a:r>
              <a:rPr lang="en-US" altLang="ja-JP" dirty="0"/>
              <a:t>(5)</a:t>
            </a:r>
          </a:p>
          <a:p>
            <a:pPr marL="0" indent="0">
              <a:buNone/>
            </a:pPr>
            <a:r>
              <a:rPr lang="ja-JP" altLang="en-US" dirty="0" smtClean="0"/>
              <a:t>　</a:t>
            </a:r>
            <a:r>
              <a:rPr lang="en-US" altLang="ja-JP" dirty="0" smtClean="0"/>
              <a:t>②</a:t>
            </a:r>
            <a:r>
              <a:rPr lang="ja-JP" altLang="en-US" dirty="0"/>
              <a:t>リサイクル</a:t>
            </a:r>
            <a:r>
              <a:rPr lang="en-US" altLang="ja-JP" dirty="0"/>
              <a:t>22.9</a:t>
            </a:r>
            <a:r>
              <a:rPr lang="ja-JP" altLang="en-US" dirty="0"/>
              <a:t>％</a:t>
            </a:r>
            <a:r>
              <a:rPr lang="en-US" altLang="ja-JP" dirty="0"/>
              <a:t>(8)</a:t>
            </a:r>
          </a:p>
          <a:p>
            <a:pPr marL="0" indent="0">
              <a:buNone/>
            </a:pPr>
            <a:r>
              <a:rPr lang="ja-JP" altLang="en-US" dirty="0" smtClean="0"/>
              <a:t>　</a:t>
            </a:r>
            <a:r>
              <a:rPr lang="en-US" altLang="ja-JP" dirty="0" smtClean="0"/>
              <a:t>③</a:t>
            </a:r>
            <a:r>
              <a:rPr lang="ja-JP" altLang="en-US" dirty="0"/>
              <a:t>省エネルギー</a:t>
            </a:r>
            <a:r>
              <a:rPr lang="en-US" altLang="ja-JP" dirty="0"/>
              <a:t>17.1</a:t>
            </a:r>
            <a:r>
              <a:rPr lang="ja-JP" altLang="en-US" dirty="0"/>
              <a:t>％</a:t>
            </a:r>
            <a:r>
              <a:rPr lang="en-US" altLang="ja-JP" dirty="0"/>
              <a:t>(6)</a:t>
            </a:r>
          </a:p>
          <a:p>
            <a:pPr marL="0" indent="0">
              <a:buNone/>
            </a:pPr>
            <a:r>
              <a:rPr lang="ja-JP" altLang="en-US" dirty="0" smtClean="0"/>
              <a:t>　</a:t>
            </a:r>
            <a:r>
              <a:rPr lang="en-US" altLang="ja-JP" dirty="0" smtClean="0"/>
              <a:t>④</a:t>
            </a:r>
            <a:r>
              <a:rPr lang="ja-JP" altLang="en-US" dirty="0"/>
              <a:t>エネルギー資源</a:t>
            </a:r>
            <a:r>
              <a:rPr lang="en-US" altLang="ja-JP" dirty="0"/>
              <a:t>(</a:t>
            </a:r>
            <a:r>
              <a:rPr lang="ja-JP" altLang="en-US" dirty="0"/>
              <a:t>科学的，社会経済的側面</a:t>
            </a:r>
            <a:r>
              <a:rPr lang="ja-JP" altLang="en-US" dirty="0" smtClean="0"/>
              <a:t>から</a:t>
            </a:r>
            <a:r>
              <a:rPr lang="en-US" altLang="ja-JP" dirty="0" smtClean="0"/>
              <a:t>)</a:t>
            </a:r>
          </a:p>
          <a:p>
            <a:pPr marL="0" indent="0">
              <a:buNone/>
            </a:pPr>
            <a:r>
              <a:rPr lang="ja-JP" altLang="en-US" dirty="0" smtClean="0"/>
              <a:t>　</a:t>
            </a:r>
            <a:r>
              <a:rPr lang="ja-JP" altLang="en-US" dirty="0"/>
              <a:t>　</a:t>
            </a:r>
            <a:r>
              <a:rPr lang="ja-JP" altLang="en-US" dirty="0" smtClean="0"/>
              <a:t>　</a:t>
            </a:r>
            <a:r>
              <a:rPr lang="en-US" altLang="ja-JP" dirty="0" smtClean="0"/>
              <a:t>34.3</a:t>
            </a:r>
            <a:r>
              <a:rPr lang="ja-JP" altLang="en-US" dirty="0"/>
              <a:t>％</a:t>
            </a:r>
            <a:r>
              <a:rPr lang="en-US" altLang="ja-JP" dirty="0"/>
              <a:t>(12)</a:t>
            </a:r>
          </a:p>
          <a:p>
            <a:pPr marL="0" indent="0">
              <a:buNone/>
            </a:pPr>
            <a:r>
              <a:rPr lang="ja-JP" altLang="en-US" dirty="0" smtClean="0"/>
              <a:t>　</a:t>
            </a:r>
            <a:r>
              <a:rPr lang="en-US" altLang="ja-JP" dirty="0" smtClean="0"/>
              <a:t>⑤</a:t>
            </a:r>
            <a:r>
              <a:rPr lang="ja-JP" altLang="en-US" dirty="0"/>
              <a:t>地球温暖化</a:t>
            </a:r>
            <a:r>
              <a:rPr lang="en-US" altLang="ja-JP" dirty="0"/>
              <a:t>11.4</a:t>
            </a:r>
            <a:r>
              <a:rPr lang="ja-JP" altLang="en-US" dirty="0"/>
              <a:t>％</a:t>
            </a:r>
            <a:r>
              <a:rPr lang="en-US" altLang="ja-JP" dirty="0"/>
              <a:t>(4)</a:t>
            </a:r>
          </a:p>
          <a:p>
            <a:pPr marL="0" indent="0">
              <a:buNone/>
            </a:pPr>
            <a:r>
              <a:rPr lang="ja-JP" altLang="en-US" dirty="0" smtClean="0"/>
              <a:t>　</a:t>
            </a:r>
            <a:r>
              <a:rPr lang="en-US" altLang="ja-JP" dirty="0" smtClean="0"/>
              <a:t>⑥</a:t>
            </a:r>
            <a:r>
              <a:rPr lang="ja-JP" altLang="en-US" dirty="0"/>
              <a:t>その他</a:t>
            </a:r>
            <a:r>
              <a:rPr lang="en-US" altLang="ja-JP" dirty="0"/>
              <a:t>2.9</a:t>
            </a:r>
            <a:r>
              <a:rPr lang="ja-JP" altLang="en-US" dirty="0"/>
              <a:t>％</a:t>
            </a:r>
            <a:r>
              <a:rPr lang="en-US" altLang="ja-JP" dirty="0"/>
              <a:t>(1</a:t>
            </a:r>
            <a:r>
              <a:rPr lang="en-US" altLang="ja-JP" dirty="0" smtClean="0"/>
              <a:t>)</a:t>
            </a:r>
            <a:r>
              <a:rPr lang="ja-JP" altLang="en-US" dirty="0" smtClean="0"/>
              <a:t>・・・（特化</a:t>
            </a:r>
            <a:r>
              <a:rPr lang="ja-JP" altLang="en-US" dirty="0"/>
              <a:t>して</a:t>
            </a:r>
            <a:r>
              <a:rPr lang="ja-JP" altLang="en-US" dirty="0" smtClean="0"/>
              <a:t>いない）</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850829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836712"/>
          </a:xfrm>
        </p:spPr>
        <p:txBody>
          <a:bodyPr>
            <a:normAutofit/>
          </a:bodyPr>
          <a:lstStyle/>
          <a:p>
            <a:pPr algn="l"/>
            <a:r>
              <a:rPr lang="ja-JP" altLang="en-US" sz="4000" b="1" dirty="0" smtClean="0"/>
              <a:t>　</a:t>
            </a:r>
            <a:r>
              <a:rPr lang="en-US" altLang="ja-JP" sz="4000" b="1" dirty="0" smtClean="0"/>
              <a:t>2.5</a:t>
            </a:r>
            <a:r>
              <a:rPr lang="en-US" altLang="ja-JP" sz="4000" b="1" dirty="0"/>
              <a:t>.</a:t>
            </a:r>
            <a:r>
              <a:rPr lang="ja-JP" altLang="en-US" sz="4000" b="1" dirty="0"/>
              <a:t>研修講座の担当講師の</a:t>
            </a:r>
            <a:r>
              <a:rPr lang="ja-JP" altLang="en-US" sz="4000" b="1" dirty="0" smtClean="0"/>
              <a:t>属性</a:t>
            </a:r>
            <a:endParaRPr kumimoji="1" lang="ja-JP" altLang="en-US" sz="4000" b="1" dirty="0"/>
          </a:p>
        </p:txBody>
      </p:sp>
      <p:sp>
        <p:nvSpPr>
          <p:cNvPr id="3" name="コンテンツ プレースホルダー 2"/>
          <p:cNvSpPr>
            <a:spLocks noGrp="1"/>
          </p:cNvSpPr>
          <p:nvPr>
            <p:ph idx="1"/>
          </p:nvPr>
        </p:nvSpPr>
        <p:spPr>
          <a:xfrm>
            <a:off x="0" y="908720"/>
            <a:ext cx="9144000" cy="5949280"/>
          </a:xfrm>
        </p:spPr>
        <p:txBody>
          <a:bodyPr>
            <a:normAutofit fontScale="92500" lnSpcReduction="20000"/>
          </a:bodyPr>
          <a:lstStyle/>
          <a:p>
            <a:pPr marL="0" indent="0">
              <a:buNone/>
            </a:pPr>
            <a:r>
              <a:rPr lang="ja-JP" altLang="en-US" sz="3600" b="1" dirty="0" smtClean="0"/>
              <a:t>教員研修の講師</a:t>
            </a:r>
          </a:p>
          <a:p>
            <a:pPr marL="0" indent="0">
              <a:buNone/>
            </a:pPr>
            <a:r>
              <a:rPr lang="ja-JP" altLang="en-US" sz="3600" dirty="0" smtClean="0"/>
              <a:t>　①環境・エネルギー科学の専門家・研究者</a:t>
            </a:r>
            <a:r>
              <a:rPr lang="en-US" altLang="ja-JP" sz="3600" dirty="0" smtClean="0"/>
              <a:t>31.4</a:t>
            </a:r>
            <a:r>
              <a:rPr lang="ja-JP" altLang="en-US" sz="3600" dirty="0" smtClean="0"/>
              <a:t>％</a:t>
            </a:r>
            <a:endParaRPr lang="en-US" altLang="ja-JP" sz="3600" dirty="0" smtClean="0"/>
          </a:p>
          <a:p>
            <a:pPr marL="0" indent="0">
              <a:buNone/>
            </a:pPr>
            <a:r>
              <a:rPr lang="ja-JP" altLang="en-US" sz="3600" dirty="0" smtClean="0"/>
              <a:t>　　　</a:t>
            </a:r>
            <a:r>
              <a:rPr lang="en-US" altLang="ja-JP" sz="3600" dirty="0" smtClean="0"/>
              <a:t>(11)</a:t>
            </a:r>
          </a:p>
          <a:p>
            <a:pPr marL="0" indent="0">
              <a:buNone/>
            </a:pPr>
            <a:r>
              <a:rPr lang="ja-JP" altLang="en-US" sz="3600" dirty="0" smtClean="0"/>
              <a:t>　</a:t>
            </a:r>
            <a:r>
              <a:rPr lang="en-US" altLang="ja-JP" sz="3600" dirty="0" smtClean="0"/>
              <a:t>②</a:t>
            </a:r>
            <a:r>
              <a:rPr lang="ja-JP" altLang="en-US" sz="3600" dirty="0" smtClean="0"/>
              <a:t>環境・エネルギー教育の研究者</a:t>
            </a:r>
            <a:r>
              <a:rPr lang="en-US" altLang="ja-JP" sz="3600" dirty="0" smtClean="0"/>
              <a:t>37.1</a:t>
            </a:r>
            <a:r>
              <a:rPr lang="ja-JP" altLang="en-US" sz="3600" dirty="0" smtClean="0"/>
              <a:t>％</a:t>
            </a:r>
            <a:r>
              <a:rPr lang="en-US" altLang="ja-JP" sz="3600" dirty="0" smtClean="0"/>
              <a:t>(13)</a:t>
            </a:r>
          </a:p>
          <a:p>
            <a:pPr marL="0" indent="0">
              <a:buNone/>
            </a:pPr>
            <a:r>
              <a:rPr lang="ja-JP" altLang="en-US" sz="3600" dirty="0" smtClean="0"/>
              <a:t>　</a:t>
            </a:r>
            <a:r>
              <a:rPr lang="en-US" altLang="ja-JP" sz="3600" dirty="0" smtClean="0"/>
              <a:t>③</a:t>
            </a:r>
            <a:r>
              <a:rPr lang="ja-JP" altLang="en-US" sz="3600" dirty="0" smtClean="0"/>
              <a:t>環境・エネルギー教育の教育実践者</a:t>
            </a:r>
            <a:r>
              <a:rPr lang="en-US" altLang="ja-JP" sz="3600" dirty="0" smtClean="0"/>
              <a:t>42.9</a:t>
            </a:r>
            <a:r>
              <a:rPr lang="ja-JP" altLang="en-US" sz="3600" dirty="0" smtClean="0"/>
              <a:t>％</a:t>
            </a:r>
            <a:r>
              <a:rPr lang="en-US" altLang="ja-JP" sz="3600" dirty="0" smtClean="0"/>
              <a:t>(15)</a:t>
            </a:r>
          </a:p>
          <a:p>
            <a:pPr marL="0" indent="0">
              <a:buNone/>
            </a:pPr>
            <a:r>
              <a:rPr lang="ja-JP" altLang="en-US" sz="3600" dirty="0" smtClean="0"/>
              <a:t>　</a:t>
            </a:r>
            <a:r>
              <a:rPr lang="en-US" altLang="ja-JP" sz="3600" dirty="0" smtClean="0"/>
              <a:t>④</a:t>
            </a:r>
            <a:r>
              <a:rPr lang="ja-JP" altLang="en-US" sz="3600" dirty="0" smtClean="0"/>
              <a:t>環境・エネルギー教育の専門家</a:t>
            </a:r>
            <a:r>
              <a:rPr lang="en-US" altLang="ja-JP" sz="3600" dirty="0" smtClean="0"/>
              <a:t>22.9</a:t>
            </a:r>
            <a:r>
              <a:rPr lang="ja-JP" altLang="en-US" sz="3600" dirty="0" smtClean="0"/>
              <a:t>％</a:t>
            </a:r>
            <a:r>
              <a:rPr lang="en-US" altLang="ja-JP" sz="3600" dirty="0" smtClean="0"/>
              <a:t>(8)</a:t>
            </a:r>
          </a:p>
          <a:p>
            <a:pPr marL="0" indent="0">
              <a:buNone/>
            </a:pPr>
            <a:r>
              <a:rPr lang="ja-JP" altLang="en-US" sz="3600" dirty="0" smtClean="0"/>
              <a:t>　</a:t>
            </a:r>
            <a:r>
              <a:rPr lang="en-US" altLang="ja-JP" sz="3600" dirty="0" smtClean="0"/>
              <a:t>⑤</a:t>
            </a:r>
            <a:r>
              <a:rPr lang="ja-JP" altLang="en-US" sz="3600" dirty="0" smtClean="0"/>
              <a:t>ボランティアなど地域で活動する環境・</a:t>
            </a:r>
            <a:endParaRPr lang="en-US" altLang="ja-JP" sz="3600" dirty="0" smtClean="0"/>
          </a:p>
          <a:p>
            <a:pPr marL="0" indent="0">
              <a:buNone/>
            </a:pPr>
            <a:r>
              <a:rPr lang="ja-JP" altLang="en-US" sz="3600" dirty="0" smtClean="0"/>
              <a:t>　　　　　　　　　　エネルギー教育の関係者</a:t>
            </a:r>
            <a:r>
              <a:rPr lang="en-US" altLang="ja-JP" sz="3600" dirty="0" smtClean="0"/>
              <a:t>2.9</a:t>
            </a:r>
            <a:r>
              <a:rPr lang="ja-JP" altLang="en-US" sz="3600" dirty="0" smtClean="0"/>
              <a:t>％</a:t>
            </a:r>
            <a:r>
              <a:rPr lang="en-US" altLang="ja-JP" sz="3600" dirty="0" smtClean="0"/>
              <a:t>(1)</a:t>
            </a:r>
          </a:p>
          <a:p>
            <a:pPr marL="0" indent="0">
              <a:buNone/>
            </a:pPr>
            <a:r>
              <a:rPr lang="ja-JP" altLang="en-US" sz="3600" dirty="0" smtClean="0"/>
              <a:t>　</a:t>
            </a:r>
            <a:r>
              <a:rPr lang="en-US" altLang="ja-JP" sz="3600" dirty="0" smtClean="0"/>
              <a:t>⑥</a:t>
            </a:r>
            <a:r>
              <a:rPr lang="ja-JP" altLang="en-US" sz="3600" dirty="0" smtClean="0"/>
              <a:t>その他</a:t>
            </a:r>
            <a:r>
              <a:rPr lang="en-US" altLang="ja-JP" sz="3600" dirty="0" smtClean="0"/>
              <a:t>11.4</a:t>
            </a:r>
            <a:r>
              <a:rPr lang="ja-JP" altLang="en-US" sz="3600" dirty="0" smtClean="0"/>
              <a:t>％</a:t>
            </a:r>
            <a:r>
              <a:rPr lang="en-US" altLang="ja-JP" sz="3600" dirty="0" smtClean="0"/>
              <a:t>(4)</a:t>
            </a:r>
          </a:p>
          <a:p>
            <a:pPr marL="0" indent="0">
              <a:buNone/>
            </a:pPr>
            <a:r>
              <a:rPr lang="ja-JP" altLang="en-US" sz="3600" dirty="0" smtClean="0"/>
              <a:t>　その他，研究所のスタッフが講師，ジャーナリスト，</a:t>
            </a:r>
            <a:endParaRPr lang="en-US" altLang="ja-JP" sz="3600" dirty="0" smtClean="0"/>
          </a:p>
          <a:p>
            <a:pPr marL="0" indent="0">
              <a:buNone/>
            </a:pPr>
            <a:r>
              <a:rPr lang="ja-JP" altLang="en-US" sz="3600" dirty="0" smtClean="0"/>
              <a:t>　エネルギー財団に依頼，見学施設の担当者</a:t>
            </a:r>
            <a:endParaRPr lang="en-US" altLang="ja-JP" sz="3600" dirty="0" smtClean="0"/>
          </a:p>
          <a:p>
            <a:pPr marL="0" indent="0">
              <a:buNone/>
            </a:pPr>
            <a:endParaRPr kumimoji="1" lang="ja-JP" altLang="en-US" dirty="0"/>
          </a:p>
        </p:txBody>
      </p:sp>
    </p:spTree>
    <p:extLst>
      <p:ext uri="{BB962C8B-B14F-4D97-AF65-F5344CB8AC3E}">
        <p14:creationId xmlns:p14="http://schemas.microsoft.com/office/powerpoint/2010/main" val="1713790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484784"/>
          </a:xfrm>
        </p:spPr>
        <p:txBody>
          <a:bodyPr>
            <a:normAutofit/>
          </a:bodyPr>
          <a:lstStyle/>
          <a:p>
            <a:pPr algn="l"/>
            <a:r>
              <a:rPr lang="ja-JP" altLang="en-US" sz="4000" b="1" dirty="0" smtClean="0"/>
              <a:t>　</a:t>
            </a:r>
            <a:r>
              <a:rPr lang="en-US" altLang="ja-JP" sz="4000" b="1" dirty="0" smtClean="0"/>
              <a:t>2.6</a:t>
            </a:r>
            <a:r>
              <a:rPr lang="en-US" altLang="ja-JP" sz="4000" b="1" dirty="0"/>
              <a:t>.</a:t>
            </a:r>
            <a:r>
              <a:rPr lang="ja-JP" altLang="en-US" sz="4000" b="1" dirty="0"/>
              <a:t>研修講座での今後</a:t>
            </a:r>
            <a:r>
              <a:rPr lang="ja-JP" altLang="en-US" sz="4000" b="1" dirty="0" smtClean="0"/>
              <a:t>の</a:t>
            </a:r>
            <a:r>
              <a:rPr lang="en-US" altLang="ja-JP" sz="4000" b="1" dirty="0" smtClean="0"/>
              <a:t/>
            </a:r>
            <a:br>
              <a:rPr lang="en-US" altLang="ja-JP" sz="4000" b="1" dirty="0" smtClean="0"/>
            </a:br>
            <a:r>
              <a:rPr lang="ja-JP" altLang="en-US" sz="4000" b="1" dirty="0"/>
              <a:t>　</a:t>
            </a:r>
            <a:r>
              <a:rPr lang="ja-JP" altLang="en-US" sz="4000" b="1" dirty="0" smtClean="0"/>
              <a:t>　工夫</a:t>
            </a:r>
            <a:r>
              <a:rPr lang="ja-JP" altLang="en-US" sz="4000" b="1" dirty="0"/>
              <a:t>したい点や重点を置きたい</a:t>
            </a:r>
            <a:r>
              <a:rPr lang="ja-JP" altLang="en-US" sz="4000" b="1" dirty="0" smtClean="0"/>
              <a:t>こと</a:t>
            </a:r>
            <a:endParaRPr kumimoji="1" lang="ja-JP" altLang="en-US" sz="4000" b="1" dirty="0"/>
          </a:p>
        </p:txBody>
      </p:sp>
      <p:sp>
        <p:nvSpPr>
          <p:cNvPr id="3" name="コンテンツ プレースホルダー 2"/>
          <p:cNvSpPr>
            <a:spLocks noGrp="1"/>
          </p:cNvSpPr>
          <p:nvPr>
            <p:ph idx="1"/>
          </p:nvPr>
        </p:nvSpPr>
        <p:spPr>
          <a:xfrm>
            <a:off x="0" y="1484784"/>
            <a:ext cx="9144000" cy="5373216"/>
          </a:xfrm>
        </p:spPr>
        <p:txBody>
          <a:bodyPr>
            <a:normAutofit fontScale="85000" lnSpcReduction="10000"/>
          </a:bodyPr>
          <a:lstStyle/>
          <a:p>
            <a:pPr marL="0" indent="0">
              <a:buNone/>
            </a:pPr>
            <a:r>
              <a:rPr lang="ja-JP" altLang="en-US" dirty="0"/>
              <a:t>　</a:t>
            </a:r>
            <a:r>
              <a:rPr lang="ja-JP" altLang="en-US" b="1" dirty="0"/>
              <a:t>回答は自由記述</a:t>
            </a:r>
          </a:p>
          <a:p>
            <a:pPr marL="0" indent="0">
              <a:buNone/>
            </a:pPr>
            <a:r>
              <a:rPr lang="ja-JP" altLang="en-US" dirty="0"/>
              <a:t>　実践に有用な体験型・実習重視</a:t>
            </a:r>
            <a:r>
              <a:rPr lang="en-US" altLang="ja-JP" dirty="0"/>
              <a:t>14.3</a:t>
            </a:r>
            <a:r>
              <a:rPr lang="ja-JP" altLang="en-US" dirty="0"/>
              <a:t>％</a:t>
            </a:r>
            <a:r>
              <a:rPr lang="en-US" altLang="ja-JP" dirty="0"/>
              <a:t>(5)</a:t>
            </a:r>
          </a:p>
          <a:p>
            <a:pPr marL="0" indent="0">
              <a:buNone/>
            </a:pPr>
            <a:r>
              <a:rPr lang="ja-JP" altLang="en-US" dirty="0"/>
              <a:t>　学校での実践可能な事例</a:t>
            </a:r>
            <a:r>
              <a:rPr lang="en-US" altLang="ja-JP" dirty="0"/>
              <a:t>11.4</a:t>
            </a:r>
            <a:r>
              <a:rPr lang="ja-JP" altLang="en-US" dirty="0"/>
              <a:t>％</a:t>
            </a:r>
            <a:r>
              <a:rPr lang="en-US" altLang="ja-JP" dirty="0"/>
              <a:t>(4)</a:t>
            </a:r>
          </a:p>
          <a:p>
            <a:pPr marL="0" indent="0">
              <a:buNone/>
            </a:pPr>
            <a:r>
              <a:rPr lang="ja-JP" altLang="en-US" dirty="0"/>
              <a:t>　</a:t>
            </a:r>
            <a:r>
              <a:rPr lang="en-US" altLang="ja-JP" dirty="0"/>
              <a:t>NPO</a:t>
            </a:r>
            <a:r>
              <a:rPr lang="ja-JP" altLang="en-US" dirty="0"/>
              <a:t>や地域の協力で教員に負担にならないように推進</a:t>
            </a:r>
            <a:r>
              <a:rPr lang="ja-JP" altLang="en-US" dirty="0" smtClean="0"/>
              <a:t>や</a:t>
            </a:r>
            <a:endParaRPr lang="en-US" altLang="ja-JP" dirty="0" smtClean="0"/>
          </a:p>
          <a:p>
            <a:pPr marL="0" indent="0">
              <a:buNone/>
            </a:pPr>
            <a:r>
              <a:rPr lang="ja-JP" altLang="en-US" dirty="0"/>
              <a:t>　</a:t>
            </a:r>
            <a:r>
              <a:rPr lang="ja-JP" altLang="en-US" dirty="0" smtClean="0"/>
              <a:t>　　　　　　　　　　　　　　　　　　　　　アウトソーシング</a:t>
            </a:r>
            <a:r>
              <a:rPr lang="en-US" altLang="ja-JP" dirty="0"/>
              <a:t>8.6</a:t>
            </a:r>
            <a:r>
              <a:rPr lang="ja-JP" altLang="en-US" dirty="0"/>
              <a:t>％</a:t>
            </a:r>
            <a:r>
              <a:rPr lang="en-US" altLang="ja-JP" dirty="0"/>
              <a:t>(3)</a:t>
            </a:r>
          </a:p>
          <a:p>
            <a:pPr marL="0" indent="0">
              <a:buNone/>
            </a:pPr>
            <a:r>
              <a:rPr lang="ja-JP" altLang="en-US" dirty="0"/>
              <a:t>　全学校でできるように人材育成</a:t>
            </a:r>
            <a:r>
              <a:rPr lang="en-US" altLang="ja-JP" dirty="0"/>
              <a:t>5.7</a:t>
            </a:r>
            <a:r>
              <a:rPr lang="ja-JP" altLang="en-US" dirty="0"/>
              <a:t>％</a:t>
            </a:r>
            <a:r>
              <a:rPr lang="en-US" altLang="ja-JP" dirty="0"/>
              <a:t>(2)</a:t>
            </a:r>
          </a:p>
          <a:p>
            <a:pPr marL="0" indent="0">
              <a:buNone/>
            </a:pPr>
            <a:r>
              <a:rPr lang="ja-JP" altLang="en-US" dirty="0"/>
              <a:t>　総合的にとらえられるような研修を行いたい</a:t>
            </a:r>
            <a:r>
              <a:rPr lang="en-US" altLang="ja-JP" dirty="0"/>
              <a:t>5.7</a:t>
            </a:r>
            <a:r>
              <a:rPr lang="ja-JP" altLang="en-US" dirty="0"/>
              <a:t>％</a:t>
            </a:r>
            <a:r>
              <a:rPr lang="en-US" altLang="ja-JP" dirty="0"/>
              <a:t>(2)</a:t>
            </a:r>
          </a:p>
          <a:p>
            <a:pPr marL="0" indent="0">
              <a:buNone/>
            </a:pPr>
            <a:r>
              <a:rPr lang="ja-JP" altLang="en-US" dirty="0"/>
              <a:t>　</a:t>
            </a:r>
            <a:r>
              <a:rPr lang="ja-JP" altLang="en-US" sz="3100" dirty="0"/>
              <a:t>以下各１件</a:t>
            </a:r>
          </a:p>
          <a:p>
            <a:pPr marL="0" indent="0">
              <a:buNone/>
            </a:pPr>
            <a:r>
              <a:rPr lang="ja-JP" altLang="en-US" sz="3100" dirty="0"/>
              <a:t>　</a:t>
            </a:r>
            <a:r>
              <a:rPr lang="ja-JP" altLang="en-US" sz="2600" dirty="0" smtClean="0"/>
              <a:t>校</a:t>
            </a:r>
            <a:r>
              <a:rPr lang="ja-JP" altLang="en-US" sz="2600" dirty="0"/>
              <a:t>種ごとに研修を</a:t>
            </a:r>
            <a:r>
              <a:rPr lang="ja-JP" altLang="en-US" sz="2600" dirty="0" smtClean="0"/>
              <a:t>もつ，系統的</a:t>
            </a:r>
            <a:r>
              <a:rPr lang="ja-JP" altLang="en-US" sz="2600" dirty="0"/>
              <a:t>な</a:t>
            </a:r>
            <a:r>
              <a:rPr lang="ja-JP" altLang="en-US" sz="2600" dirty="0" smtClean="0"/>
              <a:t>研修，今日的</a:t>
            </a:r>
            <a:r>
              <a:rPr lang="ja-JP" altLang="en-US" sz="2600" dirty="0"/>
              <a:t>課題で教員の資質の</a:t>
            </a:r>
            <a:r>
              <a:rPr lang="ja-JP" altLang="en-US" sz="2600" dirty="0" smtClean="0"/>
              <a:t>向上，</a:t>
            </a:r>
            <a:endParaRPr lang="en-US" altLang="ja-JP" sz="2600" dirty="0"/>
          </a:p>
          <a:p>
            <a:pPr marL="0" indent="0">
              <a:buNone/>
            </a:pPr>
            <a:r>
              <a:rPr lang="ja-JP" altLang="en-US" sz="2600" dirty="0"/>
              <a:t>　</a:t>
            </a:r>
            <a:r>
              <a:rPr lang="ja-JP" altLang="en-US" sz="2600" dirty="0" smtClean="0"/>
              <a:t>エネルギー</a:t>
            </a:r>
            <a:r>
              <a:rPr lang="ja-JP" altLang="en-US" sz="2600" dirty="0"/>
              <a:t>教育は理科の中で</a:t>
            </a:r>
            <a:r>
              <a:rPr lang="ja-JP" altLang="en-US" sz="2600" dirty="0" smtClean="0"/>
              <a:t>取り上げる，</a:t>
            </a:r>
            <a:endParaRPr lang="en-US" altLang="ja-JP" sz="2600" dirty="0" smtClean="0"/>
          </a:p>
          <a:p>
            <a:pPr marL="0" indent="0">
              <a:buNone/>
            </a:pPr>
            <a:r>
              <a:rPr lang="ja-JP" altLang="en-US" sz="2600" dirty="0"/>
              <a:t>　</a:t>
            </a:r>
            <a:r>
              <a:rPr lang="ja-JP" altLang="en-US" sz="2600" dirty="0" smtClean="0"/>
              <a:t>原発</a:t>
            </a:r>
            <a:r>
              <a:rPr lang="ja-JP" altLang="en-US" sz="2600" dirty="0"/>
              <a:t>地域をふまえたエネルギー</a:t>
            </a:r>
            <a:r>
              <a:rPr lang="ja-JP" altLang="en-US" sz="2600" dirty="0" smtClean="0"/>
              <a:t>教育，多面的</a:t>
            </a:r>
            <a:r>
              <a:rPr lang="ja-JP" altLang="en-US" sz="2600" dirty="0"/>
              <a:t>思考・判断できる人材</a:t>
            </a:r>
            <a:r>
              <a:rPr lang="ja-JP" altLang="en-US" sz="2600" dirty="0" smtClean="0"/>
              <a:t>養成，</a:t>
            </a:r>
            <a:endParaRPr lang="ja-JP" altLang="en-US" sz="2600" dirty="0"/>
          </a:p>
          <a:p>
            <a:pPr marL="0" indent="0">
              <a:buNone/>
            </a:pPr>
            <a:r>
              <a:rPr lang="ja-JP" altLang="en-US" sz="2600" dirty="0"/>
              <a:t>　</a:t>
            </a:r>
            <a:r>
              <a:rPr lang="ja-JP" altLang="en-US" sz="2600" dirty="0" smtClean="0"/>
              <a:t>新エネルギー，野外研修，学習</a:t>
            </a:r>
            <a:r>
              <a:rPr lang="ja-JP" altLang="en-US" sz="2600" dirty="0"/>
              <a:t>指導要領の</a:t>
            </a:r>
            <a:r>
              <a:rPr lang="ja-JP" altLang="en-US" sz="2600" dirty="0" smtClean="0"/>
              <a:t>内容</a:t>
            </a:r>
            <a:endParaRPr lang="ja-JP" altLang="en-US" sz="2600" dirty="0"/>
          </a:p>
          <a:p>
            <a:pPr marL="0" indent="0">
              <a:buNone/>
            </a:pPr>
            <a:endParaRPr kumimoji="1" lang="ja-JP" altLang="en-US" dirty="0"/>
          </a:p>
        </p:txBody>
      </p:sp>
    </p:spTree>
    <p:extLst>
      <p:ext uri="{BB962C8B-B14F-4D97-AF65-F5344CB8AC3E}">
        <p14:creationId xmlns:p14="http://schemas.microsoft.com/office/powerpoint/2010/main" val="3035523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9144000" cy="6858000"/>
          </a:xfrm>
        </p:spPr>
        <p:txBody>
          <a:bodyPr>
            <a:normAutofit/>
          </a:bodyPr>
          <a:lstStyle/>
          <a:p>
            <a:pPr marL="0" indent="0">
              <a:buNone/>
            </a:pPr>
            <a:r>
              <a:rPr lang="ja-JP" alt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持続可能な開発のための教育（</a:t>
            </a:r>
            <a:r>
              <a:rPr lang="en-US" altLang="ja-JP"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ESD</a:t>
            </a:r>
            <a:r>
              <a:rPr lang="ja-JP" alt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marL="0" indent="0">
              <a:buNone/>
            </a:pPr>
            <a:endParaRPr lang="en-US" altLang="ja-JP" dirty="0" smtClean="0"/>
          </a:p>
          <a:p>
            <a:pPr marL="0" indent="0">
              <a:buNone/>
            </a:pPr>
            <a:r>
              <a:rPr lang="ja-JP" altLang="en-US" dirty="0" smtClean="0"/>
              <a:t>地球</a:t>
            </a:r>
            <a:r>
              <a:rPr lang="ja-JP" altLang="en-US" dirty="0"/>
              <a:t>規模の環境破壊やエネルギーや水などの資源保全が問題化されている現代において，人類が現在の生活レベルを維持しつつ，次世代も含む全ての人々により質の高い生活をもたらすことができる状態での開発を目指すことが重要な</a:t>
            </a:r>
            <a:r>
              <a:rPr lang="ja-JP" altLang="en-US" dirty="0" smtClean="0"/>
              <a:t>課題</a:t>
            </a:r>
            <a:endParaRPr lang="en-US" altLang="ja-JP" dirty="0" smtClean="0"/>
          </a:p>
          <a:p>
            <a:pPr marL="0" indent="0">
              <a:buNone/>
            </a:pPr>
            <a:endParaRPr lang="ja-JP" altLang="en-US" dirty="0"/>
          </a:p>
          <a:p>
            <a:pPr marL="0" indent="0">
              <a:buNone/>
            </a:pPr>
            <a:r>
              <a:rPr lang="ja-JP" altLang="en-US" dirty="0"/>
              <a:t>このため</a:t>
            </a:r>
            <a:r>
              <a:rPr lang="ja-JP" altLang="en-US" dirty="0" err="1"/>
              <a:t>個人個人</a:t>
            </a:r>
            <a:r>
              <a:rPr lang="ja-JP" altLang="en-US" dirty="0"/>
              <a:t>のレベルで地球上の資源の有限性を認識するとともに，自らの考えを持って，新しい社会秩序を作り上げていく地球的な視野を持つ市民を育成するための教育に期待が寄せられている</a:t>
            </a:r>
          </a:p>
          <a:p>
            <a:pPr marL="0" indent="0">
              <a:buNone/>
            </a:pPr>
            <a:endParaRPr lang="en-US" altLang="ja-JP" dirty="0" smtClean="0"/>
          </a:p>
        </p:txBody>
      </p:sp>
    </p:spTree>
    <p:extLst>
      <p:ext uri="{BB962C8B-B14F-4D97-AF65-F5344CB8AC3E}">
        <p14:creationId xmlns:p14="http://schemas.microsoft.com/office/powerpoint/2010/main" val="14053268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556792"/>
          </a:xfrm>
        </p:spPr>
        <p:txBody>
          <a:bodyPr>
            <a:normAutofit/>
          </a:bodyPr>
          <a:lstStyle/>
          <a:p>
            <a:pPr algn="l"/>
            <a:r>
              <a:rPr lang="ja-JP" altLang="en-US" sz="4000" b="1" dirty="0" smtClean="0"/>
              <a:t>　</a:t>
            </a:r>
            <a:r>
              <a:rPr lang="en-US" altLang="ja-JP" sz="4000" b="1" dirty="0" smtClean="0"/>
              <a:t>2.7</a:t>
            </a:r>
            <a:r>
              <a:rPr lang="en-US" altLang="ja-JP" sz="4000" b="1" dirty="0"/>
              <a:t>.</a:t>
            </a:r>
            <a:r>
              <a:rPr lang="ja-JP" altLang="en-US" sz="4000" b="1" dirty="0"/>
              <a:t>環境･エネルギー教育を行う上で</a:t>
            </a:r>
            <a:r>
              <a:rPr lang="ja-JP" altLang="en-US" sz="4000" b="1" dirty="0" smtClean="0"/>
              <a:t>の</a:t>
            </a:r>
            <a:r>
              <a:rPr lang="en-US" altLang="ja-JP" sz="4000" b="1" dirty="0" smtClean="0"/>
              <a:t/>
            </a:r>
            <a:br>
              <a:rPr lang="en-US" altLang="ja-JP" sz="4000" b="1" dirty="0" smtClean="0"/>
            </a:br>
            <a:r>
              <a:rPr lang="ja-JP" altLang="en-US" sz="4000" b="1" dirty="0"/>
              <a:t>　</a:t>
            </a:r>
            <a:r>
              <a:rPr lang="ja-JP" altLang="en-US" sz="4000" b="1" dirty="0" smtClean="0"/>
              <a:t>　　　　　　　　　各教育</a:t>
            </a:r>
            <a:r>
              <a:rPr lang="ja-JP" altLang="en-US" sz="4000" b="1" dirty="0"/>
              <a:t>センターでの</a:t>
            </a:r>
            <a:r>
              <a:rPr lang="ja-JP" altLang="en-US" sz="4000" b="1" dirty="0" smtClean="0"/>
              <a:t>課題</a:t>
            </a:r>
            <a:endParaRPr kumimoji="1" lang="ja-JP" altLang="en-US" sz="4000" b="1" dirty="0"/>
          </a:p>
        </p:txBody>
      </p:sp>
      <p:sp>
        <p:nvSpPr>
          <p:cNvPr id="3" name="コンテンツ プレースホルダー 2"/>
          <p:cNvSpPr>
            <a:spLocks noGrp="1"/>
          </p:cNvSpPr>
          <p:nvPr>
            <p:ph idx="1"/>
          </p:nvPr>
        </p:nvSpPr>
        <p:spPr>
          <a:xfrm>
            <a:off x="0" y="1484784"/>
            <a:ext cx="9144000" cy="5373216"/>
          </a:xfrm>
        </p:spPr>
        <p:txBody>
          <a:bodyPr>
            <a:normAutofit fontScale="77500" lnSpcReduction="20000"/>
          </a:bodyPr>
          <a:lstStyle/>
          <a:p>
            <a:pPr marL="0" indent="0">
              <a:buNone/>
            </a:pPr>
            <a:r>
              <a:rPr lang="ja-JP" altLang="en-US" sz="3600" dirty="0"/>
              <a:t>　</a:t>
            </a:r>
            <a:r>
              <a:rPr lang="ja-JP" altLang="en-US" sz="3600" b="1" dirty="0"/>
              <a:t>回答は自由記述</a:t>
            </a:r>
          </a:p>
          <a:p>
            <a:pPr marL="0" indent="0">
              <a:buNone/>
            </a:pPr>
            <a:r>
              <a:rPr lang="ja-JP" altLang="en-US" sz="3600" dirty="0"/>
              <a:t>　</a:t>
            </a:r>
            <a:r>
              <a:rPr lang="ja-JP" altLang="en-US" sz="3600" dirty="0" smtClean="0"/>
              <a:t>時</a:t>
            </a:r>
            <a:r>
              <a:rPr lang="ja-JP" altLang="en-US" sz="3600" dirty="0"/>
              <a:t>間数の確保</a:t>
            </a:r>
            <a:r>
              <a:rPr lang="en-US" altLang="ja-JP" sz="3600" dirty="0"/>
              <a:t>14.3</a:t>
            </a:r>
            <a:r>
              <a:rPr lang="ja-JP" altLang="en-US" sz="3600" dirty="0"/>
              <a:t>％</a:t>
            </a:r>
            <a:r>
              <a:rPr lang="en-US" altLang="ja-JP" sz="3600" dirty="0"/>
              <a:t>(5)</a:t>
            </a:r>
          </a:p>
          <a:p>
            <a:pPr marL="0" indent="0">
              <a:buNone/>
            </a:pPr>
            <a:r>
              <a:rPr lang="ja-JP" altLang="en-US" sz="3600" dirty="0"/>
              <a:t>　総合的な学習との棲み分け</a:t>
            </a:r>
            <a:r>
              <a:rPr lang="en-US" altLang="ja-JP" sz="3600" dirty="0"/>
              <a:t>5.7</a:t>
            </a:r>
            <a:r>
              <a:rPr lang="ja-JP" altLang="en-US" sz="3600" dirty="0"/>
              <a:t>％</a:t>
            </a:r>
            <a:r>
              <a:rPr lang="en-US" altLang="ja-JP" sz="3600" dirty="0"/>
              <a:t>(2)</a:t>
            </a:r>
          </a:p>
          <a:p>
            <a:pPr marL="0" indent="0">
              <a:buNone/>
            </a:pPr>
            <a:r>
              <a:rPr lang="ja-JP" altLang="en-US" sz="3600" dirty="0"/>
              <a:t>　体系化</a:t>
            </a:r>
            <a:r>
              <a:rPr lang="en-US" altLang="ja-JP" sz="3600" dirty="0"/>
              <a:t>5.7</a:t>
            </a:r>
            <a:r>
              <a:rPr lang="ja-JP" altLang="en-US" sz="3600" dirty="0"/>
              <a:t>％</a:t>
            </a:r>
            <a:r>
              <a:rPr lang="en-US" altLang="ja-JP" sz="3600" dirty="0"/>
              <a:t>(2)</a:t>
            </a:r>
          </a:p>
          <a:p>
            <a:pPr marL="0" indent="0">
              <a:buNone/>
            </a:pPr>
            <a:r>
              <a:rPr lang="ja-JP" altLang="en-US" sz="3600" dirty="0"/>
              <a:t>　予算・指導者の確保</a:t>
            </a:r>
            <a:r>
              <a:rPr lang="en-US" altLang="ja-JP" sz="3600" dirty="0"/>
              <a:t>5.7</a:t>
            </a:r>
            <a:r>
              <a:rPr lang="ja-JP" altLang="en-US" sz="3600" dirty="0"/>
              <a:t>％</a:t>
            </a:r>
            <a:r>
              <a:rPr lang="en-US" altLang="ja-JP" sz="3600" dirty="0"/>
              <a:t>(2)</a:t>
            </a:r>
          </a:p>
          <a:p>
            <a:pPr marL="0" indent="0">
              <a:buNone/>
            </a:pPr>
            <a:r>
              <a:rPr lang="ja-JP" altLang="en-US" sz="3600" dirty="0"/>
              <a:t>　受講者格差の克服</a:t>
            </a:r>
            <a:r>
              <a:rPr lang="en-US" altLang="ja-JP" sz="3600" dirty="0"/>
              <a:t>5.7</a:t>
            </a:r>
            <a:r>
              <a:rPr lang="ja-JP" altLang="en-US" sz="3600" dirty="0"/>
              <a:t>％</a:t>
            </a:r>
            <a:r>
              <a:rPr lang="en-US" altLang="ja-JP" sz="3600" dirty="0"/>
              <a:t>(2)</a:t>
            </a:r>
          </a:p>
          <a:p>
            <a:pPr marL="0" indent="0">
              <a:buNone/>
            </a:pPr>
            <a:r>
              <a:rPr lang="ja-JP" altLang="en-US" sz="3600" dirty="0"/>
              <a:t>　環境教育関連部局など専門的機関との</a:t>
            </a:r>
            <a:r>
              <a:rPr lang="ja-JP" altLang="en-US" sz="3600" dirty="0" smtClean="0"/>
              <a:t>連携</a:t>
            </a:r>
            <a:endParaRPr lang="en-US" altLang="ja-JP" sz="3600" dirty="0" smtClean="0"/>
          </a:p>
          <a:p>
            <a:pPr marL="0" indent="0">
              <a:buNone/>
            </a:pPr>
            <a:r>
              <a:rPr lang="ja-JP" altLang="en-US" sz="3600" dirty="0"/>
              <a:t>　</a:t>
            </a:r>
            <a:r>
              <a:rPr lang="ja-JP" altLang="en-US" sz="3600" dirty="0" smtClean="0"/>
              <a:t>　　　　　　　　　　　　　　　　　　　　　</a:t>
            </a:r>
            <a:r>
              <a:rPr lang="en-US" altLang="ja-JP" sz="3600" dirty="0" smtClean="0"/>
              <a:t>(</a:t>
            </a:r>
            <a:r>
              <a:rPr lang="ja-JP" altLang="en-US" sz="3600" dirty="0"/>
              <a:t>環境局など</a:t>
            </a:r>
            <a:r>
              <a:rPr lang="en-US" altLang="ja-JP" sz="3600" dirty="0"/>
              <a:t>)5.7</a:t>
            </a:r>
            <a:r>
              <a:rPr lang="ja-JP" altLang="en-US" sz="3600" dirty="0"/>
              <a:t>％</a:t>
            </a:r>
            <a:r>
              <a:rPr lang="en-US" altLang="ja-JP" sz="3600" dirty="0"/>
              <a:t>(2</a:t>
            </a:r>
            <a:r>
              <a:rPr lang="en-US" altLang="ja-JP" dirty="0"/>
              <a:t>)</a:t>
            </a:r>
          </a:p>
          <a:p>
            <a:pPr marL="0" indent="0">
              <a:buNone/>
            </a:pPr>
            <a:r>
              <a:rPr lang="ja-JP" altLang="en-US" dirty="0"/>
              <a:t>　</a:t>
            </a:r>
            <a:r>
              <a:rPr lang="ja-JP" altLang="en-US" sz="2600" dirty="0"/>
              <a:t>以下各１件</a:t>
            </a:r>
          </a:p>
          <a:p>
            <a:pPr marL="0" indent="0">
              <a:buNone/>
            </a:pPr>
            <a:r>
              <a:rPr lang="ja-JP" altLang="en-US" sz="2600" dirty="0"/>
              <a:t>　</a:t>
            </a:r>
            <a:r>
              <a:rPr lang="ja-JP" altLang="en-US" sz="2600" dirty="0" smtClean="0"/>
              <a:t>教師</a:t>
            </a:r>
            <a:r>
              <a:rPr lang="ja-JP" altLang="en-US" sz="2600" dirty="0"/>
              <a:t>が学んだことを授業に</a:t>
            </a:r>
            <a:r>
              <a:rPr lang="ja-JP" altLang="en-US" sz="2600" dirty="0" smtClean="0"/>
              <a:t>行かす，環境</a:t>
            </a:r>
            <a:r>
              <a:rPr lang="ja-JP" altLang="en-US" sz="2600" dirty="0"/>
              <a:t>問題を根本から吟味</a:t>
            </a:r>
            <a:r>
              <a:rPr lang="ja-JP" altLang="en-US" sz="2600" dirty="0" smtClean="0"/>
              <a:t>する方法，</a:t>
            </a:r>
            <a:endParaRPr lang="en-US" altLang="ja-JP" sz="2600" dirty="0"/>
          </a:p>
          <a:p>
            <a:pPr marL="0" indent="0">
              <a:buNone/>
            </a:pPr>
            <a:r>
              <a:rPr lang="ja-JP" altLang="en-US" sz="2600" dirty="0"/>
              <a:t>　</a:t>
            </a:r>
            <a:r>
              <a:rPr lang="ja-JP" altLang="en-US" sz="2600" dirty="0" smtClean="0"/>
              <a:t>校</a:t>
            </a:r>
            <a:r>
              <a:rPr lang="ja-JP" altLang="en-US" sz="2600" dirty="0"/>
              <a:t>種間・学校間</a:t>
            </a:r>
            <a:r>
              <a:rPr lang="ja-JP" altLang="en-US" sz="2600" dirty="0" smtClean="0"/>
              <a:t>格差，学習者</a:t>
            </a:r>
            <a:r>
              <a:rPr lang="ja-JP" altLang="en-US" sz="2600" dirty="0"/>
              <a:t>の発達段階に</a:t>
            </a:r>
            <a:r>
              <a:rPr lang="ja-JP" altLang="en-US" sz="2600" dirty="0" smtClean="0"/>
              <a:t>あわせる，</a:t>
            </a:r>
            <a:endParaRPr lang="en-US" altLang="ja-JP" sz="2600" dirty="0" smtClean="0"/>
          </a:p>
          <a:p>
            <a:pPr marL="0" indent="0">
              <a:buNone/>
            </a:pPr>
            <a:r>
              <a:rPr lang="ja-JP" altLang="en-US" sz="2600" dirty="0"/>
              <a:t>　</a:t>
            </a:r>
            <a:r>
              <a:rPr lang="ja-JP" altLang="en-US" sz="2600" dirty="0" smtClean="0"/>
              <a:t>教科</a:t>
            </a:r>
            <a:r>
              <a:rPr lang="ja-JP" altLang="en-US" sz="2600" dirty="0"/>
              <a:t>指導の枠を越えて</a:t>
            </a:r>
            <a:r>
              <a:rPr lang="ja-JP" altLang="en-US" sz="2600" dirty="0" smtClean="0"/>
              <a:t>広げる，高校</a:t>
            </a:r>
            <a:r>
              <a:rPr lang="ja-JP" altLang="en-US" sz="2600" dirty="0"/>
              <a:t>教員の関心が低く参加</a:t>
            </a:r>
            <a:r>
              <a:rPr lang="ja-JP" altLang="en-US" sz="2600" dirty="0" smtClean="0"/>
              <a:t>少ない，</a:t>
            </a:r>
            <a:endParaRPr lang="en-US" altLang="ja-JP" sz="2600" dirty="0" smtClean="0"/>
          </a:p>
          <a:p>
            <a:pPr marL="0" indent="0">
              <a:buNone/>
            </a:pPr>
            <a:r>
              <a:rPr lang="ja-JP" altLang="en-US" sz="2600" dirty="0"/>
              <a:t>　</a:t>
            </a:r>
            <a:r>
              <a:rPr lang="ja-JP" altLang="en-US" sz="2600" dirty="0" smtClean="0"/>
              <a:t>見学</a:t>
            </a:r>
            <a:r>
              <a:rPr lang="ja-JP" altLang="en-US" sz="2600" dirty="0"/>
              <a:t>施設にいいところが</a:t>
            </a:r>
            <a:r>
              <a:rPr lang="ja-JP" altLang="en-US" sz="2600" dirty="0" smtClean="0"/>
              <a:t>少ない，環境</a:t>
            </a:r>
            <a:r>
              <a:rPr lang="ja-JP" altLang="en-US" sz="2600" dirty="0"/>
              <a:t>教育研究指定校との</a:t>
            </a:r>
            <a:r>
              <a:rPr lang="ja-JP" altLang="en-US" sz="2600" dirty="0" smtClean="0"/>
              <a:t>連携</a:t>
            </a:r>
            <a:r>
              <a:rPr lang="ja-JP" altLang="en-US" sz="2600" dirty="0"/>
              <a:t>，</a:t>
            </a:r>
            <a:r>
              <a:rPr lang="ja-JP" altLang="en-US" sz="2600" dirty="0" smtClean="0"/>
              <a:t>参加者増</a:t>
            </a:r>
            <a:endParaRPr kumimoji="1" lang="ja-JP" altLang="en-US" sz="2600" dirty="0"/>
          </a:p>
        </p:txBody>
      </p:sp>
    </p:spTree>
    <p:extLst>
      <p:ext uri="{BB962C8B-B14F-4D97-AF65-F5344CB8AC3E}">
        <p14:creationId xmlns:p14="http://schemas.microsoft.com/office/powerpoint/2010/main" val="1352557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0872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３</a:t>
            </a:r>
            <a:r>
              <a:rPr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ja-JP"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考察</a:t>
            </a:r>
            <a:endParaRPr kumimoji="1" lang="ja-JP"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コンテンツ プレースホルダー 2"/>
          <p:cNvSpPr>
            <a:spLocks noGrp="1"/>
          </p:cNvSpPr>
          <p:nvPr>
            <p:ph idx="1"/>
          </p:nvPr>
        </p:nvSpPr>
        <p:spPr>
          <a:xfrm>
            <a:off x="0" y="980728"/>
            <a:ext cx="9144000" cy="5877272"/>
          </a:xfrm>
        </p:spPr>
        <p:txBody>
          <a:bodyPr>
            <a:normAutofit lnSpcReduction="10000"/>
          </a:bodyPr>
          <a:lstStyle/>
          <a:p>
            <a:pPr marL="0" indent="0">
              <a:buNone/>
            </a:pPr>
            <a:r>
              <a:rPr lang="ja-JP" altLang="en-US" sz="4000" b="1" dirty="0" smtClean="0"/>
              <a:t>　</a:t>
            </a:r>
            <a:r>
              <a:rPr lang="en-US" altLang="ja-JP" sz="4000" b="1" dirty="0" smtClean="0"/>
              <a:t>3.1</a:t>
            </a:r>
            <a:r>
              <a:rPr lang="en-US" altLang="ja-JP" sz="4000" b="1" dirty="0"/>
              <a:t>.</a:t>
            </a:r>
            <a:r>
              <a:rPr lang="ja-JP" altLang="en-US" sz="4000" b="1" dirty="0"/>
              <a:t>エネルギー環境教育の教員研修</a:t>
            </a:r>
            <a:r>
              <a:rPr lang="ja-JP" altLang="en-US" sz="4000" b="1" dirty="0" smtClean="0"/>
              <a:t>の</a:t>
            </a:r>
            <a:endParaRPr lang="en-US" altLang="ja-JP" sz="4000" b="1" dirty="0" smtClean="0"/>
          </a:p>
          <a:p>
            <a:pPr marL="0" indent="0">
              <a:buNone/>
            </a:pPr>
            <a:r>
              <a:rPr lang="ja-JP" altLang="en-US" sz="4000" b="1" dirty="0"/>
              <a:t>　</a:t>
            </a:r>
            <a:r>
              <a:rPr lang="ja-JP" altLang="en-US" sz="4000" b="1" dirty="0" smtClean="0"/>
              <a:t>　　　　　　　　実施</a:t>
            </a:r>
            <a:r>
              <a:rPr lang="ja-JP" altLang="en-US" sz="4000" b="1" dirty="0"/>
              <a:t>実態の概略について</a:t>
            </a:r>
          </a:p>
          <a:p>
            <a:pPr marL="0" indent="0">
              <a:buNone/>
            </a:pPr>
            <a:endParaRPr lang="en-US" altLang="ja-JP" dirty="0" smtClean="0"/>
          </a:p>
          <a:p>
            <a:pPr marL="0" indent="0">
              <a:buNone/>
            </a:pPr>
            <a:r>
              <a:rPr lang="ja-JP" altLang="en-US" b="1" dirty="0" smtClean="0"/>
              <a:t>エネルギー</a:t>
            </a:r>
            <a:r>
              <a:rPr lang="ja-JP" altLang="en-US" b="1" dirty="0"/>
              <a:t>環境教育に関する教員研修</a:t>
            </a:r>
            <a:r>
              <a:rPr lang="ja-JP" altLang="en-US" b="1" dirty="0" smtClean="0"/>
              <a:t>が</a:t>
            </a:r>
            <a:endParaRPr lang="en-US" altLang="ja-JP" b="1" dirty="0" smtClean="0"/>
          </a:p>
          <a:p>
            <a:pPr marL="0" indent="0">
              <a:buNone/>
            </a:pPr>
            <a:r>
              <a:rPr lang="ja-JP" altLang="en-US" b="1" dirty="0"/>
              <a:t>　</a:t>
            </a:r>
            <a:r>
              <a:rPr lang="ja-JP" altLang="en-US" b="1" dirty="0" smtClean="0">
                <a:solidFill>
                  <a:srgbClr val="FF0000"/>
                </a:solidFill>
              </a:rPr>
              <a:t>１日</a:t>
            </a:r>
            <a:r>
              <a:rPr lang="ja-JP" altLang="en-US" b="1" dirty="0">
                <a:solidFill>
                  <a:srgbClr val="FF0000"/>
                </a:solidFill>
              </a:rPr>
              <a:t>も開催できていない</a:t>
            </a:r>
          </a:p>
          <a:p>
            <a:pPr marL="0" indent="0">
              <a:buNone/>
            </a:pPr>
            <a:r>
              <a:rPr lang="ja-JP" altLang="en-US" dirty="0"/>
              <a:t>　　</a:t>
            </a:r>
            <a:r>
              <a:rPr lang="ja-JP" altLang="en-US" dirty="0" smtClean="0"/>
              <a:t>→小学校</a:t>
            </a:r>
            <a:r>
              <a:rPr lang="en-US" altLang="ja-JP" dirty="0"/>
              <a:t>17.1</a:t>
            </a:r>
            <a:r>
              <a:rPr lang="ja-JP" altLang="en-US" dirty="0"/>
              <a:t>％，中学校</a:t>
            </a:r>
            <a:r>
              <a:rPr lang="en-US" altLang="ja-JP" dirty="0"/>
              <a:t>11.4</a:t>
            </a:r>
            <a:r>
              <a:rPr lang="ja-JP" altLang="en-US" dirty="0"/>
              <a:t>％，高校</a:t>
            </a:r>
            <a:r>
              <a:rPr lang="en-US" altLang="ja-JP" dirty="0"/>
              <a:t>28.6</a:t>
            </a:r>
            <a:r>
              <a:rPr lang="ja-JP" altLang="en-US" dirty="0"/>
              <a:t>％</a:t>
            </a:r>
          </a:p>
          <a:p>
            <a:pPr marL="0" indent="0">
              <a:buNone/>
            </a:pPr>
            <a:r>
              <a:rPr lang="ja-JP" altLang="en-US" dirty="0"/>
              <a:t>　</a:t>
            </a:r>
            <a:r>
              <a:rPr lang="ja-JP" altLang="en-US" b="1" dirty="0">
                <a:solidFill>
                  <a:srgbClr val="FF0000"/>
                </a:solidFill>
              </a:rPr>
              <a:t>１日のみしか行えていない</a:t>
            </a:r>
          </a:p>
          <a:p>
            <a:pPr marL="0" indent="0">
              <a:buNone/>
            </a:pPr>
            <a:r>
              <a:rPr lang="ja-JP" altLang="en-US" dirty="0"/>
              <a:t>　　</a:t>
            </a:r>
            <a:r>
              <a:rPr lang="ja-JP" altLang="en-US" dirty="0" smtClean="0"/>
              <a:t>→小</a:t>
            </a:r>
            <a:r>
              <a:rPr lang="ja-JP" altLang="en-US" dirty="0"/>
              <a:t>・中学校とも</a:t>
            </a:r>
            <a:r>
              <a:rPr lang="en-US" altLang="ja-JP" dirty="0"/>
              <a:t>25.7</a:t>
            </a:r>
            <a:r>
              <a:rPr lang="ja-JP" altLang="en-US" dirty="0"/>
              <a:t>％，高校</a:t>
            </a:r>
            <a:r>
              <a:rPr lang="en-US" altLang="ja-JP" dirty="0"/>
              <a:t>17.1</a:t>
            </a:r>
            <a:r>
              <a:rPr lang="ja-JP" altLang="en-US" dirty="0"/>
              <a:t>％</a:t>
            </a:r>
          </a:p>
          <a:p>
            <a:pPr marL="0" indent="0">
              <a:buNone/>
            </a:pPr>
            <a:r>
              <a:rPr lang="ja-JP" altLang="en-US" dirty="0"/>
              <a:t>　</a:t>
            </a:r>
            <a:r>
              <a:rPr lang="ja-JP" altLang="en-US" b="1" dirty="0"/>
              <a:t>５日以上にわたって行っている</a:t>
            </a:r>
          </a:p>
          <a:p>
            <a:pPr marL="0" indent="0">
              <a:buNone/>
            </a:pPr>
            <a:r>
              <a:rPr lang="ja-JP" altLang="en-US" dirty="0"/>
              <a:t>　　</a:t>
            </a:r>
            <a:r>
              <a:rPr lang="ja-JP" altLang="en-US" dirty="0" smtClean="0"/>
              <a:t>→小学校</a:t>
            </a:r>
            <a:r>
              <a:rPr lang="en-US" altLang="ja-JP" dirty="0"/>
              <a:t>17.1</a:t>
            </a:r>
            <a:r>
              <a:rPr lang="ja-JP" altLang="en-US" dirty="0"/>
              <a:t>％，中・高校</a:t>
            </a:r>
            <a:r>
              <a:rPr lang="en-US" altLang="ja-JP" dirty="0"/>
              <a:t>20.0</a:t>
            </a:r>
            <a:r>
              <a:rPr lang="ja-JP" altLang="en-US" dirty="0"/>
              <a:t>％</a:t>
            </a:r>
            <a:endParaRPr kumimoji="1" lang="ja-JP" altLang="en-US" dirty="0"/>
          </a:p>
        </p:txBody>
      </p:sp>
    </p:spTree>
    <p:extLst>
      <p:ext uri="{BB962C8B-B14F-4D97-AF65-F5344CB8AC3E}">
        <p14:creationId xmlns:p14="http://schemas.microsoft.com/office/powerpoint/2010/main" val="3519732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18" y="30984"/>
            <a:ext cx="9135782" cy="2605928"/>
          </a:xfrm>
        </p:spPr>
        <p:txBody>
          <a:bodyPr>
            <a:normAutofit fontScale="90000"/>
          </a:bodyPr>
          <a:lstStyle/>
          <a:p>
            <a:pPr algn="l"/>
            <a:r>
              <a:rPr lang="ja-JP" altLang="en-US" b="1" dirty="0" smtClean="0">
                <a:solidFill>
                  <a:srgbClr val="FF0000"/>
                </a:solidFill>
              </a:rPr>
              <a:t>　「</a:t>
            </a:r>
            <a:r>
              <a:rPr lang="ja-JP" altLang="en-US" b="1" dirty="0">
                <a:solidFill>
                  <a:srgbClr val="FF0000"/>
                </a:solidFill>
              </a:rPr>
              <a:t>０～１日の開催</a:t>
            </a:r>
            <a:r>
              <a:rPr lang="ja-JP" altLang="en-US" b="1" dirty="0" smtClean="0">
                <a:solidFill>
                  <a:srgbClr val="FF0000"/>
                </a:solidFill>
              </a:rPr>
              <a:t>」</a:t>
            </a:r>
            <a:r>
              <a:rPr lang="en-US" altLang="ja-JP" b="1" dirty="0" smtClean="0">
                <a:solidFill>
                  <a:srgbClr val="FF0000"/>
                </a:solidFill>
              </a:rPr>
              <a:t/>
            </a:r>
            <a:br>
              <a:rPr lang="en-US" altLang="ja-JP" b="1" dirty="0" smtClean="0">
                <a:solidFill>
                  <a:srgbClr val="FF0000"/>
                </a:solidFill>
              </a:rPr>
            </a:br>
            <a:r>
              <a:rPr lang="ja-JP" altLang="en-US" dirty="0" smtClean="0"/>
              <a:t>　</a:t>
            </a:r>
            <a:r>
              <a:rPr lang="ja-JP" altLang="en-US" dirty="0"/>
              <a:t>　</a:t>
            </a:r>
            <a:r>
              <a:rPr lang="ja-JP" altLang="en-US" dirty="0" smtClean="0"/>
              <a:t>　小学校</a:t>
            </a:r>
            <a:r>
              <a:rPr lang="en-US" altLang="ja-JP" dirty="0"/>
              <a:t>42.9</a:t>
            </a:r>
            <a:r>
              <a:rPr lang="ja-JP" altLang="en-US" dirty="0" smtClean="0"/>
              <a:t>％</a:t>
            </a:r>
            <a:r>
              <a:rPr lang="en-US" altLang="ja-JP" dirty="0" smtClean="0"/>
              <a:t/>
            </a:r>
            <a:br>
              <a:rPr lang="en-US" altLang="ja-JP" dirty="0" smtClean="0"/>
            </a:br>
            <a:r>
              <a:rPr lang="ja-JP" altLang="en-US" dirty="0" smtClean="0"/>
              <a:t>　　　中学校</a:t>
            </a:r>
            <a:r>
              <a:rPr lang="en-US" altLang="ja-JP" dirty="0"/>
              <a:t>37.1</a:t>
            </a:r>
            <a:r>
              <a:rPr lang="ja-JP" altLang="en-US" dirty="0" smtClean="0"/>
              <a:t>％</a:t>
            </a:r>
            <a:r>
              <a:rPr lang="en-US" altLang="ja-JP" dirty="0" smtClean="0"/>
              <a:t/>
            </a:r>
            <a:br>
              <a:rPr lang="en-US" altLang="ja-JP" dirty="0" smtClean="0"/>
            </a:br>
            <a:r>
              <a:rPr lang="ja-JP" altLang="en-US" dirty="0" smtClean="0"/>
              <a:t>　　　高校</a:t>
            </a:r>
            <a:r>
              <a:rPr lang="en-US" altLang="ja-JP" dirty="0" smtClean="0"/>
              <a:t>45.7</a:t>
            </a:r>
            <a:r>
              <a:rPr lang="ja-JP" altLang="en-US" dirty="0" smtClean="0"/>
              <a:t>％</a:t>
            </a:r>
            <a:endParaRPr kumimoji="1" lang="ja-JP" altLang="en-US" dirty="0"/>
          </a:p>
        </p:txBody>
      </p:sp>
      <p:sp>
        <p:nvSpPr>
          <p:cNvPr id="3" name="コンテンツ プレースホルダー 2"/>
          <p:cNvSpPr>
            <a:spLocks noGrp="1"/>
          </p:cNvSpPr>
          <p:nvPr>
            <p:ph idx="1"/>
          </p:nvPr>
        </p:nvSpPr>
        <p:spPr>
          <a:xfrm>
            <a:off x="0" y="3212976"/>
            <a:ext cx="8686800" cy="3096344"/>
          </a:xfrm>
        </p:spPr>
        <p:txBody>
          <a:bodyPr/>
          <a:lstStyle/>
          <a:p>
            <a:pPr marL="0" indent="0">
              <a:buNone/>
            </a:pPr>
            <a:r>
              <a:rPr lang="ja-JP" altLang="en-US" dirty="0" smtClean="0"/>
              <a:t>　</a:t>
            </a:r>
            <a:r>
              <a:rPr lang="ja-JP" altLang="en-US" dirty="0"/>
              <a:t>　</a:t>
            </a:r>
            <a:r>
              <a:rPr lang="ja-JP" altLang="en-US" dirty="0" smtClean="0"/>
              <a:t>十分</a:t>
            </a:r>
            <a:r>
              <a:rPr lang="ja-JP" altLang="en-US" dirty="0"/>
              <a:t>に日程がとれていない</a:t>
            </a:r>
          </a:p>
          <a:p>
            <a:pPr marL="0" indent="0">
              <a:buNone/>
            </a:pPr>
            <a:r>
              <a:rPr lang="ja-JP" altLang="en-US" dirty="0" smtClean="0"/>
              <a:t>　　　→</a:t>
            </a:r>
            <a:r>
              <a:rPr lang="en-US" altLang="ja-JP" dirty="0"/>
              <a:t>2.7.</a:t>
            </a:r>
            <a:r>
              <a:rPr lang="ja-JP" altLang="en-US" dirty="0"/>
              <a:t>環境･エネルギー教育を行う上で</a:t>
            </a:r>
            <a:r>
              <a:rPr lang="ja-JP" altLang="en-US" dirty="0" smtClean="0"/>
              <a:t>の</a:t>
            </a:r>
            <a:endParaRPr lang="en-US" altLang="ja-JP" dirty="0" smtClean="0"/>
          </a:p>
          <a:p>
            <a:pPr marL="0" indent="0">
              <a:buNone/>
            </a:pPr>
            <a:r>
              <a:rPr lang="ja-JP" altLang="en-US" dirty="0"/>
              <a:t>　</a:t>
            </a:r>
            <a:r>
              <a:rPr lang="ja-JP" altLang="en-US" dirty="0" smtClean="0"/>
              <a:t>　　　　　　　　　　　　　各教育</a:t>
            </a:r>
            <a:r>
              <a:rPr lang="ja-JP" altLang="en-US" dirty="0"/>
              <a:t>センターでの課題</a:t>
            </a:r>
          </a:p>
          <a:p>
            <a:pPr marL="0" indent="0">
              <a:buNone/>
            </a:pPr>
            <a:r>
              <a:rPr lang="ja-JP" altLang="en-US" dirty="0" smtClean="0"/>
              <a:t>　　　　　</a:t>
            </a:r>
            <a:r>
              <a:rPr lang="ja-JP" altLang="en-US" dirty="0"/>
              <a:t>　</a:t>
            </a:r>
            <a:r>
              <a:rPr lang="en-US" altLang="ja-JP" u="sng" dirty="0"/>
              <a:t>【1</a:t>
            </a:r>
            <a:r>
              <a:rPr lang="ja-JP" altLang="en-US" u="sng" dirty="0"/>
              <a:t>位</a:t>
            </a:r>
            <a:r>
              <a:rPr lang="en-US" altLang="ja-JP" u="sng" dirty="0"/>
              <a:t>】</a:t>
            </a:r>
            <a:r>
              <a:rPr lang="ja-JP" altLang="en-US" u="sng" dirty="0"/>
              <a:t>時間数の確保</a:t>
            </a:r>
            <a:r>
              <a:rPr lang="en-US" altLang="ja-JP" u="sng" dirty="0"/>
              <a:t>14.3</a:t>
            </a:r>
            <a:r>
              <a:rPr lang="ja-JP" altLang="en-US" u="sng" dirty="0"/>
              <a:t>％</a:t>
            </a:r>
            <a:r>
              <a:rPr lang="en-US" altLang="ja-JP" u="sng" dirty="0"/>
              <a:t>(5)</a:t>
            </a:r>
            <a:endParaRPr kumimoji="1" lang="ja-JP" altLang="en-US" u="sng" dirty="0"/>
          </a:p>
        </p:txBody>
      </p:sp>
    </p:spTree>
    <p:extLst>
      <p:ext uri="{BB962C8B-B14F-4D97-AF65-F5344CB8AC3E}">
        <p14:creationId xmlns:p14="http://schemas.microsoft.com/office/powerpoint/2010/main" val="270752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980728"/>
          </a:xfrm>
        </p:spPr>
        <p:txBody>
          <a:bodyPr>
            <a:normAutofit/>
          </a:bodyPr>
          <a:lstStyle/>
          <a:p>
            <a:pPr algn="l"/>
            <a:r>
              <a:rPr lang="ja-JP" altLang="en-US" sz="4000" b="1" dirty="0" smtClean="0"/>
              <a:t>　</a:t>
            </a:r>
            <a:r>
              <a:rPr lang="en-US" altLang="ja-JP" sz="4000" b="1" dirty="0" smtClean="0"/>
              <a:t>3.2</a:t>
            </a:r>
            <a:r>
              <a:rPr lang="en-US" altLang="ja-JP" sz="4000" b="1" dirty="0"/>
              <a:t>.</a:t>
            </a:r>
            <a:r>
              <a:rPr lang="ja-JP" altLang="en-US" sz="4000" b="1" dirty="0"/>
              <a:t>研修への参加者に</a:t>
            </a:r>
            <a:r>
              <a:rPr lang="ja-JP" altLang="en-US" sz="4000" b="1" dirty="0" smtClean="0"/>
              <a:t>ついて</a:t>
            </a:r>
            <a:endParaRPr kumimoji="1" lang="ja-JP" altLang="en-US" sz="4000" b="1" dirty="0"/>
          </a:p>
        </p:txBody>
      </p:sp>
      <p:sp>
        <p:nvSpPr>
          <p:cNvPr id="3" name="コンテンツ プレースホルダー 2"/>
          <p:cNvSpPr>
            <a:spLocks noGrp="1"/>
          </p:cNvSpPr>
          <p:nvPr>
            <p:ph idx="1"/>
          </p:nvPr>
        </p:nvSpPr>
        <p:spPr>
          <a:xfrm>
            <a:off x="0" y="1052736"/>
            <a:ext cx="9144000" cy="5805264"/>
          </a:xfrm>
        </p:spPr>
        <p:txBody>
          <a:bodyPr/>
          <a:lstStyle/>
          <a:p>
            <a:pPr marL="0" indent="0">
              <a:buNone/>
            </a:pPr>
            <a:r>
              <a:rPr lang="ja-JP" altLang="en-US" dirty="0"/>
              <a:t>　</a:t>
            </a:r>
            <a:r>
              <a:rPr lang="ja-JP" altLang="en-US" sz="3600" dirty="0"/>
              <a:t>参加は希望制が多い</a:t>
            </a:r>
          </a:p>
          <a:p>
            <a:pPr marL="0" indent="0">
              <a:buNone/>
            </a:pPr>
            <a:r>
              <a:rPr lang="ja-JP" altLang="en-US" sz="3600" dirty="0"/>
              <a:t>　高校教員が少ない</a:t>
            </a:r>
          </a:p>
          <a:p>
            <a:pPr marL="0" indent="0">
              <a:buNone/>
            </a:pPr>
            <a:r>
              <a:rPr lang="ja-JP" altLang="en-US" sz="3600" dirty="0" smtClean="0"/>
              <a:t>　</a:t>
            </a:r>
            <a:r>
              <a:rPr lang="ja-JP" altLang="en-US" sz="3600" dirty="0"/>
              <a:t>　→総合的な学習の時間</a:t>
            </a:r>
            <a:r>
              <a:rPr lang="ja-JP" altLang="en-US" sz="3600" dirty="0" smtClean="0"/>
              <a:t>は</a:t>
            </a:r>
            <a:endParaRPr lang="en-US" altLang="ja-JP" sz="3600" dirty="0" smtClean="0"/>
          </a:p>
          <a:p>
            <a:pPr marL="0" indent="0">
              <a:buNone/>
            </a:pPr>
            <a:r>
              <a:rPr lang="ja-JP" altLang="en-US" sz="3600" dirty="0"/>
              <a:t>　</a:t>
            </a:r>
            <a:r>
              <a:rPr lang="ja-JP" altLang="en-US" sz="3600" dirty="0" smtClean="0"/>
              <a:t>　　　　　進学</a:t>
            </a:r>
            <a:r>
              <a:rPr lang="ja-JP" altLang="en-US" sz="3600" dirty="0"/>
              <a:t>学習に大きなウエイト</a:t>
            </a:r>
            <a:endParaRPr kumimoji="1" lang="ja-JP" altLang="en-US" sz="3600" dirty="0"/>
          </a:p>
        </p:txBody>
      </p:sp>
    </p:spTree>
    <p:extLst>
      <p:ext uri="{BB962C8B-B14F-4D97-AF65-F5344CB8AC3E}">
        <p14:creationId xmlns:p14="http://schemas.microsoft.com/office/powerpoint/2010/main" val="2127953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988840"/>
          </a:xfrm>
        </p:spPr>
        <p:txBody>
          <a:bodyPr>
            <a:normAutofit fontScale="90000"/>
          </a:bodyPr>
          <a:lstStyle/>
          <a:p>
            <a:pPr algn="l"/>
            <a:r>
              <a:rPr lang="ja-JP" altLang="en-US" b="1" dirty="0" smtClean="0"/>
              <a:t>　</a:t>
            </a:r>
            <a:r>
              <a:rPr lang="en-US" altLang="ja-JP" b="1" dirty="0" smtClean="0"/>
              <a:t>3.3</a:t>
            </a:r>
            <a:r>
              <a:rPr lang="en-US" altLang="ja-JP" b="1" dirty="0"/>
              <a:t>.</a:t>
            </a:r>
            <a:r>
              <a:rPr lang="ja-JP" altLang="en-US" b="1" dirty="0"/>
              <a:t>総合的な学習の時間で，積極的</a:t>
            </a:r>
            <a:r>
              <a:rPr lang="ja-JP" altLang="en-US" b="1" dirty="0" smtClean="0"/>
              <a:t>に</a:t>
            </a:r>
            <a:r>
              <a:rPr lang="en-US" altLang="ja-JP" b="1" dirty="0" smtClean="0"/>
              <a:t/>
            </a:r>
            <a:br>
              <a:rPr lang="en-US" altLang="ja-JP" b="1" dirty="0" smtClean="0"/>
            </a:br>
            <a:r>
              <a:rPr lang="ja-JP" altLang="en-US" b="1" dirty="0"/>
              <a:t>　</a:t>
            </a:r>
            <a:r>
              <a:rPr lang="ja-JP" altLang="en-US" b="1" dirty="0" smtClean="0"/>
              <a:t>　　エネルギー</a:t>
            </a:r>
            <a:r>
              <a:rPr lang="ja-JP" altLang="en-US" b="1" dirty="0"/>
              <a:t>環境教育を行っている</a:t>
            </a:r>
            <a:r>
              <a:rPr lang="ja-JP" altLang="en-US" b="1" dirty="0" smtClean="0"/>
              <a:t>と</a:t>
            </a:r>
            <a:r>
              <a:rPr lang="en-US" altLang="ja-JP" b="1" dirty="0" smtClean="0"/>
              <a:t/>
            </a:r>
            <a:br>
              <a:rPr lang="en-US" altLang="ja-JP" b="1" dirty="0" smtClean="0"/>
            </a:br>
            <a:r>
              <a:rPr lang="ja-JP" altLang="en-US" b="1" dirty="0"/>
              <a:t>　</a:t>
            </a:r>
            <a:r>
              <a:rPr lang="ja-JP" altLang="en-US" b="1" dirty="0" smtClean="0"/>
              <a:t>　　考えられる</a:t>
            </a:r>
            <a:r>
              <a:rPr lang="ja-JP" altLang="en-US" b="1" dirty="0"/>
              <a:t>場合に</a:t>
            </a:r>
            <a:r>
              <a:rPr lang="ja-JP" altLang="en-US" b="1" dirty="0" smtClean="0"/>
              <a:t>ついて</a:t>
            </a:r>
            <a:endParaRPr kumimoji="1" lang="ja-JP" altLang="en-US" b="1" dirty="0"/>
          </a:p>
        </p:txBody>
      </p:sp>
      <p:sp>
        <p:nvSpPr>
          <p:cNvPr id="3" name="コンテンツ プレースホルダー 2"/>
          <p:cNvSpPr>
            <a:spLocks noGrp="1"/>
          </p:cNvSpPr>
          <p:nvPr>
            <p:ph idx="1"/>
          </p:nvPr>
        </p:nvSpPr>
        <p:spPr>
          <a:xfrm>
            <a:off x="0" y="2132856"/>
            <a:ext cx="9144000" cy="4725144"/>
          </a:xfrm>
        </p:spPr>
        <p:txBody>
          <a:bodyPr>
            <a:normAutofit/>
          </a:bodyPr>
          <a:lstStyle/>
          <a:p>
            <a:pPr marL="0" indent="0">
              <a:buNone/>
            </a:pPr>
            <a:r>
              <a:rPr lang="ja-JP" altLang="en-US" dirty="0"/>
              <a:t>　学校ですぐに実践に移せるという即戦力の要請</a:t>
            </a:r>
          </a:p>
          <a:p>
            <a:pPr marL="0" indent="0">
              <a:buNone/>
            </a:pPr>
            <a:r>
              <a:rPr lang="ja-JP" altLang="en-US" dirty="0"/>
              <a:t>　</a:t>
            </a:r>
            <a:r>
              <a:rPr lang="ja-JP" altLang="en-US" dirty="0" smtClean="0"/>
              <a:t>　→</a:t>
            </a:r>
            <a:r>
              <a:rPr lang="ja-JP" altLang="en-US" dirty="0"/>
              <a:t>この観点からの分析</a:t>
            </a:r>
          </a:p>
          <a:p>
            <a:pPr marL="0" indent="0">
              <a:buNone/>
            </a:pPr>
            <a:r>
              <a:rPr lang="ja-JP" altLang="en-US" dirty="0"/>
              <a:t>　　</a:t>
            </a:r>
            <a:r>
              <a:rPr lang="ja-JP" altLang="en-US" dirty="0" smtClean="0"/>
              <a:t>　　・直接</a:t>
            </a:r>
            <a:r>
              <a:rPr lang="ja-JP" altLang="en-US" dirty="0"/>
              <a:t>体験を重視した講座を設置</a:t>
            </a:r>
            <a:r>
              <a:rPr lang="ja-JP" altLang="en-US" dirty="0" smtClean="0"/>
              <a:t>し</a:t>
            </a:r>
            <a:endParaRPr lang="en-US" altLang="ja-JP" dirty="0" smtClean="0"/>
          </a:p>
          <a:p>
            <a:pPr marL="0" indent="0">
              <a:buNone/>
            </a:pPr>
            <a:r>
              <a:rPr lang="ja-JP" altLang="en-US" dirty="0"/>
              <a:t>　</a:t>
            </a:r>
            <a:r>
              <a:rPr lang="ja-JP" altLang="en-US" dirty="0" smtClean="0"/>
              <a:t>　　　　　　　　　　有意義</a:t>
            </a:r>
            <a:r>
              <a:rPr lang="ja-JP" altLang="en-US" dirty="0"/>
              <a:t>な学習となるように配慮</a:t>
            </a:r>
          </a:p>
          <a:p>
            <a:pPr marL="0" indent="0">
              <a:buNone/>
            </a:pPr>
            <a:r>
              <a:rPr lang="ja-JP" altLang="en-US" dirty="0"/>
              <a:t>　　</a:t>
            </a:r>
            <a:r>
              <a:rPr lang="ja-JP" altLang="en-US" dirty="0" smtClean="0"/>
              <a:t>　　・講師</a:t>
            </a:r>
            <a:r>
              <a:rPr lang="ja-JP" altLang="en-US" dirty="0"/>
              <a:t>は教育実践者が一番多い</a:t>
            </a:r>
            <a:r>
              <a:rPr lang="en-US" altLang="ja-JP" dirty="0"/>
              <a:t>(42.9</a:t>
            </a:r>
            <a:r>
              <a:rPr lang="ja-JP" altLang="en-US" dirty="0"/>
              <a:t>％</a:t>
            </a:r>
            <a:r>
              <a:rPr lang="en-US" altLang="ja-JP" dirty="0"/>
              <a:t>)</a:t>
            </a:r>
          </a:p>
          <a:p>
            <a:pPr marL="0" indent="0">
              <a:buNone/>
            </a:pPr>
            <a:endParaRPr kumimoji="1" lang="ja-JP" altLang="en-US" dirty="0"/>
          </a:p>
        </p:txBody>
      </p:sp>
    </p:spTree>
    <p:extLst>
      <p:ext uri="{BB962C8B-B14F-4D97-AF65-F5344CB8AC3E}">
        <p14:creationId xmlns:p14="http://schemas.microsoft.com/office/powerpoint/2010/main" val="4028506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908720"/>
          </a:xfrm>
        </p:spPr>
        <p:txBody>
          <a:bodyPr>
            <a:normAutofit/>
          </a:bodyPr>
          <a:lstStyle/>
          <a:p>
            <a:pPr algn="l"/>
            <a:r>
              <a:rPr lang="ja-JP" altLang="en-US" dirty="0" smtClean="0"/>
              <a:t>　</a:t>
            </a: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課題</a:t>
            </a:r>
            <a:endParaRPr kumimoji="1"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コンテンツ プレースホルダー 2"/>
          <p:cNvSpPr>
            <a:spLocks noGrp="1"/>
          </p:cNvSpPr>
          <p:nvPr>
            <p:ph idx="1"/>
          </p:nvPr>
        </p:nvSpPr>
        <p:spPr>
          <a:xfrm>
            <a:off x="0" y="1052736"/>
            <a:ext cx="9144000" cy="5805264"/>
          </a:xfrm>
        </p:spPr>
        <p:txBody>
          <a:bodyPr/>
          <a:lstStyle/>
          <a:p>
            <a:pPr marL="0" indent="0">
              <a:buNone/>
            </a:pPr>
            <a:r>
              <a:rPr lang="ja-JP" altLang="en-US" dirty="0" smtClean="0"/>
              <a:t>・エネルギー</a:t>
            </a:r>
            <a:r>
              <a:rPr lang="ja-JP" altLang="en-US" dirty="0"/>
              <a:t>問題に重点をおいた研修は</a:t>
            </a:r>
            <a:r>
              <a:rPr lang="ja-JP" altLang="en-US" dirty="0" smtClean="0"/>
              <a:t>，</a:t>
            </a:r>
            <a:endParaRPr lang="en-US" altLang="ja-JP" dirty="0" smtClean="0"/>
          </a:p>
          <a:p>
            <a:pPr marL="0" indent="0">
              <a:buNone/>
            </a:pPr>
            <a:r>
              <a:rPr lang="ja-JP" altLang="en-US" dirty="0"/>
              <a:t>　</a:t>
            </a:r>
            <a:r>
              <a:rPr lang="ja-JP" altLang="en-US" dirty="0" smtClean="0"/>
              <a:t>　　　　　　　　　　　　　全体的</a:t>
            </a:r>
            <a:r>
              <a:rPr lang="ja-JP" altLang="en-US" dirty="0"/>
              <a:t>に行われていない</a:t>
            </a:r>
          </a:p>
          <a:p>
            <a:pPr marL="0" indent="0">
              <a:buNone/>
            </a:pPr>
            <a:endParaRPr lang="en-US" altLang="ja-JP" dirty="0" smtClean="0"/>
          </a:p>
          <a:p>
            <a:pPr marL="0" indent="0">
              <a:buNone/>
            </a:pPr>
            <a:r>
              <a:rPr lang="ja-JP" altLang="en-US" dirty="0" smtClean="0"/>
              <a:t>・即戦力養成と</a:t>
            </a:r>
            <a:r>
              <a:rPr lang="ja-JP" altLang="en-US" dirty="0"/>
              <a:t>いうに</a:t>
            </a:r>
            <a:r>
              <a:rPr lang="ja-JP" altLang="en-US" dirty="0" smtClean="0"/>
              <a:t>は時間数</a:t>
            </a:r>
            <a:r>
              <a:rPr lang="ja-JP" altLang="en-US" dirty="0"/>
              <a:t>が確保できていない</a:t>
            </a:r>
          </a:p>
          <a:p>
            <a:pPr marL="0" indent="0">
              <a:buNone/>
            </a:pPr>
            <a:r>
              <a:rPr lang="ja-JP" altLang="en-US" dirty="0" smtClean="0"/>
              <a:t>　　→</a:t>
            </a:r>
            <a:r>
              <a:rPr lang="ja-JP" altLang="en-US" dirty="0"/>
              <a:t>総合的な学習の時間としてのエネルギー</a:t>
            </a:r>
            <a:r>
              <a:rPr lang="ja-JP" altLang="en-US" dirty="0" smtClean="0"/>
              <a:t>環境</a:t>
            </a:r>
            <a:endParaRPr lang="en-US" altLang="ja-JP" dirty="0" smtClean="0"/>
          </a:p>
          <a:p>
            <a:pPr marL="0" indent="0">
              <a:buNone/>
            </a:pPr>
            <a:r>
              <a:rPr lang="ja-JP" altLang="en-US" dirty="0"/>
              <a:t>　</a:t>
            </a:r>
            <a:r>
              <a:rPr lang="ja-JP" altLang="en-US" dirty="0" smtClean="0"/>
              <a:t>　　　教育</a:t>
            </a:r>
            <a:r>
              <a:rPr lang="ja-JP" altLang="en-US" dirty="0"/>
              <a:t>の研修と，理科などの教科での研修と</a:t>
            </a:r>
            <a:r>
              <a:rPr lang="ja-JP" altLang="en-US" dirty="0" smtClean="0"/>
              <a:t>の</a:t>
            </a:r>
            <a:endParaRPr lang="en-US" altLang="ja-JP" dirty="0" smtClean="0"/>
          </a:p>
          <a:p>
            <a:pPr marL="0" indent="0">
              <a:buNone/>
            </a:pPr>
            <a:r>
              <a:rPr lang="ja-JP" altLang="en-US" dirty="0"/>
              <a:t>　</a:t>
            </a:r>
            <a:r>
              <a:rPr lang="ja-JP" altLang="en-US" dirty="0" smtClean="0"/>
              <a:t>　　　　明確</a:t>
            </a:r>
            <a:r>
              <a:rPr lang="ja-JP" altLang="en-US" dirty="0"/>
              <a:t>な棲み分けが必要</a:t>
            </a:r>
          </a:p>
          <a:p>
            <a:pPr marL="0" indent="0">
              <a:buNone/>
            </a:pPr>
            <a:endParaRPr kumimoji="1" lang="ja-JP" altLang="en-US" dirty="0"/>
          </a:p>
        </p:txBody>
      </p:sp>
    </p:spTree>
    <p:extLst>
      <p:ext uri="{BB962C8B-B14F-4D97-AF65-F5344CB8AC3E}">
        <p14:creationId xmlns:p14="http://schemas.microsoft.com/office/powerpoint/2010/main" val="3659204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764704"/>
          </a:xfrm>
        </p:spPr>
        <p:txBody>
          <a:bodyPr>
            <a:normAutofit/>
          </a:bodyPr>
          <a:lstStyle/>
          <a:p>
            <a:pPr algn="l"/>
            <a:r>
              <a:rPr lang="ja-JP" altLang="en-US" dirty="0" smtClean="0"/>
              <a:t>　</a:t>
            </a: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結</a:t>
            </a:r>
            <a:r>
              <a:rPr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論</a:t>
            </a:r>
            <a:endParaRPr kumimoji="1"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コンテンツ プレースホルダー 2"/>
          <p:cNvSpPr>
            <a:spLocks noGrp="1"/>
          </p:cNvSpPr>
          <p:nvPr>
            <p:ph idx="1"/>
          </p:nvPr>
        </p:nvSpPr>
        <p:spPr>
          <a:xfrm>
            <a:off x="0" y="980728"/>
            <a:ext cx="9144000" cy="5877272"/>
          </a:xfrm>
        </p:spPr>
        <p:txBody>
          <a:bodyPr>
            <a:normAutofit/>
          </a:bodyPr>
          <a:lstStyle/>
          <a:p>
            <a:pPr marL="0" indent="0">
              <a:buNone/>
            </a:pPr>
            <a:r>
              <a:rPr lang="ja-JP" altLang="en-US" b="1" dirty="0" smtClean="0"/>
              <a:t>本研究</a:t>
            </a:r>
            <a:r>
              <a:rPr lang="ja-JP" altLang="en-US" b="1" dirty="0"/>
              <a:t>でエネルギー環境教育の研修講座に</a:t>
            </a:r>
            <a:r>
              <a:rPr lang="ja-JP" altLang="en-US" b="1" dirty="0" smtClean="0"/>
              <a:t>ついて</a:t>
            </a:r>
            <a:endParaRPr lang="en-US" altLang="ja-JP" b="1" dirty="0" smtClean="0"/>
          </a:p>
          <a:p>
            <a:pPr marL="0" indent="0">
              <a:buNone/>
            </a:pPr>
            <a:r>
              <a:rPr lang="ja-JP" altLang="en-US" b="1" dirty="0"/>
              <a:t>　</a:t>
            </a:r>
            <a:r>
              <a:rPr lang="ja-JP" altLang="en-US" b="1" dirty="0" smtClean="0"/>
              <a:t>　　　　　　　　　　　　　　　　　　　明らか</a:t>
            </a:r>
            <a:r>
              <a:rPr lang="ja-JP" altLang="en-US" b="1" dirty="0"/>
              <a:t>になったこと</a:t>
            </a:r>
          </a:p>
          <a:p>
            <a:pPr marL="0" indent="0">
              <a:buNone/>
            </a:pPr>
            <a:r>
              <a:rPr lang="ja-JP" altLang="en-US" dirty="0"/>
              <a:t>①日数的にほとんど行われていなかった。</a:t>
            </a:r>
          </a:p>
          <a:p>
            <a:pPr marL="0" indent="0">
              <a:buNone/>
            </a:pPr>
            <a:r>
              <a:rPr lang="ja-JP" altLang="en-US" dirty="0" smtClean="0"/>
              <a:t>②</a:t>
            </a:r>
            <a:r>
              <a:rPr lang="ja-JP" altLang="en-US" dirty="0"/>
              <a:t>研修は自由参加で高校教師の参加</a:t>
            </a:r>
            <a:r>
              <a:rPr lang="ja-JP" altLang="en-US" dirty="0" smtClean="0"/>
              <a:t>は</a:t>
            </a:r>
            <a:endParaRPr lang="en-US" altLang="ja-JP" dirty="0" smtClean="0"/>
          </a:p>
          <a:p>
            <a:pPr marL="0" indent="0">
              <a:buNone/>
            </a:pPr>
            <a:r>
              <a:rPr lang="ja-JP" altLang="en-US" dirty="0"/>
              <a:t>　</a:t>
            </a:r>
            <a:r>
              <a:rPr lang="ja-JP" altLang="en-US" dirty="0" smtClean="0"/>
              <a:t>　　　　　　　　　　　　　　　　　　　　特</a:t>
            </a:r>
            <a:r>
              <a:rPr lang="ja-JP" altLang="en-US" dirty="0"/>
              <a:t>に少なかった。</a:t>
            </a:r>
          </a:p>
          <a:p>
            <a:pPr marL="0" indent="0">
              <a:buNone/>
            </a:pPr>
            <a:r>
              <a:rPr lang="ja-JP" altLang="en-US" dirty="0"/>
              <a:t>③研修内容はすぐに学校で実践できるもの</a:t>
            </a:r>
            <a:r>
              <a:rPr lang="ja-JP" altLang="en-US" dirty="0" smtClean="0"/>
              <a:t>が</a:t>
            </a:r>
            <a:endParaRPr lang="en-US" altLang="ja-JP" dirty="0" smtClean="0"/>
          </a:p>
          <a:p>
            <a:pPr marL="0" indent="0">
              <a:buNone/>
            </a:pPr>
            <a:r>
              <a:rPr lang="ja-JP" altLang="en-US" dirty="0"/>
              <a:t>　</a:t>
            </a:r>
            <a:r>
              <a:rPr lang="ja-JP" altLang="en-US" dirty="0" smtClean="0"/>
              <a:t>　　　　　　　　　　　　　　　　　　　　　　　多かった</a:t>
            </a:r>
            <a:r>
              <a:rPr lang="ja-JP" altLang="en-US" dirty="0"/>
              <a:t>。</a:t>
            </a:r>
          </a:p>
          <a:p>
            <a:pPr marL="0" indent="0">
              <a:buNone/>
            </a:pPr>
            <a:r>
              <a:rPr lang="ja-JP" altLang="en-US" dirty="0"/>
              <a:t>④講師は教育実践家が多かった（③との関連）</a:t>
            </a:r>
            <a:endParaRPr kumimoji="1" lang="ja-JP" altLang="en-US" dirty="0"/>
          </a:p>
        </p:txBody>
      </p:sp>
    </p:spTree>
    <p:extLst>
      <p:ext uri="{BB962C8B-B14F-4D97-AF65-F5344CB8AC3E}">
        <p14:creationId xmlns:p14="http://schemas.microsoft.com/office/powerpoint/2010/main" val="4003094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9144000" cy="6858000"/>
          </a:xfrm>
        </p:spPr>
        <p:txBody>
          <a:bodyPr/>
          <a:lstStyle/>
          <a:p>
            <a:pPr marL="0" indent="0">
              <a:buNone/>
            </a:pPr>
            <a:r>
              <a:rPr lang="en-US" altLang="ja-JP" sz="3600" dirty="0"/>
              <a:t>PISA</a:t>
            </a:r>
            <a:r>
              <a:rPr lang="ja-JP" altLang="en-US" sz="3600" dirty="0"/>
              <a:t>や</a:t>
            </a:r>
            <a:r>
              <a:rPr lang="en-US" altLang="ja-JP" sz="3600" dirty="0" smtClean="0"/>
              <a:t>TIMSS</a:t>
            </a:r>
            <a:r>
              <a:rPr lang="ja-JP" altLang="en-US" sz="3600" dirty="0"/>
              <a:t>（学力低下問題）</a:t>
            </a:r>
          </a:p>
          <a:p>
            <a:pPr marL="0" indent="0">
              <a:buNone/>
            </a:pPr>
            <a:r>
              <a:rPr lang="ja-JP" altLang="en-US" sz="3600" dirty="0"/>
              <a:t>→総合的な学習の時間での学習のあり方再考</a:t>
            </a:r>
          </a:p>
          <a:p>
            <a:pPr marL="0" indent="0">
              <a:buNone/>
            </a:pPr>
            <a:endParaRPr lang="en-US" altLang="ja-JP" sz="3600" dirty="0" smtClean="0"/>
          </a:p>
          <a:p>
            <a:pPr marL="0" indent="0">
              <a:buNone/>
            </a:pPr>
            <a:r>
              <a:rPr lang="ja-JP" altLang="en-US" sz="3600" dirty="0" smtClean="0"/>
              <a:t>　日本の環境教育</a:t>
            </a:r>
            <a:endParaRPr lang="en-US" altLang="ja-JP" sz="3600" dirty="0" smtClean="0"/>
          </a:p>
          <a:p>
            <a:pPr marL="0" indent="0">
              <a:buNone/>
            </a:pPr>
            <a:r>
              <a:rPr lang="ja-JP" altLang="en-US" sz="3600" dirty="0" smtClean="0"/>
              <a:t>　　・総合的</a:t>
            </a:r>
            <a:r>
              <a:rPr lang="ja-JP" altLang="en-US" sz="3600" dirty="0"/>
              <a:t>な学習の</a:t>
            </a:r>
            <a:r>
              <a:rPr lang="ja-JP" altLang="en-US" sz="3600" dirty="0" smtClean="0"/>
              <a:t>時間の</a:t>
            </a:r>
            <a:r>
              <a:rPr lang="ja-JP" altLang="en-US" sz="3600" dirty="0"/>
              <a:t>学習の柱</a:t>
            </a:r>
          </a:p>
          <a:p>
            <a:pPr marL="0" indent="0">
              <a:buNone/>
            </a:pPr>
            <a:r>
              <a:rPr lang="ja-JP" altLang="en-US" sz="3600" dirty="0" smtClean="0"/>
              <a:t>　　・「自然</a:t>
            </a:r>
            <a:r>
              <a:rPr lang="ja-JP" altLang="en-US" sz="3600" dirty="0"/>
              <a:t>保護</a:t>
            </a:r>
            <a:r>
              <a:rPr lang="ja-JP" altLang="en-US" sz="3600" dirty="0" smtClean="0"/>
              <a:t>教育」など</a:t>
            </a:r>
            <a:r>
              <a:rPr lang="ja-JP" altLang="en-US" sz="3600" dirty="0"/>
              <a:t>が中心的</a:t>
            </a:r>
          </a:p>
          <a:p>
            <a:pPr marL="0" indent="0">
              <a:buNone/>
            </a:pPr>
            <a:endParaRPr lang="en-US" altLang="ja-JP" sz="3600" dirty="0" smtClean="0"/>
          </a:p>
          <a:p>
            <a:pPr marL="0" indent="0">
              <a:buNone/>
            </a:pPr>
            <a:r>
              <a:rPr lang="ja-JP" altLang="en-US" sz="3600" dirty="0" smtClean="0"/>
              <a:t>　　</a:t>
            </a:r>
            <a:r>
              <a:rPr lang="ja-JP"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「エネルギー教育」に</a:t>
            </a:r>
            <a:r>
              <a:rPr lang="ja-JP"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ついて</a:t>
            </a:r>
            <a:r>
              <a:rPr lang="ja-JP"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は</a:t>
            </a:r>
            <a:endParaRPr lang="en-US" altLang="ja-JP"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buNone/>
            </a:pPr>
            <a:r>
              <a:rPr lang="ja-JP"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ja-JP"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あまりなされて</a:t>
            </a:r>
            <a:r>
              <a:rPr lang="ja-JP"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こなかった</a:t>
            </a:r>
          </a:p>
          <a:p>
            <a:pPr marL="0" indent="0">
              <a:buNone/>
            </a:pPr>
            <a:endParaRPr kumimoji="1" lang="en-US" altLang="ja-JP"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2446311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52736"/>
          </a:xfrm>
        </p:spPr>
        <p:txBody>
          <a:bodyPr>
            <a:normAutofit/>
          </a:bodyPr>
          <a:lstStyle/>
          <a:p>
            <a:r>
              <a:rPr lang="ja-JP" altLang="en-US" dirty="0" smtClean="0"/>
              <a:t>京教大附属</a:t>
            </a:r>
            <a:r>
              <a:rPr lang="ja-JP" altLang="en-US" dirty="0"/>
              <a:t>桃山中学校での実証</a:t>
            </a:r>
            <a:r>
              <a:rPr lang="ja-JP" altLang="en-US" dirty="0" smtClean="0"/>
              <a:t>実験</a:t>
            </a:r>
            <a:endParaRPr kumimoji="1" lang="ja-JP" altLang="en-US" dirty="0"/>
          </a:p>
        </p:txBody>
      </p:sp>
      <p:sp>
        <p:nvSpPr>
          <p:cNvPr id="3" name="コンテンツ プレースホルダー 2"/>
          <p:cNvSpPr>
            <a:spLocks noGrp="1"/>
          </p:cNvSpPr>
          <p:nvPr>
            <p:ph idx="1"/>
          </p:nvPr>
        </p:nvSpPr>
        <p:spPr>
          <a:xfrm>
            <a:off x="0" y="980728"/>
            <a:ext cx="9144000" cy="5877272"/>
          </a:xfrm>
        </p:spPr>
        <p:txBody>
          <a:bodyPr>
            <a:normAutofit fontScale="92500" lnSpcReduction="10000"/>
          </a:bodyPr>
          <a:lstStyle/>
          <a:p>
            <a:pPr marL="0" indent="0">
              <a:buNone/>
            </a:pPr>
            <a:r>
              <a:rPr lang="ja-JP" altLang="en-US" dirty="0" smtClean="0"/>
              <a:t>総合的</a:t>
            </a:r>
            <a:r>
              <a:rPr lang="ja-JP" altLang="en-US" dirty="0"/>
              <a:t>な学習の</a:t>
            </a:r>
            <a:r>
              <a:rPr lang="ja-JP" altLang="en-US" dirty="0" smtClean="0"/>
              <a:t>時間</a:t>
            </a:r>
            <a:endParaRPr lang="en-US" altLang="ja-JP" dirty="0" smtClean="0"/>
          </a:p>
          <a:p>
            <a:pPr marL="0" indent="0">
              <a:buNone/>
            </a:pPr>
            <a:r>
              <a:rPr lang="en-US" altLang="ja-JP" dirty="0" smtClean="0"/>
              <a:t>『</a:t>
            </a:r>
            <a:r>
              <a:rPr lang="ja-JP" altLang="en-US" dirty="0"/>
              <a:t>「快適で文化的で省エネな夢の家」を設計しよう！</a:t>
            </a:r>
            <a:r>
              <a:rPr lang="en-US" altLang="ja-JP" dirty="0" smtClean="0"/>
              <a:t>』</a:t>
            </a:r>
          </a:p>
          <a:p>
            <a:pPr marL="0" indent="0">
              <a:buNone/>
            </a:pPr>
            <a:r>
              <a:rPr lang="ja-JP" altLang="en-US" dirty="0"/>
              <a:t>　</a:t>
            </a:r>
            <a:r>
              <a:rPr lang="ja-JP" altLang="en-US" dirty="0" smtClean="0"/>
              <a:t>報告</a:t>
            </a:r>
            <a:r>
              <a:rPr lang="ja-JP" altLang="en-US" dirty="0"/>
              <a:t>と分析</a:t>
            </a:r>
          </a:p>
          <a:p>
            <a:pPr marL="0" indent="0">
              <a:buNone/>
            </a:pPr>
            <a:endParaRPr lang="ja-JP" altLang="en-US" dirty="0"/>
          </a:p>
          <a:p>
            <a:pPr marL="0" indent="0">
              <a:buNone/>
            </a:pPr>
            <a:r>
              <a:rPr lang="ja-JP" altLang="en-US" dirty="0"/>
              <a:t>指導教諭　海老崎　</a:t>
            </a:r>
            <a:r>
              <a:rPr lang="ja-JP" altLang="en-US" dirty="0" smtClean="0"/>
              <a:t>功</a:t>
            </a:r>
            <a:endParaRPr lang="ja-JP" altLang="en-US" dirty="0"/>
          </a:p>
          <a:p>
            <a:pPr marL="0" indent="0">
              <a:buNone/>
            </a:pPr>
            <a:r>
              <a:rPr lang="ja-JP" altLang="en-US" dirty="0"/>
              <a:t>１．日時　</a:t>
            </a:r>
            <a:r>
              <a:rPr lang="ja-JP" altLang="en-US" dirty="0" smtClean="0"/>
              <a:t>平成</a:t>
            </a:r>
            <a:r>
              <a:rPr lang="en-US" altLang="ja-JP" dirty="0"/>
              <a:t>18</a:t>
            </a:r>
            <a:r>
              <a:rPr lang="ja-JP" altLang="en-US" dirty="0"/>
              <a:t>年</a:t>
            </a:r>
            <a:r>
              <a:rPr lang="en-US" altLang="ja-JP" dirty="0"/>
              <a:t>11</a:t>
            </a:r>
            <a:r>
              <a:rPr lang="ja-JP" altLang="en-US" dirty="0"/>
              <a:t>月１日，８日，</a:t>
            </a:r>
            <a:r>
              <a:rPr lang="en-US" altLang="ja-JP" dirty="0"/>
              <a:t>29</a:t>
            </a:r>
            <a:r>
              <a:rPr lang="ja-JP" altLang="en-US" dirty="0"/>
              <a:t>日，</a:t>
            </a:r>
            <a:r>
              <a:rPr lang="en-US" altLang="ja-JP" dirty="0"/>
              <a:t>12</a:t>
            </a:r>
            <a:r>
              <a:rPr lang="ja-JP" altLang="en-US" dirty="0"/>
              <a:t>月６日（水）　</a:t>
            </a:r>
            <a:endParaRPr lang="en-US" altLang="ja-JP" dirty="0" smtClean="0"/>
          </a:p>
          <a:p>
            <a:pPr marL="0" indent="0">
              <a:buNone/>
            </a:pPr>
            <a:r>
              <a:rPr lang="ja-JP" altLang="en-US" dirty="0"/>
              <a:t>　</a:t>
            </a:r>
            <a:r>
              <a:rPr lang="ja-JP" altLang="en-US" dirty="0" smtClean="0"/>
              <a:t>　　第５・６校</a:t>
            </a:r>
            <a:r>
              <a:rPr lang="ja-JP" altLang="en-US" dirty="0"/>
              <a:t>時</a:t>
            </a:r>
          </a:p>
          <a:p>
            <a:pPr marL="0" indent="0">
              <a:buNone/>
            </a:pPr>
            <a:r>
              <a:rPr lang="ja-JP" altLang="en-US" dirty="0"/>
              <a:t>２．場所等　</a:t>
            </a:r>
            <a:r>
              <a:rPr lang="ja-JP" altLang="en-US" dirty="0" smtClean="0"/>
              <a:t>京教大附属桃山中学校</a:t>
            </a:r>
            <a:r>
              <a:rPr lang="ja-JP" altLang="en-US" dirty="0"/>
              <a:t>　</a:t>
            </a:r>
            <a:r>
              <a:rPr lang="ja-JP" altLang="en-US" dirty="0" smtClean="0"/>
              <a:t>理科室</a:t>
            </a:r>
            <a:endParaRPr lang="ja-JP" altLang="en-US" dirty="0"/>
          </a:p>
          <a:p>
            <a:pPr marL="0" indent="0">
              <a:buNone/>
            </a:pPr>
            <a:r>
              <a:rPr lang="ja-JP" altLang="en-US" dirty="0"/>
              <a:t>　　　</a:t>
            </a:r>
            <a:r>
              <a:rPr lang="ja-JP" altLang="en-US" dirty="0" smtClean="0"/>
              <a:t>（</a:t>
            </a:r>
            <a:r>
              <a:rPr lang="ja-JP" altLang="en-US" dirty="0"/>
              <a:t>総合的な学習の時間，２・３年生男子</a:t>
            </a:r>
            <a:r>
              <a:rPr lang="en-US" altLang="ja-JP" dirty="0"/>
              <a:t>18</a:t>
            </a:r>
            <a:r>
              <a:rPr lang="ja-JP" altLang="en-US" dirty="0"/>
              <a:t>名）</a:t>
            </a:r>
          </a:p>
          <a:p>
            <a:pPr marL="0" indent="0">
              <a:buNone/>
            </a:pPr>
            <a:r>
              <a:rPr lang="ja-JP" altLang="en-US" dirty="0"/>
              <a:t>３．</a:t>
            </a:r>
            <a:r>
              <a:rPr lang="ja-JP" altLang="en-US" dirty="0" smtClean="0"/>
              <a:t>単元名</a:t>
            </a:r>
            <a:r>
              <a:rPr lang="ja-JP" altLang="en-US" dirty="0"/>
              <a:t>　</a:t>
            </a:r>
            <a:endParaRPr lang="en-US" altLang="ja-JP" dirty="0" smtClean="0"/>
          </a:p>
          <a:p>
            <a:pPr marL="0" indent="0">
              <a:buNone/>
            </a:pPr>
            <a:r>
              <a:rPr lang="ja-JP" altLang="en-US" dirty="0"/>
              <a:t>　</a:t>
            </a:r>
            <a:r>
              <a:rPr lang="ja-JP" altLang="en-US" dirty="0" smtClean="0"/>
              <a:t>　　「</a:t>
            </a:r>
            <a:r>
              <a:rPr lang="en-US" altLang="ja-JP" dirty="0"/>
              <a:t>Dream House</a:t>
            </a:r>
            <a:r>
              <a:rPr lang="ja-JP" altLang="en-US" dirty="0"/>
              <a:t>（快適で文化的で省エネな夢の家）」</a:t>
            </a:r>
            <a:endParaRPr kumimoji="1" lang="ja-JP" altLang="en-US" dirty="0"/>
          </a:p>
        </p:txBody>
      </p:sp>
    </p:spTree>
    <p:extLst>
      <p:ext uri="{BB962C8B-B14F-4D97-AF65-F5344CB8AC3E}">
        <p14:creationId xmlns:p14="http://schemas.microsoft.com/office/powerpoint/2010/main" val="31239283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044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9144000" cy="6858000"/>
          </a:xfrm>
        </p:spPr>
        <p:txBody>
          <a:bodyPr>
            <a:normAutofit/>
          </a:bodyPr>
          <a:lstStyle/>
          <a:p>
            <a:pPr marL="0" indent="0">
              <a:buNone/>
            </a:pPr>
            <a:r>
              <a:rPr lang="ja-JP" altLang="en-US" dirty="0"/>
              <a:t>　「持続可能な開発」を進めていくために，あらゆる領域から学校教育・学校外教育を問わず，国際機関，各国政府，</a:t>
            </a:r>
            <a:r>
              <a:rPr lang="en-US" altLang="ja-JP" dirty="0"/>
              <a:t>NGO</a:t>
            </a:r>
            <a:r>
              <a:rPr lang="ja-JP" altLang="en-US" dirty="0" err="1"/>
              <a:t>，</a:t>
            </a:r>
            <a:r>
              <a:rPr lang="ja-JP" altLang="en-US" dirty="0"/>
              <a:t>企業等あらゆる主体間で連携を図りながら，教育・啓発活動を推進する必要がある。この教育の範囲とは，環境，福祉，平和，開発，ジェンダー，子どもの人権教育，国際理解教育，貧困撲滅，識字，エイズ，紛争防止教育など多岐にわたる。</a:t>
            </a:r>
          </a:p>
          <a:p>
            <a:pPr marL="0" indent="0">
              <a:buNone/>
            </a:pPr>
            <a:endParaRPr lang="en-US" altLang="ja-JP" dirty="0"/>
          </a:p>
          <a:p>
            <a:pPr marL="0" indent="0">
              <a:buNone/>
            </a:pPr>
            <a:r>
              <a:rPr lang="ja-JP" altLang="en-US" dirty="0"/>
              <a:t>　文部科学省としても関係各省，</a:t>
            </a:r>
            <a:r>
              <a:rPr lang="en-US" altLang="ja-JP" dirty="0"/>
              <a:t>NGO</a:t>
            </a:r>
            <a:r>
              <a:rPr lang="ja-JP" altLang="en-US" dirty="0" err="1"/>
              <a:t>，</a:t>
            </a:r>
            <a:r>
              <a:rPr lang="ja-JP" altLang="en-US" dirty="0"/>
              <a:t>企業等と連携しつつ，社会・文化，環境，経済の分野に注目し，人権教育，異文化理解，男女共同参画社会の構築，環境教育の推進に積極的に力を入れている</a:t>
            </a:r>
            <a:r>
              <a:rPr lang="ja-JP" altLang="en-US" dirty="0" smtClean="0"/>
              <a:t>。</a:t>
            </a:r>
            <a:endParaRPr lang="en-US" altLang="ja-JP" dirty="0" smtClean="0"/>
          </a:p>
          <a:p>
            <a:pPr marL="0" indent="0">
              <a:buNone/>
            </a:pPr>
            <a:r>
              <a:rPr lang="ja-JP" altLang="en-US" dirty="0"/>
              <a:t>　</a:t>
            </a:r>
            <a:r>
              <a:rPr lang="ja-JP" altLang="en-US" dirty="0" smtClean="0"/>
              <a:t>　　　　　　　　　　　　　　　（</a:t>
            </a:r>
            <a:r>
              <a:rPr lang="ja-JP" altLang="en-US" dirty="0"/>
              <a:t>以上　大臣官房国際課）</a:t>
            </a:r>
          </a:p>
          <a:p>
            <a:pPr marL="0" indent="0">
              <a:buNone/>
            </a:pPr>
            <a:endParaRPr lang="en-US" altLang="ja-JP" dirty="0"/>
          </a:p>
        </p:txBody>
      </p:sp>
    </p:spTree>
    <p:extLst>
      <p:ext uri="{BB962C8B-B14F-4D97-AF65-F5344CB8AC3E}">
        <p14:creationId xmlns:p14="http://schemas.microsoft.com/office/powerpoint/2010/main" val="3636000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149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277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836712"/>
          </a:xfrm>
        </p:spPr>
        <p:txBody>
          <a:bodyPr/>
          <a:lstStyle/>
          <a:p>
            <a:pPr algn="l"/>
            <a:r>
              <a:rPr lang="ja-JP" altLang="en-US" dirty="0" smtClean="0"/>
              <a:t>　京都</a:t>
            </a:r>
            <a:r>
              <a:rPr lang="ja-JP" altLang="en-US" dirty="0"/>
              <a:t>議定書批准</a:t>
            </a:r>
            <a:endParaRPr kumimoji="1" lang="ja-JP" altLang="en-US" dirty="0"/>
          </a:p>
        </p:txBody>
      </p:sp>
      <p:sp>
        <p:nvSpPr>
          <p:cNvPr id="3" name="コンテンツ プレースホルダー 2"/>
          <p:cNvSpPr>
            <a:spLocks noGrp="1"/>
          </p:cNvSpPr>
          <p:nvPr>
            <p:ph idx="1"/>
          </p:nvPr>
        </p:nvSpPr>
        <p:spPr>
          <a:xfrm>
            <a:off x="0" y="836712"/>
            <a:ext cx="9144000" cy="6021288"/>
          </a:xfrm>
        </p:spPr>
        <p:txBody>
          <a:bodyPr/>
          <a:lstStyle/>
          <a:p>
            <a:pPr marL="0" indent="0">
              <a:buNone/>
            </a:pPr>
            <a:r>
              <a:rPr lang="ja-JP" altLang="en-US" dirty="0" smtClean="0"/>
              <a:t>　→関連して</a:t>
            </a:r>
            <a:r>
              <a:rPr lang="ja-JP" altLang="en-US" dirty="0"/>
              <a:t>日本</a:t>
            </a:r>
            <a:r>
              <a:rPr lang="ja-JP" altLang="en-US" dirty="0" smtClean="0"/>
              <a:t>でも</a:t>
            </a:r>
            <a:r>
              <a:rPr lang="ja-JP" altLang="en-US" dirty="0"/>
              <a:t>エネルギー教育の重要性</a:t>
            </a:r>
            <a:r>
              <a:rPr lang="ja-JP" altLang="en-US" dirty="0" smtClean="0"/>
              <a:t>が</a:t>
            </a:r>
            <a:endParaRPr lang="en-US" altLang="ja-JP" dirty="0" smtClean="0"/>
          </a:p>
          <a:p>
            <a:pPr marL="0" indent="0">
              <a:buNone/>
            </a:pPr>
            <a:r>
              <a:rPr lang="ja-JP" altLang="en-US" dirty="0"/>
              <a:t>　</a:t>
            </a:r>
            <a:r>
              <a:rPr lang="ja-JP" altLang="en-US" dirty="0" smtClean="0"/>
              <a:t>　　　　　　　　　　　　　　　　　　　　　　　　認識</a:t>
            </a:r>
            <a:r>
              <a:rPr lang="ja-JP" altLang="en-US" dirty="0"/>
              <a:t>される</a:t>
            </a:r>
          </a:p>
          <a:p>
            <a:pPr marL="0" indent="0">
              <a:buNone/>
            </a:pPr>
            <a:endParaRPr lang="en-US" altLang="ja-JP" dirty="0" smtClean="0"/>
          </a:p>
          <a:p>
            <a:pPr marL="0" indent="0">
              <a:buNone/>
            </a:pPr>
            <a:r>
              <a:rPr lang="ja-JP" altLang="en-US" dirty="0" smtClean="0"/>
              <a:t>　今回の教育</a:t>
            </a:r>
            <a:r>
              <a:rPr lang="ja-JP" altLang="en-US" dirty="0"/>
              <a:t>センターでの教員研修の実態</a:t>
            </a:r>
          </a:p>
          <a:p>
            <a:pPr marL="0" indent="0">
              <a:buNone/>
            </a:pPr>
            <a:r>
              <a:rPr lang="ja-JP" altLang="en-US" dirty="0" smtClean="0"/>
              <a:t>　　　</a:t>
            </a:r>
            <a:r>
              <a:rPr lang="ja-JP" altLang="en-US" b="1" dirty="0" smtClean="0">
                <a:solidFill>
                  <a:srgbClr val="FF0000"/>
                </a:solidFill>
              </a:rPr>
              <a:t>→　エネルギー</a:t>
            </a:r>
            <a:r>
              <a:rPr lang="ja-JP" altLang="en-US" b="1" dirty="0">
                <a:solidFill>
                  <a:srgbClr val="FF0000"/>
                </a:solidFill>
              </a:rPr>
              <a:t>環境教育の研修は</a:t>
            </a:r>
            <a:r>
              <a:rPr lang="ja-JP" altLang="en-US" b="1" dirty="0" smtClean="0">
                <a:solidFill>
                  <a:srgbClr val="FF0000"/>
                </a:solidFill>
              </a:rPr>
              <a:t>不十分</a:t>
            </a:r>
            <a:endParaRPr lang="ja-JP" altLang="en-US" b="1" dirty="0">
              <a:solidFill>
                <a:srgbClr val="FF0000"/>
              </a:solidFill>
            </a:endParaRPr>
          </a:p>
          <a:p>
            <a:pPr marL="0" indent="0">
              <a:buNone/>
            </a:pPr>
            <a:endParaRPr lang="en-US" altLang="ja-JP" dirty="0" smtClean="0"/>
          </a:p>
          <a:p>
            <a:pPr marL="0" indent="0">
              <a:buNone/>
            </a:pPr>
            <a:r>
              <a:rPr lang="ja-JP" altLang="en-US" dirty="0"/>
              <a:t>　</a:t>
            </a:r>
            <a:r>
              <a:rPr lang="ja-JP" altLang="en-US" dirty="0" smtClean="0"/>
              <a:t>総合的</a:t>
            </a:r>
            <a:r>
              <a:rPr lang="ja-JP" altLang="en-US" dirty="0"/>
              <a:t>な学習の時間の学習のあり方の議論</a:t>
            </a:r>
            <a:r>
              <a:rPr lang="ja-JP" altLang="en-US" dirty="0" smtClean="0"/>
              <a:t>を</a:t>
            </a:r>
            <a:endParaRPr lang="en-US" altLang="ja-JP" dirty="0" smtClean="0"/>
          </a:p>
          <a:p>
            <a:pPr marL="0" indent="0">
              <a:buNone/>
            </a:pPr>
            <a:r>
              <a:rPr lang="ja-JP" altLang="en-US" dirty="0"/>
              <a:t>　</a:t>
            </a:r>
            <a:r>
              <a:rPr lang="ja-JP" altLang="en-US" dirty="0" smtClean="0"/>
              <a:t>ふまえつつ</a:t>
            </a:r>
            <a:r>
              <a:rPr lang="ja-JP" altLang="en-US" dirty="0"/>
              <a:t>，エネルギー環境教育および</a:t>
            </a:r>
            <a:r>
              <a:rPr lang="ja-JP" altLang="en-US" dirty="0" smtClean="0"/>
              <a:t>ＥＳＤ</a:t>
            </a:r>
            <a:endParaRPr lang="en-US" altLang="ja-JP" dirty="0" smtClean="0"/>
          </a:p>
          <a:p>
            <a:pPr marL="0" indent="0">
              <a:buNone/>
            </a:pPr>
            <a:r>
              <a:rPr lang="ja-JP" altLang="en-US" dirty="0"/>
              <a:t>　</a:t>
            </a:r>
            <a:r>
              <a:rPr lang="ja-JP" altLang="en-US" dirty="0" smtClean="0"/>
              <a:t>の</a:t>
            </a:r>
            <a:r>
              <a:rPr lang="ja-JP" altLang="en-US" dirty="0"/>
              <a:t>あり方を議論していく必要がある</a:t>
            </a:r>
          </a:p>
          <a:p>
            <a:pPr marL="0" indent="0">
              <a:buNone/>
            </a:pPr>
            <a:endParaRPr kumimoji="1" lang="ja-JP" altLang="en-US" dirty="0"/>
          </a:p>
        </p:txBody>
      </p:sp>
    </p:spTree>
    <p:extLst>
      <p:ext uri="{BB962C8B-B14F-4D97-AF65-F5344CB8AC3E}">
        <p14:creationId xmlns:p14="http://schemas.microsoft.com/office/powerpoint/2010/main" val="4075926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5148064" y="6381328"/>
            <a:ext cx="1529586" cy="369332"/>
          </a:xfrm>
          <a:prstGeom prst="rect">
            <a:avLst/>
          </a:prstGeom>
        </p:spPr>
        <p:txBody>
          <a:bodyPr wrap="none">
            <a:spAutoFit/>
          </a:bodyPr>
          <a:lstStyle/>
          <a:p>
            <a:r>
              <a:rPr lang="ja-JP" altLang="en-US" b="1" dirty="0"/>
              <a:t>（</a:t>
            </a:r>
            <a:r>
              <a:rPr lang="en-US" altLang="ja-JP" b="1" dirty="0"/>
              <a:t>2008.3</a:t>
            </a:r>
            <a:r>
              <a:rPr lang="ja-JP" altLang="en-US" b="1" dirty="0"/>
              <a:t>出版）</a:t>
            </a:r>
            <a:endParaRPr lang="ja-JP" altLang="en-US" dirty="0"/>
          </a:p>
        </p:txBody>
      </p:sp>
    </p:spTree>
    <p:extLst>
      <p:ext uri="{BB962C8B-B14F-4D97-AF65-F5344CB8AC3E}">
        <p14:creationId xmlns:p14="http://schemas.microsoft.com/office/powerpoint/2010/main" val="17195003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3907"/>
            <a:ext cx="4683521" cy="659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0"/>
            <a:ext cx="4745785" cy="686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179512" y="6309320"/>
            <a:ext cx="1697901" cy="369332"/>
          </a:xfrm>
          <a:prstGeom prst="rect">
            <a:avLst/>
          </a:prstGeom>
        </p:spPr>
        <p:txBody>
          <a:bodyPr wrap="none">
            <a:spAutoFit/>
          </a:bodyPr>
          <a:lstStyle/>
          <a:p>
            <a:r>
              <a:rPr lang="en-US" altLang="ja-JP" dirty="0"/>
              <a:t>2006.12.15</a:t>
            </a:r>
            <a:r>
              <a:rPr lang="ja-JP" altLang="en-US" dirty="0"/>
              <a:t>発行</a:t>
            </a:r>
          </a:p>
        </p:txBody>
      </p:sp>
    </p:spTree>
    <p:extLst>
      <p:ext uri="{BB962C8B-B14F-4D97-AF65-F5344CB8AC3E}">
        <p14:creationId xmlns:p14="http://schemas.microsoft.com/office/powerpoint/2010/main" val="3234790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686800" cy="764704"/>
          </a:xfrm>
        </p:spPr>
        <p:txBody>
          <a:bodyPr>
            <a:normAutofit/>
          </a:bodyPr>
          <a:lstStyle/>
          <a:p>
            <a:pPr algn="l"/>
            <a:r>
              <a:rPr lang="ja-JP" altLang="en-US" dirty="0" smtClean="0"/>
              <a:t>　</a:t>
            </a: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謝</a:t>
            </a:r>
            <a:r>
              <a:rPr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辞</a:t>
            </a:r>
            <a:endParaRPr kumimoji="1"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コンテンツ プレースホルダー 2"/>
          <p:cNvSpPr>
            <a:spLocks noGrp="1"/>
          </p:cNvSpPr>
          <p:nvPr>
            <p:ph idx="1"/>
          </p:nvPr>
        </p:nvSpPr>
        <p:spPr>
          <a:xfrm>
            <a:off x="0" y="836712"/>
            <a:ext cx="9036496" cy="5832648"/>
          </a:xfrm>
        </p:spPr>
        <p:txBody>
          <a:bodyPr>
            <a:normAutofit/>
          </a:bodyPr>
          <a:lstStyle/>
          <a:p>
            <a:pPr marL="0" indent="0">
              <a:buNone/>
            </a:pPr>
            <a:r>
              <a:rPr lang="ja-JP" altLang="en-US" sz="3600" dirty="0" smtClean="0"/>
              <a:t>「</a:t>
            </a:r>
            <a:r>
              <a:rPr lang="ja-JP" altLang="en-US" sz="3600" dirty="0"/>
              <a:t>科学技術と経済の会」の研究として実施</a:t>
            </a:r>
          </a:p>
          <a:p>
            <a:pPr marL="0" indent="0">
              <a:buNone/>
            </a:pPr>
            <a:r>
              <a:rPr lang="ja-JP" altLang="en-US" sz="3600" dirty="0"/>
              <a:t>青森学院大学</a:t>
            </a:r>
            <a:r>
              <a:rPr lang="ja-JP" altLang="en-US" sz="3600" dirty="0" smtClean="0"/>
              <a:t>教授江田</a:t>
            </a:r>
            <a:r>
              <a:rPr lang="ja-JP" altLang="en-US" sz="3600" dirty="0"/>
              <a:t>稔先生</a:t>
            </a:r>
          </a:p>
          <a:p>
            <a:pPr marL="0" indent="0">
              <a:buNone/>
            </a:pPr>
            <a:r>
              <a:rPr lang="ja-JP" altLang="en-US" dirty="0" smtClean="0"/>
              <a:t>（元</a:t>
            </a:r>
            <a:r>
              <a:rPr lang="ja-JP" altLang="en-US" dirty="0"/>
              <a:t>　</a:t>
            </a:r>
            <a:r>
              <a:rPr lang="ja-JP" altLang="en-US" dirty="0" smtClean="0"/>
              <a:t>文部省</a:t>
            </a:r>
            <a:r>
              <a:rPr lang="ja-JP" altLang="en-US" dirty="0"/>
              <a:t>初等中等教育局視学官）</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5589" y="2780928"/>
            <a:ext cx="3008412" cy="40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2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64704"/>
          </a:xfrm>
        </p:spPr>
        <p:txBody>
          <a:bodyPr>
            <a:normAutofit/>
          </a:bodyPr>
          <a:lstStyle/>
          <a:p>
            <a:pPr algn="l"/>
            <a:r>
              <a:rPr lang="ja-JP" altLang="en-US" dirty="0" smtClean="0"/>
              <a:t>文部</a:t>
            </a:r>
            <a:r>
              <a:rPr lang="ja-JP" altLang="en-US" dirty="0"/>
              <a:t>科学省組織</a:t>
            </a:r>
            <a:r>
              <a:rPr lang="ja-JP" altLang="en-US" dirty="0" smtClean="0"/>
              <a:t>規則</a:t>
            </a:r>
            <a:endParaRPr kumimoji="1" lang="ja-JP" altLang="en-US" dirty="0"/>
          </a:p>
        </p:txBody>
      </p:sp>
      <p:sp>
        <p:nvSpPr>
          <p:cNvPr id="3" name="コンテンツ プレースホルダー 2"/>
          <p:cNvSpPr>
            <a:spLocks noGrp="1"/>
          </p:cNvSpPr>
          <p:nvPr>
            <p:ph idx="1"/>
          </p:nvPr>
        </p:nvSpPr>
        <p:spPr>
          <a:xfrm>
            <a:off x="0" y="836712"/>
            <a:ext cx="9144000" cy="6021288"/>
          </a:xfrm>
        </p:spPr>
        <p:txBody>
          <a:bodyPr>
            <a:normAutofit fontScale="77500" lnSpcReduction="20000"/>
          </a:bodyPr>
          <a:lstStyle/>
          <a:p>
            <a:pPr marL="0" indent="0">
              <a:buNone/>
            </a:pPr>
            <a:r>
              <a:rPr lang="ja-JP" altLang="en-US" dirty="0" smtClean="0"/>
              <a:t>第三款</a:t>
            </a:r>
            <a:r>
              <a:rPr lang="ja-JP" altLang="en-US" dirty="0"/>
              <a:t>　初等中等教育局 </a:t>
            </a:r>
            <a:r>
              <a:rPr lang="ja-JP" altLang="en-US" dirty="0" smtClean="0"/>
              <a:t>（</a:t>
            </a:r>
            <a:r>
              <a:rPr lang="ja-JP" altLang="en-US" dirty="0"/>
              <a:t>企画官、教科書調査官及び視学官） </a:t>
            </a:r>
          </a:p>
          <a:p>
            <a:pPr marL="0" indent="0">
              <a:buNone/>
            </a:pPr>
            <a:r>
              <a:rPr lang="ja-JP" altLang="en-US" dirty="0"/>
              <a:t>第二十二条 　初等中等教育局に、企画官二人、教科書調査官五十四人及び視学官十二人を置く。 </a:t>
            </a:r>
          </a:p>
          <a:p>
            <a:pPr marL="0" indent="0">
              <a:buNone/>
            </a:pPr>
            <a:endParaRPr lang="en-US" altLang="ja-JP" dirty="0" smtClean="0"/>
          </a:p>
          <a:p>
            <a:pPr marL="0" indent="0">
              <a:buNone/>
            </a:pPr>
            <a:r>
              <a:rPr lang="ja-JP" altLang="en-US" dirty="0" smtClean="0"/>
              <a:t>２ </a:t>
            </a:r>
            <a:r>
              <a:rPr lang="ja-JP" altLang="en-US" dirty="0"/>
              <a:t>企画官は、命を受けて、初等中等教育局の所掌事務に係る重要事項についての企画及び立案に当たる。 </a:t>
            </a:r>
          </a:p>
          <a:p>
            <a:pPr marL="0" indent="0">
              <a:buNone/>
            </a:pPr>
            <a:endParaRPr lang="en-US" altLang="ja-JP" dirty="0" smtClean="0"/>
          </a:p>
          <a:p>
            <a:pPr marL="0" indent="0">
              <a:buNone/>
            </a:pPr>
            <a:r>
              <a:rPr lang="ja-JP" altLang="en-US" dirty="0" smtClean="0"/>
              <a:t>３ </a:t>
            </a:r>
            <a:r>
              <a:rPr lang="ja-JP" altLang="en-US" dirty="0"/>
              <a:t>教科書調査官は、命を受けて、検定申請のあった教科用図書の調査に当たる。 </a:t>
            </a:r>
          </a:p>
          <a:p>
            <a:pPr marL="0" indent="0">
              <a:buNone/>
            </a:pPr>
            <a:endParaRPr lang="en-US" altLang="ja-JP" dirty="0" smtClean="0"/>
          </a:p>
          <a:p>
            <a:pPr marL="0" indent="0">
              <a:buNone/>
            </a:pPr>
            <a:r>
              <a:rPr lang="ja-JP" altLang="en-US" sz="3600" b="1" dirty="0" smtClean="0"/>
              <a:t>６ </a:t>
            </a:r>
            <a:r>
              <a:rPr lang="ja-JP" altLang="en-US" sz="3600" b="1" dirty="0"/>
              <a:t>視学官は、命を受けて、初等中等教育（幼稚園、小学校</a:t>
            </a:r>
            <a:r>
              <a:rPr lang="ja-JP" altLang="en-US" sz="3600" b="1" dirty="0" smtClean="0"/>
              <a:t>、</a:t>
            </a:r>
            <a:endParaRPr lang="en-US" altLang="ja-JP" sz="3600" b="1" dirty="0" smtClean="0"/>
          </a:p>
          <a:p>
            <a:pPr marL="0" indent="0">
              <a:buNone/>
            </a:pPr>
            <a:r>
              <a:rPr lang="ja-JP" altLang="en-US" sz="3600" b="1" dirty="0" smtClean="0"/>
              <a:t>中学校</a:t>
            </a:r>
            <a:r>
              <a:rPr lang="ja-JP" altLang="en-US" sz="3600" b="1" dirty="0"/>
              <a:t>、高等学校、中等教育学校及び特別支援学校に</a:t>
            </a:r>
            <a:r>
              <a:rPr lang="ja-JP" altLang="en-US" sz="3600" b="1" dirty="0" err="1" smtClean="0"/>
              <a:t>お</a:t>
            </a:r>
            <a:endParaRPr lang="en-US" altLang="ja-JP" sz="3600" b="1" dirty="0" smtClean="0"/>
          </a:p>
          <a:p>
            <a:pPr marL="0" indent="0">
              <a:buNone/>
            </a:pPr>
            <a:r>
              <a:rPr lang="ja-JP" altLang="en-US" sz="3600" b="1" dirty="0" smtClean="0"/>
              <a:t>ける</a:t>
            </a:r>
            <a:r>
              <a:rPr lang="ja-JP" altLang="en-US" sz="3600" b="1" dirty="0"/>
              <a:t>教育をいう。以下同じ。）に係る専門的、技術的な</a:t>
            </a:r>
            <a:r>
              <a:rPr lang="ja-JP" altLang="en-US" sz="3600" b="1" dirty="0" smtClean="0"/>
              <a:t>指導</a:t>
            </a:r>
            <a:endParaRPr lang="en-US" altLang="ja-JP" sz="3600" b="1" dirty="0" smtClean="0"/>
          </a:p>
          <a:p>
            <a:pPr marL="0" indent="0">
              <a:buNone/>
            </a:pPr>
            <a:r>
              <a:rPr lang="ja-JP" altLang="en-US" sz="3600" b="1" dirty="0" smtClean="0"/>
              <a:t>及び</a:t>
            </a:r>
            <a:r>
              <a:rPr lang="ja-JP" altLang="en-US" sz="3600" b="1" dirty="0"/>
              <a:t>助言（生涯学習政策局及びスポーツ・青少年局の</a:t>
            </a:r>
            <a:r>
              <a:rPr lang="ja-JP" altLang="en-US" sz="3600" b="1" dirty="0" smtClean="0"/>
              <a:t>所掌</a:t>
            </a:r>
            <a:endParaRPr lang="en-US" altLang="ja-JP" sz="3600" b="1" dirty="0" smtClean="0"/>
          </a:p>
          <a:p>
            <a:pPr marL="0" indent="0">
              <a:buNone/>
            </a:pPr>
            <a:r>
              <a:rPr lang="ja-JP" altLang="en-US" sz="3600" b="1" dirty="0" smtClean="0"/>
              <a:t>に</a:t>
            </a:r>
            <a:r>
              <a:rPr lang="ja-JP" altLang="en-US" sz="3600" b="1" dirty="0"/>
              <a:t>属するものを除く。）に当たる。 </a:t>
            </a:r>
            <a:endParaRPr kumimoji="1" lang="ja-JP" altLang="en-US" sz="3600" b="1" dirty="0"/>
          </a:p>
        </p:txBody>
      </p:sp>
    </p:spTree>
    <p:extLst>
      <p:ext uri="{BB962C8B-B14F-4D97-AF65-F5344CB8AC3E}">
        <p14:creationId xmlns:p14="http://schemas.microsoft.com/office/powerpoint/2010/main" val="37948424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36712"/>
          </a:xfrm>
        </p:spPr>
        <p:txBody>
          <a:bodyPr>
            <a:normAutofit/>
          </a:bodyPr>
          <a:lstStyle/>
          <a:p>
            <a:r>
              <a:rPr kumimoji="1"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京都市青少年科学センターの研修</a:t>
            </a:r>
            <a:endParaRPr kumimoji="1"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コンテンツ プレースホルダー 2"/>
          <p:cNvSpPr>
            <a:spLocks noGrp="1"/>
          </p:cNvSpPr>
          <p:nvPr>
            <p:ph idx="1"/>
          </p:nvPr>
        </p:nvSpPr>
        <p:spPr>
          <a:xfrm>
            <a:off x="0" y="908720"/>
            <a:ext cx="9144000" cy="5949280"/>
          </a:xfrm>
        </p:spPr>
        <p:txBody>
          <a:bodyPr>
            <a:normAutofit/>
          </a:bodyPr>
          <a:lstStyle/>
          <a:p>
            <a:pPr marL="0" indent="0">
              <a:buNone/>
            </a:pPr>
            <a:r>
              <a:rPr kumimoji="1" lang="ja-JP" altLang="en-US" dirty="0" smtClean="0"/>
              <a:t>「エネルギー環境」の内容は各領域の研修中に行う</a:t>
            </a:r>
            <a:endParaRPr kumimoji="1" lang="en-US" altLang="ja-JP" dirty="0" smtClean="0"/>
          </a:p>
          <a:p>
            <a:pPr marL="0" indent="0">
              <a:buNone/>
            </a:pPr>
            <a:r>
              <a:rPr lang="ja-JP" altLang="en-US" dirty="0"/>
              <a:t>　</a:t>
            </a:r>
            <a:r>
              <a:rPr lang="ja-JP" altLang="en-US" dirty="0" smtClean="0"/>
              <a:t>（例）中学校物理</a:t>
            </a:r>
            <a:endParaRPr lang="en-US" altLang="ja-JP" dirty="0" smtClean="0"/>
          </a:p>
          <a:p>
            <a:pPr marL="0" indent="0">
              <a:buNone/>
            </a:pPr>
            <a:r>
              <a:rPr lang="ja-JP" altLang="en-US" sz="2800" dirty="0" smtClean="0"/>
              <a:t>　「発電・発電機」「ＬＥＤ」「ニッケル水素電池」「コンデンサ」</a:t>
            </a:r>
            <a:endParaRPr lang="en-US" altLang="ja-JP" sz="2800" dirty="0" smtClean="0"/>
          </a:p>
          <a:p>
            <a:pPr marL="0" indent="0">
              <a:buNone/>
            </a:pPr>
            <a:r>
              <a:rPr kumimoji="1" lang="ja-JP" altLang="en-US" sz="2800" dirty="0"/>
              <a:t>　</a:t>
            </a:r>
            <a:r>
              <a:rPr kumimoji="1" lang="ja-JP" altLang="en-US" sz="2800" dirty="0" smtClean="0"/>
              <a:t>　　　　　　　　　　　　　　　　　　　　　　　　　　　　　など実施</a:t>
            </a:r>
            <a:endParaRPr kumimoji="1" lang="en-US" altLang="ja-JP" sz="2800" dirty="0" smtClean="0"/>
          </a:p>
          <a:p>
            <a:pPr marL="0" indent="0">
              <a:buNone/>
            </a:pPr>
            <a:r>
              <a:rPr kumimoji="1" lang="ja-JP" altLang="en-US" b="1" dirty="0" smtClean="0">
                <a:solidFill>
                  <a:srgbClr val="FF0000"/>
                </a:solidFill>
              </a:rPr>
              <a:t>なぜ研修の実施が少ないか</a:t>
            </a:r>
            <a:endParaRPr kumimoji="1" lang="en-US" altLang="ja-JP" b="1" dirty="0" smtClean="0">
              <a:solidFill>
                <a:srgbClr val="FF0000"/>
              </a:solidFill>
            </a:endParaRPr>
          </a:p>
          <a:p>
            <a:pPr marL="0" indent="0">
              <a:buNone/>
            </a:pPr>
            <a:r>
              <a:rPr lang="ja-JP" altLang="en-US" sz="2800" dirty="0" smtClean="0"/>
              <a:t>　・研修日が確保できない</a:t>
            </a:r>
            <a:endParaRPr lang="en-US" altLang="ja-JP" sz="2800" dirty="0" smtClean="0"/>
          </a:p>
          <a:p>
            <a:pPr marL="0" indent="0">
              <a:buNone/>
            </a:pPr>
            <a:r>
              <a:rPr lang="ja-JP" altLang="en-US" sz="2800" dirty="0"/>
              <a:t>　</a:t>
            </a:r>
            <a:r>
              <a:rPr lang="ja-JP" altLang="en-US" sz="2800" dirty="0" smtClean="0"/>
              <a:t>　→　場所がない，他との重複（既にある研修で目一杯）</a:t>
            </a:r>
            <a:endParaRPr lang="en-US" altLang="ja-JP" sz="2800" dirty="0" smtClean="0"/>
          </a:p>
          <a:p>
            <a:pPr marL="0" indent="0">
              <a:buNone/>
            </a:pPr>
            <a:r>
              <a:rPr lang="ja-JP" altLang="en-US" sz="2800" dirty="0" smtClean="0"/>
              <a:t>　・人が確保できない</a:t>
            </a:r>
            <a:endParaRPr lang="en-US" altLang="ja-JP" sz="2800" dirty="0" smtClean="0"/>
          </a:p>
          <a:p>
            <a:pPr marL="0" indent="0">
              <a:buNone/>
            </a:pPr>
            <a:r>
              <a:rPr lang="ja-JP" altLang="en-US" sz="2800" dirty="0"/>
              <a:t>　</a:t>
            </a:r>
            <a:r>
              <a:rPr lang="ja-JP" altLang="en-US" sz="2800" dirty="0" smtClean="0"/>
              <a:t>　→　県によっては全教科を小中高で３人で担当</a:t>
            </a:r>
            <a:endParaRPr lang="en-US" altLang="ja-JP" sz="2800" dirty="0" smtClean="0"/>
          </a:p>
          <a:p>
            <a:pPr marL="0" indent="0">
              <a:buNone/>
            </a:pPr>
            <a:r>
              <a:rPr kumimoji="1" lang="ja-JP" altLang="en-US" sz="2800" dirty="0" smtClean="0"/>
              <a:t>　・予算がない</a:t>
            </a:r>
            <a:endParaRPr kumimoji="1" lang="en-US" altLang="ja-JP" sz="2800" dirty="0" smtClean="0"/>
          </a:p>
          <a:p>
            <a:pPr marL="0" indent="0">
              <a:buNone/>
            </a:pPr>
            <a:r>
              <a:rPr lang="ja-JP" altLang="en-US" sz="2800" dirty="0"/>
              <a:t>　</a:t>
            </a:r>
            <a:r>
              <a:rPr lang="ja-JP" altLang="en-US" sz="2800" dirty="0" smtClean="0"/>
              <a:t>　→　今やっている研修の予算さえ激減</a:t>
            </a:r>
            <a:endParaRPr kumimoji="1" lang="ja-JP" altLang="en-US" sz="2800" dirty="0"/>
          </a:p>
        </p:txBody>
      </p:sp>
    </p:spTree>
    <p:extLst>
      <p:ext uri="{BB962C8B-B14F-4D97-AF65-F5344CB8AC3E}">
        <p14:creationId xmlns:p14="http://schemas.microsoft.com/office/powerpoint/2010/main" val="2258420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80728"/>
          </a:xfrm>
        </p:spPr>
        <p:txBody>
          <a:bodyPr/>
          <a:lstStyle/>
          <a:p>
            <a:r>
              <a:rPr kumimoji="1" lang="ja-JP" alt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研修は行われていないのか？</a:t>
            </a:r>
            <a:endParaRPr kumimoji="1" lang="ja-JP" alt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コンテンツ プレースホルダー 2"/>
          <p:cNvSpPr>
            <a:spLocks noGrp="1"/>
          </p:cNvSpPr>
          <p:nvPr>
            <p:ph idx="1"/>
          </p:nvPr>
        </p:nvSpPr>
        <p:spPr>
          <a:xfrm>
            <a:off x="0" y="980728"/>
            <a:ext cx="9144000" cy="5976664"/>
          </a:xfrm>
        </p:spPr>
        <p:txBody>
          <a:bodyPr/>
          <a:lstStyle/>
          <a:p>
            <a:pPr marL="0" indent="0">
              <a:buNone/>
            </a:pPr>
            <a:r>
              <a:rPr kumimoji="1" lang="ja-JP"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教育センター単位ではなく，理科研究会や</a:t>
            </a:r>
            <a:endParaRPr kumimoji="1" lang="en-US" altLang="ja-JP"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buNone/>
            </a:pPr>
            <a:r>
              <a:rPr kumimoji="1" lang="ja-JP"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各支部ごとなどで行われている可能性がある</a:t>
            </a:r>
            <a:endParaRPr kumimoji="1" lang="en-US" altLang="ja-JP"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buNone/>
            </a:pPr>
            <a:endParaRPr lang="en-US" altLang="ja-JP" dirty="0"/>
          </a:p>
          <a:p>
            <a:pPr marL="0" indent="0">
              <a:buNone/>
            </a:pPr>
            <a:r>
              <a:rPr kumimoji="1" lang="ja-JP" altLang="en-US" dirty="0" smtClean="0"/>
              <a:t>　　→　研究会などに研修の予算が打たれている</a:t>
            </a:r>
            <a:endParaRPr kumimoji="1" lang="ja-JP" altLang="en-US" dirty="0"/>
          </a:p>
        </p:txBody>
      </p:sp>
    </p:spTree>
    <p:extLst>
      <p:ext uri="{BB962C8B-B14F-4D97-AF65-F5344CB8AC3E}">
        <p14:creationId xmlns:p14="http://schemas.microsoft.com/office/powerpoint/2010/main" val="19629012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36712"/>
          </a:xfrm>
        </p:spPr>
        <p:txBody>
          <a:bodyPr>
            <a:normAutofit/>
          </a:bodyPr>
          <a:lstStyle/>
          <a:p>
            <a:pPr algn="l"/>
            <a:r>
              <a:rPr lang="ja-JP" altLang="en-US" dirty="0"/>
              <a:t>教員研修</a:t>
            </a:r>
            <a:r>
              <a:rPr lang="ja-JP" altLang="en-US" dirty="0" smtClean="0"/>
              <a:t>講師実績（本業外のもの）</a:t>
            </a:r>
            <a:endParaRPr kumimoji="1" lang="ja-JP" altLang="en-US" dirty="0"/>
          </a:p>
        </p:txBody>
      </p:sp>
      <p:sp>
        <p:nvSpPr>
          <p:cNvPr id="3" name="コンテンツ プレースホルダー 2"/>
          <p:cNvSpPr>
            <a:spLocks noGrp="1"/>
          </p:cNvSpPr>
          <p:nvPr>
            <p:ph idx="1"/>
          </p:nvPr>
        </p:nvSpPr>
        <p:spPr>
          <a:xfrm>
            <a:off x="0" y="836712"/>
            <a:ext cx="9144000" cy="6021288"/>
          </a:xfrm>
        </p:spPr>
        <p:txBody>
          <a:bodyPr>
            <a:normAutofit fontScale="62500" lnSpcReduction="20000"/>
          </a:bodyPr>
          <a:lstStyle/>
          <a:p>
            <a:pPr marL="0" indent="0">
              <a:buNone/>
            </a:pPr>
            <a:r>
              <a:rPr lang="ja-JP" altLang="en-US" dirty="0"/>
              <a:t>　 　 　 　 　 　 </a:t>
            </a:r>
          </a:p>
          <a:p>
            <a:pPr marL="0" indent="0">
              <a:buNone/>
            </a:pPr>
            <a:r>
              <a:rPr lang="en-US" altLang="ja-JP" dirty="0"/>
              <a:t>24 8 </a:t>
            </a:r>
            <a:r>
              <a:rPr lang="en-US" altLang="ja-JP" dirty="0" smtClean="0"/>
              <a:t>22</a:t>
            </a:r>
            <a:r>
              <a:rPr lang="ja-JP" altLang="en-US" dirty="0" smtClean="0"/>
              <a:t>　</a:t>
            </a:r>
            <a:r>
              <a:rPr lang="en-US" altLang="ja-JP" dirty="0" smtClean="0"/>
              <a:t> </a:t>
            </a:r>
            <a:r>
              <a:rPr lang="ja-JP" altLang="en-US" dirty="0"/>
              <a:t>有田川町・湯浅町合同実験研修会 和歌山県有田川町立藤並小学校  </a:t>
            </a:r>
          </a:p>
          <a:p>
            <a:pPr marL="0" indent="0">
              <a:buNone/>
            </a:pPr>
            <a:r>
              <a:rPr lang="en-US" altLang="ja-JP" dirty="0"/>
              <a:t>23 8 </a:t>
            </a:r>
            <a:r>
              <a:rPr lang="en-US" altLang="ja-JP" dirty="0" smtClean="0"/>
              <a:t>24</a:t>
            </a:r>
            <a:r>
              <a:rPr lang="ja-JP" altLang="en-US" dirty="0" smtClean="0"/>
              <a:t>　</a:t>
            </a:r>
            <a:r>
              <a:rPr lang="en-US" altLang="ja-JP" dirty="0" smtClean="0"/>
              <a:t> </a:t>
            </a:r>
            <a:r>
              <a:rPr lang="ja-JP" altLang="en-US" dirty="0"/>
              <a:t>有田川町実験研修会 和歌山県有田川町立藤並小学校</a:t>
            </a:r>
          </a:p>
          <a:p>
            <a:pPr marL="0" indent="0">
              <a:buNone/>
            </a:pPr>
            <a:r>
              <a:rPr lang="en-US" altLang="ja-JP" dirty="0"/>
              <a:t>23 1 </a:t>
            </a:r>
            <a:r>
              <a:rPr lang="en-US" altLang="ja-JP" dirty="0" smtClean="0"/>
              <a:t>27</a:t>
            </a:r>
            <a:r>
              <a:rPr lang="ja-JP" altLang="en-US" dirty="0" smtClean="0"/>
              <a:t>　</a:t>
            </a:r>
            <a:r>
              <a:rPr lang="en-US" altLang="ja-JP" dirty="0" smtClean="0"/>
              <a:t> </a:t>
            </a:r>
            <a:r>
              <a:rPr lang="ja-JP" altLang="en-US" dirty="0"/>
              <a:t>有田川町実験研修会 和歌山県有田川町立鳥屋城小学校</a:t>
            </a:r>
          </a:p>
          <a:p>
            <a:pPr marL="0" indent="0">
              <a:buNone/>
            </a:pPr>
            <a:r>
              <a:rPr lang="en-US" altLang="ja-JP" dirty="0"/>
              <a:t>21 1 </a:t>
            </a:r>
            <a:r>
              <a:rPr lang="en-US" altLang="ja-JP" dirty="0" smtClean="0"/>
              <a:t>16</a:t>
            </a:r>
            <a:r>
              <a:rPr lang="ja-JP" altLang="en-US" dirty="0" smtClean="0"/>
              <a:t>　</a:t>
            </a:r>
            <a:r>
              <a:rPr lang="en-US" altLang="ja-JP" dirty="0" smtClean="0"/>
              <a:t> </a:t>
            </a:r>
            <a:r>
              <a:rPr lang="ja-JP" altLang="en-US" dirty="0"/>
              <a:t>福井県坂井地区中理実験講習会 福井県坂井市・坂井市立三国中学校</a:t>
            </a:r>
          </a:p>
          <a:p>
            <a:pPr marL="0" indent="0">
              <a:buNone/>
            </a:pPr>
            <a:r>
              <a:rPr lang="en-US" altLang="ja-JP" dirty="0"/>
              <a:t>20 8 </a:t>
            </a:r>
            <a:r>
              <a:rPr lang="en-US" altLang="ja-JP" dirty="0" smtClean="0"/>
              <a:t>20</a:t>
            </a:r>
            <a:r>
              <a:rPr lang="ja-JP" altLang="en-US" dirty="0" smtClean="0"/>
              <a:t>　</a:t>
            </a:r>
            <a:r>
              <a:rPr lang="en-US" altLang="ja-JP" dirty="0" smtClean="0"/>
              <a:t> </a:t>
            </a:r>
            <a:r>
              <a:rPr lang="ja-JP" altLang="en-US" dirty="0"/>
              <a:t>中学校理科研修講座　福井市・</a:t>
            </a:r>
            <a:r>
              <a:rPr lang="ja-JP" altLang="en-US" dirty="0">
                <a:solidFill>
                  <a:srgbClr val="FF0000"/>
                </a:solidFill>
              </a:rPr>
              <a:t>福井県教育研修所</a:t>
            </a:r>
          </a:p>
          <a:p>
            <a:pPr marL="0" indent="0">
              <a:buNone/>
            </a:pPr>
            <a:r>
              <a:rPr lang="en-US" altLang="ja-JP" dirty="0"/>
              <a:t>20 8 </a:t>
            </a:r>
            <a:r>
              <a:rPr lang="en-US" altLang="ja-JP" dirty="0" smtClean="0"/>
              <a:t>11</a:t>
            </a:r>
            <a:r>
              <a:rPr lang="ja-JP" altLang="en-US" dirty="0" smtClean="0"/>
              <a:t>　</a:t>
            </a:r>
            <a:r>
              <a:rPr lang="en-US" altLang="ja-JP" dirty="0" smtClean="0"/>
              <a:t> </a:t>
            </a:r>
            <a:r>
              <a:rPr lang="ja-JP" altLang="en-US" dirty="0"/>
              <a:t>１０年経験者研修講座　奈良県磯城郡田原本町・</a:t>
            </a:r>
            <a:r>
              <a:rPr lang="ja-JP" altLang="en-US" dirty="0">
                <a:solidFill>
                  <a:srgbClr val="FF0000"/>
                </a:solidFill>
              </a:rPr>
              <a:t>奈良県立教育研修所</a:t>
            </a:r>
          </a:p>
          <a:p>
            <a:pPr marL="0" indent="0">
              <a:buNone/>
            </a:pPr>
            <a:r>
              <a:rPr lang="en-US" altLang="ja-JP" dirty="0"/>
              <a:t>18 8 </a:t>
            </a:r>
            <a:r>
              <a:rPr lang="en-US" altLang="ja-JP" dirty="0" smtClean="0"/>
              <a:t>  4</a:t>
            </a:r>
            <a:r>
              <a:rPr lang="ja-JP" altLang="en-US" dirty="0" smtClean="0"/>
              <a:t>　</a:t>
            </a:r>
            <a:r>
              <a:rPr lang="en-US" altLang="ja-JP" dirty="0" smtClean="0"/>
              <a:t> </a:t>
            </a:r>
            <a:r>
              <a:rPr lang="ja-JP" altLang="en-US" dirty="0"/>
              <a:t>理科教員対象夏季実技研修会 愛知県豊田市・産業文化センター</a:t>
            </a:r>
          </a:p>
          <a:p>
            <a:pPr marL="0" indent="0">
              <a:buNone/>
            </a:pPr>
            <a:r>
              <a:rPr lang="en-US" altLang="ja-JP" dirty="0"/>
              <a:t>17 9 </a:t>
            </a:r>
            <a:r>
              <a:rPr lang="en-US" altLang="ja-JP" dirty="0" smtClean="0"/>
              <a:t>  3</a:t>
            </a:r>
            <a:r>
              <a:rPr lang="ja-JP" altLang="en-US" dirty="0" smtClean="0"/>
              <a:t>　</a:t>
            </a:r>
            <a:r>
              <a:rPr lang="en-US" altLang="ja-JP" dirty="0" smtClean="0"/>
              <a:t> </a:t>
            </a:r>
            <a:r>
              <a:rPr lang="ja-JP" altLang="en-US" dirty="0" smtClean="0"/>
              <a:t>理科探究的</a:t>
            </a:r>
            <a:r>
              <a:rPr lang="ja-JP" altLang="en-US" dirty="0"/>
              <a:t>活動研究</a:t>
            </a:r>
            <a:r>
              <a:rPr lang="ja-JP" altLang="en-US" dirty="0" smtClean="0"/>
              <a:t>グループ研修会 </a:t>
            </a:r>
            <a:r>
              <a:rPr lang="ja-JP" altLang="en-US" dirty="0"/>
              <a:t>広島市・広島県立生涯学習センター</a:t>
            </a:r>
          </a:p>
          <a:p>
            <a:pPr marL="0" indent="0">
              <a:buNone/>
            </a:pPr>
            <a:r>
              <a:rPr lang="en-US" altLang="ja-JP" dirty="0"/>
              <a:t>17 8 </a:t>
            </a:r>
            <a:r>
              <a:rPr lang="en-US" altLang="ja-JP" dirty="0" smtClean="0"/>
              <a:t>11</a:t>
            </a:r>
            <a:r>
              <a:rPr lang="ja-JP" altLang="en-US" dirty="0" smtClean="0"/>
              <a:t>　</a:t>
            </a:r>
            <a:r>
              <a:rPr lang="en-US" altLang="ja-JP" dirty="0" smtClean="0"/>
              <a:t> </a:t>
            </a:r>
            <a:r>
              <a:rPr lang="ja-JP" altLang="en-US" dirty="0"/>
              <a:t>理科教員研修会 兵庫県</a:t>
            </a:r>
            <a:r>
              <a:rPr lang="ja-JP" altLang="en-US" dirty="0">
                <a:solidFill>
                  <a:srgbClr val="FF0000"/>
                </a:solidFill>
              </a:rPr>
              <a:t>加古川市・教育研究所</a:t>
            </a:r>
          </a:p>
          <a:p>
            <a:pPr marL="0" indent="0">
              <a:buNone/>
            </a:pPr>
            <a:r>
              <a:rPr lang="en-US" altLang="ja-JP" dirty="0"/>
              <a:t>17 8 </a:t>
            </a:r>
            <a:r>
              <a:rPr lang="en-US" altLang="ja-JP" dirty="0" smtClean="0"/>
              <a:t>  9</a:t>
            </a:r>
            <a:r>
              <a:rPr lang="ja-JP" altLang="en-US" dirty="0" smtClean="0"/>
              <a:t>　</a:t>
            </a:r>
            <a:r>
              <a:rPr lang="en-US" altLang="ja-JP" dirty="0" smtClean="0"/>
              <a:t> </a:t>
            </a:r>
            <a:r>
              <a:rPr lang="ja-JP" altLang="en-US" dirty="0"/>
              <a:t>理科教員研修会 長野県佐久市・岩村田小学校</a:t>
            </a:r>
          </a:p>
          <a:p>
            <a:pPr marL="0" indent="0">
              <a:buNone/>
            </a:pPr>
            <a:r>
              <a:rPr lang="en-US" altLang="ja-JP" dirty="0"/>
              <a:t>17 8 </a:t>
            </a:r>
            <a:r>
              <a:rPr lang="en-US" altLang="ja-JP" dirty="0" smtClean="0"/>
              <a:t>  2</a:t>
            </a:r>
            <a:r>
              <a:rPr lang="ja-JP" altLang="en-US" dirty="0" smtClean="0"/>
              <a:t>　</a:t>
            </a:r>
            <a:r>
              <a:rPr lang="en-US" altLang="ja-JP" dirty="0" smtClean="0"/>
              <a:t> </a:t>
            </a:r>
            <a:r>
              <a:rPr lang="ja-JP" altLang="en-US" dirty="0"/>
              <a:t>小学校理科教員研修会 福井市・</a:t>
            </a:r>
            <a:r>
              <a:rPr lang="ja-JP" altLang="en-US" dirty="0">
                <a:solidFill>
                  <a:srgbClr val="FF0000"/>
                </a:solidFill>
              </a:rPr>
              <a:t>福井県教育研究所</a:t>
            </a:r>
          </a:p>
          <a:p>
            <a:pPr marL="0" indent="0">
              <a:buNone/>
            </a:pPr>
            <a:r>
              <a:rPr lang="en-US" altLang="ja-JP" dirty="0"/>
              <a:t>17 7 </a:t>
            </a:r>
            <a:r>
              <a:rPr lang="en-US" altLang="ja-JP" dirty="0" smtClean="0"/>
              <a:t>27</a:t>
            </a:r>
            <a:r>
              <a:rPr lang="ja-JP" altLang="en-US" dirty="0" smtClean="0"/>
              <a:t>　</a:t>
            </a:r>
            <a:r>
              <a:rPr lang="en-US" altLang="ja-JP" dirty="0" smtClean="0"/>
              <a:t> </a:t>
            </a:r>
            <a:r>
              <a:rPr lang="ja-JP" altLang="en-US" dirty="0"/>
              <a:t>理科教員対象夏季実技研修会 愛知県豊田市・産業文化センター</a:t>
            </a:r>
          </a:p>
          <a:p>
            <a:pPr marL="0" indent="0">
              <a:buNone/>
            </a:pPr>
            <a:r>
              <a:rPr lang="en-US" altLang="ja-JP" dirty="0"/>
              <a:t>16 8 </a:t>
            </a:r>
            <a:r>
              <a:rPr lang="en-US" altLang="ja-JP" dirty="0" smtClean="0"/>
              <a:t>25</a:t>
            </a:r>
            <a:r>
              <a:rPr lang="ja-JP" altLang="en-US" dirty="0" smtClean="0"/>
              <a:t>　</a:t>
            </a:r>
            <a:r>
              <a:rPr lang="en-US" altLang="ja-JP" dirty="0" smtClean="0"/>
              <a:t> </a:t>
            </a:r>
            <a:r>
              <a:rPr lang="ja-JP" altLang="en-US" dirty="0"/>
              <a:t>小学校理科教員研修会Ｂ 福井市・</a:t>
            </a:r>
            <a:r>
              <a:rPr lang="ja-JP" altLang="en-US" dirty="0">
                <a:solidFill>
                  <a:srgbClr val="FF0000"/>
                </a:solidFill>
              </a:rPr>
              <a:t>福井県教育研究所</a:t>
            </a:r>
          </a:p>
          <a:p>
            <a:pPr marL="0" indent="0">
              <a:buNone/>
            </a:pPr>
            <a:r>
              <a:rPr lang="en-US" altLang="ja-JP" dirty="0"/>
              <a:t>16 8 </a:t>
            </a:r>
            <a:r>
              <a:rPr lang="en-US" altLang="ja-JP" dirty="0" smtClean="0"/>
              <a:t>  5</a:t>
            </a:r>
            <a:r>
              <a:rPr lang="ja-JP" altLang="en-US" dirty="0" smtClean="0"/>
              <a:t>　</a:t>
            </a:r>
            <a:r>
              <a:rPr lang="en-US" altLang="ja-JP" dirty="0" smtClean="0"/>
              <a:t> </a:t>
            </a:r>
            <a:r>
              <a:rPr lang="ja-JP" altLang="en-US" dirty="0"/>
              <a:t>小学校理科教員研修会Ａ</a:t>
            </a:r>
            <a:r>
              <a:rPr lang="ja-JP" altLang="en-US" sz="2200" dirty="0"/>
              <a:t>（豪雨被害により中止） </a:t>
            </a:r>
            <a:r>
              <a:rPr lang="ja-JP" altLang="en-US" dirty="0"/>
              <a:t>福井市・</a:t>
            </a:r>
            <a:r>
              <a:rPr lang="ja-JP" altLang="en-US" dirty="0">
                <a:solidFill>
                  <a:srgbClr val="FF0000"/>
                </a:solidFill>
              </a:rPr>
              <a:t>福井県教育研究所</a:t>
            </a:r>
          </a:p>
          <a:p>
            <a:pPr marL="0" indent="0">
              <a:buNone/>
            </a:pPr>
            <a:r>
              <a:rPr lang="en-US" altLang="ja-JP" dirty="0"/>
              <a:t>16 1 </a:t>
            </a:r>
            <a:r>
              <a:rPr lang="en-US" altLang="ja-JP" dirty="0" smtClean="0"/>
              <a:t>15</a:t>
            </a:r>
            <a:r>
              <a:rPr lang="ja-JP" altLang="en-US" dirty="0" smtClean="0"/>
              <a:t>　</a:t>
            </a:r>
            <a:r>
              <a:rPr lang="en-US" altLang="ja-JP" dirty="0" smtClean="0"/>
              <a:t> </a:t>
            </a:r>
            <a:r>
              <a:rPr lang="ja-JP" altLang="en-US" dirty="0"/>
              <a:t>小中理科部会教員研修 福井県武生市立武生東小学校</a:t>
            </a:r>
          </a:p>
          <a:p>
            <a:pPr marL="0" indent="0">
              <a:buNone/>
            </a:pPr>
            <a:r>
              <a:rPr lang="en-US" altLang="ja-JP" dirty="0"/>
              <a:t>15 8 </a:t>
            </a:r>
            <a:r>
              <a:rPr lang="en-US" altLang="ja-JP" dirty="0" smtClean="0"/>
              <a:t>22</a:t>
            </a:r>
            <a:r>
              <a:rPr lang="ja-JP" altLang="en-US" dirty="0" smtClean="0"/>
              <a:t>　</a:t>
            </a:r>
            <a:r>
              <a:rPr lang="en-US" altLang="ja-JP" dirty="0" smtClean="0"/>
              <a:t> </a:t>
            </a:r>
            <a:r>
              <a:rPr lang="ja-JP" altLang="en-US" dirty="0"/>
              <a:t>佐世保市中学校理科部会実験研修会 長崎県・佐世保市立清水中学校</a:t>
            </a:r>
            <a:endParaRPr kumimoji="1" lang="ja-JP" altLang="en-US" dirty="0"/>
          </a:p>
        </p:txBody>
      </p:sp>
    </p:spTree>
    <p:extLst>
      <p:ext uri="{BB962C8B-B14F-4D97-AF65-F5344CB8AC3E}">
        <p14:creationId xmlns:p14="http://schemas.microsoft.com/office/powerpoint/2010/main" val="12776632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9144000" cy="6858000"/>
          </a:xfrm>
        </p:spPr>
        <p:txBody>
          <a:bodyPr/>
          <a:lstStyle/>
          <a:p>
            <a:pPr marL="0" indent="0">
              <a:buNone/>
            </a:pPr>
            <a:r>
              <a:rPr lang="ja-JP" altLang="en-US" dirty="0"/>
              <a:t>初等中等教育段階では「開発」ということばでは意味が限定されてしまう</a:t>
            </a:r>
            <a:r>
              <a:rPr lang="ja-JP" altLang="en-US" dirty="0" smtClean="0"/>
              <a:t>ため</a:t>
            </a:r>
            <a:endParaRPr lang="en-US" altLang="ja-JP" dirty="0" smtClean="0"/>
          </a:p>
          <a:p>
            <a:pPr marL="0" indent="0">
              <a:buNone/>
            </a:pPr>
            <a:r>
              <a:rPr lang="ja-JP" altLang="en-US" sz="4000" b="1" dirty="0" smtClean="0"/>
              <a:t>「</a:t>
            </a:r>
            <a:r>
              <a:rPr lang="ja-JP" altLang="en-US" sz="4000" b="1" dirty="0"/>
              <a:t>持続可能な発展のための教育</a:t>
            </a:r>
            <a:r>
              <a:rPr lang="ja-JP" altLang="en-US" sz="4000" b="1" dirty="0" smtClean="0"/>
              <a:t>」</a:t>
            </a:r>
            <a:endParaRPr lang="en-US" altLang="ja-JP" sz="4000" b="1" dirty="0" smtClean="0"/>
          </a:p>
          <a:p>
            <a:pPr marL="0" indent="0">
              <a:buNone/>
            </a:pPr>
            <a:r>
              <a:rPr lang="ja-JP" altLang="en-US" dirty="0" smtClean="0"/>
              <a:t>と</a:t>
            </a:r>
            <a:r>
              <a:rPr lang="ja-JP" altLang="en-US" dirty="0"/>
              <a:t>改めている</a:t>
            </a:r>
            <a:r>
              <a:rPr lang="ja-JP" altLang="en-US" dirty="0" smtClean="0"/>
              <a:t>。</a:t>
            </a:r>
            <a:endParaRPr lang="en-US" altLang="ja-JP" dirty="0" smtClean="0"/>
          </a:p>
          <a:p>
            <a:pPr marL="0" indent="0">
              <a:buNone/>
            </a:pPr>
            <a:r>
              <a:rPr lang="ja-JP" altLang="en-US" dirty="0"/>
              <a:t>また，</a:t>
            </a:r>
            <a:r>
              <a:rPr lang="ja-JP" altLang="en-US" sz="4000" b="1" dirty="0" smtClean="0"/>
              <a:t>「</a:t>
            </a:r>
            <a:r>
              <a:rPr lang="ja-JP" altLang="en-US" sz="4000" b="1" dirty="0"/>
              <a:t>持続発展教育」</a:t>
            </a:r>
            <a:r>
              <a:rPr lang="ja-JP" altLang="en-US" dirty="0"/>
              <a:t>と略称される。 </a:t>
            </a:r>
            <a:endParaRPr lang="en-US" altLang="ja-JP" dirty="0" smtClean="0"/>
          </a:p>
          <a:p>
            <a:pPr marL="0" indent="0">
              <a:buNone/>
            </a:pPr>
            <a:endParaRPr lang="en-US" altLang="ja-JP" dirty="0"/>
          </a:p>
          <a:p>
            <a:pPr marL="0" indent="0">
              <a:buNone/>
            </a:pPr>
            <a:r>
              <a:rPr lang="en-US" altLang="ja-JP" dirty="0"/>
              <a:t>※</a:t>
            </a:r>
            <a:r>
              <a:rPr lang="ja-JP" altLang="en-US" dirty="0"/>
              <a:t>中学校理科教科書　</a:t>
            </a:r>
            <a:r>
              <a:rPr lang="ja-JP" altLang="en-US" dirty="0" smtClean="0"/>
              <a:t>３年生の</a:t>
            </a:r>
            <a:r>
              <a:rPr lang="ja-JP" altLang="en-US" dirty="0"/>
              <a:t>最後にこれに</a:t>
            </a:r>
            <a:r>
              <a:rPr lang="ja-JP" altLang="en-US" dirty="0" smtClean="0"/>
              <a:t>ふれる</a:t>
            </a:r>
            <a:endParaRPr lang="en-US" altLang="ja-JP" dirty="0" smtClean="0"/>
          </a:p>
          <a:p>
            <a:pPr marL="0" indent="0">
              <a:buNone/>
            </a:pPr>
            <a:r>
              <a:rPr lang="ja-JP" altLang="en-US" dirty="0"/>
              <a:t>　</a:t>
            </a:r>
            <a:r>
              <a:rPr lang="ja-JP" altLang="en-US" dirty="0" smtClean="0"/>
              <a:t>　</a:t>
            </a:r>
            <a:r>
              <a:rPr lang="ja-JP" altLang="en-US" sz="4400" b="1" dirty="0" smtClean="0"/>
              <a:t>→</a:t>
            </a:r>
            <a:r>
              <a:rPr lang="ja-JP" altLang="en-US" sz="4400" b="1" dirty="0"/>
              <a:t>理科を学ぶ意義</a:t>
            </a:r>
          </a:p>
          <a:p>
            <a:pPr marL="0" indent="0">
              <a:buNone/>
            </a:pPr>
            <a:endParaRPr kumimoji="1" lang="ja-JP" altLang="en-US" dirty="0"/>
          </a:p>
        </p:txBody>
      </p:sp>
    </p:spTree>
    <p:extLst>
      <p:ext uri="{BB962C8B-B14F-4D97-AF65-F5344CB8AC3E}">
        <p14:creationId xmlns:p14="http://schemas.microsoft.com/office/powerpoint/2010/main" val="9989105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720080"/>
          </a:xfrm>
        </p:spPr>
        <p:txBody>
          <a:bodyPr>
            <a:normAutofit fontScale="90000"/>
          </a:bodyPr>
          <a:lstStyle/>
          <a:p>
            <a:r>
              <a:rPr lang="ja-JP" altLang="en-US" dirty="0" smtClean="0"/>
              <a:t>理科を学ぶ意義の変化</a:t>
            </a:r>
            <a:endParaRPr kumimoji="1" lang="ja-JP" altLang="en-US" dirty="0"/>
          </a:p>
        </p:txBody>
      </p:sp>
      <p:sp>
        <p:nvSpPr>
          <p:cNvPr id="3" name="コンテンツ プレースホルダー 2"/>
          <p:cNvSpPr>
            <a:spLocks noGrp="1"/>
          </p:cNvSpPr>
          <p:nvPr>
            <p:ph idx="1"/>
          </p:nvPr>
        </p:nvSpPr>
        <p:spPr>
          <a:xfrm>
            <a:off x="179512" y="908720"/>
            <a:ext cx="8856984" cy="5040560"/>
          </a:xfrm>
        </p:spPr>
        <p:txBody>
          <a:bodyPr>
            <a:noAutofit/>
          </a:bodyPr>
          <a:lstStyle/>
          <a:p>
            <a:pPr marL="0" indent="0">
              <a:buNone/>
            </a:pPr>
            <a:r>
              <a:rPr lang="en-US" altLang="ja-JP" dirty="0" smtClean="0"/>
              <a:t>1951</a:t>
            </a:r>
            <a:r>
              <a:rPr lang="ja-JP" altLang="en-US" dirty="0" smtClean="0"/>
              <a:t>年「</a:t>
            </a:r>
            <a:r>
              <a:rPr lang="ja-JP" altLang="en-US" dirty="0"/>
              <a:t>産業教育振興法施行</a:t>
            </a:r>
            <a:r>
              <a:rPr lang="ja-JP" altLang="en-US" dirty="0" smtClean="0"/>
              <a:t>」</a:t>
            </a:r>
            <a:endParaRPr lang="en-US" altLang="ja-JP" dirty="0" smtClean="0"/>
          </a:p>
          <a:p>
            <a:pPr marL="0" indent="0">
              <a:buNone/>
            </a:pPr>
            <a:r>
              <a:rPr lang="en-US" altLang="ja-JP" dirty="0" smtClean="0"/>
              <a:t>1953</a:t>
            </a:r>
            <a:r>
              <a:rPr lang="ja-JP" altLang="en-US" dirty="0" smtClean="0"/>
              <a:t>年「</a:t>
            </a:r>
            <a:r>
              <a:rPr lang="ja-JP" altLang="en-US" dirty="0"/>
              <a:t>理科教育振興法施行</a:t>
            </a:r>
            <a:r>
              <a:rPr lang="ja-JP" altLang="en-US" dirty="0" smtClean="0"/>
              <a:t>」</a:t>
            </a:r>
            <a:endParaRPr lang="en-US" altLang="ja-JP" dirty="0"/>
          </a:p>
          <a:p>
            <a:pPr marL="0" indent="0">
              <a:buNone/>
            </a:pPr>
            <a:r>
              <a:rPr lang="en-US" altLang="ja-JP" dirty="0" smtClean="0"/>
              <a:t>1957</a:t>
            </a:r>
            <a:r>
              <a:rPr lang="ja-JP" altLang="en-US" dirty="0" smtClean="0"/>
              <a:t>年「　　　　　　　　　　ショック」</a:t>
            </a:r>
            <a:endParaRPr lang="en-US" altLang="ja-JP" dirty="0" smtClean="0"/>
          </a:p>
          <a:p>
            <a:pPr marL="0" indent="0">
              <a:buNone/>
            </a:pPr>
            <a:endParaRPr lang="en-US" altLang="ja-JP" dirty="0" smtClean="0"/>
          </a:p>
          <a:p>
            <a:pPr marL="0" indent="0">
              <a:buNone/>
            </a:pPr>
            <a:r>
              <a:rPr lang="ja-JP" altLang="en-US" dirty="0" smtClean="0"/>
              <a:t>科学</a:t>
            </a:r>
            <a:r>
              <a:rPr lang="ja-JP" altLang="en-US" dirty="0"/>
              <a:t>技術で欧米各国に追いつき，</a:t>
            </a:r>
            <a:r>
              <a:rPr lang="ja-JP" altLang="en-US" dirty="0" smtClean="0"/>
              <a:t>追い越せ</a:t>
            </a:r>
            <a:endParaRPr lang="en-US" altLang="ja-JP" dirty="0" smtClean="0"/>
          </a:p>
          <a:p>
            <a:pPr marL="0" indent="0">
              <a:buNone/>
            </a:pPr>
            <a:r>
              <a:rPr lang="ja-JP" altLang="en-US" dirty="0" smtClean="0"/>
              <a:t>時代</a:t>
            </a:r>
            <a:r>
              <a:rPr lang="ja-JP" altLang="en-US" dirty="0"/>
              <a:t>はまさに「高度成長期</a:t>
            </a:r>
            <a:r>
              <a:rPr lang="ja-JP" altLang="en-US" dirty="0" smtClean="0"/>
              <a:t>」</a:t>
            </a:r>
            <a:endParaRPr lang="en-US" altLang="ja-JP" dirty="0"/>
          </a:p>
          <a:p>
            <a:pPr marL="0" indent="0">
              <a:buNone/>
            </a:pPr>
            <a:r>
              <a:rPr lang="ja-JP" altLang="en-US" dirty="0" smtClean="0"/>
              <a:t>工業</a:t>
            </a:r>
            <a:r>
              <a:rPr lang="ja-JP" altLang="en-US" dirty="0"/>
              <a:t>生産物は世界中で飛ぶように売れ，その資金を元にさらに科学技術，生産技術を</a:t>
            </a:r>
            <a:r>
              <a:rPr lang="ja-JP" altLang="en-US" dirty="0" smtClean="0"/>
              <a:t>高める</a:t>
            </a:r>
            <a:endParaRPr lang="en-US" altLang="ja-JP" dirty="0" smtClean="0"/>
          </a:p>
          <a:p>
            <a:pPr marL="0" indent="0">
              <a:buNone/>
            </a:pPr>
            <a:endParaRPr lang="en-US" altLang="ja-JP" dirty="0" smtClean="0"/>
          </a:p>
          <a:p>
            <a:pPr marL="0" indent="0">
              <a:buNone/>
            </a:pPr>
            <a:r>
              <a:rPr lang="ja-JP" altLang="en-US" dirty="0" smtClean="0"/>
              <a:t>その</a:t>
            </a:r>
            <a:r>
              <a:rPr lang="ja-JP" altLang="en-US" dirty="0"/>
              <a:t>最も輝かしい瞬間は</a:t>
            </a:r>
            <a:r>
              <a:rPr lang="en-US" altLang="ja-JP" dirty="0"/>
              <a:t>1970</a:t>
            </a:r>
            <a:r>
              <a:rPr lang="ja-JP" altLang="en-US" dirty="0"/>
              <a:t>年</a:t>
            </a:r>
            <a:r>
              <a:rPr lang="ja-JP" altLang="en-US" dirty="0" smtClean="0"/>
              <a:t>の「　　　　　　　　」</a:t>
            </a:r>
            <a:endParaRPr lang="ja-JP" altLang="en-US" dirty="0"/>
          </a:p>
          <a:p>
            <a:pPr marL="0" indent="0">
              <a:buNone/>
            </a:pPr>
            <a:endParaRPr kumimoji="1" lang="ja-JP" altLang="en-US" dirty="0"/>
          </a:p>
        </p:txBody>
      </p:sp>
      <p:sp>
        <p:nvSpPr>
          <p:cNvPr id="4" name="テキスト ボックス 3"/>
          <p:cNvSpPr txBox="1"/>
          <p:nvPr/>
        </p:nvSpPr>
        <p:spPr>
          <a:xfrm>
            <a:off x="6372200" y="6093296"/>
            <a:ext cx="2103969" cy="646331"/>
          </a:xfrm>
          <a:prstGeom prst="rect">
            <a:avLst/>
          </a:prstGeom>
          <a:noFill/>
        </p:spPr>
        <p:txBody>
          <a:bodyPr wrap="square" rtlCol="0">
            <a:spAutoFit/>
          </a:bodyPr>
          <a:lstStyle/>
          <a:p>
            <a:r>
              <a:rPr kumimoji="1" lang="ja-JP" altLang="en-US" sz="3600" b="1" dirty="0" smtClean="0">
                <a:solidFill>
                  <a:srgbClr val="FF0000"/>
                </a:solidFill>
              </a:rPr>
              <a:t>大阪万博</a:t>
            </a:r>
            <a:endParaRPr kumimoji="1" lang="ja-JP" altLang="en-US" sz="3600" b="1" dirty="0">
              <a:solidFill>
                <a:srgbClr val="FF0000"/>
              </a:solidFill>
            </a:endParaRPr>
          </a:p>
        </p:txBody>
      </p:sp>
      <p:sp>
        <p:nvSpPr>
          <p:cNvPr id="5" name="テキスト ボックス 4"/>
          <p:cNvSpPr txBox="1"/>
          <p:nvPr/>
        </p:nvSpPr>
        <p:spPr>
          <a:xfrm flipH="1">
            <a:off x="1691680" y="2028084"/>
            <a:ext cx="2592288" cy="646331"/>
          </a:xfrm>
          <a:prstGeom prst="rect">
            <a:avLst/>
          </a:prstGeom>
          <a:noFill/>
        </p:spPr>
        <p:txBody>
          <a:bodyPr wrap="square" rtlCol="0">
            <a:spAutoFit/>
          </a:bodyPr>
          <a:lstStyle/>
          <a:p>
            <a:r>
              <a:rPr kumimoji="1" lang="ja-JP" altLang="en-US" sz="3600" b="1" dirty="0" smtClean="0">
                <a:solidFill>
                  <a:srgbClr val="FF0000"/>
                </a:solidFill>
              </a:rPr>
              <a:t>スプートニク</a:t>
            </a:r>
            <a:endParaRPr kumimoji="1" lang="ja-JP" altLang="en-US" sz="3600" b="1" dirty="0">
              <a:solidFill>
                <a:srgbClr val="FF0000"/>
              </a:solidFill>
            </a:endParaRPr>
          </a:p>
        </p:txBody>
      </p:sp>
    </p:spTree>
    <p:extLst>
      <p:ext uri="{BB962C8B-B14F-4D97-AF65-F5344CB8AC3E}">
        <p14:creationId xmlns:p14="http://schemas.microsoft.com/office/powerpoint/2010/main" val="14792338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9144000" cy="6858000"/>
          </a:xfrm>
        </p:spPr>
        <p:txBody>
          <a:bodyPr>
            <a:normAutofit fontScale="92500" lnSpcReduction="10000"/>
          </a:bodyPr>
          <a:lstStyle/>
          <a:p>
            <a:pPr marL="0" indent="0">
              <a:buNone/>
            </a:pPr>
            <a:r>
              <a:rPr lang="ja-JP" altLang="en-US" sz="3600" dirty="0" smtClean="0"/>
              <a:t>その</a:t>
            </a:r>
            <a:r>
              <a:rPr lang="ja-JP" altLang="en-US" sz="3600" dirty="0"/>
              <a:t>裏</a:t>
            </a:r>
            <a:r>
              <a:rPr lang="ja-JP" altLang="en-US" sz="3600" dirty="0" smtClean="0"/>
              <a:t>で理科</a:t>
            </a:r>
            <a:r>
              <a:rPr lang="ja-JP" altLang="en-US" sz="3600" dirty="0"/>
              <a:t>離れの原因が少しずつ</a:t>
            </a:r>
            <a:r>
              <a:rPr lang="ja-JP" altLang="en-US" sz="3600" dirty="0" smtClean="0"/>
              <a:t>迫る</a:t>
            </a:r>
            <a:endParaRPr lang="en-US" altLang="ja-JP" sz="3600" dirty="0" smtClean="0"/>
          </a:p>
          <a:p>
            <a:pPr marL="0" indent="0">
              <a:buNone/>
            </a:pPr>
            <a:endParaRPr lang="en-US" altLang="ja-JP" dirty="0" smtClean="0"/>
          </a:p>
          <a:p>
            <a:pPr marL="0" indent="0">
              <a:buNone/>
            </a:pPr>
            <a:r>
              <a:rPr lang="ja-JP" altLang="en-US" dirty="0" smtClean="0"/>
              <a:t>　</a:t>
            </a:r>
            <a:r>
              <a:rPr lang="en-US" altLang="ja-JP" dirty="0" smtClean="0"/>
              <a:t>1953</a:t>
            </a:r>
            <a:r>
              <a:rPr lang="ja-JP" altLang="en-US" dirty="0" smtClean="0"/>
              <a:t>年「</a:t>
            </a:r>
            <a:r>
              <a:rPr lang="ja-JP" altLang="en-US" dirty="0"/>
              <a:t>水俣病第</a:t>
            </a:r>
            <a:r>
              <a:rPr lang="en-US" altLang="ja-JP" dirty="0"/>
              <a:t>1</a:t>
            </a:r>
            <a:r>
              <a:rPr lang="ja-JP" altLang="en-US" dirty="0"/>
              <a:t>号患者</a:t>
            </a:r>
            <a:r>
              <a:rPr lang="ja-JP" altLang="en-US" dirty="0" smtClean="0"/>
              <a:t>」</a:t>
            </a:r>
            <a:endParaRPr lang="en-US" altLang="ja-JP" dirty="0" smtClean="0"/>
          </a:p>
          <a:p>
            <a:pPr marL="0" indent="0">
              <a:buNone/>
            </a:pPr>
            <a:r>
              <a:rPr lang="ja-JP" altLang="en-US" dirty="0" smtClean="0"/>
              <a:t>　</a:t>
            </a:r>
            <a:r>
              <a:rPr lang="en-US" altLang="ja-JP" dirty="0" smtClean="0"/>
              <a:t>1968</a:t>
            </a:r>
            <a:r>
              <a:rPr lang="ja-JP" altLang="en-US" dirty="0" smtClean="0"/>
              <a:t>年「カネミライス油症事件</a:t>
            </a:r>
            <a:r>
              <a:rPr lang="ja-JP" altLang="en-US" dirty="0"/>
              <a:t>」などが</a:t>
            </a:r>
            <a:r>
              <a:rPr lang="ja-JP" altLang="en-US" dirty="0" smtClean="0"/>
              <a:t>続発</a:t>
            </a:r>
            <a:endParaRPr lang="en-US" altLang="ja-JP" dirty="0" smtClean="0"/>
          </a:p>
          <a:p>
            <a:pPr marL="0" indent="0">
              <a:buNone/>
            </a:pPr>
            <a:r>
              <a:rPr lang="ja-JP" altLang="en-US" dirty="0" smtClean="0"/>
              <a:t>　　　</a:t>
            </a:r>
            <a:r>
              <a:rPr lang="ja-JP" altLang="en-US" b="1" dirty="0" smtClean="0">
                <a:solidFill>
                  <a:srgbClr val="FF0000"/>
                </a:solidFill>
              </a:rPr>
              <a:t>→　国民</a:t>
            </a:r>
            <a:r>
              <a:rPr lang="ja-JP" altLang="en-US" b="1" dirty="0">
                <a:solidFill>
                  <a:srgbClr val="FF0000"/>
                </a:solidFill>
              </a:rPr>
              <a:t>に公害の深刻さが認知</a:t>
            </a:r>
            <a:r>
              <a:rPr lang="ja-JP" altLang="en-US" b="1" dirty="0" smtClean="0">
                <a:solidFill>
                  <a:srgbClr val="FF0000"/>
                </a:solidFill>
              </a:rPr>
              <a:t>される</a:t>
            </a:r>
            <a:endParaRPr lang="en-US" altLang="ja-JP" b="1" dirty="0" smtClean="0">
              <a:solidFill>
                <a:srgbClr val="FF0000"/>
              </a:solidFill>
            </a:endParaRPr>
          </a:p>
          <a:p>
            <a:pPr marL="0" indent="0">
              <a:buNone/>
            </a:pPr>
            <a:r>
              <a:rPr lang="ja-JP" altLang="en-US" dirty="0" smtClean="0"/>
              <a:t>　</a:t>
            </a:r>
            <a:endParaRPr lang="en-US" altLang="ja-JP" dirty="0" smtClean="0"/>
          </a:p>
          <a:p>
            <a:pPr marL="0" indent="0">
              <a:buNone/>
            </a:pPr>
            <a:r>
              <a:rPr lang="ja-JP" altLang="en-US" dirty="0" smtClean="0"/>
              <a:t>　　それらは約</a:t>
            </a:r>
            <a:r>
              <a:rPr lang="en-US" altLang="ja-JP" dirty="0"/>
              <a:t>10</a:t>
            </a:r>
            <a:r>
              <a:rPr lang="ja-JP" altLang="en-US" dirty="0"/>
              <a:t>年後に学習指導要領に</a:t>
            </a:r>
            <a:r>
              <a:rPr lang="ja-JP" altLang="en-US" dirty="0" smtClean="0"/>
              <a:t>反映</a:t>
            </a:r>
            <a:endParaRPr lang="en-US" altLang="ja-JP" dirty="0" smtClean="0"/>
          </a:p>
          <a:p>
            <a:pPr marL="0" indent="0">
              <a:buNone/>
            </a:pPr>
            <a:r>
              <a:rPr lang="ja-JP" altLang="en-US" dirty="0" smtClean="0"/>
              <a:t>　</a:t>
            </a:r>
            <a:r>
              <a:rPr lang="ja-JP" altLang="en-US" dirty="0"/>
              <a:t>　</a:t>
            </a:r>
            <a:r>
              <a:rPr lang="en-US" altLang="ja-JP" dirty="0" smtClean="0"/>
              <a:t>1970</a:t>
            </a:r>
            <a:r>
              <a:rPr lang="ja-JP" altLang="en-US" dirty="0" smtClean="0"/>
              <a:t>後半の学習</a:t>
            </a:r>
            <a:r>
              <a:rPr lang="ja-JP" altLang="en-US" dirty="0"/>
              <a:t>指導</a:t>
            </a:r>
            <a:r>
              <a:rPr lang="ja-JP" altLang="en-US" dirty="0" smtClean="0"/>
              <a:t>要領</a:t>
            </a:r>
            <a:endParaRPr lang="en-US" altLang="ja-JP" dirty="0" smtClean="0"/>
          </a:p>
          <a:p>
            <a:pPr marL="0" indent="0">
              <a:buNone/>
            </a:pPr>
            <a:r>
              <a:rPr lang="ja-JP" altLang="en-US" dirty="0"/>
              <a:t>　</a:t>
            </a:r>
            <a:r>
              <a:rPr lang="ja-JP" altLang="en-US" dirty="0" smtClean="0"/>
              <a:t>　</a:t>
            </a:r>
            <a:r>
              <a:rPr lang="ja-JP" altLang="en-US" b="1" dirty="0" smtClean="0">
                <a:solidFill>
                  <a:srgbClr val="002060"/>
                </a:solidFill>
              </a:rPr>
              <a:t>「</a:t>
            </a:r>
            <a:r>
              <a:rPr lang="ja-JP" altLang="en-US" b="1" dirty="0">
                <a:solidFill>
                  <a:srgbClr val="002060"/>
                </a:solidFill>
              </a:rPr>
              <a:t>自然を愛する豊かな心情の育成」</a:t>
            </a:r>
            <a:r>
              <a:rPr lang="ja-JP" altLang="en-US" dirty="0"/>
              <a:t>の</a:t>
            </a:r>
            <a:r>
              <a:rPr lang="ja-JP" altLang="en-US" dirty="0" smtClean="0"/>
              <a:t>必要性登場</a:t>
            </a:r>
            <a:endParaRPr lang="en-US" altLang="ja-JP" dirty="0" smtClean="0"/>
          </a:p>
          <a:p>
            <a:pPr marL="0" indent="0">
              <a:buNone/>
            </a:pPr>
            <a:endParaRPr lang="en-US" altLang="ja-JP" dirty="0" smtClean="0"/>
          </a:p>
          <a:p>
            <a:pPr marL="0" indent="0">
              <a:buNone/>
            </a:pPr>
            <a:r>
              <a:rPr lang="ja-JP" altLang="en-US" dirty="0" smtClean="0"/>
              <a:t>　　　→　大阪</a:t>
            </a:r>
            <a:r>
              <a:rPr lang="ja-JP" altLang="en-US" dirty="0"/>
              <a:t>万博が終わり，追いつけ追い越せ</a:t>
            </a:r>
            <a:r>
              <a:rPr lang="ja-JP" altLang="en-US" dirty="0" smtClean="0"/>
              <a:t>が</a:t>
            </a:r>
            <a:endParaRPr lang="en-US" altLang="ja-JP" dirty="0" smtClean="0"/>
          </a:p>
          <a:p>
            <a:pPr marL="0" indent="0">
              <a:buNone/>
            </a:pPr>
            <a:r>
              <a:rPr lang="ja-JP" altLang="en-US" dirty="0"/>
              <a:t>　</a:t>
            </a:r>
            <a:r>
              <a:rPr lang="ja-JP" altLang="en-US" dirty="0" smtClean="0"/>
              <a:t>　　　　　　　　　　　　　　　　　　　　　　　一段落</a:t>
            </a:r>
            <a:r>
              <a:rPr lang="ja-JP" altLang="en-US" dirty="0"/>
              <a:t>した</a:t>
            </a:r>
            <a:r>
              <a:rPr lang="ja-JP" altLang="en-US" dirty="0" smtClean="0"/>
              <a:t>頃</a:t>
            </a:r>
            <a:endParaRPr lang="en-US" altLang="ja-JP" dirty="0"/>
          </a:p>
          <a:p>
            <a:pPr marL="0" indent="0">
              <a:buNone/>
            </a:pPr>
            <a:r>
              <a:rPr lang="ja-JP" altLang="en-US" dirty="0" smtClean="0"/>
              <a:t>　　　→　大量</a:t>
            </a:r>
            <a:r>
              <a:rPr lang="ja-JP" altLang="en-US" dirty="0"/>
              <a:t>消費社会から循環型社会への</a:t>
            </a:r>
            <a:r>
              <a:rPr lang="ja-JP" altLang="en-US" dirty="0" smtClean="0"/>
              <a:t>転換期</a:t>
            </a:r>
            <a:endParaRPr kumimoji="1" lang="ja-JP" altLang="en-US" dirty="0"/>
          </a:p>
        </p:txBody>
      </p:sp>
    </p:spTree>
    <p:extLst>
      <p:ext uri="{BB962C8B-B14F-4D97-AF65-F5344CB8AC3E}">
        <p14:creationId xmlns:p14="http://schemas.microsoft.com/office/powerpoint/2010/main" val="10582686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9144000" cy="6858000"/>
          </a:xfrm>
        </p:spPr>
        <p:txBody>
          <a:bodyPr>
            <a:normAutofit/>
          </a:bodyPr>
          <a:lstStyle/>
          <a:p>
            <a:pPr marL="0" indent="0">
              <a:buNone/>
            </a:pPr>
            <a:r>
              <a:rPr lang="ja-JP" altLang="en-US" sz="4000" b="1" dirty="0" smtClean="0">
                <a:solidFill>
                  <a:srgbClr val="002060"/>
                </a:solidFill>
              </a:rPr>
              <a:t>以前</a:t>
            </a:r>
            <a:endParaRPr lang="en-US" altLang="ja-JP" sz="4000" b="1" dirty="0" smtClean="0">
              <a:solidFill>
                <a:srgbClr val="002060"/>
              </a:solidFill>
            </a:endParaRPr>
          </a:p>
          <a:p>
            <a:pPr marL="0" indent="0">
              <a:buNone/>
            </a:pPr>
            <a:r>
              <a:rPr lang="ja-JP" altLang="en-US" dirty="0" smtClean="0"/>
              <a:t>　科学</a:t>
            </a:r>
            <a:r>
              <a:rPr lang="ja-JP" altLang="en-US" dirty="0"/>
              <a:t>技術の</a:t>
            </a:r>
            <a:r>
              <a:rPr lang="ja-JP" altLang="en-US" dirty="0" smtClean="0"/>
              <a:t>進歩</a:t>
            </a:r>
            <a:r>
              <a:rPr lang="ja-JP" altLang="en-US" dirty="0"/>
              <a:t>で</a:t>
            </a:r>
            <a:r>
              <a:rPr lang="ja-JP" altLang="en-US" dirty="0" smtClean="0"/>
              <a:t>物質的</a:t>
            </a:r>
            <a:r>
              <a:rPr lang="ja-JP" altLang="en-US" dirty="0"/>
              <a:t>に豊かな生活を</a:t>
            </a:r>
            <a:r>
              <a:rPr lang="ja-JP" altLang="en-US" dirty="0" smtClean="0"/>
              <a:t>目指す</a:t>
            </a:r>
            <a:endParaRPr lang="en-US" altLang="ja-JP" dirty="0" smtClean="0"/>
          </a:p>
          <a:p>
            <a:pPr marL="0" indent="0">
              <a:buNone/>
            </a:pPr>
            <a:r>
              <a:rPr lang="ja-JP" altLang="en-US" dirty="0" smtClean="0"/>
              <a:t>　→目標</a:t>
            </a:r>
            <a:r>
              <a:rPr lang="ja-JP" altLang="en-US" dirty="0"/>
              <a:t>が明確</a:t>
            </a:r>
            <a:r>
              <a:rPr lang="ja-JP" altLang="en-US" dirty="0" smtClean="0"/>
              <a:t>で</a:t>
            </a:r>
            <a:r>
              <a:rPr lang="ja-JP" altLang="en-US" dirty="0"/>
              <a:t>，</a:t>
            </a:r>
            <a:r>
              <a:rPr lang="ja-JP" altLang="en-US" dirty="0" smtClean="0"/>
              <a:t>理科</a:t>
            </a:r>
            <a:r>
              <a:rPr lang="ja-JP" altLang="en-US" dirty="0"/>
              <a:t>を学ぶ意義が</a:t>
            </a:r>
            <a:r>
              <a:rPr lang="ja-JP" altLang="en-US" dirty="0" smtClean="0"/>
              <a:t>感じられた</a:t>
            </a:r>
            <a:endParaRPr lang="en-US" altLang="ja-JP" dirty="0" smtClean="0"/>
          </a:p>
          <a:p>
            <a:pPr marL="0" indent="0">
              <a:buNone/>
            </a:pPr>
            <a:endParaRPr lang="en-US" altLang="ja-JP" b="1" dirty="0" smtClean="0">
              <a:solidFill>
                <a:srgbClr val="FF0000"/>
              </a:solidFill>
            </a:endParaRPr>
          </a:p>
          <a:p>
            <a:pPr marL="0" indent="0">
              <a:buNone/>
            </a:pPr>
            <a:r>
              <a:rPr lang="ja-JP" altLang="en-US" sz="4000" b="1" dirty="0" smtClean="0">
                <a:solidFill>
                  <a:srgbClr val="FF0000"/>
                </a:solidFill>
              </a:rPr>
              <a:t>その後</a:t>
            </a:r>
            <a:endParaRPr lang="en-US" altLang="ja-JP" sz="4000" b="1" dirty="0" smtClean="0">
              <a:solidFill>
                <a:srgbClr val="FF0000"/>
              </a:solidFill>
            </a:endParaRPr>
          </a:p>
          <a:p>
            <a:pPr marL="0" indent="0">
              <a:buNone/>
            </a:pPr>
            <a:r>
              <a:rPr lang="ja-JP" altLang="en-US" dirty="0" smtClean="0"/>
              <a:t>　循環型</a:t>
            </a:r>
            <a:r>
              <a:rPr lang="ja-JP" altLang="en-US" dirty="0"/>
              <a:t>社会への</a:t>
            </a:r>
            <a:r>
              <a:rPr lang="ja-JP" altLang="en-US" dirty="0" smtClean="0"/>
              <a:t>転換期</a:t>
            </a:r>
            <a:endParaRPr lang="en-US" altLang="ja-JP" dirty="0"/>
          </a:p>
          <a:p>
            <a:pPr marL="0" indent="0">
              <a:buNone/>
            </a:pPr>
            <a:r>
              <a:rPr lang="ja-JP" altLang="en-US" dirty="0" smtClean="0"/>
              <a:t>　→価値観</a:t>
            </a:r>
            <a:r>
              <a:rPr lang="ja-JP" altLang="en-US" dirty="0"/>
              <a:t>の変化が理科を学ぶ意義を</a:t>
            </a:r>
            <a:r>
              <a:rPr lang="ja-JP" altLang="en-US" dirty="0" smtClean="0"/>
              <a:t>希薄化</a:t>
            </a:r>
            <a:endParaRPr lang="en-US" altLang="ja-JP" dirty="0" smtClean="0"/>
          </a:p>
          <a:p>
            <a:pPr marL="0" indent="0">
              <a:buNone/>
            </a:pPr>
            <a:endParaRPr lang="en-US" altLang="ja-JP" b="1" dirty="0" smtClean="0"/>
          </a:p>
          <a:p>
            <a:pPr marL="0" indent="0">
              <a:buNone/>
            </a:pPr>
            <a:r>
              <a:rPr lang="ja-JP" altLang="en-US" sz="4000" b="1" dirty="0" smtClean="0"/>
              <a:t>現在</a:t>
            </a:r>
            <a:endParaRPr lang="en-US" altLang="ja-JP" sz="4000" b="1" dirty="0" smtClean="0"/>
          </a:p>
          <a:p>
            <a:pPr marL="0" indent="0">
              <a:buNone/>
            </a:pPr>
            <a:r>
              <a:rPr lang="ja-JP" altLang="en-US" dirty="0" smtClean="0"/>
              <a:t>　中学校理科は</a:t>
            </a:r>
            <a:r>
              <a:rPr lang="en-US" altLang="ja-JP" dirty="0"/>
              <a:t>3</a:t>
            </a:r>
            <a:r>
              <a:rPr lang="ja-JP" altLang="en-US" dirty="0" smtClean="0"/>
              <a:t>年最終章</a:t>
            </a:r>
            <a:r>
              <a:rPr lang="ja-JP" altLang="en-US" dirty="0"/>
              <a:t>で「理科を学ぶ意義」</a:t>
            </a:r>
            <a:r>
              <a:rPr lang="ja-JP" altLang="en-US" dirty="0" smtClean="0"/>
              <a:t>に</a:t>
            </a:r>
            <a:endParaRPr lang="en-US" altLang="ja-JP" dirty="0" smtClean="0"/>
          </a:p>
          <a:p>
            <a:pPr marL="0" indent="0">
              <a:buNone/>
            </a:pPr>
            <a:r>
              <a:rPr lang="ja-JP" altLang="en-US" dirty="0"/>
              <a:t>　</a:t>
            </a:r>
            <a:r>
              <a:rPr lang="ja-JP" altLang="en-US" dirty="0" smtClean="0"/>
              <a:t>触れる内容</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17701332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0"/>
            <a:ext cx="9144000" cy="6669360"/>
          </a:xfrm>
        </p:spPr>
        <p:txBody>
          <a:bodyPr/>
          <a:lstStyle/>
          <a:p>
            <a:pPr marL="0" indent="0">
              <a:buNone/>
            </a:pPr>
            <a:r>
              <a:rPr lang="en-US" altLang="ja-JP" sz="3600" b="1" dirty="0" smtClean="0"/>
              <a:t>2008</a:t>
            </a:r>
            <a:r>
              <a:rPr lang="ja-JP" altLang="en-US" sz="3600" b="1" dirty="0" smtClean="0"/>
              <a:t>年の学習指導要領の改訂</a:t>
            </a:r>
            <a:endParaRPr lang="en-US" altLang="ja-JP" sz="3600" b="1" dirty="0" smtClean="0"/>
          </a:p>
          <a:p>
            <a:pPr marL="0" indent="0">
              <a:buNone/>
            </a:pPr>
            <a:endParaRPr lang="en-US" altLang="ja-JP" dirty="0" smtClean="0"/>
          </a:p>
          <a:p>
            <a:pPr marL="0" indent="0">
              <a:buNone/>
            </a:pPr>
            <a:r>
              <a:rPr lang="ja-JP" altLang="en-US" dirty="0" smtClean="0"/>
              <a:t>　　</a:t>
            </a:r>
            <a:r>
              <a:rPr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「一層の環境保全の態度や持続可能な社会の</a:t>
            </a:r>
            <a:endParaRPr lang="en-US" altLang="ja-JP"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buNone/>
            </a:pPr>
            <a:r>
              <a:rPr lang="ja-JP"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構築が求められ，知識や理解，関心だけでなく，　</a:t>
            </a:r>
            <a:endParaRPr lang="en-US" altLang="ja-JP"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buNone/>
            </a:pPr>
            <a:r>
              <a:rPr lang="ja-JP"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それらに進んで関わることを重視」</a:t>
            </a:r>
            <a:endParaRPr lang="en-US" altLang="ja-JP"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buNone/>
            </a:pPr>
            <a:endParaRPr lang="en-US" altLang="ja-JP" dirty="0" smtClean="0"/>
          </a:p>
          <a:p>
            <a:pPr marL="0" indent="0">
              <a:buNone/>
            </a:pPr>
            <a:r>
              <a:rPr lang="ja-JP" altLang="en-US" dirty="0" smtClean="0"/>
              <a:t>　→　大量消費社会の構築のために理科を学ぶ</a:t>
            </a:r>
            <a:endParaRPr lang="en-US" altLang="ja-JP" dirty="0" smtClean="0"/>
          </a:p>
          <a:p>
            <a:pPr marL="0" indent="0">
              <a:buNone/>
            </a:pPr>
            <a:r>
              <a:rPr lang="ja-JP" altLang="en-US" dirty="0"/>
              <a:t>　</a:t>
            </a:r>
            <a:r>
              <a:rPr lang="ja-JP" altLang="en-US" dirty="0" smtClean="0"/>
              <a:t>　　のではなく</a:t>
            </a:r>
            <a:r>
              <a:rPr lang="ja-JP" altLang="en-US" b="1" dirty="0" smtClean="0">
                <a:solidFill>
                  <a:srgbClr val="FF0000"/>
                </a:solidFill>
              </a:rPr>
              <a:t>持続可能な社会を構築するため</a:t>
            </a:r>
            <a:endParaRPr lang="en-US" altLang="ja-JP" b="1" dirty="0" smtClean="0">
              <a:solidFill>
                <a:srgbClr val="FF0000"/>
              </a:solidFill>
            </a:endParaRPr>
          </a:p>
          <a:p>
            <a:pPr marL="0" indent="0">
              <a:buNone/>
            </a:pPr>
            <a:r>
              <a:rPr lang="ja-JP" altLang="en-US" b="1" dirty="0">
                <a:solidFill>
                  <a:srgbClr val="FF0000"/>
                </a:solidFill>
              </a:rPr>
              <a:t>　</a:t>
            </a:r>
            <a:r>
              <a:rPr lang="ja-JP" altLang="en-US" b="1" dirty="0" smtClean="0">
                <a:solidFill>
                  <a:srgbClr val="FF0000"/>
                </a:solidFill>
              </a:rPr>
              <a:t>　　に理科を学ぶ</a:t>
            </a:r>
          </a:p>
          <a:p>
            <a:pPr marL="0" indent="0">
              <a:buNone/>
            </a:pPr>
            <a:endParaRPr kumimoji="1" lang="ja-JP" altLang="en-US" dirty="0"/>
          </a:p>
        </p:txBody>
      </p:sp>
    </p:spTree>
    <p:extLst>
      <p:ext uri="{BB962C8B-B14F-4D97-AF65-F5344CB8AC3E}">
        <p14:creationId xmlns:p14="http://schemas.microsoft.com/office/powerpoint/2010/main" val="850044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2320</TotalTime>
  <Words>548</Words>
  <Application>Microsoft Office PowerPoint</Application>
  <PresentationFormat>画面に合わせる (4:3)</PresentationFormat>
  <Paragraphs>377</Paragraphs>
  <Slides>49</Slides>
  <Notes>1</Notes>
  <HiddenSlides>0</HiddenSlides>
  <MMClips>0</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Office ​​テーマ</vt:lpstr>
      <vt:lpstr>輪講資料　2012.9.12（海老崎功）</vt:lpstr>
      <vt:lpstr>問題と目的</vt:lpstr>
      <vt:lpstr>PowerPoint プレゼンテーション</vt:lpstr>
      <vt:lpstr>PowerPoint プレゼンテーション</vt:lpstr>
      <vt:lpstr>PowerPoint プレゼンテーション</vt:lpstr>
      <vt:lpstr>理科を学ぶ意義の変化</vt:lpstr>
      <vt:lpstr>PowerPoint プレゼンテーション</vt:lpstr>
      <vt:lpstr>PowerPoint プレゼンテーション</vt:lpstr>
      <vt:lpstr>PowerPoint プレゼンテーション</vt:lpstr>
      <vt:lpstr>理科離れの原因</vt:lpstr>
      <vt:lpstr>日本の「エネルギー環境教育」の 実態はどうか　　　</vt:lpstr>
      <vt:lpstr>１．教育センターにおけるエネルギー環境教育の教員研修の調査</vt:lpstr>
      <vt:lpstr>　1.2.調査方法</vt:lpstr>
      <vt:lpstr>　２．調査結果</vt:lpstr>
      <vt:lpstr>２.１研修講座の開催日数と各講座の定員</vt:lpstr>
      <vt:lpstr>PowerPoint プレゼンテーション</vt:lpstr>
      <vt:lpstr>　2.2.研修講座の対象者</vt:lpstr>
      <vt:lpstr>　2.3.研修講座で実際に行われた内容</vt:lpstr>
      <vt:lpstr>　2.3.1.講義</vt:lpstr>
      <vt:lpstr>　2.3.2.野外実習</vt:lpstr>
      <vt:lpstr>PowerPoint プレゼンテーション</vt:lpstr>
      <vt:lpstr>　2.3.3.施設見学</vt:lpstr>
      <vt:lpstr>　2.3.4.観察一実験</vt:lpstr>
      <vt:lpstr>　2.3.5.ものづくり</vt:lpstr>
      <vt:lpstr>　2.3.6.事例発表・討論</vt:lpstr>
      <vt:lpstr>　2.3.7ビデオ等の視聴</vt:lpstr>
      <vt:lpstr>　2.4.研修講座でエネルギー教育を 　　　　　　　　　　　　　扱った場合の内容</vt:lpstr>
      <vt:lpstr>　2.5.研修講座の担当講師の属性</vt:lpstr>
      <vt:lpstr>　2.6.研修講座での今後の 　　工夫したい点や重点を置きたいこと</vt:lpstr>
      <vt:lpstr>　2.7.環境･エネルギー教育を行う上での 　　　　　　　　　　各教育センターでの課題</vt:lpstr>
      <vt:lpstr>　３．考察</vt:lpstr>
      <vt:lpstr>　「０～１日の開催」 　　　小学校42.9％ 　　　中学校37.1％ 　　　高校45.7％</vt:lpstr>
      <vt:lpstr>　3.2.研修への参加者について</vt:lpstr>
      <vt:lpstr>　3.3.総合的な学習の時間で，積極的に 　　　エネルギー環境教育を行っていると 　　　考えられる場合について</vt:lpstr>
      <vt:lpstr>　課題</vt:lpstr>
      <vt:lpstr>　結　論</vt:lpstr>
      <vt:lpstr>PowerPoint プレゼンテーション</vt:lpstr>
      <vt:lpstr>京教大附属桃山中学校での実証実験</vt:lpstr>
      <vt:lpstr>PowerPoint プレゼンテーション</vt:lpstr>
      <vt:lpstr>PowerPoint プレゼンテーション</vt:lpstr>
      <vt:lpstr>PowerPoint プレゼンテーション</vt:lpstr>
      <vt:lpstr>　京都議定書批准</vt:lpstr>
      <vt:lpstr>PowerPoint プレゼンテーション</vt:lpstr>
      <vt:lpstr>PowerPoint プレゼンテーション</vt:lpstr>
      <vt:lpstr>　謝　辞</vt:lpstr>
      <vt:lpstr>文部科学省組織規則</vt:lpstr>
      <vt:lpstr>京都市青少年科学センターの研修</vt:lpstr>
      <vt:lpstr>研修は行われていないのか？</vt:lpstr>
      <vt:lpstr>教員研修講師実績（本業外のもの）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輪講資料　2012.4.11</dc:title>
  <dc:creator>FJ-USER</dc:creator>
  <cp:lastModifiedBy>ebisaki</cp:lastModifiedBy>
  <cp:revision>121</cp:revision>
  <dcterms:created xsi:type="dcterms:W3CDTF">2012-04-07T02:11:24Z</dcterms:created>
  <dcterms:modified xsi:type="dcterms:W3CDTF">2012-09-12T06:59:14Z</dcterms:modified>
</cp:coreProperties>
</file>