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66"/>
  </p:notesMasterIdLst>
  <p:handoutMasterIdLst>
    <p:handoutMasterId r:id="rId67"/>
  </p:handoutMasterIdLst>
  <p:sldIdLst>
    <p:sldId id="383" r:id="rId4"/>
    <p:sldId id="575" r:id="rId5"/>
    <p:sldId id="576" r:id="rId6"/>
    <p:sldId id="374" r:id="rId7"/>
    <p:sldId id="267" r:id="rId8"/>
    <p:sldId id="411" r:id="rId9"/>
    <p:sldId id="412" r:id="rId10"/>
    <p:sldId id="415" r:id="rId11"/>
    <p:sldId id="416" r:id="rId12"/>
    <p:sldId id="501" r:id="rId13"/>
    <p:sldId id="502" r:id="rId14"/>
    <p:sldId id="295" r:id="rId15"/>
    <p:sldId id="588" r:id="rId16"/>
    <p:sldId id="587" r:id="rId17"/>
    <p:sldId id="315" r:id="rId18"/>
    <p:sldId id="492" r:id="rId19"/>
    <p:sldId id="468" r:id="rId20"/>
    <p:sldId id="469" r:id="rId21"/>
    <p:sldId id="536" r:id="rId22"/>
    <p:sldId id="506" r:id="rId23"/>
    <p:sldId id="508" r:id="rId24"/>
    <p:sldId id="509" r:id="rId25"/>
    <p:sldId id="510" r:id="rId26"/>
    <p:sldId id="537" r:id="rId27"/>
    <p:sldId id="333" r:id="rId28"/>
    <p:sldId id="473" r:id="rId29"/>
    <p:sldId id="538" r:id="rId30"/>
    <p:sldId id="336" r:id="rId31"/>
    <p:sldId id="569" r:id="rId32"/>
    <p:sldId id="571" r:id="rId33"/>
    <p:sldId id="582" r:id="rId34"/>
    <p:sldId id="410" r:id="rId35"/>
    <p:sldId id="580" r:id="rId36"/>
    <p:sldId id="581" r:id="rId37"/>
    <p:sldId id="585" r:id="rId38"/>
    <p:sldId id="589" r:id="rId39"/>
    <p:sldId id="539" r:id="rId40"/>
    <p:sldId id="568" r:id="rId41"/>
    <p:sldId id="540" r:id="rId42"/>
    <p:sldId id="516" r:id="rId43"/>
    <p:sldId id="517" r:id="rId44"/>
    <p:sldId id="590" r:id="rId45"/>
    <p:sldId id="541" r:id="rId46"/>
    <p:sldId id="522" r:id="rId47"/>
    <p:sldId id="583" r:id="rId48"/>
    <p:sldId id="584" r:id="rId49"/>
    <p:sldId id="558" r:id="rId50"/>
    <p:sldId id="543" r:id="rId51"/>
    <p:sldId id="531" r:id="rId52"/>
    <p:sldId id="534" r:id="rId53"/>
    <p:sldId id="533" r:id="rId54"/>
    <p:sldId id="544" r:id="rId55"/>
    <p:sldId id="545" r:id="rId56"/>
    <p:sldId id="547" r:id="rId57"/>
    <p:sldId id="559" r:id="rId58"/>
    <p:sldId id="561" r:id="rId59"/>
    <p:sldId id="549" r:id="rId60"/>
    <p:sldId id="548" r:id="rId61"/>
    <p:sldId id="577" r:id="rId62"/>
    <p:sldId id="556" r:id="rId63"/>
    <p:sldId id="520" r:id="rId64"/>
    <p:sldId id="493" r:id="rId65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">
          <p15:clr>
            <a:srgbClr val="A4A3A4"/>
          </p15:clr>
        </p15:guide>
        <p15:guide id="2" pos="40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5FF"/>
    <a:srgbClr val="800080"/>
    <a:srgbClr val="008000"/>
    <a:srgbClr val="FF9933"/>
    <a:srgbClr val="33CCCC"/>
    <a:srgbClr val="009999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7" autoAdjust="0"/>
    <p:restoredTop sz="96649" autoAdjust="0"/>
  </p:normalViewPr>
  <p:slideViewPr>
    <p:cSldViewPr>
      <p:cViewPr varScale="1">
        <p:scale>
          <a:sx n="70" d="100"/>
          <a:sy n="70" d="100"/>
        </p:scale>
        <p:origin x="-1296" y="-102"/>
      </p:cViewPr>
      <p:guideLst>
        <p:guide orient="horz" pos="432"/>
        <p:guide pos="4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1716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wmf"/><Relationship Id="rId4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fld id="{77B14C07-12A3-4477-94D0-3978292D88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1986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ea typeface="ＭＳ Ｐゴシック" pitchFamily="50" charset="-128"/>
              </a:defRPr>
            </a:lvl1pPr>
          </a:lstStyle>
          <a:p>
            <a:pPr>
              <a:defRPr/>
            </a:pPr>
            <a:fld id="{4A6D589D-E836-4C4A-BB20-225F50CB02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52782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mtClean="0">
                <a:ea typeface="ＭＳ Ｐゴシック" panose="020B0600070205080204" pitchFamily="50" charset="-128"/>
              </a:rPr>
              <a:t>学校教育及び社会教育におけるエネルギー・環境教育のあり方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89B0FF-58E4-493A-9CF2-A852E98EA4EC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49760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mtClean="0">
                <a:ea typeface="ＭＳ Ｐゴシック" panose="020B0600070205080204" pitchFamily="50" charset="-128"/>
              </a:rPr>
              <a:t>学校教育及び社会教育におけるエネルギー・環境教育のあり方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829AA6D-067E-4D16-AB1E-5DB353496C88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15340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1089FABC-E5D0-4E12-9820-61E120A8768D}" type="slidenum">
              <a:rPr lang="en-US" altLang="ja-JP" sz="1200" smtClean="0">
                <a:latin typeface="Calibri" panose="020F0502020204030204" pitchFamily="34" charset="0"/>
              </a:rPr>
              <a:pPr/>
              <a:t>46</a:t>
            </a:fld>
            <a:endParaRPr lang="en-US" altLang="ja-JP" sz="1200" smtClean="0">
              <a:latin typeface="Calibri" panose="020F050202020403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15407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mtClean="0">
                <a:ea typeface="ＭＳ Ｐゴシック" panose="020B0600070205080204" pitchFamily="50" charset="-128"/>
              </a:rPr>
              <a:t>学校教育及び社会教育におけるエネルギー・環境教育のあり方</a:t>
            </a:r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A19E1BF-BE3F-4445-ACEF-421B1208E366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62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96592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C447F-652C-4177-A6A6-215744C45E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325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89C86-C8B5-4EBF-A185-2CB596625D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591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9062-59AB-4374-8092-9B4A985E74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5441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BB85C-699C-4815-8977-07C7157BBA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89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2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73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8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DFDF0-DA4F-4EBA-8C33-AF7D5827EB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0554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9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5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20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92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53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3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11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32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1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55357-58AF-4119-8B93-908201DE6F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546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01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7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54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24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9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E799F-0030-4756-9030-FDC57C0E1D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303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9571-D7BA-4CD5-B13F-14C22AFC7A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119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F71C-3408-4CB5-9610-99307665D2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652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31418-980C-4B7B-84C8-DFBE5A45939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681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C3F31-5C12-408F-9323-1E03DCB870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676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B746-AF76-48B1-91D9-AB3FED6C7B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605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学校教育及び社会教育におけるエネルギー・環境教育のあり方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49D65A41-E5BB-467F-A2A9-8B5E728D06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118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2ABCE5-52E0-42FE-872B-548D8BE2F39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2014/10/8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3B04314-EEAA-492A-B60A-6EBAD35F380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70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www.mext.go.jp/a_menu/kagaku/daisuki/image/main_navi.gi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64.png"/><Relationship Id="rId4" Type="http://schemas.openxmlformats.org/officeDocument/2006/relationships/image" Target="../media/image61.wmf"/><Relationship Id="rId9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7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AE655-BC52-48DF-9A8F-018E4841F23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255588"/>
            <a:ext cx="8001000" cy="2520950"/>
          </a:xfrm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ja-JP" altLang="en-US" sz="54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サイエンス・コミュニケーション活動が開く夢</a:t>
            </a:r>
            <a:r>
              <a:rPr lang="en-US" altLang="ja-JP" sz="54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/>
            </a:r>
            <a:br>
              <a:rPr lang="en-US" altLang="ja-JP" sz="54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</a:br>
            <a:r>
              <a:rPr lang="ja-JP" altLang="en-US" sz="40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　</a:t>
            </a:r>
            <a:r>
              <a:rPr lang="en-US" altLang="ja-JP" sz="40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-</a:t>
            </a:r>
            <a:r>
              <a:rPr lang="ja-JP" altLang="en-US" sz="40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 つながる思いプロジェクト </a:t>
            </a:r>
            <a:r>
              <a:rPr lang="en-US" altLang="ja-JP" sz="40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-</a:t>
            </a:r>
            <a:endParaRPr lang="ja-JP" altLang="en-US" sz="5400" b="1" smtClean="0">
              <a:solidFill>
                <a:srgbClr val="7030A0"/>
              </a:solidFill>
              <a:ea typeface="HGｺﾞｼｯｸE" panose="020B0909000000000000" pitchFamily="49" charset="-128"/>
            </a:endParaRP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2924175"/>
            <a:ext cx="6983412" cy="372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F4BE27-F5E0-44E5-9B42-A5B06A2E20E1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ja-JP" sz="1400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827088" y="6400800"/>
            <a:ext cx="806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高校物理の好嫌度（男子）　　　　高校物理の好嫌度（女子）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AD55C5-3642-489F-8D19-3937447E78F7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ja-JP" sz="1400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827088" y="6400800"/>
            <a:ext cx="806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高校物理の自信度（男子）　　　　高校物理の自信度（女子）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EEAEE4-C0B8-464B-8CC2-A3F03369D7F0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ja-JP" sz="1400" smtClean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871663" y="1743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828800" y="425450"/>
            <a:ext cx="5629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好嫌度　　　　　　　　　　　　　　自信度</a:t>
            </a:r>
          </a:p>
        </p:txBody>
      </p:sp>
      <p:graphicFrame>
        <p:nvGraphicFramePr>
          <p:cNvPr id="17413" name="Object 7"/>
          <p:cNvGraphicFramePr>
            <a:graphicFrameLocks noChangeAspect="1"/>
          </p:cNvGraphicFramePr>
          <p:nvPr/>
        </p:nvGraphicFramePr>
        <p:xfrm>
          <a:off x="0" y="914400"/>
          <a:ext cx="441483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ビットマップ イメージ" r:id="rId3" imgW="3734321" imgH="4704762" progId="Paint.Picture">
                  <p:embed/>
                </p:oleObj>
              </mc:Choice>
              <mc:Fallback>
                <p:oleObj name="ビットマップ イメージ" r:id="rId3" imgW="3734321" imgH="4704762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441483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8"/>
          <p:cNvGraphicFramePr>
            <a:graphicFrameLocks noChangeAspect="1"/>
          </p:cNvGraphicFramePr>
          <p:nvPr/>
        </p:nvGraphicFramePr>
        <p:xfrm>
          <a:off x="4495800" y="914400"/>
          <a:ext cx="4494213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ビットマップ イメージ" r:id="rId5" imgW="3801006" imgH="4704762" progId="Paint.Picture">
                  <p:embed/>
                </p:oleObj>
              </mc:Choice>
              <mc:Fallback>
                <p:oleObj name="ビットマップ イメージ" r:id="rId5" imgW="3801006" imgH="4704762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914400"/>
                        <a:ext cx="4494213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23528" y="1700808"/>
            <a:ext cx="8820472" cy="4464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72008"/>
            <a:ext cx="9144000" cy="1556792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中央教育審議会初等中等教育分科会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高等学校教育部会審議まとめ</a:t>
            </a:r>
            <a:r>
              <a:rPr kumimoji="1" lang="en-US" altLang="ja-JP" sz="3200" dirty="0" smtClean="0"/>
              <a:t>(</a:t>
            </a:r>
            <a:r>
              <a:rPr kumimoji="1" lang="ja-JP" altLang="en-US" sz="3200" dirty="0" smtClean="0"/>
              <a:t>平成</a:t>
            </a:r>
            <a:r>
              <a:rPr kumimoji="1" lang="en-US" altLang="ja-JP" sz="3200" dirty="0" smtClean="0"/>
              <a:t>26</a:t>
            </a:r>
            <a:r>
              <a:rPr kumimoji="1" lang="ja-JP" altLang="en-US" sz="3200" dirty="0" smtClean="0"/>
              <a:t>年</a:t>
            </a:r>
            <a:r>
              <a:rPr kumimoji="1" lang="en-US" altLang="ja-JP" sz="3200" dirty="0" smtClean="0"/>
              <a:t>6</a:t>
            </a:r>
            <a:r>
              <a:rPr lang="ja-JP" altLang="en-US" sz="3200" dirty="0"/>
              <a:t>月</a:t>
            </a:r>
            <a:r>
              <a:rPr kumimoji="1" lang="en-US" altLang="ja-JP" sz="3200" dirty="0" smtClean="0"/>
              <a:t>)</a:t>
            </a:r>
            <a:r>
              <a:rPr kumimoji="1" lang="ja-JP" altLang="en-US" sz="3200" dirty="0" smtClean="0"/>
              <a:t>概要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2800" dirty="0" smtClean="0"/>
              <a:t>～高校教育の質の確保・向上に向けて～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556872"/>
            <a:ext cx="9281708" cy="5332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3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・生徒の多様化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高等学校への進学率：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98.4% 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→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9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・基礎学力の不足と学習意欲の低さ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授業以外の勉強時間がほぼ無い → 高校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年生の約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割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義務教育内容の欠如した学生の存在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補習を実施する大学数 →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347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校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全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体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の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47%)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9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・大学入試の選抜機能の低下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入学定員数が割れている私立大学の割合 →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40%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学力検査を伴う大学一般入試の入学者の割合 →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56%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105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高校教育の質の確保，学習形態・進路希望の多様性に対応</a:t>
            </a:r>
            <a:endParaRPr lang="ja-JP" altLang="en-US" sz="28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43210" y="1970837"/>
            <a:ext cx="3953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能力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，適性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，興味・関心，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進路希望等の多様化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51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179512" y="116632"/>
            <a:ext cx="8752071" cy="648072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9512" y="980728"/>
            <a:ext cx="8964488" cy="5877272"/>
          </a:xfrm>
          <a:prstGeom prst="rect">
            <a:avLst/>
          </a:prstGeom>
          <a:solidFill>
            <a:srgbClr val="FC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6512" y="559995"/>
            <a:ext cx="9682459" cy="610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・学習成果や教育活動の把握・検証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達成度テスト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基礎レベル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)(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仮称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の導入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　　生徒自身の学力の証明として学習意欲を喚起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　　　→ 「高等学校卒業程度認定試験」と統合する検討　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9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・生徒の才能や個性を支える対応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スーパーサイエンスハイスクール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(SSH)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スーパーグローバルハイスクール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(SGH)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国際バカロレアの推進及びその趣旨を生かした指導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9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ICT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による学びの機会充実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対話型・協働型の新学習形態の普及，遠隔授業の実施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9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・指導力のある教員の育成</a:t>
            </a:r>
            <a:endParaRPr lang="en-US" altLang="ja-JP" sz="28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教育委員会と大学の連携した，養成・採用・研修の充実　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179929"/>
            <a:ext cx="8518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/>
              </a:rPr>
              <a:t>高校</a:t>
            </a:r>
            <a:r>
              <a:rPr lang="ja-JP" altLang="en-US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教育の</a:t>
            </a: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/>
              </a:rPr>
              <a:t>質</a:t>
            </a:r>
            <a:r>
              <a:rPr lang="ja-JP" altLang="en-US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の確保・向上に向けた具体的施策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50476" y="350100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の推進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51520" y="5661248"/>
            <a:ext cx="8856984" cy="1008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B21ADE-E987-49A8-B632-7B219938CC15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ja-JP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905000"/>
          </a:xfrm>
        </p:spPr>
        <p:txBody>
          <a:bodyPr/>
          <a:lstStyle/>
          <a:p>
            <a:pPr eaLnBrk="1" hangingPunct="1"/>
            <a:r>
              <a:rPr lang="ja-JP" altLang="en-US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学校教育と社会教育が連携して行う</a:t>
            </a:r>
            <a:br>
              <a:rPr lang="ja-JP" altLang="en-US" smtClean="0">
                <a:solidFill>
                  <a:srgbClr val="000000"/>
                </a:solidFill>
                <a:latin typeface="ＭＳ Ｐゴシック" panose="020B0600070205080204" pitchFamily="50" charset="-128"/>
              </a:rPr>
            </a:br>
            <a:r>
              <a:rPr lang="ja-JP" altLang="en-US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サイエンス・コミュニケーションの</a:t>
            </a:r>
            <a:br>
              <a:rPr lang="ja-JP" altLang="en-US" smtClean="0">
                <a:solidFill>
                  <a:srgbClr val="000000"/>
                </a:solidFill>
                <a:latin typeface="ＭＳ Ｐゴシック" panose="020B0600070205080204" pitchFamily="50" charset="-128"/>
              </a:rPr>
            </a:br>
            <a:r>
              <a:rPr lang="ja-JP" altLang="en-US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方法論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04800" y="2590800"/>
            <a:ext cx="85344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en-US" altLang="ja-JP" sz="28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 </a:t>
            </a:r>
            <a:r>
              <a:rPr lang="ja-JP" altLang="en-US" sz="2800">
                <a:solidFill>
                  <a:srgbClr val="000000"/>
                </a:solidFill>
                <a:latin typeface="ＭＳ Ｐゴシック" panose="020B0600070205080204" pitchFamily="50" charset="-128"/>
              </a:rPr>
              <a:t>学校教育への多方面からの働きかけ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/>
              <a:t> 　　 →</a:t>
            </a:r>
            <a:r>
              <a:rPr lang="ja-JP" altLang="en-US" sz="2800">
                <a:solidFill>
                  <a:schemeClr val="accent2"/>
                </a:solidFill>
              </a:rPr>
              <a:t>サイエンス・パートナーシップ・プロジェクトや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>
                <a:solidFill>
                  <a:schemeClr val="accent2"/>
                </a:solidFill>
              </a:rPr>
              <a:t>　</a:t>
            </a:r>
            <a:r>
              <a:rPr lang="ja-JP" altLang="en-US" sz="2800"/>
              <a:t>　　　</a:t>
            </a:r>
            <a:r>
              <a:rPr lang="ja-JP" altLang="en-US" sz="2800">
                <a:solidFill>
                  <a:schemeClr val="accent2"/>
                </a:solidFill>
              </a:rPr>
              <a:t>大学・企業の研究者などの出前授業との連携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>
                <a:solidFill>
                  <a:srgbClr val="000000"/>
                </a:solidFill>
                <a:ea typeface="ＭＳ 明朝" panose="02020609040205080304" pitchFamily="17" charset="-128"/>
              </a:rPr>
              <a:t> </a:t>
            </a:r>
            <a:r>
              <a:rPr lang="ja-JP" altLang="en-US" sz="2800">
                <a:solidFill>
                  <a:srgbClr val="000000"/>
                </a:solidFill>
              </a:rPr>
              <a:t>社会教育との連携によりすすめる方法論</a:t>
            </a:r>
            <a:r>
              <a:rPr lang="ja-JP" altLang="en-US" sz="28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>
                <a:latin typeface="ＭＳ Ｐゴシック" panose="020B0600070205080204" pitchFamily="50" charset="-128"/>
              </a:rPr>
              <a:t>      →</a:t>
            </a:r>
            <a:r>
              <a:rPr lang="en-US" altLang="ja-JP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NPO</a:t>
            </a:r>
            <a:r>
              <a:rPr lang="ja-JP" altLang="en-US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やＮＧ</a:t>
            </a:r>
            <a:r>
              <a:rPr lang="en-US" altLang="ja-JP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O</a:t>
            </a:r>
            <a:r>
              <a:rPr lang="ja-JP" altLang="en-US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などの出前授業との連携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6E3DEF-97C2-45A6-BDAA-9BB7397FBCE4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ja-JP" sz="1400" smtClean="0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0" y="404813"/>
            <a:ext cx="9144000" cy="629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b="1">
                <a:solidFill>
                  <a:srgbClr val="7030A0"/>
                </a:solidFill>
              </a:rPr>
              <a:t>平成</a:t>
            </a:r>
            <a:r>
              <a:rPr lang="en-US" altLang="ja-JP" sz="2800" b="1">
                <a:solidFill>
                  <a:srgbClr val="7030A0"/>
                </a:solidFill>
              </a:rPr>
              <a:t>12</a:t>
            </a:r>
            <a:r>
              <a:rPr lang="ja-JP" altLang="en-US" sz="2800" b="1">
                <a:solidFill>
                  <a:srgbClr val="7030A0"/>
                </a:solidFill>
              </a:rPr>
              <a:t>年度：</a:t>
            </a:r>
            <a:r>
              <a:rPr lang="en-US" altLang="ja-JP" sz="2800" b="1">
                <a:solidFill>
                  <a:srgbClr val="7030A0"/>
                </a:solidFill>
              </a:rPr>
              <a:t>『</a:t>
            </a:r>
            <a:r>
              <a:rPr lang="ja-JP" altLang="en-US" sz="2800" b="1">
                <a:solidFill>
                  <a:srgbClr val="7030A0"/>
                </a:solidFill>
              </a:rPr>
              <a:t>ミレニアムプロジェクト</a:t>
            </a:r>
            <a:r>
              <a:rPr lang="en-US" altLang="ja-JP" sz="2800" b="1">
                <a:solidFill>
                  <a:srgbClr val="7030A0"/>
                </a:solidFill>
              </a:rPr>
              <a:t>』</a:t>
            </a:r>
            <a:r>
              <a:rPr lang="ja-JP" altLang="en-US" sz="2800" b="1">
                <a:solidFill>
                  <a:srgbClr val="7030A0"/>
                </a:solidFill>
              </a:rPr>
              <a:t>－教育の情報化－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・全国の小中高等学校におけるＰＣ，インターネット、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　校内ＬＡＮ等　ＩＴ教育環境の整備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・ｅ－ｊａｐａｎ重点計画：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　</a:t>
            </a:r>
            <a:r>
              <a:rPr lang="en-US" altLang="ja-JP" sz="2800"/>
              <a:t>『</a:t>
            </a:r>
            <a:r>
              <a:rPr lang="ja-JP" altLang="en-US" sz="2800"/>
              <a:t>学校資源のデジタル化・学校への導入</a:t>
            </a:r>
            <a:r>
              <a:rPr lang="en-US" altLang="ja-JP" sz="2800"/>
              <a:t>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b="1">
                <a:solidFill>
                  <a:srgbClr val="7030A0"/>
                </a:solidFill>
              </a:rPr>
              <a:t>平成</a:t>
            </a:r>
            <a:r>
              <a:rPr lang="en-US" altLang="ja-JP" sz="2800" b="1">
                <a:solidFill>
                  <a:srgbClr val="7030A0"/>
                </a:solidFill>
              </a:rPr>
              <a:t>14</a:t>
            </a:r>
            <a:r>
              <a:rPr lang="ja-JP" altLang="en-US" sz="2800" b="1">
                <a:solidFill>
                  <a:srgbClr val="7030A0"/>
                </a:solidFill>
              </a:rPr>
              <a:t>年度：</a:t>
            </a:r>
            <a:r>
              <a:rPr lang="en-US" altLang="ja-JP" sz="2800" b="1">
                <a:solidFill>
                  <a:srgbClr val="7030A0"/>
                </a:solidFill>
              </a:rPr>
              <a:t>『</a:t>
            </a:r>
            <a:r>
              <a:rPr lang="ja-JP" altLang="en-US" sz="2800" b="1">
                <a:solidFill>
                  <a:srgbClr val="7030A0"/>
                </a:solidFill>
              </a:rPr>
              <a:t>科学技術・理科大好きプラン</a:t>
            </a:r>
            <a:r>
              <a:rPr lang="en-US" altLang="ja-JP" sz="2800" b="1">
                <a:solidFill>
                  <a:srgbClr val="7030A0"/>
                </a:solidFill>
              </a:rPr>
              <a:t>』</a:t>
            </a:r>
            <a:r>
              <a:rPr lang="ja-JP" altLang="en-US" sz="2800">
                <a:solidFill>
                  <a:srgbClr val="7030A0"/>
                </a:solidFill>
              </a:rPr>
              <a:t>（</a:t>
            </a:r>
            <a:r>
              <a:rPr lang="ja-JP" altLang="en-US" sz="2800"/>
              <a:t>文部科学省）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・青少年の理科離れ傾向の指摘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・科学技術創造立国の実現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b="1">
                <a:solidFill>
                  <a:srgbClr val="7030A0"/>
                </a:solidFill>
              </a:rPr>
              <a:t>平成</a:t>
            </a:r>
            <a:r>
              <a:rPr lang="en-US" altLang="ja-JP" sz="2800" b="1">
                <a:solidFill>
                  <a:srgbClr val="7030A0"/>
                </a:solidFill>
              </a:rPr>
              <a:t>19</a:t>
            </a:r>
            <a:r>
              <a:rPr lang="ja-JP" altLang="en-US" sz="2800" b="1">
                <a:solidFill>
                  <a:srgbClr val="7030A0"/>
                </a:solidFill>
              </a:rPr>
              <a:t>年度：</a:t>
            </a:r>
            <a:r>
              <a:rPr lang="en-US" altLang="ja-JP" sz="2800" b="1">
                <a:solidFill>
                  <a:srgbClr val="7030A0"/>
                </a:solidFill>
              </a:rPr>
              <a:t>『</a:t>
            </a:r>
            <a:r>
              <a:rPr lang="ja-JP" altLang="en-US" sz="2800" b="1">
                <a:solidFill>
                  <a:srgbClr val="7030A0"/>
                </a:solidFill>
              </a:rPr>
              <a:t>科学技術関係人材総合プラン</a:t>
            </a:r>
            <a:r>
              <a:rPr lang="en-US" altLang="ja-JP" sz="2800" b="1">
                <a:solidFill>
                  <a:srgbClr val="7030A0"/>
                </a:solidFill>
              </a:rPr>
              <a:t>2007』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・次世代を担う人材への理数教育の充実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1C5752-7A78-450F-989D-1B8F6AC389EF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ja-JP" sz="140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07375" cy="1143000"/>
          </a:xfrm>
          <a:ln w="3810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800" smtClean="0">
                <a:solidFill>
                  <a:srgbClr val="7030A0"/>
                </a:solidFill>
                <a:ea typeface="HGｺﾞｼｯｸE" panose="020B0909000000000000" pitchFamily="49" charset="-128"/>
              </a:rPr>
              <a:t>科学技術・理科大好きプラン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この施策下の５項目の目的実現のための手段（文部科学省配布資料，</a:t>
            </a:r>
            <a:r>
              <a:rPr lang="en-US" altLang="ja-JP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2001</a:t>
            </a:r>
            <a:r>
              <a:rPr lang="ja-JP" altLang="en-US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  <a:p>
            <a:pPr eaLnBrk="1" hangingPunct="1">
              <a:buFontTx/>
              <a:buNone/>
            </a:pPr>
            <a:r>
              <a:rPr lang="en-US" altLang="ja-JP" sz="2800" smtClean="0">
                <a:solidFill>
                  <a:srgbClr val="FF3300"/>
                </a:solidFill>
                <a:latin typeface="ＭＳ Ｐゴシック" panose="020B0600070205080204" pitchFamily="50" charset="-128"/>
              </a:rPr>
              <a:t>(1)</a:t>
            </a:r>
            <a:r>
              <a:rPr lang="ja-JP" altLang="en-US" sz="2800" smtClean="0">
                <a:solidFill>
                  <a:srgbClr val="FF3300"/>
                </a:solidFill>
                <a:latin typeface="ＭＳ Ｐゴシック" panose="020B0600070205080204" pitchFamily="50" charset="-128"/>
              </a:rPr>
              <a:t>「スーパーサイエンスハイスクール（</a:t>
            </a:r>
            <a:r>
              <a:rPr lang="en-US" altLang="ja-JP" sz="2800" smtClean="0">
                <a:solidFill>
                  <a:srgbClr val="FF3300"/>
                </a:solidFill>
                <a:latin typeface="ＭＳ Ｐゴシック" panose="020B0600070205080204" pitchFamily="50" charset="-128"/>
              </a:rPr>
              <a:t>SSH</a:t>
            </a:r>
            <a:r>
              <a:rPr lang="ja-JP" altLang="en-US" sz="2800" smtClean="0">
                <a:solidFill>
                  <a:srgbClr val="FF3300"/>
                </a:solidFill>
                <a:latin typeface="ＭＳ Ｐゴシック" panose="020B0600070205080204" pitchFamily="50" charset="-128"/>
              </a:rPr>
              <a:t>）」における先進的な科学技術・理科教育の実施</a:t>
            </a:r>
          </a:p>
          <a:p>
            <a:pPr eaLnBrk="1" hangingPunct="1">
              <a:buFontTx/>
              <a:buNone/>
            </a:pPr>
            <a:r>
              <a:rPr lang="en-US" altLang="ja-JP" sz="2800" smtClean="0">
                <a:solidFill>
                  <a:schemeClr val="accent2"/>
                </a:solidFill>
                <a:latin typeface="ＭＳ Ｐゴシック" panose="020B0600070205080204" pitchFamily="50" charset="-128"/>
              </a:rPr>
              <a:t>(2)</a:t>
            </a:r>
            <a:r>
              <a:rPr lang="ja-JP" altLang="en-US" sz="2800" smtClean="0">
                <a:solidFill>
                  <a:schemeClr val="accent2"/>
                </a:solidFill>
                <a:latin typeface="ＭＳ Ｐゴシック" panose="020B0600070205080204" pitchFamily="50" charset="-128"/>
              </a:rPr>
              <a:t>大学・学協会・研究機関と教育現場との連携の推進</a:t>
            </a:r>
            <a:r>
              <a:rPr lang="en-US" altLang="ja-JP" sz="2800" smtClean="0">
                <a:solidFill>
                  <a:schemeClr val="accent2"/>
                </a:solidFill>
                <a:latin typeface="ＭＳ Ｐゴシック" panose="020B0600070205080204" pitchFamily="50" charset="-128"/>
              </a:rPr>
              <a:t>(SPP)</a:t>
            </a:r>
          </a:p>
          <a:p>
            <a:pPr eaLnBrk="1" hangingPunct="1">
              <a:buFontTx/>
              <a:buNone/>
            </a:pPr>
            <a:r>
              <a:rPr lang="en-US" altLang="ja-JP" sz="2800" smtClean="0">
                <a:solidFill>
                  <a:srgbClr val="008000"/>
                </a:solidFill>
                <a:latin typeface="ＭＳ Ｐゴシック" panose="020B0600070205080204" pitchFamily="50" charset="-128"/>
              </a:rPr>
              <a:t>(3)</a:t>
            </a:r>
            <a:r>
              <a:rPr lang="ja-JP" altLang="en-US" sz="2800" smtClean="0">
                <a:solidFill>
                  <a:srgbClr val="008000"/>
                </a:solidFill>
                <a:latin typeface="ＭＳ Ｐゴシック" panose="020B0600070205080204" pitchFamily="50" charset="-128"/>
              </a:rPr>
              <a:t>先導的科学技術用教育コンテンツの開発</a:t>
            </a:r>
          </a:p>
          <a:p>
            <a:pPr eaLnBrk="1" hangingPunct="1">
              <a:buFontTx/>
              <a:buNone/>
            </a:pPr>
            <a:r>
              <a:rPr lang="en-US" altLang="ja-JP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(4)</a:t>
            </a:r>
            <a:r>
              <a:rPr lang="ja-JP" altLang="en-US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理科教育設備の重点的整備</a:t>
            </a:r>
          </a:p>
          <a:p>
            <a:pPr eaLnBrk="1" hangingPunct="1">
              <a:buFontTx/>
              <a:buNone/>
            </a:pPr>
            <a:r>
              <a:rPr lang="en-US" altLang="ja-JP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(5)</a:t>
            </a:r>
            <a:r>
              <a:rPr lang="ja-JP" altLang="en-US" sz="2800" smtClean="0">
                <a:solidFill>
                  <a:srgbClr val="000000"/>
                </a:solidFill>
                <a:latin typeface="ＭＳ Ｐゴシック" panose="020B0600070205080204" pitchFamily="50" charset="-128"/>
              </a:rPr>
              <a:t>国立科学博物館の充実</a:t>
            </a:r>
            <a:endParaRPr lang="ja-JP" altLang="en-US" sz="2800" smtClean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6347BB-0B2D-4BC0-B49D-5C1EEA9B00C4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ja-JP" sz="1400" smtClean="0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990850" y="2300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21508" name="Picture 3" descr="科学技術・理科大好きプラン及び関聨施策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708003-95DA-4A0C-A7B2-EB5943024605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400" smtClean="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3336925"/>
            <a:ext cx="9307513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D2D459-F9DE-4F13-84C9-36CB74013B7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ja-JP" sz="140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873875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000000"/>
                </a:solidFill>
              </a:rPr>
              <a:t>温室効果ガスによる地球温暖化</a:t>
            </a:r>
            <a:br>
              <a:rPr lang="ja-JP" altLang="en-US" sz="4400">
                <a:solidFill>
                  <a:srgbClr val="000000"/>
                </a:solidFill>
              </a:rPr>
            </a:br>
            <a:r>
              <a:rPr lang="ja-JP" altLang="en-US" sz="4400">
                <a:solidFill>
                  <a:srgbClr val="000000"/>
                </a:solidFill>
              </a:rPr>
              <a:t>デモンストレーション実験器</a:t>
            </a:r>
            <a:r>
              <a:rPr lang="ja-JP" altLang="en-US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50825" y="3429000"/>
            <a:ext cx="1917700" cy="1398588"/>
          </a:xfrm>
          <a:prstGeom prst="rect">
            <a:avLst/>
          </a:prstGeom>
          <a:solidFill>
            <a:schemeClr val="bg1"/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いろいろな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テレビ局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から取材！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42300-079B-497C-8332-587925F4C7D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ja-JP" sz="1400" smtClean="0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066925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 algn="l" eaLnBrk="1" hangingPunct="1"/>
            <a:r>
              <a:rPr lang="ja-JP" altLang="en-US" sz="4000" smtClean="0">
                <a:solidFill>
                  <a:schemeClr val="tx1"/>
                </a:solidFill>
              </a:rPr>
              <a:t>温室効果ガスによる地球温暖化</a:t>
            </a:r>
            <a:br>
              <a:rPr lang="ja-JP" altLang="en-US" sz="4000" smtClean="0">
                <a:solidFill>
                  <a:schemeClr val="tx1"/>
                </a:solidFill>
              </a:rPr>
            </a:br>
            <a:r>
              <a:rPr lang="ja-JP" altLang="en-US" sz="4000" smtClean="0">
                <a:solidFill>
                  <a:schemeClr val="tx1"/>
                </a:solidFill>
              </a:rPr>
              <a:t>デモンストレーション実験器での実験結果</a:t>
            </a:r>
            <a:endParaRPr lang="ja-JP" altLang="en-US" sz="400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68" y="2514600"/>
            <a:ext cx="7141464" cy="4191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861060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71132F-324C-4583-8E79-0ADC1CF07D49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ja-JP" sz="1400" smtClean="0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895475" y="1576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algn="l" eaLnBrk="1" hangingPunct="1"/>
            <a:r>
              <a:rPr lang="ja-JP" altLang="en-US" sz="3200" smtClean="0">
                <a:solidFill>
                  <a:schemeClr val="tx1"/>
                </a:solidFill>
              </a:rPr>
              <a:t>温室効果ガスによる地球温暖化デモンストレーション実験器における地球モデルの放射強度の比較</a:t>
            </a:r>
            <a:endParaRPr lang="ja-JP" altLang="en-US" sz="3200" smtClean="0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957388" y="152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914400" y="1676400"/>
          <a:ext cx="6858000" cy="498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r:id="rId3" imgW="5248351" imgH="3810000" progId="Excel.Chart.8">
                  <p:embed/>
                </p:oleObj>
              </mc:Choice>
              <mc:Fallback>
                <p:oleObj r:id="rId3" imgW="5248351" imgH="381000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6858000" cy="498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AF4180-CE89-4477-A085-2452CC1F39D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ja-JP" sz="1400" smtClean="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933575" y="139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010400" cy="1028700"/>
          </a:xfrm>
        </p:spPr>
        <p:txBody>
          <a:bodyPr/>
          <a:lstStyle/>
          <a:p>
            <a:pPr algn="l" eaLnBrk="1" hangingPunct="1"/>
            <a:r>
              <a:rPr lang="ja-JP" altLang="en-US" sz="3200" smtClean="0">
                <a:solidFill>
                  <a:schemeClr val="tx1"/>
                </a:solidFill>
              </a:rPr>
              <a:t>地球モデルのかわりにフラスコを用いた</a:t>
            </a:r>
            <a:br>
              <a:rPr lang="ja-JP" altLang="en-US" sz="3200" smtClean="0">
                <a:solidFill>
                  <a:schemeClr val="tx1"/>
                </a:solidFill>
              </a:rPr>
            </a:br>
            <a:r>
              <a:rPr lang="ja-JP" altLang="en-US" sz="3200" smtClean="0">
                <a:solidFill>
                  <a:schemeClr val="tx1"/>
                </a:solidFill>
              </a:rPr>
              <a:t>放射強度の比較</a:t>
            </a:r>
            <a:endParaRPr lang="ja-JP" altLang="en-US" sz="3200" smtClean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957388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6630" name="Object 5"/>
          <p:cNvGraphicFramePr>
            <a:graphicFrameLocks noChangeAspect="1"/>
          </p:cNvGraphicFramePr>
          <p:nvPr/>
        </p:nvGraphicFramePr>
        <p:xfrm>
          <a:off x="914400" y="1447800"/>
          <a:ext cx="7086600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r:id="rId3" imgW="5248351" imgH="3800551" progId="Excel.Chart.8">
                  <p:embed/>
                </p:oleObj>
              </mc:Choice>
              <mc:Fallback>
                <p:oleObj r:id="rId3" imgW="5248351" imgH="3800551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47800"/>
                        <a:ext cx="7086600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BDB28A-6A9B-46C3-904B-8281C3D4EA3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ja-JP" sz="1400" smtClean="0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295275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8675" name="Text Box 39"/>
          <p:cNvSpPr txBox="1">
            <a:spLocks noChangeArrowheads="1"/>
          </p:cNvSpPr>
          <p:nvPr/>
        </p:nvSpPr>
        <p:spPr bwMode="auto">
          <a:xfrm>
            <a:off x="827088" y="333375"/>
            <a:ext cx="7404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色素増感太陽電池で走る模型自動車教材</a:t>
            </a:r>
          </a:p>
        </p:txBody>
      </p:sp>
      <p:pic>
        <p:nvPicPr>
          <p:cNvPr id="28676" name="Picture 41" descr="IMG_447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738" y="1341438"/>
            <a:ext cx="22701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5905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8" descr="dsc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3415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B9CFAA-DFE9-4062-A1BD-B962959A887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ja-JP" sz="1400" smtClean="0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700338" y="2781300"/>
            <a:ext cx="3671887" cy="30956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3775"/>
          </a:xfrm>
        </p:spPr>
        <p:txBody>
          <a:bodyPr/>
          <a:lstStyle/>
          <a:p>
            <a:pPr algn="l" eaLnBrk="1" hangingPunct="1"/>
            <a:r>
              <a:rPr lang="ja-JP" altLang="en-US" smtClean="0"/>
              <a:t>色素増感太陽電池の発電原理</a:t>
            </a: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6227763" y="2781300"/>
            <a:ext cx="144462" cy="3095625"/>
          </a:xfrm>
          <a:prstGeom prst="rect">
            <a:avLst/>
          </a:prstGeom>
          <a:solidFill>
            <a:srgbClr val="29292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6516688" y="2781300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3" name="Oval 6"/>
          <p:cNvSpPr>
            <a:spLocks noChangeArrowheads="1"/>
          </p:cNvSpPr>
          <p:nvPr/>
        </p:nvSpPr>
        <p:spPr bwMode="auto">
          <a:xfrm>
            <a:off x="2627313" y="2997200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4" name="Oval 7"/>
          <p:cNvSpPr>
            <a:spLocks noChangeArrowheads="1"/>
          </p:cNvSpPr>
          <p:nvPr/>
        </p:nvSpPr>
        <p:spPr bwMode="auto">
          <a:xfrm>
            <a:off x="2987675" y="2997200"/>
            <a:ext cx="503238" cy="5032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5" name="Oval 8"/>
          <p:cNvSpPr>
            <a:spLocks noChangeArrowheads="1"/>
          </p:cNvSpPr>
          <p:nvPr/>
        </p:nvSpPr>
        <p:spPr bwMode="auto">
          <a:xfrm>
            <a:off x="3348038" y="2997200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6" name="Oval 9"/>
          <p:cNvSpPr>
            <a:spLocks noChangeArrowheads="1"/>
          </p:cNvSpPr>
          <p:nvPr/>
        </p:nvSpPr>
        <p:spPr bwMode="auto">
          <a:xfrm>
            <a:off x="3708400" y="2997200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7" name="Oval 10"/>
          <p:cNvSpPr>
            <a:spLocks noChangeArrowheads="1"/>
          </p:cNvSpPr>
          <p:nvPr/>
        </p:nvSpPr>
        <p:spPr bwMode="auto">
          <a:xfrm>
            <a:off x="2627313" y="393382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8" name="Oval 11"/>
          <p:cNvSpPr>
            <a:spLocks noChangeArrowheads="1"/>
          </p:cNvSpPr>
          <p:nvPr/>
        </p:nvSpPr>
        <p:spPr bwMode="auto">
          <a:xfrm>
            <a:off x="3348038" y="393382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9" name="Oval 12"/>
          <p:cNvSpPr>
            <a:spLocks noChangeArrowheads="1"/>
          </p:cNvSpPr>
          <p:nvPr/>
        </p:nvSpPr>
        <p:spPr bwMode="auto">
          <a:xfrm>
            <a:off x="2987675" y="393382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0" name="Oval 13"/>
          <p:cNvSpPr>
            <a:spLocks noChangeArrowheads="1"/>
          </p:cNvSpPr>
          <p:nvPr/>
        </p:nvSpPr>
        <p:spPr bwMode="auto">
          <a:xfrm>
            <a:off x="3708400" y="393382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1" name="Oval 14"/>
          <p:cNvSpPr>
            <a:spLocks noChangeArrowheads="1"/>
          </p:cNvSpPr>
          <p:nvPr/>
        </p:nvSpPr>
        <p:spPr bwMode="auto">
          <a:xfrm>
            <a:off x="2627313" y="4868863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2" name="Oval 15"/>
          <p:cNvSpPr>
            <a:spLocks noChangeArrowheads="1"/>
          </p:cNvSpPr>
          <p:nvPr/>
        </p:nvSpPr>
        <p:spPr bwMode="auto">
          <a:xfrm>
            <a:off x="3708400" y="4868863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3" name="Oval 16"/>
          <p:cNvSpPr>
            <a:spLocks noChangeArrowheads="1"/>
          </p:cNvSpPr>
          <p:nvPr/>
        </p:nvSpPr>
        <p:spPr bwMode="auto">
          <a:xfrm>
            <a:off x="3348038" y="4868863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4" name="Oval 17"/>
          <p:cNvSpPr>
            <a:spLocks noChangeArrowheads="1"/>
          </p:cNvSpPr>
          <p:nvPr/>
        </p:nvSpPr>
        <p:spPr bwMode="auto">
          <a:xfrm>
            <a:off x="2987675" y="4868863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5" name="Oval 18"/>
          <p:cNvSpPr>
            <a:spLocks noChangeArrowheads="1"/>
          </p:cNvSpPr>
          <p:nvPr/>
        </p:nvSpPr>
        <p:spPr bwMode="auto">
          <a:xfrm>
            <a:off x="2844800" y="292417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6" name="Oval 19"/>
          <p:cNvSpPr>
            <a:spLocks noChangeArrowheads="1"/>
          </p:cNvSpPr>
          <p:nvPr/>
        </p:nvSpPr>
        <p:spPr bwMode="auto">
          <a:xfrm>
            <a:off x="30607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276600" y="292417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4925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9" name="Oval 22"/>
          <p:cNvSpPr>
            <a:spLocks noChangeArrowheads="1"/>
          </p:cNvSpPr>
          <p:nvPr/>
        </p:nvSpPr>
        <p:spPr bwMode="auto">
          <a:xfrm>
            <a:off x="37084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0" name="Oval 23"/>
          <p:cNvSpPr>
            <a:spLocks noChangeArrowheads="1"/>
          </p:cNvSpPr>
          <p:nvPr/>
        </p:nvSpPr>
        <p:spPr bwMode="auto">
          <a:xfrm>
            <a:off x="3995738" y="292417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1" name="Oval 24"/>
          <p:cNvSpPr>
            <a:spLocks noChangeArrowheads="1"/>
          </p:cNvSpPr>
          <p:nvPr/>
        </p:nvSpPr>
        <p:spPr bwMode="auto">
          <a:xfrm>
            <a:off x="2771775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2" name="Oval 25"/>
          <p:cNvSpPr>
            <a:spLocks noChangeArrowheads="1"/>
          </p:cNvSpPr>
          <p:nvPr/>
        </p:nvSpPr>
        <p:spPr bwMode="auto">
          <a:xfrm>
            <a:off x="29876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3" name="Oval 26"/>
          <p:cNvSpPr>
            <a:spLocks noChangeArrowheads="1"/>
          </p:cNvSpPr>
          <p:nvPr/>
        </p:nvSpPr>
        <p:spPr bwMode="auto">
          <a:xfrm>
            <a:off x="3132138" y="350043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4" name="Oval 27"/>
          <p:cNvSpPr>
            <a:spLocks noChangeArrowheads="1"/>
          </p:cNvSpPr>
          <p:nvPr/>
        </p:nvSpPr>
        <p:spPr bwMode="auto">
          <a:xfrm>
            <a:off x="3348038" y="34290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5" name="Oval 28"/>
          <p:cNvSpPr>
            <a:spLocks noChangeArrowheads="1"/>
          </p:cNvSpPr>
          <p:nvPr/>
        </p:nvSpPr>
        <p:spPr bwMode="auto">
          <a:xfrm>
            <a:off x="2700338" y="29972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6" name="Oval 29"/>
          <p:cNvSpPr>
            <a:spLocks noChangeArrowheads="1"/>
          </p:cNvSpPr>
          <p:nvPr/>
        </p:nvSpPr>
        <p:spPr bwMode="auto">
          <a:xfrm>
            <a:off x="3492500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7" name="Oval 30"/>
          <p:cNvSpPr>
            <a:spLocks noChangeArrowheads="1"/>
          </p:cNvSpPr>
          <p:nvPr/>
        </p:nvSpPr>
        <p:spPr bwMode="auto">
          <a:xfrm>
            <a:off x="3708400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8" name="Oval 31"/>
          <p:cNvSpPr>
            <a:spLocks noChangeArrowheads="1"/>
          </p:cNvSpPr>
          <p:nvPr/>
        </p:nvSpPr>
        <p:spPr bwMode="auto">
          <a:xfrm>
            <a:off x="3924300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9" name="Oval 32"/>
          <p:cNvSpPr>
            <a:spLocks noChangeArrowheads="1"/>
          </p:cNvSpPr>
          <p:nvPr/>
        </p:nvSpPr>
        <p:spPr bwMode="auto">
          <a:xfrm>
            <a:off x="2771775" y="38608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0" name="Oval 33"/>
          <p:cNvSpPr>
            <a:spLocks noChangeArrowheads="1"/>
          </p:cNvSpPr>
          <p:nvPr/>
        </p:nvSpPr>
        <p:spPr bwMode="auto">
          <a:xfrm>
            <a:off x="2916238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1" name="Oval 34"/>
          <p:cNvSpPr>
            <a:spLocks noChangeArrowheads="1"/>
          </p:cNvSpPr>
          <p:nvPr/>
        </p:nvSpPr>
        <p:spPr bwMode="auto">
          <a:xfrm>
            <a:off x="3132138" y="38608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2" name="Oval 35"/>
          <p:cNvSpPr>
            <a:spLocks noChangeArrowheads="1"/>
          </p:cNvSpPr>
          <p:nvPr/>
        </p:nvSpPr>
        <p:spPr bwMode="auto">
          <a:xfrm>
            <a:off x="3348038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3" name="Oval 36"/>
          <p:cNvSpPr>
            <a:spLocks noChangeArrowheads="1"/>
          </p:cNvSpPr>
          <p:nvPr/>
        </p:nvSpPr>
        <p:spPr bwMode="auto">
          <a:xfrm>
            <a:off x="3492500" y="38608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4" name="Oval 37"/>
          <p:cNvSpPr>
            <a:spLocks noChangeArrowheads="1"/>
          </p:cNvSpPr>
          <p:nvPr/>
        </p:nvSpPr>
        <p:spPr bwMode="auto">
          <a:xfrm>
            <a:off x="3708400" y="39338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5" name="Oval 38"/>
          <p:cNvSpPr>
            <a:spLocks noChangeArrowheads="1"/>
          </p:cNvSpPr>
          <p:nvPr/>
        </p:nvSpPr>
        <p:spPr bwMode="auto">
          <a:xfrm>
            <a:off x="3852863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6" name="Oval 39"/>
          <p:cNvSpPr>
            <a:spLocks noChangeArrowheads="1"/>
          </p:cNvSpPr>
          <p:nvPr/>
        </p:nvSpPr>
        <p:spPr bwMode="auto">
          <a:xfrm>
            <a:off x="2771775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7" name="Oval 40"/>
          <p:cNvSpPr>
            <a:spLocks noChangeArrowheads="1"/>
          </p:cNvSpPr>
          <p:nvPr/>
        </p:nvSpPr>
        <p:spPr bwMode="auto">
          <a:xfrm>
            <a:off x="2916238" y="43656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8" name="Oval 41"/>
          <p:cNvSpPr>
            <a:spLocks noChangeArrowheads="1"/>
          </p:cNvSpPr>
          <p:nvPr/>
        </p:nvSpPr>
        <p:spPr bwMode="auto">
          <a:xfrm>
            <a:off x="3060700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9" name="Oval 42"/>
          <p:cNvSpPr>
            <a:spLocks noChangeArrowheads="1"/>
          </p:cNvSpPr>
          <p:nvPr/>
        </p:nvSpPr>
        <p:spPr bwMode="auto">
          <a:xfrm>
            <a:off x="3203575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0" name="Oval 43"/>
          <p:cNvSpPr>
            <a:spLocks noChangeArrowheads="1"/>
          </p:cNvSpPr>
          <p:nvPr/>
        </p:nvSpPr>
        <p:spPr bwMode="auto">
          <a:xfrm>
            <a:off x="3419475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1" name="Oval 44"/>
          <p:cNvSpPr>
            <a:spLocks noChangeArrowheads="1"/>
          </p:cNvSpPr>
          <p:nvPr/>
        </p:nvSpPr>
        <p:spPr bwMode="auto">
          <a:xfrm>
            <a:off x="3563938" y="4437063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2" name="Oval 45"/>
          <p:cNvSpPr>
            <a:spLocks noChangeArrowheads="1"/>
          </p:cNvSpPr>
          <p:nvPr/>
        </p:nvSpPr>
        <p:spPr bwMode="auto">
          <a:xfrm>
            <a:off x="3708400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3" name="Oval 46"/>
          <p:cNvSpPr>
            <a:spLocks noChangeArrowheads="1"/>
          </p:cNvSpPr>
          <p:nvPr/>
        </p:nvSpPr>
        <p:spPr bwMode="auto">
          <a:xfrm>
            <a:off x="3924300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4" name="Oval 47"/>
          <p:cNvSpPr>
            <a:spLocks noChangeArrowheads="1"/>
          </p:cNvSpPr>
          <p:nvPr/>
        </p:nvSpPr>
        <p:spPr bwMode="auto">
          <a:xfrm>
            <a:off x="2771775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5" name="Oval 48"/>
          <p:cNvSpPr>
            <a:spLocks noChangeArrowheads="1"/>
          </p:cNvSpPr>
          <p:nvPr/>
        </p:nvSpPr>
        <p:spPr bwMode="auto">
          <a:xfrm>
            <a:off x="2916238" y="4868863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6" name="Oval 49"/>
          <p:cNvSpPr>
            <a:spLocks noChangeArrowheads="1"/>
          </p:cNvSpPr>
          <p:nvPr/>
        </p:nvSpPr>
        <p:spPr bwMode="auto">
          <a:xfrm>
            <a:off x="30607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7" name="Oval 50"/>
          <p:cNvSpPr>
            <a:spLocks noChangeArrowheads="1"/>
          </p:cNvSpPr>
          <p:nvPr/>
        </p:nvSpPr>
        <p:spPr bwMode="auto">
          <a:xfrm>
            <a:off x="3203575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8" name="Oval 51"/>
          <p:cNvSpPr>
            <a:spLocks noChangeArrowheads="1"/>
          </p:cNvSpPr>
          <p:nvPr/>
        </p:nvSpPr>
        <p:spPr bwMode="auto">
          <a:xfrm>
            <a:off x="32766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9" name="Oval 52"/>
          <p:cNvSpPr>
            <a:spLocks noChangeArrowheads="1"/>
          </p:cNvSpPr>
          <p:nvPr/>
        </p:nvSpPr>
        <p:spPr bwMode="auto">
          <a:xfrm>
            <a:off x="34925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0" name="Oval 53"/>
          <p:cNvSpPr>
            <a:spLocks noChangeArrowheads="1"/>
          </p:cNvSpPr>
          <p:nvPr/>
        </p:nvSpPr>
        <p:spPr bwMode="auto">
          <a:xfrm>
            <a:off x="37084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1" name="Oval 54"/>
          <p:cNvSpPr>
            <a:spLocks noChangeArrowheads="1"/>
          </p:cNvSpPr>
          <p:nvPr/>
        </p:nvSpPr>
        <p:spPr bwMode="auto">
          <a:xfrm>
            <a:off x="3924300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2" name="Oval 55"/>
          <p:cNvSpPr>
            <a:spLocks noChangeArrowheads="1"/>
          </p:cNvSpPr>
          <p:nvPr/>
        </p:nvSpPr>
        <p:spPr bwMode="auto">
          <a:xfrm>
            <a:off x="2771775" y="537368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3" name="Oval 56"/>
          <p:cNvSpPr>
            <a:spLocks noChangeArrowheads="1"/>
          </p:cNvSpPr>
          <p:nvPr/>
        </p:nvSpPr>
        <p:spPr bwMode="auto">
          <a:xfrm>
            <a:off x="2987675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4" name="Oval 57"/>
          <p:cNvSpPr>
            <a:spLocks noChangeArrowheads="1"/>
          </p:cNvSpPr>
          <p:nvPr/>
        </p:nvSpPr>
        <p:spPr bwMode="auto">
          <a:xfrm>
            <a:off x="3132138" y="537368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5" name="Oval 58"/>
          <p:cNvSpPr>
            <a:spLocks noChangeArrowheads="1"/>
          </p:cNvSpPr>
          <p:nvPr/>
        </p:nvSpPr>
        <p:spPr bwMode="auto">
          <a:xfrm>
            <a:off x="3276600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6" name="Oval 59"/>
          <p:cNvSpPr>
            <a:spLocks noChangeArrowheads="1"/>
          </p:cNvSpPr>
          <p:nvPr/>
        </p:nvSpPr>
        <p:spPr bwMode="auto">
          <a:xfrm>
            <a:off x="3492500" y="537368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7" name="Oval 60"/>
          <p:cNvSpPr>
            <a:spLocks noChangeArrowheads="1"/>
          </p:cNvSpPr>
          <p:nvPr/>
        </p:nvSpPr>
        <p:spPr bwMode="auto">
          <a:xfrm>
            <a:off x="3708400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8" name="Oval 61"/>
          <p:cNvSpPr>
            <a:spLocks noChangeArrowheads="1"/>
          </p:cNvSpPr>
          <p:nvPr/>
        </p:nvSpPr>
        <p:spPr bwMode="auto">
          <a:xfrm>
            <a:off x="3852863" y="537368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9" name="Oval 62"/>
          <p:cNvSpPr>
            <a:spLocks noChangeArrowheads="1"/>
          </p:cNvSpPr>
          <p:nvPr/>
        </p:nvSpPr>
        <p:spPr bwMode="auto">
          <a:xfrm>
            <a:off x="4140200" y="5229225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0" name="Oval 63"/>
          <p:cNvSpPr>
            <a:spLocks noChangeArrowheads="1"/>
          </p:cNvSpPr>
          <p:nvPr/>
        </p:nvSpPr>
        <p:spPr bwMode="auto">
          <a:xfrm>
            <a:off x="4140200" y="4941888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1" name="Oval 64"/>
          <p:cNvSpPr>
            <a:spLocks noChangeArrowheads="1"/>
          </p:cNvSpPr>
          <p:nvPr/>
        </p:nvSpPr>
        <p:spPr bwMode="auto">
          <a:xfrm>
            <a:off x="4140200" y="4221163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2" name="Oval 65"/>
          <p:cNvSpPr>
            <a:spLocks noChangeArrowheads="1"/>
          </p:cNvSpPr>
          <p:nvPr/>
        </p:nvSpPr>
        <p:spPr bwMode="auto">
          <a:xfrm>
            <a:off x="4211638" y="3213100"/>
            <a:ext cx="71437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3" name="Line 66"/>
          <p:cNvSpPr>
            <a:spLocks noChangeShapeType="1"/>
          </p:cNvSpPr>
          <p:nvPr/>
        </p:nvSpPr>
        <p:spPr bwMode="auto">
          <a:xfrm flipV="1">
            <a:off x="2627313" y="22764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4" name="Line 67"/>
          <p:cNvSpPr>
            <a:spLocks noChangeShapeType="1"/>
          </p:cNvSpPr>
          <p:nvPr/>
        </p:nvSpPr>
        <p:spPr bwMode="auto">
          <a:xfrm>
            <a:off x="2627313" y="227647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5" name="Line 68"/>
          <p:cNvSpPr>
            <a:spLocks noChangeShapeType="1"/>
          </p:cNvSpPr>
          <p:nvPr/>
        </p:nvSpPr>
        <p:spPr bwMode="auto">
          <a:xfrm>
            <a:off x="4572000" y="220503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6" name="Line 69"/>
          <p:cNvSpPr>
            <a:spLocks noChangeShapeType="1"/>
          </p:cNvSpPr>
          <p:nvPr/>
        </p:nvSpPr>
        <p:spPr bwMode="auto">
          <a:xfrm>
            <a:off x="6443663" y="22050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7" name="Rectangle 70"/>
          <p:cNvSpPr>
            <a:spLocks noChangeArrowheads="1"/>
          </p:cNvSpPr>
          <p:nvPr/>
        </p:nvSpPr>
        <p:spPr bwMode="auto">
          <a:xfrm>
            <a:off x="4500563" y="1989138"/>
            <a:ext cx="7143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8" name="Oval 71"/>
          <p:cNvSpPr>
            <a:spLocks noChangeArrowheads="1"/>
          </p:cNvSpPr>
          <p:nvPr/>
        </p:nvSpPr>
        <p:spPr bwMode="auto">
          <a:xfrm>
            <a:off x="4427538" y="1700213"/>
            <a:ext cx="215900" cy="4333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9" name="Text Box 72"/>
          <p:cNvSpPr txBox="1">
            <a:spLocks noChangeArrowheads="1"/>
          </p:cNvSpPr>
          <p:nvPr/>
        </p:nvSpPr>
        <p:spPr bwMode="auto">
          <a:xfrm>
            <a:off x="250825" y="4797425"/>
            <a:ext cx="19462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電気伝導性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ガラス</a:t>
            </a:r>
          </a:p>
        </p:txBody>
      </p:sp>
      <p:sp>
        <p:nvSpPr>
          <p:cNvPr id="29770" name="Text Box 73"/>
          <p:cNvSpPr txBox="1">
            <a:spLocks noChangeArrowheads="1"/>
          </p:cNvSpPr>
          <p:nvPr/>
        </p:nvSpPr>
        <p:spPr bwMode="auto">
          <a:xfrm>
            <a:off x="5508625" y="6092825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黒鉛</a:t>
            </a:r>
            <a:r>
              <a:rPr lang="ja-JP" altLang="en-US" sz="1800">
                <a:latin typeface="Arial" panose="020B0604020202020204" pitchFamily="34" charset="0"/>
              </a:rPr>
              <a:t>または白金</a:t>
            </a:r>
          </a:p>
        </p:txBody>
      </p:sp>
      <p:sp>
        <p:nvSpPr>
          <p:cNvPr id="29771" name="Text Box 74"/>
          <p:cNvSpPr txBox="1">
            <a:spLocks noChangeArrowheads="1"/>
          </p:cNvSpPr>
          <p:nvPr/>
        </p:nvSpPr>
        <p:spPr bwMode="auto">
          <a:xfrm>
            <a:off x="4067175" y="4724400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色素</a:t>
            </a:r>
          </a:p>
        </p:txBody>
      </p:sp>
      <p:sp>
        <p:nvSpPr>
          <p:cNvPr id="29772" name="Text Box 75"/>
          <p:cNvSpPr txBox="1">
            <a:spLocks noChangeArrowheads="1"/>
          </p:cNvSpPr>
          <p:nvPr/>
        </p:nvSpPr>
        <p:spPr bwMode="auto">
          <a:xfrm>
            <a:off x="3708400" y="6165850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TiO</a:t>
            </a:r>
            <a:r>
              <a:rPr lang="ja-JP" altLang="en-US" sz="2400" baseline="-25000">
                <a:latin typeface="Arial" panose="020B0604020202020204" pitchFamily="34" charset="0"/>
              </a:rPr>
              <a:t>２</a:t>
            </a:r>
          </a:p>
        </p:txBody>
      </p:sp>
      <p:sp>
        <p:nvSpPr>
          <p:cNvPr id="29773" name="Text Box 76"/>
          <p:cNvSpPr txBox="1">
            <a:spLocks noChangeArrowheads="1"/>
          </p:cNvSpPr>
          <p:nvPr/>
        </p:nvSpPr>
        <p:spPr bwMode="auto">
          <a:xfrm>
            <a:off x="4211638" y="350043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ヨウ素電解液</a:t>
            </a:r>
          </a:p>
        </p:txBody>
      </p:sp>
      <p:sp>
        <p:nvSpPr>
          <p:cNvPr id="29774" name="Line 77"/>
          <p:cNvSpPr>
            <a:spLocks noChangeShapeType="1"/>
          </p:cNvSpPr>
          <p:nvPr/>
        </p:nvSpPr>
        <p:spPr bwMode="auto">
          <a:xfrm flipV="1">
            <a:off x="1908175" y="5229225"/>
            <a:ext cx="360363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5" name="Line 78"/>
          <p:cNvSpPr>
            <a:spLocks noChangeShapeType="1"/>
          </p:cNvSpPr>
          <p:nvPr/>
        </p:nvSpPr>
        <p:spPr bwMode="auto">
          <a:xfrm flipV="1">
            <a:off x="6084888" y="5805488"/>
            <a:ext cx="215900" cy="3603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6" name="Line 79"/>
          <p:cNvSpPr>
            <a:spLocks noChangeShapeType="1"/>
          </p:cNvSpPr>
          <p:nvPr/>
        </p:nvSpPr>
        <p:spPr bwMode="auto">
          <a:xfrm flipH="1" flipV="1">
            <a:off x="3995738" y="4508500"/>
            <a:ext cx="43180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7" name="Line 80"/>
          <p:cNvSpPr>
            <a:spLocks noChangeShapeType="1"/>
          </p:cNvSpPr>
          <p:nvPr/>
        </p:nvSpPr>
        <p:spPr bwMode="auto">
          <a:xfrm flipH="1" flipV="1">
            <a:off x="3924300" y="5157788"/>
            <a:ext cx="287338" cy="1079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8" name="Text Box 81"/>
          <p:cNvSpPr txBox="1">
            <a:spLocks noChangeArrowheads="1"/>
          </p:cNvSpPr>
          <p:nvPr/>
        </p:nvSpPr>
        <p:spPr bwMode="auto">
          <a:xfrm>
            <a:off x="2843213" y="1628775"/>
            <a:ext cx="863600" cy="466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電子</a:t>
            </a:r>
          </a:p>
        </p:txBody>
      </p:sp>
      <p:sp>
        <p:nvSpPr>
          <p:cNvPr id="29779" name="Line 82"/>
          <p:cNvSpPr>
            <a:spLocks noChangeShapeType="1"/>
          </p:cNvSpPr>
          <p:nvPr/>
        </p:nvSpPr>
        <p:spPr bwMode="auto">
          <a:xfrm>
            <a:off x="3708400" y="2133600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80" name="Text Box 83"/>
          <p:cNvSpPr txBox="1">
            <a:spLocks noChangeArrowheads="1"/>
          </p:cNvSpPr>
          <p:nvPr/>
        </p:nvSpPr>
        <p:spPr bwMode="auto">
          <a:xfrm>
            <a:off x="1908175" y="227647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（－）</a:t>
            </a:r>
          </a:p>
        </p:txBody>
      </p:sp>
      <p:sp>
        <p:nvSpPr>
          <p:cNvPr id="29781" name="Text Box 84"/>
          <p:cNvSpPr txBox="1">
            <a:spLocks noChangeArrowheads="1"/>
          </p:cNvSpPr>
          <p:nvPr/>
        </p:nvSpPr>
        <p:spPr bwMode="auto">
          <a:xfrm>
            <a:off x="6443663" y="2276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（＋）</a:t>
            </a:r>
          </a:p>
        </p:txBody>
      </p:sp>
      <p:sp>
        <p:nvSpPr>
          <p:cNvPr id="29782" name="Rectangle 85"/>
          <p:cNvSpPr>
            <a:spLocks noChangeArrowheads="1"/>
          </p:cNvSpPr>
          <p:nvPr/>
        </p:nvSpPr>
        <p:spPr bwMode="auto">
          <a:xfrm>
            <a:off x="2195513" y="2781300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3" name="Oval 86"/>
          <p:cNvSpPr>
            <a:spLocks noChangeArrowheads="1"/>
          </p:cNvSpPr>
          <p:nvPr/>
        </p:nvSpPr>
        <p:spPr bwMode="auto">
          <a:xfrm>
            <a:off x="4356100" y="2924175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Arial" panose="020B0604020202020204" pitchFamily="34" charset="0"/>
              </a:rPr>
              <a:t>－</a:t>
            </a:r>
          </a:p>
        </p:txBody>
      </p:sp>
      <p:sp>
        <p:nvSpPr>
          <p:cNvPr id="29784" name="Oval 87"/>
          <p:cNvSpPr>
            <a:spLocks noChangeArrowheads="1"/>
          </p:cNvSpPr>
          <p:nvPr/>
        </p:nvSpPr>
        <p:spPr bwMode="auto">
          <a:xfrm>
            <a:off x="4067175" y="30686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5" name="Oval 88"/>
          <p:cNvSpPr>
            <a:spLocks noChangeArrowheads="1"/>
          </p:cNvSpPr>
          <p:nvPr/>
        </p:nvSpPr>
        <p:spPr bwMode="auto">
          <a:xfrm>
            <a:off x="3779838" y="43656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6" name="Oval 89"/>
          <p:cNvSpPr>
            <a:spLocks noChangeArrowheads="1"/>
          </p:cNvSpPr>
          <p:nvPr/>
        </p:nvSpPr>
        <p:spPr bwMode="auto">
          <a:xfrm>
            <a:off x="4067175" y="40052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7" name="Oval 90"/>
          <p:cNvSpPr>
            <a:spLocks noChangeArrowheads="1"/>
          </p:cNvSpPr>
          <p:nvPr/>
        </p:nvSpPr>
        <p:spPr bwMode="auto">
          <a:xfrm>
            <a:off x="4068763" y="41497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8" name="Oval 91"/>
          <p:cNvSpPr>
            <a:spLocks noChangeArrowheads="1"/>
          </p:cNvSpPr>
          <p:nvPr/>
        </p:nvSpPr>
        <p:spPr bwMode="auto">
          <a:xfrm>
            <a:off x="3995738" y="38608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9" name="Oval 92"/>
          <p:cNvSpPr>
            <a:spLocks noChangeArrowheads="1"/>
          </p:cNvSpPr>
          <p:nvPr/>
        </p:nvSpPr>
        <p:spPr bwMode="auto">
          <a:xfrm>
            <a:off x="38512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0" name="Oval 93"/>
          <p:cNvSpPr>
            <a:spLocks noChangeArrowheads="1"/>
          </p:cNvSpPr>
          <p:nvPr/>
        </p:nvSpPr>
        <p:spPr bwMode="auto">
          <a:xfrm>
            <a:off x="40671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1" name="Text Box 94"/>
          <p:cNvSpPr txBox="1">
            <a:spLocks noChangeArrowheads="1"/>
          </p:cNvSpPr>
          <p:nvPr/>
        </p:nvSpPr>
        <p:spPr bwMode="auto">
          <a:xfrm>
            <a:off x="971550" y="3860800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（負極）</a:t>
            </a:r>
          </a:p>
        </p:txBody>
      </p:sp>
      <p:sp>
        <p:nvSpPr>
          <p:cNvPr id="29792" name="Text Box 95"/>
          <p:cNvSpPr txBox="1">
            <a:spLocks noChangeArrowheads="1"/>
          </p:cNvSpPr>
          <p:nvPr/>
        </p:nvSpPr>
        <p:spPr bwMode="auto">
          <a:xfrm>
            <a:off x="7019925" y="4005263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（正極）</a:t>
            </a:r>
          </a:p>
        </p:txBody>
      </p:sp>
      <p:sp>
        <p:nvSpPr>
          <p:cNvPr id="29793" name="Rectangle 96"/>
          <p:cNvSpPr>
            <a:spLocks noChangeArrowheads="1"/>
          </p:cNvSpPr>
          <p:nvPr/>
        </p:nvSpPr>
        <p:spPr bwMode="auto">
          <a:xfrm>
            <a:off x="2555875" y="2781300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4" name="Rectangle 97"/>
          <p:cNvSpPr>
            <a:spLocks noChangeArrowheads="1"/>
          </p:cNvSpPr>
          <p:nvPr/>
        </p:nvSpPr>
        <p:spPr bwMode="auto">
          <a:xfrm>
            <a:off x="6372225" y="2781300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5" name="Text Box 98"/>
          <p:cNvSpPr txBox="1">
            <a:spLocks noChangeArrowheads="1"/>
          </p:cNvSpPr>
          <p:nvPr/>
        </p:nvSpPr>
        <p:spPr bwMode="auto">
          <a:xfrm>
            <a:off x="2268538" y="60213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導電膜</a:t>
            </a:r>
          </a:p>
        </p:txBody>
      </p:sp>
      <p:sp>
        <p:nvSpPr>
          <p:cNvPr id="29796" name="Line 99"/>
          <p:cNvSpPr>
            <a:spLocks noChangeShapeType="1"/>
          </p:cNvSpPr>
          <p:nvPr/>
        </p:nvSpPr>
        <p:spPr bwMode="auto">
          <a:xfrm>
            <a:off x="2627313" y="5805488"/>
            <a:ext cx="144462" cy="215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9797" name="Object 100"/>
          <p:cNvGraphicFramePr>
            <a:graphicFrameLocks noChangeAspect="1"/>
          </p:cNvGraphicFramePr>
          <p:nvPr/>
        </p:nvGraphicFramePr>
        <p:xfrm>
          <a:off x="5364163" y="4437063"/>
          <a:ext cx="3714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5" name="数式" r:id="rId3" imgW="177646" imgH="241091" progId="Equation.3">
                  <p:embed/>
                </p:oleObj>
              </mc:Choice>
              <mc:Fallback>
                <p:oleObj name="数式" r:id="rId3" imgW="177646" imgH="241091" progId="Equation.3">
                  <p:embed/>
                  <p:pic>
                    <p:nvPicPr>
                      <p:cNvPr id="0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437063"/>
                        <a:ext cx="3714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" name="AutoShape 101"/>
          <p:cNvSpPr>
            <a:spLocks noChangeArrowheads="1"/>
          </p:cNvSpPr>
          <p:nvPr/>
        </p:nvSpPr>
        <p:spPr bwMode="auto">
          <a:xfrm>
            <a:off x="5003800" y="4652963"/>
            <a:ext cx="215900" cy="647700"/>
          </a:xfrm>
          <a:prstGeom prst="curvedRigh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9" name="AutoShape 102"/>
          <p:cNvSpPr>
            <a:spLocks noChangeArrowheads="1"/>
          </p:cNvSpPr>
          <p:nvPr/>
        </p:nvSpPr>
        <p:spPr bwMode="auto">
          <a:xfrm rot="10800000" flipH="1">
            <a:off x="5795963" y="4508500"/>
            <a:ext cx="215900" cy="719138"/>
          </a:xfrm>
          <a:prstGeom prst="curvedLeftArrow">
            <a:avLst>
              <a:gd name="adj1" fmla="val 65569"/>
              <a:gd name="adj2" fmla="val 133235"/>
              <a:gd name="adj3" fmla="val 505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9800" name="Object 103"/>
          <p:cNvGraphicFramePr>
            <a:graphicFrameLocks noChangeAspect="1"/>
          </p:cNvGraphicFramePr>
          <p:nvPr/>
        </p:nvGraphicFramePr>
        <p:xfrm>
          <a:off x="5364163" y="5084763"/>
          <a:ext cx="403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6" name="数式" r:id="rId5" imgW="177646" imgH="190335" progId="Equation.3">
                  <p:embed/>
                </p:oleObj>
              </mc:Choice>
              <mc:Fallback>
                <p:oleObj name="数式" r:id="rId5" imgW="177646" imgH="190335" progId="Equation.3">
                  <p:embed/>
                  <p:pic>
                    <p:nvPicPr>
                      <p:cNvPr id="0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084763"/>
                        <a:ext cx="4032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01" name="Line 104"/>
          <p:cNvSpPr>
            <a:spLocks noChangeShapeType="1"/>
          </p:cNvSpPr>
          <p:nvPr/>
        </p:nvSpPr>
        <p:spPr bwMode="auto">
          <a:xfrm>
            <a:off x="6443663" y="227647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2" name="Line 105"/>
          <p:cNvSpPr>
            <a:spLocks noChangeShapeType="1"/>
          </p:cNvSpPr>
          <p:nvPr/>
        </p:nvSpPr>
        <p:spPr bwMode="auto">
          <a:xfrm flipH="1">
            <a:off x="5364163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3" name="Text Box 106"/>
          <p:cNvSpPr txBox="1">
            <a:spLocks noChangeArrowheads="1"/>
          </p:cNvSpPr>
          <p:nvPr/>
        </p:nvSpPr>
        <p:spPr bwMode="auto">
          <a:xfrm>
            <a:off x="5364163" y="15573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電流</a:t>
            </a:r>
          </a:p>
        </p:txBody>
      </p:sp>
      <p:sp>
        <p:nvSpPr>
          <p:cNvPr id="29804" name="Text Box 107"/>
          <p:cNvSpPr txBox="1">
            <a:spLocks noChangeArrowheads="1"/>
          </p:cNvSpPr>
          <p:nvPr/>
        </p:nvSpPr>
        <p:spPr bwMode="auto">
          <a:xfrm>
            <a:off x="6948488" y="4581525"/>
            <a:ext cx="21955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電気伝導性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ガラス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ステンレス板</a:t>
            </a:r>
          </a:p>
        </p:txBody>
      </p:sp>
      <p:sp>
        <p:nvSpPr>
          <p:cNvPr id="29805" name="Line 108"/>
          <p:cNvSpPr>
            <a:spLocks noChangeShapeType="1"/>
          </p:cNvSpPr>
          <p:nvPr/>
        </p:nvSpPr>
        <p:spPr bwMode="auto">
          <a:xfrm flipV="1">
            <a:off x="6732588" y="5157788"/>
            <a:ext cx="360362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6" name="Freeform 109"/>
          <p:cNvSpPr>
            <a:spLocks/>
          </p:cNvSpPr>
          <p:nvPr/>
        </p:nvSpPr>
        <p:spPr bwMode="auto">
          <a:xfrm rot="335413">
            <a:off x="971550" y="2276475"/>
            <a:ext cx="1252538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7" name="Freeform 110"/>
          <p:cNvSpPr>
            <a:spLocks/>
          </p:cNvSpPr>
          <p:nvPr/>
        </p:nvSpPr>
        <p:spPr bwMode="auto">
          <a:xfrm rot="335413">
            <a:off x="827088" y="2924175"/>
            <a:ext cx="1252537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8" name="AutoShape 111"/>
          <p:cNvSpPr>
            <a:spLocks noChangeArrowheads="1"/>
          </p:cNvSpPr>
          <p:nvPr/>
        </p:nvSpPr>
        <p:spPr bwMode="auto">
          <a:xfrm>
            <a:off x="0" y="1628775"/>
            <a:ext cx="863600" cy="863600"/>
          </a:xfrm>
          <a:prstGeom prst="sun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lIns="74295" tIns="8890" rIns="74295" bIns="889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C96AB5-B59B-4A89-B63F-54A8D7F35D94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ja-JP" sz="14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589B75-FFEF-42F2-A828-86EC6C360053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ja-JP" sz="1400" smtClean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mtClean="0">
                <a:ea typeface="HGｺﾞｼｯｸE" panose="020B0909000000000000" pitchFamily="49" charset="-128"/>
              </a:rPr>
              <a:t>サボニウス型風車風力発電機</a:t>
            </a:r>
          </a:p>
        </p:txBody>
      </p:sp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42465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35623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5292725" y="1484313"/>
            <a:ext cx="3309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テレビが着いています！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579B8C-DEF0-45BE-9F05-C088EAC5DA6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ja-JP" sz="1400" smtClean="0"/>
          </a:p>
        </p:txBody>
      </p:sp>
      <p:pic>
        <p:nvPicPr>
          <p:cNvPr id="32771" name="Picture 4" descr="風車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-242888"/>
            <a:ext cx="7777162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D2846-152D-473D-A86A-089CBFB07B36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400" smtClean="0"/>
          </a:p>
        </p:txBody>
      </p:sp>
      <p:pic>
        <p:nvPicPr>
          <p:cNvPr id="7171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-171450"/>
            <a:ext cx="69850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CF41D7-7448-41DC-BFEC-855D8B91300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ja-JP" sz="1400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958850"/>
            <a:ext cx="5465762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テキスト ボックス 1"/>
          <p:cNvSpPr txBox="1">
            <a:spLocks noChangeArrowheads="1"/>
          </p:cNvSpPr>
          <p:nvPr/>
        </p:nvSpPr>
        <p:spPr bwMode="auto">
          <a:xfrm>
            <a:off x="2124075" y="71438"/>
            <a:ext cx="68056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サボニウス型風車とは？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その②</a:t>
            </a:r>
          </a:p>
        </p:txBody>
      </p:sp>
      <p:sp>
        <p:nvSpPr>
          <p:cNvPr id="33797" name="角丸四角形 25"/>
          <p:cNvSpPr>
            <a:spLocks noChangeArrowheads="1"/>
          </p:cNvSpPr>
          <p:nvPr/>
        </p:nvSpPr>
        <p:spPr bwMode="auto">
          <a:xfrm>
            <a:off x="6096000" y="1676400"/>
            <a:ext cx="2857500" cy="28194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風向きを気に　せず回る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騒音が少ない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微量の風で起動可能</a:t>
            </a:r>
          </a:p>
        </p:txBody>
      </p:sp>
      <p:sp>
        <p:nvSpPr>
          <p:cNvPr id="33798" name="テキスト ボックス 35"/>
          <p:cNvSpPr txBox="1">
            <a:spLocks noChangeArrowheads="1"/>
          </p:cNvSpPr>
          <p:nvPr/>
        </p:nvSpPr>
        <p:spPr bwMode="auto">
          <a:xfrm>
            <a:off x="4859338" y="5491163"/>
            <a:ext cx="407035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C00000"/>
                </a:solidFill>
                <a:latin typeface="Arial" panose="020B0604020202020204" pitchFamily="34" charset="0"/>
              </a:rPr>
              <a:t>都市環境に適した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C00000"/>
                </a:solidFill>
                <a:latin typeface="Arial" panose="020B0604020202020204" pitchFamily="34" charset="0"/>
              </a:rPr>
              <a:t>未来型の風車！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A8C1E-7650-4DCE-92CB-4C5769D433B0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ja-JP" sz="1400" smtClean="0"/>
          </a:p>
        </p:txBody>
      </p:sp>
      <p:sp>
        <p:nvSpPr>
          <p:cNvPr id="34819" name="テキスト ボックス 1"/>
          <p:cNvSpPr txBox="1">
            <a:spLocks noChangeArrowheads="1"/>
          </p:cNvSpPr>
          <p:nvPr/>
        </p:nvSpPr>
        <p:spPr bwMode="auto">
          <a:xfrm>
            <a:off x="142875" y="33338"/>
            <a:ext cx="55006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サボニウス型風車は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どこで使われているの？</a:t>
            </a:r>
          </a:p>
        </p:txBody>
      </p:sp>
      <p:pic>
        <p:nvPicPr>
          <p:cNvPr id="34820" name="図 2" descr="savokanayam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2857500"/>
            <a:ext cx="46831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図 3" descr="savokanayam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25" y="1285875"/>
            <a:ext cx="41735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928813"/>
            <a:ext cx="49291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ja-JP" altLang="en-US" sz="2400" dirty="0">
                <a:latin typeface="+mj-lt"/>
                <a:ea typeface="+mj-ea"/>
                <a:cs typeface="+mj-cs"/>
              </a:rPr>
              <a:t>愛知県名古屋市　アスナル金山</a:t>
            </a:r>
            <a:br>
              <a:rPr lang="ja-JP" altLang="en-US" sz="2400" dirty="0">
                <a:latin typeface="+mj-lt"/>
                <a:ea typeface="+mj-ea"/>
                <a:cs typeface="+mj-cs"/>
              </a:rPr>
            </a:br>
            <a:r>
              <a:rPr lang="ja-JP" altLang="en-US" sz="2400" dirty="0">
                <a:latin typeface="+mj-lt"/>
                <a:ea typeface="+mj-ea"/>
                <a:cs typeface="+mj-cs"/>
              </a:rPr>
              <a:t>（因幡電機製造・ＮＥＤＯ補助金利用）</a:t>
            </a:r>
          </a:p>
        </p:txBody>
      </p:sp>
      <p:sp>
        <p:nvSpPr>
          <p:cNvPr id="34823" name="テキスト ボックス 9"/>
          <p:cNvSpPr txBox="1">
            <a:spLocks noChangeArrowheads="1"/>
          </p:cNvSpPr>
          <p:nvPr/>
        </p:nvSpPr>
        <p:spPr bwMode="auto">
          <a:xfrm>
            <a:off x="6143625" y="642938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Calibri" panose="020F0502020204030204" pitchFamily="34" charset="0"/>
              </a:rPr>
              <a:t>太陽電池パネル</a:t>
            </a: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5214938" y="1000125"/>
            <a:ext cx="928687" cy="50006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10800000">
            <a:off x="8072438" y="1000125"/>
            <a:ext cx="64293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7929563" y="4286250"/>
            <a:ext cx="92868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072063" y="4286250"/>
            <a:ext cx="857250" cy="3429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テキスト ボックス 9"/>
          <p:cNvSpPr txBox="1">
            <a:spLocks noChangeArrowheads="1"/>
          </p:cNvSpPr>
          <p:nvPr/>
        </p:nvSpPr>
        <p:spPr bwMode="auto">
          <a:xfrm>
            <a:off x="6000750" y="4500563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Calibri" panose="020F0502020204030204" pitchFamily="34" charset="0"/>
              </a:rPr>
              <a:t>サボニウス型風車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5000625" y="5072063"/>
            <a:ext cx="4071938" cy="1428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サボニウス型風車と</a:t>
            </a:r>
          </a:p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太陽電池の</a:t>
            </a:r>
          </a:p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ハイブリット型発電装置</a:t>
            </a:r>
          </a:p>
        </p:txBody>
      </p:sp>
      <p:sp>
        <p:nvSpPr>
          <p:cNvPr id="56" name="曲折矢印 55"/>
          <p:cNvSpPr/>
          <p:nvPr/>
        </p:nvSpPr>
        <p:spPr>
          <a:xfrm>
            <a:off x="4286250" y="1357313"/>
            <a:ext cx="571500" cy="1000125"/>
          </a:xfrm>
          <a:prstGeom prst="ben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A534E6-73C3-4235-9D46-A5FC2F577EA1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ja-JP" sz="1400" smtClean="0"/>
          </a:p>
        </p:txBody>
      </p:sp>
      <p:pic>
        <p:nvPicPr>
          <p:cNvPr id="36867" name="Picture 20" descr="CIMG07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324008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Users\yk\Desktop\YK\実　験\電磁気\サボニウス型風車\2011h23\20111123岩手久喜小\tohoku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152400"/>
            <a:ext cx="2897187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図 8" descr="http://www2.hamajima.co.jp/~elegance/kawamura/ganbaro/2011/201112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345598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yk\Desktop\YK\実　験\電磁気\サボニウス型風車\2011h23\20111123岩手久喜小\tohoku-1-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0111205kuk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3529012" cy="466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20111216kuk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0" y="773113"/>
            <a:ext cx="3592513" cy="479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41300"/>
            <a:ext cx="144145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2419350"/>
            <a:ext cx="14351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2" descr="C:\Users\yk\Desktop\HP\kawamuraHP\ganbaro\fu-fu-\kadomat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68288"/>
            <a:ext cx="14732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C:\Users\yk\Desktop\HP\kawamuraHP\ganbaro\fu-fu-\jugoy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724400"/>
            <a:ext cx="14573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C:\Users\yk\Desktop\HP\kawamuraHP\ganbaro\fu-fu-\kogaras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3" y="4724400"/>
            <a:ext cx="14859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C:\Users\yk\Desktop\HP\kawamuraHP\ganbaro\fu-fu-\ｏｄａｉｒｉ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050" y="254000"/>
            <a:ext cx="14525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 descr="C:\Users\yk\Desktop\HP\kawamuraHP\ganbaro\fu-fu-\tanabata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713" y="2441575"/>
            <a:ext cx="1473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 descr="C:\Users\yk\Desktop\HP\kawamuraHP\ganbaro\fu-fu-\tangonosekku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50" y="2430463"/>
            <a:ext cx="14414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9" descr="C:\Users\yk\Desktop\HP\kawamuraHP\ganbaro\fu-fu-\ume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88" y="268288"/>
            <a:ext cx="146208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0" descr="C:\Users\yk\Desktop\HP\kawamuraHP\ganbaro\fu-fu-\undokai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88" y="4724400"/>
            <a:ext cx="1462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4737100"/>
            <a:ext cx="1503363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11" descr="C:\Users\yk\Desktop\HP\kawamuraHP\ganbaro\fu-fu-\kaeru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0" y="2419350"/>
            <a:ext cx="15128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2" descr="C:\Users\yk\Desktop\HP\kawamuraHP\ganbaro\fu-fu-\kamomenosuiheisan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2419350"/>
            <a:ext cx="15033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4" descr="C:\Users\yk\Desktop\HP\kawamuraHP\ganbaro\fu-fu-\sakura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38" y="268288"/>
            <a:ext cx="15938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5" descr="C:\Users\yk\Desktop\YK\実　験\電磁気\サボニウス型風車\2012h24\卓上門燈\卓上サボ作り方\CIMG1995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4706938"/>
            <a:ext cx="1598612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1418-980C-4B7B-84C8-DFBE5A459392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810635"/>
            <a:ext cx="309562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810635"/>
            <a:ext cx="2736304" cy="504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405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96312C-9615-493A-A028-BA182A7602F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ja-JP" sz="1400" smtClean="0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56A31D-16D4-471E-BE82-1E60FE66FD1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ja-JP" sz="1400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03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26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Arial" panose="020B0604020202020204" pitchFamily="34" charset="0"/>
              </a:rPr>
              <a:t>身近なドリンクで作る燃料電池模型自動車教材</a:t>
            </a:r>
          </a:p>
        </p:txBody>
      </p:sp>
      <p:pic>
        <p:nvPicPr>
          <p:cNvPr id="40965" name="Picture 4" descr="燃料電池自動車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435133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97F86-1187-45CA-A00C-4BA99090065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ja-JP" sz="1400" smtClean="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FF000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34204C-79BF-4C57-AF81-E2490ADA2CB9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400" smtClean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4213" y="620713"/>
            <a:ext cx="78486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/>
              <a:t>なぜ，サイエンス・コミュニケーションなのか</a:t>
            </a:r>
            <a:endParaRPr lang="en-US" altLang="ja-JP" sz="6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/>
              <a:t>　　→</a:t>
            </a:r>
            <a:endParaRPr lang="en-US" altLang="ja-JP" sz="6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/>
              <a:t>誰のための科学なのか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55650" y="4721225"/>
            <a:ext cx="554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7030A0"/>
                </a:solidFill>
              </a:rPr>
              <a:t>学校教育の現状分析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35363" y="5300663"/>
            <a:ext cx="436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7030A0"/>
                </a:solidFill>
              </a:rPr>
              <a:t>学校教育と社会教育の連携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7030A0"/>
                </a:solidFill>
              </a:rPr>
              <a:t>学校教育と研究機関の連携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4B376-9E06-4DCC-91B0-94F45F91DEAB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400" smtClean="0"/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2981325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2" name="Object 3"/>
          <p:cNvGraphicFramePr>
            <a:graphicFrameLocks noChangeAspect="1"/>
          </p:cNvGraphicFramePr>
          <p:nvPr/>
        </p:nvGraphicFramePr>
        <p:xfrm>
          <a:off x="395288" y="1557338"/>
          <a:ext cx="3886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1" r:id="rId3" imgW="4824384" imgH="4860286" progId="HANAKO.Document.9">
                  <p:embed/>
                </p:oleObj>
              </mc:Choice>
              <mc:Fallback>
                <p:oleObj r:id="rId3" imgW="4824384" imgH="4860286" progId="HANAKO.Document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383" b="5917"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38862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3505200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4" name="Object 5"/>
          <p:cNvGraphicFramePr>
            <a:graphicFrameLocks noChangeAspect="1"/>
          </p:cNvGraphicFramePr>
          <p:nvPr/>
        </p:nvGraphicFramePr>
        <p:xfrm>
          <a:off x="4643438" y="1989138"/>
          <a:ext cx="1755775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2" r:id="rId5" imgW="1991003" imgH="2010056" progId="Paint.Picture">
                  <p:embed/>
                </p:oleObj>
              </mc:Choice>
              <mc:Fallback>
                <p:oleObj r:id="rId5" imgW="1991003" imgH="201005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989138"/>
                        <a:ext cx="1755775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3529013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6" name="Object 7"/>
          <p:cNvGraphicFramePr>
            <a:graphicFrameLocks noChangeAspect="1"/>
          </p:cNvGraphicFramePr>
          <p:nvPr/>
        </p:nvGraphicFramePr>
        <p:xfrm>
          <a:off x="6588125" y="1989138"/>
          <a:ext cx="1716088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3" r:id="rId7" imgW="1876190" imgH="1943371" progId="Paint.Picture">
                  <p:embed/>
                </p:oleObj>
              </mc:Choice>
              <mc:Fallback>
                <p:oleObj r:id="rId7" imgW="1876190" imgH="1943371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989138"/>
                        <a:ext cx="1716088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382000" cy="1143000"/>
          </a:xfrm>
        </p:spPr>
        <p:txBody>
          <a:bodyPr/>
          <a:lstStyle/>
          <a:p>
            <a:pPr eaLnBrk="1" hangingPunct="1"/>
            <a:r>
              <a:rPr lang="ja-JP" altLang="en-US" sz="4000" smtClean="0">
                <a:ea typeface="HGｺﾞｼｯｸE" panose="020B0909000000000000" pitchFamily="49" charset="-128"/>
              </a:rPr>
              <a:t>省エネ電球デモンストレーション</a:t>
            </a:r>
            <a:br>
              <a:rPr lang="ja-JP" altLang="en-US" sz="4000" smtClean="0">
                <a:ea typeface="HGｺﾞｼｯｸE" panose="020B0909000000000000" pitchFamily="49" charset="-128"/>
              </a:rPr>
            </a:br>
            <a:r>
              <a:rPr lang="ja-JP" altLang="en-US" sz="4000" smtClean="0">
                <a:ea typeface="HGｺﾞｼｯｸE" panose="020B0909000000000000" pitchFamily="49" charset="-128"/>
              </a:rPr>
              <a:t>実験器</a:t>
            </a:r>
          </a:p>
        </p:txBody>
      </p:sp>
      <p:graphicFrame>
        <p:nvGraphicFramePr>
          <p:cNvPr id="43018" name="Object 9"/>
          <p:cNvGraphicFramePr>
            <a:graphicFrameLocks noChangeAspect="1"/>
          </p:cNvGraphicFramePr>
          <p:nvPr/>
        </p:nvGraphicFramePr>
        <p:xfrm>
          <a:off x="4419600" y="3810000"/>
          <a:ext cx="43434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4" name="ビットマップ イメージ" r:id="rId9" imgW="6058746" imgH="3238952" progId="Paint.Picture">
                  <p:embed/>
                </p:oleObj>
              </mc:Choice>
              <mc:Fallback>
                <p:oleObj name="ビットマップ イメージ" r:id="rId9" imgW="6058746" imgH="3238952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810000"/>
                        <a:ext cx="4343400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2F4284-3E8C-4C89-8FEA-69E3EB079F5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ja-JP" sz="1400" smtClean="0"/>
          </a:p>
        </p:txBody>
      </p:sp>
      <p:graphicFrame>
        <p:nvGraphicFramePr>
          <p:cNvPr id="44035" name="Object 2"/>
          <p:cNvGraphicFramePr>
            <a:graphicFrameLocks noChangeAspect="1"/>
          </p:cNvGraphicFramePr>
          <p:nvPr/>
        </p:nvGraphicFramePr>
        <p:xfrm>
          <a:off x="3124200" y="1295400"/>
          <a:ext cx="2057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name="ビットマップ イメージ" r:id="rId3" imgW="5334745" imgH="3685714" progId="Paint.Picture">
                  <p:embed/>
                </p:oleObj>
              </mc:Choice>
              <mc:Fallback>
                <p:oleObj name="ビットマップ イメージ" r:id="rId3" imgW="5334745" imgH="368571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95400"/>
                        <a:ext cx="20574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3"/>
          <p:cNvGraphicFramePr>
            <a:graphicFrameLocks noChangeAspect="1"/>
          </p:cNvGraphicFramePr>
          <p:nvPr/>
        </p:nvGraphicFramePr>
        <p:xfrm>
          <a:off x="5791200" y="6096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4" name="ビットマップ イメージ" r:id="rId5" imgW="2381582" imgH="3057143" progId="Paint.Picture">
                  <p:embed/>
                </p:oleObj>
              </mc:Choice>
              <mc:Fallback>
                <p:oleObj name="ビットマップ イメージ" r:id="rId5" imgW="2381582" imgH="305714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6096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1066800" y="1828800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5" name="ビットマップ イメージ" r:id="rId7" imgW="2657846" imgH="1895238" progId="Paint.Picture">
                  <p:embed/>
                </p:oleObj>
              </mc:Choice>
              <mc:Fallback>
                <p:oleObj name="ビットマップ イメージ" r:id="rId7" imgW="2657846" imgH="18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28800"/>
                        <a:ext cx="1752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5"/>
          <p:cNvGraphicFramePr>
            <a:graphicFrameLocks noChangeAspect="1"/>
          </p:cNvGraphicFramePr>
          <p:nvPr/>
        </p:nvGraphicFramePr>
        <p:xfrm>
          <a:off x="1066800" y="381000"/>
          <a:ext cx="1676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6" name="ビットマップ イメージ" r:id="rId9" imgW="2591162" imgH="1724266" progId="Paint.Picture">
                  <p:embed/>
                </p:oleObj>
              </mc:Choice>
              <mc:Fallback>
                <p:oleObj name="ビットマップ イメージ" r:id="rId9" imgW="2591162" imgH="172426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"/>
                        <a:ext cx="16764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6"/>
          <p:cNvGraphicFramePr>
            <a:graphicFrameLocks noChangeAspect="1"/>
          </p:cNvGraphicFramePr>
          <p:nvPr/>
        </p:nvGraphicFramePr>
        <p:xfrm>
          <a:off x="914400" y="3810000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7" name="ビットマップ イメージ" r:id="rId11" imgW="2180952" imgH="2228571" progId="Paint.Picture">
                  <p:embed/>
                </p:oleObj>
              </mc:Choice>
              <mc:Fallback>
                <p:oleObj name="ビットマップ イメージ" r:id="rId11" imgW="2180952" imgH="222857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0000"/>
                        <a:ext cx="22098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0" name="Object 7"/>
          <p:cNvGraphicFramePr>
            <a:graphicFrameLocks noChangeAspect="1"/>
          </p:cNvGraphicFramePr>
          <p:nvPr/>
        </p:nvGraphicFramePr>
        <p:xfrm>
          <a:off x="3657600" y="3810000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8" name="ビットマップ イメージ" r:id="rId13" imgW="1724266" imgH="1762371" progId="Paint.Picture">
                  <p:embed/>
                </p:oleObj>
              </mc:Choice>
              <mc:Fallback>
                <p:oleObj name="ビットマップ イメージ" r:id="rId13" imgW="1724266" imgH="1762371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10000"/>
                        <a:ext cx="22098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1" name="Object 8"/>
          <p:cNvGraphicFramePr>
            <a:graphicFrameLocks noChangeAspect="1"/>
          </p:cNvGraphicFramePr>
          <p:nvPr/>
        </p:nvGraphicFramePr>
        <p:xfrm>
          <a:off x="6400800" y="3810000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9" name="ビットマップ イメージ" r:id="rId15" imgW="1905266" imgH="1943371" progId="Paint.Picture">
                  <p:embed/>
                </p:oleObj>
              </mc:Choice>
              <mc:Fallback>
                <p:oleObj name="ビットマップ イメージ" r:id="rId15" imgW="1905266" imgH="1943371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10000"/>
                        <a:ext cx="22098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EA6-F68D-4F38-9132-2167C34F1E3C}" type="slidenum">
              <a:rPr lang="en-US" altLang="ja-JP"/>
              <a:pPr/>
              <a:t>42</a:t>
            </a:fld>
            <a:endParaRPr lang="en-US" altLang="ja-JP"/>
          </a:p>
        </p:txBody>
      </p:sp>
      <p:graphicFrame>
        <p:nvGraphicFramePr>
          <p:cNvPr id="185347" name="Object 3"/>
          <p:cNvGraphicFramePr>
            <a:graphicFrameLocks noChangeAspect="1"/>
          </p:cNvGraphicFramePr>
          <p:nvPr/>
        </p:nvGraphicFramePr>
        <p:xfrm>
          <a:off x="3995738" y="2781300"/>
          <a:ext cx="5148262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ビットマップ イメージ" r:id="rId3" imgW="9752381" imgH="7314286" progId="Paint.Picture">
                  <p:embed/>
                </p:oleObj>
              </mc:Choice>
              <mc:Fallback>
                <p:oleObj name="ビットマップ イメージ" r:id="rId3" imgW="9752381" imgH="73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781300"/>
                        <a:ext cx="5148262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52628"/>
              </p:ext>
            </p:extLst>
          </p:nvPr>
        </p:nvGraphicFramePr>
        <p:xfrm>
          <a:off x="107504" y="189880"/>
          <a:ext cx="5580062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ビットマップ イメージ" r:id="rId5" imgW="9752381" imgH="7314286" progId="Paint.Picture">
                  <p:embed/>
                </p:oleObj>
              </mc:Choice>
              <mc:Fallback>
                <p:oleObj name="ビットマップ イメージ" r:id="rId5" imgW="9752381" imgH="73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89880"/>
                        <a:ext cx="5580062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4949" y="4725144"/>
            <a:ext cx="41399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2014</a:t>
            </a:r>
            <a:r>
              <a:rPr lang="ja-JP" altLang="en-US" dirty="0" smtClean="0">
                <a:solidFill>
                  <a:schemeClr val="tx2"/>
                </a:solidFill>
              </a:rPr>
              <a:t>年</a:t>
            </a:r>
            <a:r>
              <a:rPr lang="en-US" altLang="ja-JP" dirty="0" smtClean="0">
                <a:solidFill>
                  <a:schemeClr val="tx2"/>
                </a:solidFill>
              </a:rPr>
              <a:t>10</a:t>
            </a:r>
            <a:r>
              <a:rPr lang="ja-JP" altLang="en-US" dirty="0" smtClean="0">
                <a:solidFill>
                  <a:schemeClr val="tx2"/>
                </a:solidFill>
              </a:rPr>
              <a:t>月</a:t>
            </a:r>
            <a:r>
              <a:rPr lang="en-US" altLang="ja-JP" dirty="0" smtClean="0">
                <a:solidFill>
                  <a:schemeClr val="tx2"/>
                </a:solidFill>
              </a:rPr>
              <a:t>7</a:t>
            </a:r>
            <a:r>
              <a:rPr lang="ja-JP" altLang="en-US" dirty="0" smtClean="0">
                <a:solidFill>
                  <a:schemeClr val="tx2"/>
                </a:solidFill>
              </a:rPr>
              <a:t>日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　　中村修二先生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ノーベル物理学賞受賞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652120" y="188640"/>
            <a:ext cx="349188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2005</a:t>
            </a:r>
            <a:r>
              <a:rPr lang="ja-JP" altLang="en-US" dirty="0" smtClean="0">
                <a:solidFill>
                  <a:schemeClr val="tx2"/>
                </a:solidFill>
              </a:rPr>
              <a:t>年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7</a:t>
            </a:r>
            <a:r>
              <a:rPr lang="ja-JP" altLang="en-US" dirty="0" smtClean="0">
                <a:solidFill>
                  <a:schemeClr val="tx2"/>
                </a:solidFill>
              </a:rPr>
              <a:t>月</a:t>
            </a:r>
            <a:r>
              <a:rPr lang="en-US" altLang="ja-JP" dirty="0" smtClean="0">
                <a:solidFill>
                  <a:schemeClr val="tx2"/>
                </a:solidFill>
              </a:rPr>
              <a:t>28</a:t>
            </a:r>
            <a:r>
              <a:rPr lang="ja-JP" altLang="en-US" dirty="0" smtClean="0">
                <a:solidFill>
                  <a:schemeClr val="tx2"/>
                </a:solidFill>
              </a:rPr>
              <a:t>・</a:t>
            </a:r>
            <a:r>
              <a:rPr lang="en-US" altLang="ja-JP" dirty="0" smtClean="0">
                <a:solidFill>
                  <a:schemeClr val="tx2"/>
                </a:solidFill>
              </a:rPr>
              <a:t>29</a:t>
            </a:r>
            <a:r>
              <a:rPr lang="ja-JP" altLang="en-US" dirty="0" smtClean="0">
                <a:solidFill>
                  <a:schemeClr val="tx2"/>
                </a:solidFill>
              </a:rPr>
              <a:t>日（木金）　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世界</a:t>
            </a:r>
            <a:r>
              <a:rPr lang="ja-JP" altLang="en-US" dirty="0">
                <a:solidFill>
                  <a:schemeClr val="tx2"/>
                </a:solidFill>
              </a:rPr>
              <a:t>物理年２００５　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信越</a:t>
            </a:r>
            <a:r>
              <a:rPr lang="ja-JP" altLang="en-US" dirty="0">
                <a:solidFill>
                  <a:schemeClr val="tx2"/>
                </a:solidFill>
              </a:rPr>
              <a:t>実験</a:t>
            </a:r>
            <a:r>
              <a:rPr lang="ja-JP" altLang="en-US" dirty="0" smtClean="0">
                <a:solidFill>
                  <a:schemeClr val="tx2"/>
                </a:solidFill>
              </a:rPr>
              <a:t>教室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長野県栄村</a:t>
            </a:r>
            <a:endParaRPr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6B1607-247D-4A9B-869B-1A0CED9C6DA8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ja-JP" sz="1400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A85988-6BAE-4530-BE88-0430AACC4F8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ja-JP" sz="1400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3084513"/>
            <a:ext cx="5940426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23850" y="26035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chemeClr val="tx2"/>
                </a:solidFill>
              </a:rPr>
              <a:t>自転車発電で省エネ技術を体験する実験</a:t>
            </a:r>
            <a:br>
              <a:rPr lang="ja-JP" altLang="en-US" dirty="0">
                <a:solidFill>
                  <a:schemeClr val="tx2"/>
                </a:solidFill>
              </a:rPr>
            </a:br>
            <a:r>
              <a:rPr lang="ja-JP" altLang="en-US" dirty="0">
                <a:solidFill>
                  <a:schemeClr val="tx2"/>
                </a:solidFill>
              </a:rPr>
              <a:t>　　ブラウン管テレビＶＳ液晶型テレビ</a:t>
            </a:r>
          </a:p>
        </p:txBody>
      </p:sp>
      <p:graphicFrame>
        <p:nvGraphicFramePr>
          <p:cNvPr id="46087" name="オブジェクト 1"/>
          <p:cNvGraphicFramePr>
            <a:graphicFrameLocks noChangeAspect="1"/>
          </p:cNvGraphicFramePr>
          <p:nvPr/>
        </p:nvGraphicFramePr>
        <p:xfrm>
          <a:off x="4397375" y="1333500"/>
          <a:ext cx="4746625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1" name="ビットマップ イメージ" r:id="rId5" imgW="6590476" imgH="3847619" progId="PBrush">
                  <p:embed/>
                </p:oleObj>
              </mc:Choice>
              <mc:Fallback>
                <p:oleObj name="ビットマップ イメージ" r:id="rId5" imgW="6590476" imgH="3847619" progId="PBrush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1333500"/>
                        <a:ext cx="4746625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図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44640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図 2" descr="IMG_17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325" y="333375"/>
            <a:ext cx="31924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ChangeArrowheads="1"/>
          </p:cNvSpPr>
          <p:nvPr/>
        </p:nvSpPr>
        <p:spPr bwMode="auto">
          <a:xfrm>
            <a:off x="0" y="701675"/>
            <a:ext cx="4695825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Calibri" panose="020F0502020204030204" pitchFamily="34" charset="0"/>
              </a:rPr>
              <a:t>　</a:t>
            </a:r>
            <a:r>
              <a:rPr lang="ja-JP" altLang="en-US" sz="140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　　　　　　　　　　　　　　　　　　　　作詞　川村康文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さーああ　みんなで発電（自転車こいで）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さーああ　みんなで発電（自転車こいで）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Ｆ　　　    Ｇ　　　  Ｇ　　　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　発電　　はじめよう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    Ａｍ　　　  Ｆ　　　　  Ｇ　　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（リンリン　ルンルン　リンリン　ルーン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　　発電　　　 自転車　 発電、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             Ａｍ　　　  Ｆ　　　　  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リンリン　 ルンルン　リンリン　ルーン）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　　発電　　　自転車　　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１．ジュースが飲みたい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ビールも飲みたい　　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 Ａｍ　　 Ｆ　　　 Ｇ　　　Ｃ　　   Ａｍ　　  Ｆ　　   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自転車発電　　自転車発電、自転車発電　　自転車発電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400">
              <a:latin typeface="Calibri" panose="020F0502020204030204" pitchFamily="34" charset="0"/>
            </a:endParaRPr>
          </a:p>
        </p:txBody>
      </p: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4581525" y="609600"/>
            <a:ext cx="4562475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　　　　       Ｆ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２．ラジオが聞きたい　　テレビがみたい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　　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扇風機より　　　エアコンがほしい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   Ａｍ　　  Ｆ　　   Ｇ　　  Ｃ　　    Ａｍ　　  Ｆ　　  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自転車発電　　自転車発電、自転車発電　　自転車発電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  　Ｃ　　　　　　　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３．大型テレビで　　ドラマがみたい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　　 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電子レンジで　　チンしてご飯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    Ａｍ　　 Ｆ　　   Ｇ　　   Ｃ　　  Ａｍ　　  Ｆ　　   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自転車発電　　自転車発電、自転車発電　　自転車発電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４．冷蔵庫で　　ジュースを冷やそう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　　　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冷蔵庫で　　ビールも冷やそう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Ｃ　　    Ａｍ　　 Ｆ　　   Ｇ　   　Ｃ　　  Ａｍ　　  Ｆ　　   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自転車発電　　自転車発電、自転車発電　　自転車発電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     Ｆ　　　　    Ｇ　　　   Ｃ　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あーああ　みんなで発電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Ｆ　　　　   Ｇ　　　    Ｃ　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あーああ　みんなで守ろう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Ｆ　　　　     Ｇ　　　  Ｇ　　  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anose="020F0502020204030204" pitchFamily="34" charset="0"/>
              </a:rPr>
              <a:t>　　みんなが　大好き　この地球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685800" y="533400"/>
            <a:ext cx="2673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9705FF"/>
                </a:solidFill>
                <a:latin typeface="Calibri" panose="020F0502020204030204" pitchFamily="34" charset="0"/>
              </a:rPr>
              <a:t>自転車発電の友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46D78B-36A3-4499-9661-10777694E5BE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ja-JP" sz="1400" smtClean="0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0" y="-122238"/>
            <a:ext cx="9078913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>
                <a:solidFill>
                  <a:srgbClr val="7030A0"/>
                </a:solidFill>
              </a:rPr>
              <a:t>自転車発電がめざす世界平和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7030A0"/>
                </a:solidFill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</a:rPr>
              <a:t>マータイさんの”</a:t>
            </a:r>
            <a:r>
              <a:rPr lang="en-US" altLang="ja-JP" sz="4000">
                <a:solidFill>
                  <a:srgbClr val="FF0000"/>
                </a:solidFill>
              </a:rPr>
              <a:t>MOTTAINAI”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　　　　　　　　　→エコ替えへ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省エネ技術の進化を実感し、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　　　　　　　　　エコライフを楽しむ！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新型テレビと昔のブラウン管テレで競争！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自転車２台で、大型テレビも着く！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自転車２台で、エアコンも動く！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1FF571-8510-45FA-B690-983DFDA8AE1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ja-JP" sz="1400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BAD5CC-C679-4A5E-BF0D-BEF43DD3CD73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ja-JP" sz="1400" smtClean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973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5435600" y="692150"/>
            <a:ext cx="3430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ペットボトルで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繊維をつくる</a:t>
            </a:r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8800"/>
            <a:ext cx="332263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1BDB31-62EA-43FD-9FD8-7D8ECCBC9EEC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1400" smtClean="0"/>
          </a:p>
        </p:txBody>
      </p:sp>
      <p:sp>
        <p:nvSpPr>
          <p:cNvPr id="9219" name="Text Box 356"/>
          <p:cNvSpPr txBox="1">
            <a:spLocks noChangeArrowheads="1"/>
          </p:cNvSpPr>
          <p:nvPr/>
        </p:nvSpPr>
        <p:spPr bwMode="auto">
          <a:xfrm>
            <a:off x="304800" y="2590800"/>
            <a:ext cx="8839200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ja-JP" altLang="en-US" sz="2800" b="1">
                <a:latin typeface="ＭＳ Ｐゴシック" panose="020B0600070205080204" pitchFamily="50" charset="-128"/>
              </a:rPr>
              <a:t>１．小・中学校理科学習の実態と問題点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ja-JP" altLang="en-US" sz="2800" b="1">
                <a:latin typeface="ＭＳ Ｐゴシック" panose="020B0600070205080204" pitchFamily="50" charset="-128"/>
              </a:rPr>
              <a:t>　　　　　　　　　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ja-JP" altLang="en-US" sz="2800" b="1">
                <a:latin typeface="ＭＳ Ｐゴシック" panose="020B0600070205080204" pitchFamily="50" charset="-128"/>
              </a:rPr>
              <a:t>２．高等学校での物理学習の実態と問題点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ja-JP" altLang="en-US" sz="2800" b="1">
                <a:latin typeface="ＭＳ Ｐゴシック" panose="020B0600070205080204" pitchFamily="50" charset="-128"/>
              </a:rPr>
              <a:t>　　　　　　</a:t>
            </a:r>
            <a:endParaRPr lang="ja-JP" altLang="en-US" sz="2800">
              <a:latin typeface="ＭＳ Ｐゴシック" panose="020B0600070205080204" pitchFamily="50" charset="-128"/>
            </a:endParaRPr>
          </a:p>
        </p:txBody>
      </p:sp>
      <p:sp>
        <p:nvSpPr>
          <p:cNvPr id="9220" name="Rectangle 357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620713"/>
            <a:ext cx="8534400" cy="1524000"/>
          </a:xfrm>
        </p:spPr>
        <p:txBody>
          <a:bodyPr/>
          <a:lstStyle/>
          <a:p>
            <a:pPr algn="l" eaLnBrk="1" hangingPunct="1"/>
            <a:r>
              <a:rPr lang="ja-JP" altLang="en-US" b="1" smtClean="0">
                <a:solidFill>
                  <a:schemeClr val="tx1"/>
                </a:solidFill>
                <a:latin typeface="ＭＳ Ｐゴシック" panose="020B0600070205080204" pitchFamily="50" charset="-128"/>
              </a:rPr>
              <a:t>日本の学校教育における</a:t>
            </a:r>
            <a:br>
              <a:rPr lang="ja-JP" altLang="en-US" b="1" smtClean="0">
                <a:solidFill>
                  <a:schemeClr val="tx1"/>
                </a:solidFill>
                <a:latin typeface="ＭＳ Ｐゴシック" panose="020B0600070205080204" pitchFamily="50" charset="-128"/>
              </a:rPr>
            </a:br>
            <a:r>
              <a:rPr lang="ja-JP" altLang="en-US" b="1" smtClean="0">
                <a:solidFill>
                  <a:schemeClr val="tx1"/>
                </a:solidFill>
                <a:latin typeface="ＭＳ Ｐゴシック" panose="020B0600070205080204" pitchFamily="50" charset="-128"/>
              </a:rPr>
              <a:t>理科学習の実態</a:t>
            </a:r>
            <a:endParaRPr lang="ja-JP" altLang="en-US" smtClean="0">
              <a:solidFill>
                <a:schemeClr val="tx1"/>
              </a:solidFill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B875D-5DC2-42CA-AE71-430C12FC443F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ja-JP" sz="1400" smtClean="0"/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ja-JP" sz="160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074469-44A7-444C-9BAD-FCDF8E9EF79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ja-JP" sz="1400" smtClean="0"/>
          </a:p>
        </p:txBody>
      </p:sp>
      <p:graphicFrame>
        <p:nvGraphicFramePr>
          <p:cNvPr id="54275" name="Object 2"/>
          <p:cNvGraphicFramePr>
            <a:graphicFrameLocks noChangeAspect="1"/>
          </p:cNvGraphicFramePr>
          <p:nvPr/>
        </p:nvGraphicFramePr>
        <p:xfrm>
          <a:off x="1692275" y="0"/>
          <a:ext cx="72231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0" name="ビットマップ イメージ" r:id="rId3" imgW="4885714" imgH="7201905" progId="Paint.Picture">
                  <p:embed/>
                </p:oleObj>
              </mc:Choice>
              <mc:Fallback>
                <p:oleObj name="ビットマップ イメージ" r:id="rId3" imgW="4885714" imgH="720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0"/>
                        <a:ext cx="72231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90600"/>
            <a:ext cx="2209800" cy="2743200"/>
          </a:xfrm>
        </p:spPr>
        <p:txBody>
          <a:bodyPr/>
          <a:lstStyle/>
          <a:p>
            <a:pPr algn="l" eaLnBrk="1" hangingPunct="1"/>
            <a:r>
              <a:rPr lang="ja-JP" altLang="en-US" sz="2800" smtClean="0"/>
              <a:t>高校化学の</a:t>
            </a:r>
            <a:br>
              <a:rPr lang="ja-JP" altLang="en-US" sz="2800" smtClean="0"/>
            </a:br>
            <a:r>
              <a:rPr lang="ja-JP" altLang="en-US" sz="2800" smtClean="0"/>
              <a:t>授業でも</a:t>
            </a:r>
            <a:br>
              <a:rPr lang="ja-JP" altLang="en-US" sz="2800" smtClean="0"/>
            </a:br>
            <a:r>
              <a:rPr lang="ja-JP" altLang="en-US" sz="2800" smtClean="0"/>
              <a:t>歌って</a:t>
            </a:r>
            <a:br>
              <a:rPr lang="ja-JP" altLang="en-US" sz="2800" smtClean="0"/>
            </a:br>
            <a:r>
              <a:rPr lang="ja-JP" altLang="en-US" sz="2800" smtClean="0"/>
              <a:t>もらいました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6B0289-8319-421D-9BE7-D82D3157119E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ja-JP" sz="1400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01C08-B043-4643-889A-62A9E13685D6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ja-JP" sz="1400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0" y="3581400"/>
            <a:ext cx="25828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１００回公演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をめざす。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日本では初！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152400"/>
            <a:ext cx="4876800" cy="1752600"/>
          </a:xfrm>
        </p:spPr>
        <p:txBody>
          <a:bodyPr/>
          <a:lstStyle/>
          <a:p>
            <a:pPr algn="l" eaLnBrk="1" hangingPunct="1"/>
            <a:r>
              <a:rPr lang="ja-JP" altLang="en-US" sz="3200" smtClean="0">
                <a:solidFill>
                  <a:schemeClr val="tx1"/>
                </a:solidFill>
              </a:rPr>
              <a:t>温暖化星人から地球を守る</a:t>
            </a:r>
            <a:br>
              <a:rPr lang="ja-JP" altLang="en-US" sz="3200" smtClean="0">
                <a:solidFill>
                  <a:schemeClr val="tx1"/>
                </a:solidFill>
              </a:rPr>
            </a:br>
            <a:r>
              <a:rPr lang="ja-JP" altLang="en-US" sz="3200" smtClean="0">
                <a:solidFill>
                  <a:schemeClr val="tx1"/>
                </a:solidFill>
              </a:rPr>
              <a:t>宇宙船にっぽん号の戦い</a:t>
            </a:r>
            <a:br>
              <a:rPr lang="ja-JP" altLang="en-US" sz="3200" smtClean="0">
                <a:solidFill>
                  <a:schemeClr val="tx1"/>
                </a:solidFill>
              </a:rPr>
            </a:br>
            <a:r>
              <a:rPr lang="ja-JP" altLang="en-US" sz="3200" smtClean="0">
                <a:solidFill>
                  <a:schemeClr val="tx1"/>
                </a:solidFill>
              </a:rPr>
              <a:t>（サイエンス・ライブ・ショー）</a:t>
            </a:r>
            <a:endParaRPr lang="ja-JP" altLang="en-US" smtClean="0"/>
          </a:p>
        </p:txBody>
      </p:sp>
      <p:graphicFrame>
        <p:nvGraphicFramePr>
          <p:cNvPr id="56325" name="Object 4"/>
          <p:cNvGraphicFramePr>
            <a:graphicFrameLocks noChangeAspect="1"/>
          </p:cNvGraphicFramePr>
          <p:nvPr/>
        </p:nvGraphicFramePr>
        <p:xfrm>
          <a:off x="0" y="0"/>
          <a:ext cx="4191000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3" name="ビットマップ イメージ" r:id="rId3" imgW="6419048" imgH="4361905" progId="Paint.Picture">
                  <p:embed/>
                </p:oleObj>
              </mc:Choice>
              <mc:Fallback>
                <p:oleObj name="ビットマップ イメージ" r:id="rId3" imgW="6419048" imgH="436190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191000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5"/>
          <p:cNvGraphicFramePr>
            <a:graphicFrameLocks noChangeAspect="1"/>
          </p:cNvGraphicFramePr>
          <p:nvPr/>
        </p:nvGraphicFramePr>
        <p:xfrm>
          <a:off x="2514600" y="2819400"/>
          <a:ext cx="66294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4" name="ビットマップ イメージ" r:id="rId5" imgW="6190476" imgH="3428571" progId="Paint.Picture">
                  <p:embed/>
                </p:oleObj>
              </mc:Choice>
              <mc:Fallback>
                <p:oleObj name="ビットマップ イメージ" r:id="rId5" imgW="6190476" imgH="3428571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19400"/>
                        <a:ext cx="66294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6E6AEF-C238-4EFB-8EEB-3815EE35F2EE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ja-JP" sz="1400" smtClean="0"/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１．地球温暖化デモンストレーション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２．色素増感太陽電池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４．手回し発電・コーヒーで燃料電池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５．電球１個からの省エネ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６．自転車発電でテレビをみよう！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</a:rPr>
              <a:t>９．世界平和のために！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083BCD-DC14-4171-A8B2-493A86792F9C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ja-JP" sz="1400" smtClean="0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6694488" cy="618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アインシュタイン先生も、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湯川秀樹先生も、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そして、お友達　みんなも！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地球を愛し、人類を愛し、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　　　　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　　　　　世界平和を祈ろう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87BD58-14F0-4F2F-89AC-0E2CCEC661D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ja-JP" sz="1400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071A89-A1DA-47EA-8B5A-238DA80C0D2F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ja-JP" sz="1400" smtClean="0"/>
          </a:p>
        </p:txBody>
      </p:sp>
      <p:graphicFrame>
        <p:nvGraphicFramePr>
          <p:cNvPr id="60419" name="Object 2"/>
          <p:cNvGraphicFramePr>
            <a:graphicFrameLocks noChangeAspect="1"/>
          </p:cNvGraphicFramePr>
          <p:nvPr/>
        </p:nvGraphicFramePr>
        <p:xfrm>
          <a:off x="2700338" y="0"/>
          <a:ext cx="64436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ビットマップ イメージ" r:id="rId3" imgW="4723810" imgH="6980952" progId="Paint.Picture">
                  <p:embed/>
                </p:oleObj>
              </mc:Choice>
              <mc:Fallback>
                <p:oleObj name="ビットマップ イメージ" r:id="rId3" imgW="4723810" imgH="6980952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0"/>
                        <a:ext cx="644366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3200400" cy="4114800"/>
          </a:xfrm>
        </p:spPr>
        <p:txBody>
          <a:bodyPr/>
          <a:lstStyle/>
          <a:p>
            <a:pPr algn="l" eaLnBrk="1" hangingPunct="1"/>
            <a:r>
              <a:rPr lang="ja-JP" altLang="en-US" sz="2800" smtClean="0"/>
              <a:t>サイエンス・レンジャーでは</a:t>
            </a:r>
            <a:br>
              <a:rPr lang="ja-JP" altLang="en-US" sz="2800" smtClean="0"/>
            </a:br>
            <a:r>
              <a:rPr lang="ja-JP" altLang="en-US" sz="2800" smtClean="0"/>
              <a:t>いつも，子ども達と歌っていました</a:t>
            </a:r>
            <a:br>
              <a:rPr lang="ja-JP" altLang="en-US" sz="2800" smtClean="0"/>
            </a:br>
            <a:r>
              <a:rPr lang="ja-JP" altLang="en-US" sz="2800" smtClean="0"/>
              <a:t/>
            </a:r>
            <a:br>
              <a:rPr lang="ja-JP" altLang="en-US" sz="2800" smtClean="0"/>
            </a:br>
            <a:r>
              <a:rPr lang="ja-JP" altLang="en-US" sz="2800" smtClean="0">
                <a:solidFill>
                  <a:srgbClr val="008000"/>
                </a:solidFill>
              </a:rPr>
              <a:t>グリーンガーデン</a:t>
            </a:r>
            <a:br>
              <a:rPr lang="ja-JP" altLang="en-US" sz="2800" smtClean="0">
                <a:solidFill>
                  <a:srgbClr val="008000"/>
                </a:solidFill>
              </a:rPr>
            </a:br>
            <a:r>
              <a:rPr lang="ja-JP" altLang="en-US" sz="2800" smtClean="0">
                <a:solidFill>
                  <a:srgbClr val="008000"/>
                </a:solidFill>
              </a:rPr>
              <a:t>ひらおかの</a:t>
            </a:r>
            <a:br>
              <a:rPr lang="ja-JP" altLang="en-US" sz="2800" smtClean="0">
                <a:solidFill>
                  <a:srgbClr val="008000"/>
                </a:solidFill>
              </a:rPr>
            </a:br>
            <a:r>
              <a:rPr lang="ja-JP" altLang="en-US" sz="2800" smtClean="0">
                <a:solidFill>
                  <a:srgbClr val="008000"/>
                </a:solidFill>
              </a:rPr>
              <a:t>テーマソング</a:t>
            </a:r>
            <a:br>
              <a:rPr lang="ja-JP" altLang="en-US" sz="2800" smtClean="0">
                <a:solidFill>
                  <a:srgbClr val="008000"/>
                </a:solidFill>
              </a:rPr>
            </a:br>
            <a:r>
              <a:rPr lang="ja-JP" altLang="en-US" sz="2800" smtClean="0">
                <a:solidFill>
                  <a:srgbClr val="008000"/>
                </a:solidFill>
              </a:rPr>
              <a:t>　</a:t>
            </a:r>
            <a:r>
              <a:rPr lang="en-US" altLang="ja-JP" sz="2800" smtClean="0">
                <a:solidFill>
                  <a:srgbClr val="008000"/>
                </a:solidFill>
              </a:rPr>
              <a:t>2007</a:t>
            </a:r>
            <a:r>
              <a:rPr lang="ja-JP" altLang="en-US" sz="2800" smtClean="0">
                <a:solidFill>
                  <a:srgbClr val="008000"/>
                </a:solidFill>
              </a:rPr>
              <a:t>年</a:t>
            </a:r>
            <a:r>
              <a:rPr lang="en-US" altLang="ja-JP" sz="2800" smtClean="0">
                <a:solidFill>
                  <a:srgbClr val="008000"/>
                </a:solidFill>
              </a:rPr>
              <a:t>6</a:t>
            </a:r>
            <a:r>
              <a:rPr lang="ja-JP" altLang="en-US" sz="2800" smtClean="0">
                <a:solidFill>
                  <a:srgbClr val="008000"/>
                </a:solidFill>
              </a:rPr>
              <a:t>月より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37FE2B-3AC3-4851-A9C5-A01CB5071EDC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ja-JP" sz="1400" smtClean="0"/>
          </a:p>
        </p:txBody>
      </p:sp>
      <p:graphicFrame>
        <p:nvGraphicFramePr>
          <p:cNvPr id="61443" name="Object 2"/>
          <p:cNvGraphicFramePr>
            <a:graphicFrameLocks noChangeAspect="1"/>
          </p:cNvGraphicFramePr>
          <p:nvPr/>
        </p:nvGraphicFramePr>
        <p:xfrm>
          <a:off x="2195513" y="0"/>
          <a:ext cx="7710487" cy="693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ビットマップ イメージ" r:id="rId3" imgW="7059010" imgH="9945488" progId="Paint.Picture">
                  <p:embed/>
                </p:oleObj>
              </mc:Choice>
              <mc:Fallback>
                <p:oleObj name="ビットマップ イメージ" r:id="rId3" imgW="7059010" imgH="994548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0"/>
                        <a:ext cx="7710487" cy="693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0638" y="765175"/>
            <a:ext cx="2971801" cy="4275138"/>
          </a:xfrm>
        </p:spPr>
        <p:txBody>
          <a:bodyPr/>
          <a:lstStyle/>
          <a:p>
            <a:pPr algn="l" eaLnBrk="1" hangingPunct="1"/>
            <a:r>
              <a:rPr lang="ja-JP" altLang="en-US" sz="2800" smtClean="0"/>
              <a:t>世界平和を祈る歌</a:t>
            </a:r>
            <a:br>
              <a:rPr lang="ja-JP" altLang="en-US" sz="2800" smtClean="0"/>
            </a:br>
            <a:r>
              <a:rPr lang="ja-JP" altLang="en-US" sz="2800" smtClean="0"/>
              <a:t/>
            </a:r>
            <a:br>
              <a:rPr lang="ja-JP" altLang="en-US" sz="2800" smtClean="0"/>
            </a:br>
            <a:r>
              <a:rPr lang="ja-JP" altLang="en-US" sz="2800" smtClean="0"/>
              <a:t>科学が好きになっても，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戦争や人が不幸になることに使うのではなく，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人類の幸せに貢献してほしい！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8A58A6-0C1E-4FF2-9276-5E93C2AF1DB6}" type="slidenum">
              <a:rPr lang="en-US" altLang="ja-JP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ja-JP" sz="1400" smtClean="0">
              <a:solidFill>
                <a:srgbClr val="000000"/>
              </a:solidFill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51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225" y="1371600"/>
            <a:ext cx="3765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600" y="4008438"/>
            <a:ext cx="33845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030663"/>
            <a:ext cx="37528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カンボジアでのエコ科学実験教室</a:t>
            </a:r>
          </a:p>
        </p:txBody>
      </p:sp>
      <p:pic>
        <p:nvPicPr>
          <p:cNvPr id="62472" name="Picture 2" descr="C:\Users\elegance\Desktop\YK\実　験\サボニウス風車\サヴカンボジア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3983038"/>
            <a:ext cx="34813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DF788B-2152-48CA-96B5-D823C5B73DC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ja-JP" sz="1400" smtClean="0"/>
          </a:p>
        </p:txBody>
      </p:sp>
      <p:sp>
        <p:nvSpPr>
          <p:cNvPr id="11267" name="Rectangle 1027"/>
          <p:cNvSpPr>
            <a:spLocks noChangeArrowheads="1"/>
          </p:cNvSpPr>
          <p:nvPr/>
        </p:nvSpPr>
        <p:spPr bwMode="auto">
          <a:xfrm>
            <a:off x="3133725" y="2390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1268" name="Picture 1026" descr="fig2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028"/>
          <p:cNvSpPr>
            <a:spLocks noChangeArrowheads="1"/>
          </p:cNvSpPr>
          <p:nvPr/>
        </p:nvSpPr>
        <p:spPr bwMode="auto">
          <a:xfrm>
            <a:off x="0" y="617220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ea typeface="ＭＳ 明朝" panose="02020609040205080304" pitchFamily="17" charset="-128"/>
              </a:rPr>
              <a:t>生活科および小学校理科の好嫌度（理科系男子） 生活科および小学校理科の好嫌度（理科系女子</a:t>
            </a:r>
            <a:r>
              <a:rPr lang="ja-JP" altLang="en-US" sz="1100">
                <a:ea typeface="ＭＳ 明朝" panose="02020609040205080304" pitchFamily="17" charset="-128"/>
              </a:rPr>
              <a:t>）</a:t>
            </a:r>
            <a:r>
              <a:rPr lang="ja-JP" altLang="en-US" sz="1100"/>
              <a:t> </a:t>
            </a:r>
          </a:p>
        </p:txBody>
      </p:sp>
      <p:sp>
        <p:nvSpPr>
          <p:cNvPr id="11270" name="Rectangle 1030"/>
          <p:cNvSpPr>
            <a:spLocks noChangeArrowheads="1"/>
          </p:cNvSpPr>
          <p:nvPr/>
        </p:nvSpPr>
        <p:spPr bwMode="auto">
          <a:xfrm>
            <a:off x="3133725" y="237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1271" name="Picture 1029" descr="fig4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8C535-3393-42CD-94CD-F66A2A5D65F4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ja-JP" sz="1400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476375" y="4149725"/>
            <a:ext cx="655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/>
              <a:t>ボーリング玉ですると迫力満点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EBAE2C-FDCA-425E-98F4-0890B639A3EC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ja-JP" sz="1400" smtClean="0"/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/>
        </p:nvGraphicFramePr>
        <p:xfrm>
          <a:off x="228600" y="304800"/>
          <a:ext cx="31242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8" name="ビットマップ イメージ" r:id="rId3" imgW="4315427" imgH="3895238" progId="Paint.Picture">
                  <p:embed/>
                </p:oleObj>
              </mc:Choice>
              <mc:Fallback>
                <p:oleObj name="ビットマップ イメージ" r:id="rId3" imgW="4315427" imgH="389523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31242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3"/>
          <p:cNvGraphicFramePr>
            <a:graphicFrameLocks noChangeAspect="1"/>
          </p:cNvGraphicFramePr>
          <p:nvPr/>
        </p:nvGraphicFramePr>
        <p:xfrm>
          <a:off x="3352800" y="304800"/>
          <a:ext cx="2462213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9" name="ビットマップ イメージ" r:id="rId5" imgW="3115110" imgH="3905795" progId="Paint.Picture">
                  <p:embed/>
                </p:oleObj>
              </mc:Choice>
              <mc:Fallback>
                <p:oleObj name="ビットマップ イメージ" r:id="rId5" imgW="3115110" imgH="390579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4800"/>
                        <a:ext cx="2462213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4"/>
          <p:cNvGraphicFramePr>
            <a:graphicFrameLocks noChangeAspect="1"/>
          </p:cNvGraphicFramePr>
          <p:nvPr/>
        </p:nvGraphicFramePr>
        <p:xfrm>
          <a:off x="5791200" y="304800"/>
          <a:ext cx="31242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0" name="ビットマップ イメージ" r:id="rId7" imgW="4382112" imgH="3296110" progId="Paint.Picture">
                  <p:embed/>
                </p:oleObj>
              </mc:Choice>
              <mc:Fallback>
                <p:oleObj name="ビットマップ イメージ" r:id="rId7" imgW="4382112" imgH="329611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04800"/>
                        <a:ext cx="31242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5"/>
          <p:cNvSpPr txBox="1">
            <a:spLocks noChangeArrowheads="1"/>
          </p:cNvSpPr>
          <p:nvPr/>
        </p:nvSpPr>
        <p:spPr bwMode="auto">
          <a:xfrm>
            <a:off x="211138" y="4267200"/>
            <a:ext cx="89328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白色光のもとでは，真っ白シートですが，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紫外線をあてると，ＲＧＢのそれぞれの色を発する。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86B9E7-33C0-412A-8CF9-9E509140F843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ja-JP" sz="1400" smtClean="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04813"/>
            <a:ext cx="8001000" cy="1981200"/>
          </a:xfrm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ja-JP" altLang="en-US" sz="5400" b="1" smtClean="0">
                <a:solidFill>
                  <a:srgbClr val="7030A0"/>
                </a:solidFill>
                <a:ea typeface="HGｺﾞｼｯｸE" panose="020B0909000000000000" pitchFamily="49" charset="-128"/>
              </a:rPr>
              <a:t>サイエンス・コミュニケーション活動が開く夢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781300"/>
            <a:ext cx="6983413" cy="372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81C57A-A301-469A-853A-2266AB037C96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ja-JP" sz="1400" smtClean="0"/>
          </a:p>
        </p:txBody>
      </p:sp>
      <p:sp>
        <p:nvSpPr>
          <p:cNvPr id="12291" name="Rectangle 1027"/>
          <p:cNvSpPr>
            <a:spLocks noChangeArrowheads="1"/>
          </p:cNvSpPr>
          <p:nvPr/>
        </p:nvSpPr>
        <p:spPr bwMode="auto">
          <a:xfrm>
            <a:off x="3133725" y="2414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2292" name="Picture 1026" descr="fig1b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029"/>
          <p:cNvSpPr>
            <a:spLocks noChangeArrowheads="1"/>
          </p:cNvSpPr>
          <p:nvPr/>
        </p:nvSpPr>
        <p:spPr bwMode="auto">
          <a:xfrm>
            <a:off x="3133725" y="2376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2294" name="Picture 1028" descr="fig3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030"/>
          <p:cNvSpPr>
            <a:spLocks noChangeArrowheads="1"/>
          </p:cNvSpPr>
          <p:nvPr/>
        </p:nvSpPr>
        <p:spPr bwMode="auto">
          <a:xfrm>
            <a:off x="0" y="59436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ea typeface="ＭＳ 明朝" panose="02020609040205080304" pitchFamily="17" charset="-128"/>
              </a:rPr>
              <a:t>生活科および小学校理科好嫌度（非理科系男子）生活科および小学校理科好嫌度（非理科系女子）</a:t>
            </a:r>
            <a:endParaRPr lang="ja-JP" altLang="en-US" sz="160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654050-EE14-4F92-8DCC-7B47687A2C4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400" smtClean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133725" y="236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3316" name="Picture 2" descr="fig10bsj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133725" y="236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3133725" y="2366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3319" name="Picture 6" descr="fig12gsj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601980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ＭＳ 明朝" panose="02020609040205080304" pitchFamily="17" charset="-128"/>
                <a:ea typeface="ＭＳ 明朝" panose="02020609040205080304" pitchFamily="17" charset="-128"/>
              </a:rPr>
              <a:t>　　中学校理科の好嫌度（理科系男子）　　　　　　中学校理科の好嫌度（理科系女子） </a:t>
            </a:r>
            <a:r>
              <a:rPr lang="ja-JP" altLang="en-US" sz="11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77B0B3-BE52-4697-B2DA-964520DF805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ja-JP" sz="1400" smtClean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33725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4340" name="Picture 2" descr="fig9bnsj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133725" y="236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14342" name="Picture 4" descr="fig11gnsj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0" y="601980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ＭＳ 明朝" panose="02020609040205080304" pitchFamily="17" charset="-128"/>
                <a:ea typeface="ＭＳ 明朝" panose="02020609040205080304" pitchFamily="17" charset="-128"/>
              </a:rPr>
              <a:t>　　　中学校理科の好嫌度（非理科系男子）　　中学校理科の好嫌度（非理科系女子）</a:t>
            </a:r>
            <a:r>
              <a:rPr lang="ja-JP" altLang="en-US" sz="11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650</Words>
  <Application>Microsoft Office PowerPoint</Application>
  <PresentationFormat>画面に合わせる (4:3)</PresentationFormat>
  <Paragraphs>369</Paragraphs>
  <Slides>62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5</vt:i4>
      </vt:variant>
      <vt:variant>
        <vt:lpstr>スライド タイトル</vt:lpstr>
      </vt:variant>
      <vt:variant>
        <vt:i4>62</vt:i4>
      </vt:variant>
    </vt:vector>
  </HeadingPairs>
  <TitlesOfParts>
    <vt:vector size="70" baseType="lpstr">
      <vt:lpstr>標準デザイン</vt:lpstr>
      <vt:lpstr>Office ​​テーマ</vt:lpstr>
      <vt:lpstr>1_Office ​​テーマ</vt:lpstr>
      <vt:lpstr>ビットマップ イメージ</vt:lpstr>
      <vt:lpstr>Microsoft Excel グラフ</vt:lpstr>
      <vt:lpstr>数式</vt:lpstr>
      <vt:lpstr>HANAKO.Document.9</vt:lpstr>
      <vt:lpstr>Bitmap Image</vt:lpstr>
      <vt:lpstr>サイエンス・コミュニケーション活動が開く夢 　- つながる思いプロジェクト -</vt:lpstr>
      <vt:lpstr>PowerPoint プレゼンテーション</vt:lpstr>
      <vt:lpstr>PowerPoint プレゼンテーション</vt:lpstr>
      <vt:lpstr>PowerPoint プレゼンテーション</vt:lpstr>
      <vt:lpstr>日本の学校教育における 理科学習の実態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中央教育審議会初等中等教育分科会 高等学校教育部会審議まとめ(平成26年6月)概要 ～高校教育の質の確保・向上に向けて～</vt:lpstr>
      <vt:lpstr>PowerPoint プレゼンテーション</vt:lpstr>
      <vt:lpstr>学校教育と社会教育が連携して行う サイエンス・コミュニケーションの 方法論</vt:lpstr>
      <vt:lpstr>PowerPoint プレゼンテーション</vt:lpstr>
      <vt:lpstr>科学技術・理科大好きプラン</vt:lpstr>
      <vt:lpstr>PowerPoint プレゼンテーション</vt:lpstr>
      <vt:lpstr>PowerPoint プレゼンテーション</vt:lpstr>
      <vt:lpstr>PowerPoint プレゼンテーション</vt:lpstr>
      <vt:lpstr>温室効果ガスによる地球温暖化 デモンストレーション実験器での実験結果</vt:lpstr>
      <vt:lpstr>温室効果ガスによる地球温暖化デモンストレーション実験器における地球モデルの放射強度の比較</vt:lpstr>
      <vt:lpstr>地球モデルのかわりにフラスコを用いた 放射強度の比較</vt:lpstr>
      <vt:lpstr>PowerPoint プレゼンテーション</vt:lpstr>
      <vt:lpstr>PowerPoint プレゼンテーション</vt:lpstr>
      <vt:lpstr>色素増感太陽電池の発電原理</vt:lpstr>
      <vt:lpstr>PowerPoint プレゼンテーション</vt:lpstr>
      <vt:lpstr>サボニウス型風車風力発電機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省エネ電球デモンストレーション 実験器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高校化学の 授業でも 歌って もらいました</vt:lpstr>
      <vt:lpstr>PowerPoint プレゼンテーション</vt:lpstr>
      <vt:lpstr>温暖化星人から地球を守る 宇宙船にっぽん号の戦い （サイエンス・ライブ・ショー）</vt:lpstr>
      <vt:lpstr>PowerPoint プレゼンテーション</vt:lpstr>
      <vt:lpstr>PowerPoint プレゼンテーション</vt:lpstr>
      <vt:lpstr>PowerPoint プレゼンテーション</vt:lpstr>
      <vt:lpstr>サイエンス・レンジャーでは いつも，子ども達と歌っていました  グリーンガーデン ひらおかの テーマソング 　2007年6月より</vt:lpstr>
      <vt:lpstr>世界平和を祈る歌  科学が好きになっても， 戦争や人が不幸になることに使うのではなく，  人類の幸せに貢献してほしい！</vt:lpstr>
      <vt:lpstr>カンボジアでのエコ科学実験教室</vt:lpstr>
      <vt:lpstr>PowerPoint プレゼンテーション</vt:lpstr>
      <vt:lpstr>PowerPoint プレゼンテーション</vt:lpstr>
      <vt:lpstr>サイエンス・コミュニケーション活動が開く夢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コンテンツの分類</dc:title>
  <dc:creator>PRESARIO</dc:creator>
  <cp:lastModifiedBy>yk</cp:lastModifiedBy>
  <cp:revision>786</cp:revision>
  <cp:lastPrinted>2002-10-28T09:45:04Z</cp:lastPrinted>
  <dcterms:created xsi:type="dcterms:W3CDTF">2002-10-12T12:49:56Z</dcterms:created>
  <dcterms:modified xsi:type="dcterms:W3CDTF">2014-10-07T17:18:46Z</dcterms:modified>
</cp:coreProperties>
</file>