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12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1pPr>
    <a:lvl2pPr marL="742950" indent="-285750" algn="l" defTabSz="449263" rtl="0" fontAlgn="base">
      <a:lnSpc>
        <a:spcPct val="12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2pPr>
    <a:lvl3pPr marL="1143000" indent="-228600" algn="l" defTabSz="449263" rtl="0" fontAlgn="base">
      <a:lnSpc>
        <a:spcPct val="12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3pPr>
    <a:lvl4pPr marL="1600200" indent="-228600" algn="l" defTabSz="449263" rtl="0" fontAlgn="base">
      <a:lnSpc>
        <a:spcPct val="12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4pPr>
    <a:lvl5pPr marL="2057400" indent="-228600" algn="l" defTabSz="449263" rtl="0" fontAlgn="base">
      <a:lnSpc>
        <a:spcPct val="12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8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65650" cy="342265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 smtClean="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defRPr>
            </a:lvl1pPr>
          </a:lstStyle>
          <a:p>
            <a:fld id="{FDA4416C-5DE6-4977-AD67-C1391F8BB6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9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EF159C-33B5-40DC-B871-D4B37F9E86C1}" type="slidenum">
              <a:rPr lang="en-US"/>
              <a:pPr/>
              <a:t>1</a:t>
            </a:fld>
            <a:endParaRPr lang="en-US"/>
          </a:p>
        </p:txBody>
      </p:sp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>
              <a:buClrTx/>
              <a:buFontTx/>
              <a:buNone/>
            </a:pPr>
            <a:fld id="{49BB0155-B7AF-4E67-8755-469A3C1DBB03}" type="slidenum">
              <a:rPr lang="en-US" sz="1200"/>
              <a:pPr algn="r">
                <a:buClrTx/>
                <a:buFontTx/>
                <a:buNone/>
              </a:pPr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63E177-A145-4AB3-AF60-B014A3683D8D}" type="slidenum">
              <a:rPr lang="en-US"/>
              <a:pPr/>
              <a:t>11</a:t>
            </a:fld>
            <a:endParaRPr lang="en-US"/>
          </a:p>
        </p:txBody>
      </p:sp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C964B4-8C66-479D-8F73-F6DB373B2FCB}" type="slidenum">
              <a:rPr lang="en-US"/>
              <a:pPr/>
              <a:t>12</a:t>
            </a:fld>
            <a:endParaRPr lang="en-US"/>
          </a:p>
        </p:txBody>
      </p:sp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1A1A3C-4CE9-4608-BBD9-45B9C9403BD0}" type="slidenum">
              <a:rPr lang="en-US"/>
              <a:pPr/>
              <a:t>13</a:t>
            </a:fld>
            <a:endParaRPr lang="en-US"/>
          </a:p>
        </p:txBody>
      </p:sp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7104A1-A7D7-4C24-80D5-7D1251E8A0A0}" type="slidenum">
              <a:rPr lang="en-US"/>
              <a:pPr/>
              <a:t>14</a:t>
            </a:fld>
            <a:endParaRPr lang="en-US"/>
          </a:p>
        </p:txBody>
      </p:sp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DD426E-D99B-4881-BFE1-16BE563BB641}" type="slidenum">
              <a:rPr lang="en-US"/>
              <a:pPr/>
              <a:t>15</a:t>
            </a:fld>
            <a:endParaRPr lang="en-US"/>
          </a:p>
        </p:txBody>
      </p:sp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>
              <a:buClrTx/>
              <a:buFontTx/>
              <a:buNone/>
            </a:pPr>
            <a:fld id="{E3646DFB-B05A-4842-B3A3-CBC5F836A6D2}" type="slidenum">
              <a:rPr lang="en-US" sz="1200"/>
              <a:pPr algn="r">
                <a:buClrTx/>
                <a:buFontTx/>
                <a:buNone/>
              </a:pPr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837102-30E4-49D7-AF25-CA466C66875C}" type="slidenum">
              <a:rPr lang="en-US"/>
              <a:pPr/>
              <a:t>2</a:t>
            </a:fld>
            <a:endParaRPr lang="en-US"/>
          </a:p>
        </p:txBody>
      </p:sp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>
              <a:buClrTx/>
              <a:buFontTx/>
              <a:buNone/>
            </a:pPr>
            <a:fld id="{86CB3C48-2575-4915-91F3-08481BEBB9AC}" type="slidenum">
              <a:rPr lang="en-US" sz="1200"/>
              <a:pPr algn="r">
                <a:buClrTx/>
                <a:buFontTx/>
                <a:buNone/>
              </a:pPr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53FC5A-FAEA-41AD-A5A4-4053F0ACF30B}" type="slidenum">
              <a:rPr lang="en-US"/>
              <a:pPr/>
              <a:t>3</a:t>
            </a:fld>
            <a:endParaRPr lang="en-US"/>
          </a:p>
        </p:txBody>
      </p:sp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>
              <a:buClrTx/>
              <a:buFontTx/>
              <a:buNone/>
            </a:pPr>
            <a:fld id="{0F7C7E1B-EA19-462B-8076-9F5E5926B707}" type="slidenum">
              <a:rPr lang="en-US" sz="1200"/>
              <a:pPr algn="r">
                <a:buClrTx/>
                <a:buFontTx/>
                <a:buNone/>
              </a:pPr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55DC56-EA12-46D6-A8EB-64A90A11ECF5}" type="slidenum">
              <a:rPr lang="en-US"/>
              <a:pPr/>
              <a:t>4</a:t>
            </a:fld>
            <a:endParaRPr lang="en-US"/>
          </a:p>
        </p:txBody>
      </p:sp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4FB535-8125-4CAE-A585-CB0F1F944D59}" type="slidenum">
              <a:rPr lang="en-US"/>
              <a:pPr/>
              <a:t>5</a:t>
            </a:fld>
            <a:endParaRPr lang="en-US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E06DAE-44EE-45E7-B4CE-2D2DD131A7C8}" type="slidenum">
              <a:rPr lang="en-US"/>
              <a:pPr/>
              <a:t>6</a:t>
            </a:fld>
            <a:endParaRPr lang="en-US"/>
          </a:p>
        </p:txBody>
      </p:sp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5E1DE8-AC80-401F-BAB5-28E396A1F454}" type="slidenum">
              <a:rPr lang="en-US"/>
              <a:pPr/>
              <a:t>7</a:t>
            </a:fld>
            <a:endParaRPr lang="en-US"/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5FEE73-72A0-4B40-A857-0D90634F3BE6}" type="slidenum">
              <a:rPr lang="en-US"/>
              <a:pPr/>
              <a:t>9</a:t>
            </a:fld>
            <a:endParaRPr lang="en-US"/>
          </a:p>
        </p:txBody>
      </p:sp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D10097-150D-46B8-864A-9BDFCD67305B}" type="slidenum">
              <a:rPr lang="en-US"/>
              <a:pPr/>
              <a:t>10</a:t>
            </a:fld>
            <a:endParaRPr lang="en-US"/>
          </a:p>
        </p:txBody>
      </p:sp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F82919D-DAB9-4F91-BA51-A2FE4E61F3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78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E56D59B-3ACA-488E-AA2A-AC4C715A40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7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4638" y="-147638"/>
            <a:ext cx="2055812" cy="627538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-147638"/>
            <a:ext cx="6015038" cy="627538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42E70C2-E87B-4E11-89CB-13C6F6AF1F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81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2330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76161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00949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93093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28673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57110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524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1342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5AF090E-BDAB-4CD1-A636-C62D9C499E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75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67922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0660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4638" y="-147638"/>
            <a:ext cx="2055812" cy="627538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-147638"/>
            <a:ext cx="6015038" cy="627538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967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705AD6C-E7AA-4190-81EE-834317B3C5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1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B314F72-EFD2-4E89-AAB5-A6770C8B1E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53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AB70C56-3D3F-4E7E-BE44-FBDA2A1493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0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9CE7361-A1CB-4371-B7D5-9FB644B295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6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86D8863-F008-4C62-A1E5-04C67AB744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8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31864AB-6CF7-4086-BF7A-7BB14274B7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5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708698A-2F28-462B-951C-55A1031711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7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1116013" y="1484313"/>
            <a:ext cx="8027987" cy="7302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F9900"/>
              </a:gs>
              <a:gs pos="100000">
                <a:srgbClr val="FFC774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smtClean="0"/>
              <a:t>アウトラインテキストの書式を編集するにはクリックします。</a:t>
            </a:r>
          </a:p>
          <a:p>
            <a:pPr lvl="1"/>
            <a:r>
              <a:rPr lang="en-GB" altLang="ja-JP" smtClean="0"/>
              <a:t>2</a:t>
            </a:r>
            <a:r>
              <a:rPr lang="ja-JP" altLang="en-GB" smtClean="0"/>
              <a:t>レベル目のアウトライン</a:t>
            </a:r>
          </a:p>
          <a:p>
            <a:pPr lvl="2"/>
            <a:r>
              <a:rPr lang="en-GB" altLang="ja-JP" smtClean="0"/>
              <a:t>3</a:t>
            </a:r>
            <a:r>
              <a:rPr lang="ja-JP" altLang="en-GB" smtClean="0"/>
              <a:t>レベル目のアウトライン</a:t>
            </a:r>
          </a:p>
          <a:p>
            <a:pPr lvl="3"/>
            <a:r>
              <a:rPr lang="en-GB" altLang="ja-JP" smtClean="0"/>
              <a:t>4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5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6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7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8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9</a:t>
            </a:r>
            <a:r>
              <a:rPr lang="ja-JP" altLang="en-GB" smtClean="0"/>
              <a:t>レベル目のアウトライン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7818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1E792E6E-3EED-4EEB-A8AD-1AE7F24C005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485900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-147638"/>
            <a:ext cx="6473825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smtClean="0"/>
              <a:t>タイトルテキストの書式を編集するにはクリックします。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99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99"/>
          </a:solidFill>
          <a:latin typeface="Trebuchet MS" pitchFamily="34" charset="0"/>
          <a:ea typeface="HG丸ｺﾞｼｯｸM-PRO" pitchFamily="50" charset="-128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99"/>
          </a:solidFill>
          <a:latin typeface="Trebuchet MS" pitchFamily="34" charset="0"/>
          <a:ea typeface="HG丸ｺﾞｼｯｸM-PRO" pitchFamily="50" charset="-128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99"/>
          </a:solidFill>
          <a:latin typeface="Trebuchet MS" pitchFamily="34" charset="0"/>
          <a:ea typeface="HG丸ｺﾞｼｯｸM-PRO" pitchFamily="50" charset="-128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99"/>
          </a:solidFill>
          <a:latin typeface="Trebuchet MS" pitchFamily="34" charset="0"/>
          <a:ea typeface="HG丸ｺﾞｼｯｸM-PRO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99"/>
          </a:solidFill>
          <a:latin typeface="Trebuchet MS" pitchFamily="34" charset="0"/>
          <a:ea typeface="HG丸ｺﾞｼｯｸM-PRO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99"/>
          </a:solidFill>
          <a:latin typeface="Trebuchet MS" pitchFamily="34" charset="0"/>
          <a:ea typeface="HG丸ｺﾞｼｯｸM-PRO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99"/>
          </a:solidFill>
          <a:latin typeface="Trebuchet MS" pitchFamily="34" charset="0"/>
          <a:ea typeface="HG丸ｺﾞｼｯｸM-PRO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99"/>
          </a:solidFill>
          <a:latin typeface="Trebuchet MS" pitchFamily="34" charset="0"/>
          <a:ea typeface="HG丸ｺﾞｼｯｸM-PRO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5580063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2230438" y="2565400"/>
            <a:ext cx="6913562" cy="7302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F9900"/>
              </a:gs>
              <a:gs pos="100000">
                <a:srgbClr val="FFC774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smtClean="0"/>
              <a:t>アウトラインテキストの書式を編集するにはクリックします。</a:t>
            </a:r>
          </a:p>
          <a:p>
            <a:pPr lvl="1"/>
            <a:r>
              <a:rPr lang="en-GB" altLang="ja-JP" smtClean="0"/>
              <a:t>2</a:t>
            </a:r>
            <a:r>
              <a:rPr lang="ja-JP" altLang="en-GB" smtClean="0"/>
              <a:t>レベル目のアウトライン</a:t>
            </a:r>
          </a:p>
          <a:p>
            <a:pPr lvl="2"/>
            <a:r>
              <a:rPr lang="en-GB" altLang="ja-JP" smtClean="0"/>
              <a:t>3</a:t>
            </a:r>
            <a:r>
              <a:rPr lang="ja-JP" altLang="en-GB" smtClean="0"/>
              <a:t>レベル目のアウトライン</a:t>
            </a:r>
          </a:p>
          <a:p>
            <a:pPr lvl="3"/>
            <a:r>
              <a:rPr lang="en-GB" altLang="ja-JP" smtClean="0"/>
              <a:t>4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5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6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7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8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9</a:t>
            </a:r>
            <a:r>
              <a:rPr lang="ja-JP" altLang="en-GB" smtClean="0"/>
              <a:t>レベル目のアウトライン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-147638"/>
            <a:ext cx="6473825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smtClean="0"/>
              <a:t>タイトルテキストの書式を編集するにはクリックします。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99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99"/>
          </a:solidFill>
          <a:latin typeface="Trebuchet MS" pitchFamily="34" charset="0"/>
          <a:ea typeface="HG丸ｺﾞｼｯｸM-PRO" pitchFamily="50" charset="-128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99"/>
          </a:solidFill>
          <a:latin typeface="Trebuchet MS" pitchFamily="34" charset="0"/>
          <a:ea typeface="HG丸ｺﾞｼｯｸM-PRO" pitchFamily="50" charset="-128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99"/>
          </a:solidFill>
          <a:latin typeface="Trebuchet MS" pitchFamily="34" charset="0"/>
          <a:ea typeface="HG丸ｺﾞｼｯｸM-PRO" pitchFamily="50" charset="-128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99"/>
          </a:solidFill>
          <a:latin typeface="Trebuchet MS" pitchFamily="34" charset="0"/>
          <a:ea typeface="HG丸ｺﾞｼｯｸM-PRO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99"/>
          </a:solidFill>
          <a:latin typeface="Trebuchet MS" pitchFamily="34" charset="0"/>
          <a:ea typeface="HG丸ｺﾞｼｯｸM-PRO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99"/>
          </a:solidFill>
          <a:latin typeface="Trebuchet MS" pitchFamily="34" charset="0"/>
          <a:ea typeface="HG丸ｺﾞｼｯｸM-PRO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99"/>
          </a:solidFill>
          <a:latin typeface="Trebuchet MS" pitchFamily="34" charset="0"/>
          <a:ea typeface="HG丸ｺﾞｼｯｸM-PRO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99"/>
          </a:solidFill>
          <a:latin typeface="Trebuchet MS" pitchFamily="34" charset="0"/>
          <a:ea typeface="HG丸ｺﾞｼｯｸM-PRO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2689225" y="1169988"/>
            <a:ext cx="55911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ja-JP" sz="2800">
                <a:solidFill>
                  <a:srgbClr val="003399"/>
                </a:solidFill>
                <a:latin typeface="HG丸ｺﾞｼｯｸM-PRO" pitchFamily="50" charset="-128"/>
              </a:rPr>
              <a:t>分光カードつつで</a:t>
            </a:r>
            <a:r>
              <a:rPr lang="en-US" sz="2800">
                <a:solidFill>
                  <a:srgbClr val="003399"/>
                </a:solidFill>
                <a:latin typeface="HG丸ｺﾞｼｯｸM-PRO" pitchFamily="50" charset="-128"/>
              </a:rPr>
              <a:t/>
            </a:r>
            <a:br>
              <a:rPr lang="en-US" sz="2800">
                <a:solidFill>
                  <a:srgbClr val="003399"/>
                </a:solidFill>
                <a:latin typeface="HG丸ｺﾞｼｯｸM-PRO" pitchFamily="50" charset="-128"/>
              </a:rPr>
            </a:br>
            <a:r>
              <a:rPr lang="ja-JP" sz="2800">
                <a:solidFill>
                  <a:srgbClr val="003399"/>
                </a:solidFill>
                <a:latin typeface="HG丸ｺﾞｼｯｸM-PRO" pitchFamily="50" charset="-128"/>
              </a:rPr>
              <a:t>省エネハウスを考える！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76575" y="5503863"/>
            <a:ext cx="5969000" cy="125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>
              <a:lnSpc>
                <a:spcPct val="100000"/>
              </a:lnSpc>
              <a:spcBef>
                <a:spcPts val="700"/>
              </a:spcBef>
              <a:buClrTx/>
              <a:buSzPct val="65000"/>
              <a:buFontTx/>
              <a:buNone/>
            </a:pPr>
            <a:r>
              <a:rPr lang="en-US" sz="2800">
                <a:latin typeface="ＭＳ Ｐゴシック" pitchFamily="50" charset="-128"/>
              </a:rPr>
              <a:t>2011</a:t>
            </a:r>
            <a:r>
              <a:rPr lang="ja-JP" sz="2800">
                <a:latin typeface="ＭＳ Ｐゴシック" pitchFamily="50" charset="-128"/>
              </a:rPr>
              <a:t>年６月２５日、２６日</a:t>
            </a:r>
          </a:p>
          <a:p>
            <a:pPr algn="ctr">
              <a:lnSpc>
                <a:spcPct val="100000"/>
              </a:lnSpc>
              <a:spcBef>
                <a:spcPts val="700"/>
              </a:spcBef>
              <a:buClrTx/>
              <a:buSzPct val="65000"/>
              <a:buFontTx/>
              <a:buNone/>
            </a:pPr>
            <a:r>
              <a:rPr lang="en-US" sz="2800">
                <a:latin typeface="ＭＳ Ｐゴシック" pitchFamily="50" charset="-128"/>
              </a:rPr>
              <a:t>Panasonic Center </a:t>
            </a:r>
            <a:r>
              <a:rPr lang="ja-JP" sz="2800">
                <a:latin typeface="ＭＳ Ｐゴシック" pitchFamily="50" charset="-128"/>
              </a:rPr>
              <a:t>東京  ｴｺｱｲﾃﾞｨｱ</a:t>
            </a:r>
            <a:r>
              <a:rPr lang="en-US" sz="2800">
                <a:latin typeface="ＭＳ Ｐゴシック" pitchFamily="50" charset="-128"/>
              </a:rPr>
              <a:t>WS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2312988"/>
            <a:ext cx="5632450" cy="30194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627313" y="1098550"/>
            <a:ext cx="1238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ja-JP" sz="1200" b="1"/>
              <a:t>ぶんこう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627313" y="1557338"/>
            <a:ext cx="8524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ja-JP" sz="1200" b="1"/>
              <a:t>しょう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16013" y="814388"/>
            <a:ext cx="64801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ja-JP" sz="3600">
                <a:solidFill>
                  <a:srgbClr val="003399"/>
                </a:solidFill>
                <a:latin typeface="Trebuchet MS" pitchFamily="34" charset="0"/>
              </a:rPr>
              <a:t>黒透明シートの正体は…！？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979613"/>
            <a:ext cx="5334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79388" y="1800225"/>
            <a:ext cx="3600450" cy="1439863"/>
          </a:xfrm>
          <a:prstGeom prst="wedgeRoundRectCallout">
            <a:avLst>
              <a:gd name="adj1" fmla="val 39949"/>
              <a:gd name="adj2" fmla="val 77718"/>
              <a:gd name="adj3" fmla="val 16667"/>
            </a:avLst>
          </a:prstGeom>
          <a:solidFill>
            <a:srgbClr val="B4D3DF"/>
          </a:solidFill>
          <a:ln w="25560">
            <a:solidFill>
              <a:srgbClr val="5E849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>
                <a:solidFill>
                  <a:srgbClr val="000000"/>
                </a:solidFill>
                <a:latin typeface="Trebuchet MS" pitchFamily="34" charset="0"/>
              </a:rPr>
              <a:t>ハートがみえたかな？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 b="1">
                <a:solidFill>
                  <a:srgbClr val="FF3366"/>
                </a:solidFill>
                <a:latin typeface="Trebuchet MS" pitchFamily="34" charset="0"/>
              </a:rPr>
              <a:t>ラブラブシート</a:t>
            </a:r>
            <a:r>
              <a:rPr lang="ja-JP" sz="2400">
                <a:solidFill>
                  <a:srgbClr val="000000"/>
                </a:solidFill>
                <a:latin typeface="Trebuchet MS" pitchFamily="34" charset="0"/>
              </a:rPr>
              <a:t>だよ！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364163" y="5184775"/>
            <a:ext cx="3600450" cy="1439863"/>
          </a:xfrm>
          <a:prstGeom prst="wedgeRoundRectCallout">
            <a:avLst>
              <a:gd name="adj1" fmla="val -46403"/>
              <a:gd name="adj2" fmla="val -75741"/>
              <a:gd name="adj3" fmla="val 16667"/>
            </a:avLst>
          </a:prstGeom>
          <a:solidFill>
            <a:srgbClr val="B4D3DF"/>
          </a:solidFill>
          <a:ln w="25560">
            <a:solidFill>
              <a:srgbClr val="5E849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>
                <a:solidFill>
                  <a:srgbClr val="000000"/>
                </a:solidFill>
                <a:latin typeface="Trebuchet MS" pitchFamily="34" charset="0"/>
              </a:rPr>
              <a:t>この，ハートも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 b="1">
                <a:solidFill>
                  <a:srgbClr val="000000"/>
                </a:solidFill>
                <a:latin typeface="Trebuchet MS" pitchFamily="34" charset="0"/>
              </a:rPr>
              <a:t>スペクトル</a:t>
            </a:r>
            <a:r>
              <a:rPr lang="ja-JP" sz="2400">
                <a:solidFill>
                  <a:srgbClr val="000000"/>
                </a:solidFill>
                <a:latin typeface="Trebuchet MS" pitchFamily="34" charset="0"/>
              </a:rPr>
              <a:t>でかかれた</a:t>
            </a:r>
            <a:endParaRPr lang="ja-JP" altLang="en-US" sz="2400">
              <a:solidFill>
                <a:srgbClr val="000000"/>
              </a:solidFill>
              <a:latin typeface="Trebuchet MS" pitchFamily="34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>
                <a:solidFill>
                  <a:srgbClr val="000000"/>
                </a:solidFill>
                <a:latin typeface="Trebuchet MS" pitchFamily="34" charset="0"/>
              </a:rPr>
              <a:t>もようなんだ！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619250"/>
            <a:ext cx="7559675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079500" y="360363"/>
            <a:ext cx="68770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ja-JP" sz="3600">
                <a:solidFill>
                  <a:srgbClr val="003399"/>
                </a:solidFill>
                <a:latin typeface="Trebuchet MS" pitchFamily="34" charset="0"/>
              </a:rPr>
              <a:t>スリットや回折格子を</a:t>
            </a:r>
            <a:r>
              <a:rPr lang="en-US" sz="3600">
                <a:solidFill>
                  <a:srgbClr val="003399"/>
                </a:solidFill>
                <a:latin typeface="Trebuchet MS" pitchFamily="34" charset="0"/>
              </a:rPr>
              <a:t/>
            </a:r>
            <a:br>
              <a:rPr lang="en-US" sz="3600">
                <a:solidFill>
                  <a:srgbClr val="003399"/>
                </a:solidFill>
                <a:latin typeface="Trebuchet MS" pitchFamily="34" charset="0"/>
              </a:rPr>
            </a:br>
            <a:r>
              <a:rPr lang="ja-JP" sz="3600">
                <a:solidFill>
                  <a:srgbClr val="003399"/>
                </a:solidFill>
                <a:latin typeface="Trebuchet MS" pitchFamily="34" charset="0"/>
              </a:rPr>
              <a:t>通った光はしまもようをつくる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4140200"/>
            <a:ext cx="2452688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61950" y="6054725"/>
            <a:ext cx="5576888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ja-JP"/>
              <a:t>出典：改訂版高等学校物理Ⅰ　数研出版　平成</a:t>
            </a:r>
            <a:r>
              <a:rPr lang="en-US"/>
              <a:t>18</a:t>
            </a:r>
            <a:r>
              <a:rPr lang="ja-JP"/>
              <a:t>年</a:t>
            </a:r>
            <a:r>
              <a:rPr lang="en-US"/>
              <a:t>(</a:t>
            </a:r>
            <a:r>
              <a:rPr lang="ja-JP"/>
              <a:t>上</a:t>
            </a:r>
            <a:r>
              <a:rPr lang="en-US"/>
              <a:t>)</a:t>
            </a:r>
          </a:p>
          <a:p>
            <a:pPr>
              <a:buClrTx/>
              <a:buFontTx/>
              <a:buNone/>
            </a:pPr>
            <a:r>
              <a:rPr lang="ja-JP"/>
              <a:t>　　　　　　　　　　　　　　物理Ⅰ　東京書籍　平成</a:t>
            </a:r>
            <a:r>
              <a:rPr lang="en-US"/>
              <a:t>18</a:t>
            </a:r>
            <a:r>
              <a:rPr lang="ja-JP"/>
              <a:t>年</a:t>
            </a:r>
            <a:r>
              <a:rPr lang="en-US"/>
              <a:t>(</a:t>
            </a:r>
            <a:r>
              <a:rPr lang="ja-JP"/>
              <a:t>右</a:t>
            </a:r>
            <a:r>
              <a:rPr lang="en-US"/>
              <a:t>)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1295400" y="4860925"/>
            <a:ext cx="3600450" cy="1079500"/>
          </a:xfrm>
          <a:prstGeom prst="wedgeRoundRectCallout">
            <a:avLst>
              <a:gd name="adj1" fmla="val 38250"/>
              <a:gd name="adj2" fmla="val -76333"/>
              <a:gd name="adj3" fmla="val 16667"/>
            </a:avLst>
          </a:prstGeom>
          <a:solidFill>
            <a:srgbClr val="B4D3DF"/>
          </a:solidFill>
          <a:ln w="25560">
            <a:solidFill>
              <a:srgbClr val="5E849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>
                <a:solidFill>
                  <a:srgbClr val="000000"/>
                </a:solidFill>
                <a:latin typeface="Trebuchet MS" pitchFamily="34" charset="0"/>
              </a:rPr>
              <a:t>同じような波の実験が</a:t>
            </a:r>
            <a:endParaRPr lang="ja-JP" altLang="en-US" sz="2400">
              <a:solidFill>
                <a:srgbClr val="000000"/>
              </a:solidFill>
              <a:latin typeface="Trebuchet MS" pitchFamily="34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>
                <a:solidFill>
                  <a:srgbClr val="000000"/>
                </a:solidFill>
                <a:latin typeface="Trebuchet MS" pitchFamily="34" charset="0"/>
              </a:rPr>
              <a:t>リスーピアにもあるね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081088" y="361950"/>
            <a:ext cx="68770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ja-JP" sz="3600">
                <a:solidFill>
                  <a:srgbClr val="003399"/>
                </a:solidFill>
                <a:latin typeface="Trebuchet MS" pitchFamily="34" charset="0"/>
                <a:ea typeface="HG丸ｺﾞｼｯｸM-PRO" pitchFamily="50" charset="-128"/>
              </a:rPr>
              <a:t>省エネハウス実験器を</a:t>
            </a:r>
            <a:r>
              <a:rPr lang="en-US" sz="3600">
                <a:solidFill>
                  <a:srgbClr val="003399"/>
                </a:solidFill>
                <a:latin typeface="Trebuchet MS" pitchFamily="34" charset="0"/>
                <a:ea typeface="HG丸ｺﾞｼｯｸM-PRO" pitchFamily="50" charset="-128"/>
              </a:rPr>
              <a:t/>
            </a:r>
            <a:br>
              <a:rPr lang="en-US" sz="3600">
                <a:solidFill>
                  <a:srgbClr val="003399"/>
                </a:solidFill>
                <a:latin typeface="Trebuchet MS" pitchFamily="34" charset="0"/>
                <a:ea typeface="HG丸ｺﾞｼｯｸM-PRO" pitchFamily="50" charset="-128"/>
              </a:rPr>
            </a:br>
            <a:r>
              <a:rPr lang="ja-JP" sz="3600">
                <a:solidFill>
                  <a:srgbClr val="003399"/>
                </a:solidFill>
                <a:latin typeface="Trebuchet MS" pitchFamily="34" charset="0"/>
                <a:ea typeface="HG丸ｺﾞｼｯｸM-PRO" pitchFamily="50" charset="-128"/>
              </a:rPr>
              <a:t>分光カードで観察しよう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800225"/>
            <a:ext cx="676910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1116013" y="5580063"/>
            <a:ext cx="6840537" cy="90011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それぞれの電球の</a:t>
            </a:r>
            <a:r>
              <a:rPr lang="ja-JP" sz="2400" b="1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電力</a:t>
            </a:r>
            <a:r>
              <a:rPr lang="en-GB" sz="2400" b="1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(</a:t>
            </a:r>
            <a:r>
              <a:rPr lang="ja-JP" sz="2400" b="1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ワット</a:t>
            </a:r>
            <a:r>
              <a:rPr lang="en-GB" sz="2400" b="1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)</a:t>
            </a:r>
            <a:r>
              <a:rPr lang="ja-JP" sz="24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と</a:t>
            </a:r>
            <a:r>
              <a:rPr lang="ja-JP" sz="2400" b="1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熱</a:t>
            </a:r>
            <a:r>
              <a:rPr lang="ja-JP" sz="24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を調べよう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081088" y="361950"/>
            <a:ext cx="68770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ja-JP" sz="3600">
                <a:solidFill>
                  <a:srgbClr val="003399"/>
                </a:solidFill>
                <a:latin typeface="Trebuchet MS" pitchFamily="34" charset="0"/>
              </a:rPr>
              <a:t>省エネハウス実験器を</a:t>
            </a:r>
            <a:r>
              <a:rPr lang="en-US" sz="3600">
                <a:solidFill>
                  <a:srgbClr val="003399"/>
                </a:solidFill>
                <a:latin typeface="Trebuchet MS" pitchFamily="34" charset="0"/>
              </a:rPr>
              <a:t/>
            </a:r>
            <a:br>
              <a:rPr lang="en-US" sz="3600">
                <a:solidFill>
                  <a:srgbClr val="003399"/>
                </a:solidFill>
                <a:latin typeface="Trebuchet MS" pitchFamily="34" charset="0"/>
              </a:rPr>
            </a:br>
            <a:r>
              <a:rPr lang="ja-JP" sz="3600">
                <a:solidFill>
                  <a:srgbClr val="003399"/>
                </a:solidFill>
                <a:latin typeface="Trebuchet MS" pitchFamily="34" charset="0"/>
              </a:rPr>
              <a:t>分光カードで観察しよう　結果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019175" y="1495425"/>
            <a:ext cx="7800975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ja-JP" sz="2400">
                <a:latin typeface="HG丸ｺﾞｼｯｸM-PRO" pitchFamily="50" charset="-128"/>
              </a:rPr>
              <a:t>白熱電球　　　　　　　　　・・・連続したスペクトル</a:t>
            </a:r>
          </a:p>
          <a:p>
            <a:pPr>
              <a:buClrTx/>
              <a:buFontTx/>
              <a:buNone/>
            </a:pPr>
            <a:r>
              <a:rPr lang="ja-JP" sz="2400">
                <a:latin typeface="HG丸ｺﾞｼｯｸM-PRO" pitchFamily="50" charset="-128"/>
              </a:rPr>
              <a:t>　　　　　　　　　　　　　　　　　５５</a:t>
            </a:r>
            <a:r>
              <a:rPr lang="en-GB" altLang="ja-JP" sz="2400">
                <a:latin typeface="HG丸ｺﾞｼｯｸM-PRO" pitchFamily="50" charset="-128"/>
              </a:rPr>
              <a:t>W</a:t>
            </a:r>
            <a:r>
              <a:rPr lang="ja-JP" sz="2400">
                <a:latin typeface="HG丸ｺﾞｼｯｸM-PRO" pitchFamily="50" charset="-128"/>
              </a:rPr>
              <a:t>くらい　熱をだす</a:t>
            </a:r>
          </a:p>
          <a:p>
            <a:pPr>
              <a:buClrTx/>
              <a:buFontTx/>
              <a:buNone/>
            </a:pPr>
            <a:endParaRPr lang="ja-JP" altLang="en-GB" sz="2400">
              <a:latin typeface="HG丸ｺﾞｼｯｸM-PRO" pitchFamily="50" charset="-128"/>
            </a:endParaRPr>
          </a:p>
          <a:p>
            <a:pPr>
              <a:buClrTx/>
              <a:buFontTx/>
              <a:buNone/>
            </a:pPr>
            <a:endParaRPr lang="ja-JP" altLang="en-GB" sz="2400">
              <a:latin typeface="HG丸ｺﾞｼｯｸM-PRO" pitchFamily="50" charset="-128"/>
            </a:endParaRPr>
          </a:p>
          <a:p>
            <a:pPr>
              <a:buClrTx/>
              <a:buFontTx/>
              <a:buNone/>
            </a:pPr>
            <a:r>
              <a:rPr lang="ja-JP" sz="2400">
                <a:latin typeface="HG丸ｺﾞｼｯｸM-PRO" pitchFamily="50" charset="-128"/>
              </a:rPr>
              <a:t>蛍光灯型電球　　　　　　・・・とびとびのスペクトル</a:t>
            </a:r>
          </a:p>
          <a:p>
            <a:pPr>
              <a:buClrTx/>
              <a:buFontTx/>
              <a:buNone/>
            </a:pPr>
            <a:r>
              <a:rPr lang="ja-JP" sz="2400">
                <a:latin typeface="HG丸ｺﾞｼｯｸM-PRO" pitchFamily="50" charset="-128"/>
              </a:rPr>
              <a:t>　　　　　　　　　　　　　　　　　２３</a:t>
            </a:r>
            <a:r>
              <a:rPr lang="en-GB" altLang="ja-JP" sz="2400">
                <a:latin typeface="HG丸ｺﾞｼｯｸM-PRO" pitchFamily="50" charset="-128"/>
              </a:rPr>
              <a:t>W</a:t>
            </a:r>
            <a:r>
              <a:rPr lang="ja-JP" sz="2400">
                <a:latin typeface="HG丸ｺﾞｼｯｸM-PRO" pitchFamily="50" charset="-128"/>
              </a:rPr>
              <a:t>くらい　熱をださない</a:t>
            </a:r>
          </a:p>
          <a:p>
            <a:pPr>
              <a:buClrTx/>
              <a:buFontTx/>
              <a:buNone/>
            </a:pPr>
            <a:endParaRPr lang="ja-JP" altLang="en-GB" sz="2400">
              <a:latin typeface="HG丸ｺﾞｼｯｸM-PRO" pitchFamily="50" charset="-128"/>
            </a:endParaRPr>
          </a:p>
          <a:p>
            <a:pPr>
              <a:buClrTx/>
              <a:buFontTx/>
              <a:buNone/>
            </a:pPr>
            <a:endParaRPr lang="ja-JP" altLang="en-GB" sz="2400">
              <a:latin typeface="HG丸ｺﾞｼｯｸM-PRO" pitchFamily="50" charset="-128"/>
            </a:endParaRPr>
          </a:p>
          <a:p>
            <a:pPr>
              <a:buClrTx/>
              <a:buFontTx/>
              <a:buNone/>
            </a:pPr>
            <a:r>
              <a:rPr lang="en-GB" altLang="ja-JP" sz="2400">
                <a:latin typeface="HG丸ｺﾞｼｯｸM-PRO" pitchFamily="50" charset="-128"/>
              </a:rPr>
              <a:t>LED</a:t>
            </a:r>
            <a:r>
              <a:rPr lang="ja-JP" sz="2400">
                <a:latin typeface="HG丸ｺﾞｼｯｸM-PRO" pitchFamily="50" charset="-128"/>
              </a:rPr>
              <a:t>電球　　　　　　　　　・・・連続したスペクトル</a:t>
            </a:r>
          </a:p>
          <a:p>
            <a:pPr>
              <a:buClrTx/>
              <a:buFontTx/>
              <a:buNone/>
            </a:pPr>
            <a:r>
              <a:rPr lang="ja-JP" sz="2400">
                <a:latin typeface="HG丸ｺﾞｼｯｸM-PRO" pitchFamily="50" charset="-128"/>
              </a:rPr>
              <a:t>　　　　　　　　　　　　　　　　　１３</a:t>
            </a:r>
            <a:r>
              <a:rPr lang="en-GB" altLang="ja-JP" sz="2400">
                <a:latin typeface="HG丸ｺﾞｼｯｸM-PRO" pitchFamily="50" charset="-128"/>
              </a:rPr>
              <a:t>W</a:t>
            </a:r>
            <a:r>
              <a:rPr lang="ja-JP" sz="2400">
                <a:latin typeface="HG丸ｺﾞｼｯｸM-PRO" pitchFamily="50" charset="-128"/>
              </a:rPr>
              <a:t>くらい　熱をださない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1933575"/>
            <a:ext cx="204787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3851275"/>
            <a:ext cx="7747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539750" y="781050"/>
            <a:ext cx="741838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ja-JP" sz="3600">
                <a:solidFill>
                  <a:srgbClr val="003399"/>
                </a:solidFill>
                <a:latin typeface="Trebuchet MS" pitchFamily="34" charset="0"/>
                <a:ea typeface="HG丸ｺﾞｼｯｸM-PRO" pitchFamily="50" charset="-128"/>
              </a:rPr>
              <a:t>まとめ：照明の省エネのために…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3779838"/>
            <a:ext cx="2098675" cy="298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1619250"/>
            <a:ext cx="3468687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3779838" y="1944688"/>
            <a:ext cx="5219700" cy="172878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照明は家でつかう電気の３番目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電力の少ない省エネ電球をつかえば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節電になるね！</a:t>
            </a: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1260475" y="3600450"/>
            <a:ext cx="1439863" cy="900113"/>
          </a:xfrm>
          <a:prstGeom prst="ellipse">
            <a:avLst/>
          </a:prstGeom>
          <a:noFill/>
          <a:ln w="360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298575" y="6307138"/>
            <a:ext cx="557688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ja-JP"/>
              <a:t>出典：地球にやさしい</a:t>
            </a:r>
            <a:r>
              <a:rPr lang="en-GB"/>
              <a:t>eco</a:t>
            </a:r>
            <a:r>
              <a:rPr lang="ja-JP"/>
              <a:t>技術　　パナソニック　東京書籍</a:t>
            </a: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1547813" y="4859338"/>
            <a:ext cx="5219700" cy="111601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つかわない部屋のあかりは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こまめに消すように気をつけよう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1714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1438" y="785813"/>
            <a:ext cx="5072062" cy="3643312"/>
          </a:xfrm>
          <a:prstGeom prst="rect">
            <a:avLst/>
          </a:prstGeom>
          <a:solidFill>
            <a:srgbClr val="FFFFFF"/>
          </a:solidFill>
          <a:ln w="57240">
            <a:solidFill>
              <a:srgbClr val="FF00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-231775"/>
            <a:ext cx="8472487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508500"/>
            <a:ext cx="1584325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42875" y="857250"/>
            <a:ext cx="4929188" cy="34480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ja-JP" sz="2000">
                <a:latin typeface="HGP創英角ﾎﾟｯﾌﾟ体" pitchFamily="50" charset="-128"/>
                <a:ea typeface="HGP創英角ﾎﾟｯﾌﾟ体" pitchFamily="50" charset="-128"/>
              </a:rPr>
              <a:t>これらの書籍には多くの、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ja-JP" sz="2000">
                <a:latin typeface="HGP創英角ﾎﾟｯﾌﾟ体" pitchFamily="50" charset="-128"/>
                <a:ea typeface="HGP創英角ﾎﾟｯﾌﾟ体" pitchFamily="50" charset="-128"/>
              </a:rPr>
              <a:t>家族で楽しめる実験が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ja-JP" sz="2000">
                <a:latin typeface="HGP創英角ﾎﾟｯﾌﾟ体" pitchFamily="50" charset="-128"/>
                <a:ea typeface="HGP創英角ﾎﾟｯﾌﾟ体" pitchFamily="50" charset="-128"/>
              </a:rPr>
              <a:t>多数紹介されています。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en-US" sz="1000"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ja-JP" sz="200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自由研究や理科の原理を学ぶのに最適です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en-US" sz="1000"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ja-JP" sz="2000">
                <a:latin typeface="HGP創英角ﾎﾟｯﾌﾟ体" pitchFamily="50" charset="-128"/>
                <a:ea typeface="HGP創英角ﾎﾟｯﾌﾟ体" pitchFamily="50" charset="-128"/>
              </a:rPr>
              <a:t>右の本は最新本です！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en-US" sz="1000"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ja-JP" sz="200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家族みんなで、楽しく科学を学べる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ja-JP" sz="200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内容となっています。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en-US" sz="1000"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ja-JP" sz="200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これらの本が皆さんの</a:t>
            </a:r>
            <a:r>
              <a:rPr lang="ja-JP" sz="200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サイエンス魂</a:t>
            </a:r>
            <a:r>
              <a:rPr lang="ja-JP" sz="200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を刺激するキッカケとなれば幸いです。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908050"/>
            <a:ext cx="2868612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221163"/>
            <a:ext cx="1655763" cy="235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221163"/>
            <a:ext cx="161925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508500"/>
            <a:ext cx="1677988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116013" y="585788"/>
            <a:ext cx="64801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ja-JP" sz="3600">
                <a:solidFill>
                  <a:srgbClr val="003399"/>
                </a:solidFill>
                <a:latin typeface="Trebuchet MS" pitchFamily="34" charset="0"/>
              </a:rPr>
              <a:t>省エネハウスはどんな家？</a:t>
            </a:r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5400675" y="1979613"/>
            <a:ext cx="3419475" cy="4319587"/>
          </a:xfrm>
          <a:prstGeom prst="wedgeRoundRectCallout">
            <a:avLst>
              <a:gd name="adj1" fmla="val -58597"/>
              <a:gd name="adj2" fmla="val -6704"/>
              <a:gd name="adj3" fmla="val 16667"/>
            </a:avLst>
          </a:prstGeom>
          <a:solidFill>
            <a:srgbClr val="B4D3DF"/>
          </a:solidFill>
          <a:ln w="25560">
            <a:solidFill>
              <a:srgbClr val="5E849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 b="1">
                <a:solidFill>
                  <a:srgbClr val="000000"/>
                </a:solidFill>
                <a:latin typeface="Trebuchet MS" pitchFamily="34" charset="0"/>
              </a:rPr>
              <a:t>省エネハウスとは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 b="1">
                <a:solidFill>
                  <a:srgbClr val="000000"/>
                </a:solidFill>
                <a:latin typeface="Trebuchet MS" pitchFamily="34" charset="0"/>
              </a:rPr>
              <a:t>どんな家だろう？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b="1">
              <a:solidFill>
                <a:srgbClr val="000000"/>
              </a:solidFill>
              <a:latin typeface="Trebuchet MS" pitchFamily="34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 b="1">
                <a:solidFill>
                  <a:srgbClr val="000000"/>
                </a:solidFill>
                <a:latin typeface="Trebuchet MS" pitchFamily="34" charset="0"/>
              </a:rPr>
              <a:t>あなたのおうちは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 b="1">
                <a:solidFill>
                  <a:srgbClr val="000000"/>
                </a:solidFill>
                <a:latin typeface="Trebuchet MS" pitchFamily="34" charset="0"/>
              </a:rPr>
              <a:t>省エネ照明かな？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ja-JP" altLang="en-GB" sz="2400" b="1">
              <a:solidFill>
                <a:srgbClr val="000000"/>
              </a:solidFill>
              <a:latin typeface="Trebuchet MS" pitchFamily="34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 b="1">
                <a:solidFill>
                  <a:srgbClr val="000000"/>
                </a:solidFill>
                <a:latin typeface="Trebuchet MS" pitchFamily="34" charset="0"/>
              </a:rPr>
              <a:t>光をしらべることが</a:t>
            </a:r>
            <a:endParaRPr lang="ja-JP" altLang="en-US" sz="2400" b="1">
              <a:solidFill>
                <a:srgbClr val="000000"/>
              </a:solidFill>
              <a:latin typeface="Trebuchet MS" pitchFamily="34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 b="1">
                <a:solidFill>
                  <a:srgbClr val="000000"/>
                </a:solidFill>
                <a:latin typeface="Trebuchet MS" pitchFamily="34" charset="0"/>
              </a:rPr>
              <a:t>できる実験機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 b="1">
                <a:solidFill>
                  <a:srgbClr val="800000"/>
                </a:solidFill>
                <a:latin typeface="Trebuchet MS" pitchFamily="34" charset="0"/>
              </a:rPr>
              <a:t>分光カード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 b="1">
                <a:solidFill>
                  <a:srgbClr val="000000"/>
                </a:solidFill>
                <a:latin typeface="Trebuchet MS" pitchFamily="34" charset="0"/>
              </a:rPr>
              <a:t>をつくろう！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003425"/>
            <a:ext cx="4440238" cy="425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42925" y="6343650"/>
            <a:ext cx="557688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/>
              <a:t>出典：</a:t>
            </a:r>
            <a:r>
              <a:rPr lang="en-GB" altLang="ja-JP"/>
              <a:t>http://panasonic.co.jp/ecohouse/Light/index.html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619250"/>
            <a:ext cx="6840538" cy="485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116013" y="876300"/>
            <a:ext cx="64801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ja-JP" sz="3600">
                <a:solidFill>
                  <a:srgbClr val="003399"/>
                </a:solidFill>
                <a:latin typeface="Trebuchet MS" pitchFamily="34" charset="0"/>
              </a:rPr>
              <a:t>材料</a:t>
            </a: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 flipH="1">
            <a:off x="6473825" y="2879725"/>
            <a:ext cx="1273175" cy="539750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10375" y="2424113"/>
            <a:ext cx="2333625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ja-JP" sz="2400" b="1">
                <a:latin typeface="HG丸ｺﾞｼｯｸM-PRO" pitchFamily="50" charset="-128"/>
              </a:rPr>
              <a:t>穴あきカード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2519363" y="2519363"/>
            <a:ext cx="539750" cy="539750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260475" y="2063750"/>
            <a:ext cx="331152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ja-JP" sz="2400" b="1">
                <a:latin typeface="HG丸ｺﾞｼｯｸM-PRO" pitchFamily="50" charset="-128"/>
              </a:rPr>
              <a:t>パンチ穴補強シール</a:t>
            </a: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2339975" y="3959225"/>
            <a:ext cx="720725" cy="360363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79388" y="3503613"/>
            <a:ext cx="3455987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ja-JP" sz="2400" b="1">
                <a:latin typeface="HG丸ｺﾞｼｯｸM-PRO" pitchFamily="50" charset="-128"/>
              </a:rPr>
              <a:t>透明シート５点セット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V="1">
            <a:off x="1979613" y="5392738"/>
            <a:ext cx="539750" cy="373062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255713" y="5843588"/>
            <a:ext cx="1444625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ja-JP" sz="2400" b="1">
                <a:latin typeface="HG丸ｺﾞｼｯｸM-PRO" pitchFamily="50" charset="-128"/>
              </a:rPr>
              <a:t>紙つつ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116013" y="876300"/>
            <a:ext cx="64801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ja-JP" sz="3600">
                <a:solidFill>
                  <a:srgbClr val="003399"/>
                </a:solidFill>
                <a:latin typeface="Trebuchet MS" pitchFamily="34" charset="0"/>
              </a:rPr>
              <a:t>カードに穴をあけよう</a:t>
            </a:r>
          </a:p>
        </p:txBody>
      </p:sp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900113" y="1800225"/>
            <a:ext cx="7019925" cy="9001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>
                <a:solidFill>
                  <a:srgbClr val="000000"/>
                </a:solidFill>
                <a:latin typeface="HG丸ｺﾞｼｯｸM-PRO" pitchFamily="50" charset="-128"/>
              </a:rPr>
              <a:t>カードのはじっこにあけないように気をつけよう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2195513" y="3141663"/>
            <a:ext cx="4535487" cy="2736850"/>
          </a:xfrm>
          <a:prstGeom prst="roundRect">
            <a:avLst>
              <a:gd name="adj" fmla="val 7713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2916238" y="3789363"/>
            <a:ext cx="503237" cy="5032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4213225" y="3789363"/>
            <a:ext cx="503238" cy="5032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5508625" y="3789363"/>
            <a:ext cx="503238" cy="5032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3563938" y="4797425"/>
            <a:ext cx="503237" cy="5032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4932363" y="4797425"/>
            <a:ext cx="503237" cy="5032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5724525" y="5445125"/>
            <a:ext cx="503238" cy="5032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651500" y="4244975"/>
            <a:ext cx="13684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9600">
                <a:solidFill>
                  <a:srgbClr val="FF0000"/>
                </a:solidFill>
              </a:rPr>
              <a:t>×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1116013" y="908050"/>
            <a:ext cx="64801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116013" y="876300"/>
            <a:ext cx="64801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ja-JP" sz="3600">
                <a:solidFill>
                  <a:srgbClr val="003399"/>
                </a:solidFill>
                <a:latin typeface="Trebuchet MS" pitchFamily="34" charset="0"/>
              </a:rPr>
              <a:t>透明シート５点セット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58813" y="1855788"/>
            <a:ext cx="7800975" cy="228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ja-JP" sz="2400">
                <a:latin typeface="HG丸ｺﾞｼｯｸM-PRO" pitchFamily="50" charset="-128"/>
              </a:rPr>
              <a:t>回折格子　　　　・・・虹色にみえるシート</a:t>
            </a:r>
          </a:p>
          <a:p>
            <a:pPr>
              <a:buClrTx/>
              <a:buFontTx/>
              <a:buNone/>
            </a:pPr>
            <a:r>
              <a:rPr lang="ja-JP" sz="2400">
                <a:latin typeface="HG丸ｺﾞｼｯｸM-PRO" pitchFamily="50" charset="-128"/>
              </a:rPr>
              <a:t>黒透明シート　　・・・なぞの黒透明シート</a:t>
            </a:r>
          </a:p>
          <a:p>
            <a:pPr>
              <a:buClrTx/>
              <a:buFontTx/>
              <a:buNone/>
            </a:pPr>
            <a:r>
              <a:rPr lang="ja-JP" sz="2400">
                <a:latin typeface="HG丸ｺﾞｼｯｸM-PRO" pitchFamily="50" charset="-128"/>
              </a:rPr>
              <a:t>複スリット　　　・・・２本のみぞが入ったシート</a:t>
            </a:r>
          </a:p>
          <a:p>
            <a:pPr>
              <a:buClrTx/>
              <a:buFontTx/>
              <a:buNone/>
            </a:pPr>
            <a:r>
              <a:rPr lang="ja-JP" sz="2400">
                <a:latin typeface="HG丸ｺﾞｼｯｸM-PRO" pitchFamily="50" charset="-128"/>
              </a:rPr>
              <a:t>手作り回折格子　・・・たくさんのみぞが入ったシート</a:t>
            </a:r>
          </a:p>
          <a:p>
            <a:pPr>
              <a:buClrTx/>
              <a:buFontTx/>
              <a:buNone/>
            </a:pPr>
            <a:r>
              <a:rPr lang="ja-JP" sz="2400">
                <a:latin typeface="HG丸ｺﾞｼｯｸM-PRO" pitchFamily="50" charset="-128"/>
              </a:rPr>
              <a:t>手作り回折格子２・・・碁盤目状にみぞが入ったシート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 t="24879" r="29991" b="24879"/>
          <a:stretch>
            <a:fillRect/>
          </a:stretch>
        </p:blipFill>
        <p:spPr bwMode="auto">
          <a:xfrm>
            <a:off x="385763" y="4535488"/>
            <a:ext cx="20986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991" t="24879" r="29991" b="2487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 t="24879" r="34990" b="29865"/>
          <a:stretch>
            <a:fillRect/>
          </a:stretch>
        </p:blipFill>
        <p:spPr bwMode="auto">
          <a:xfrm>
            <a:off x="2663825" y="4500563"/>
            <a:ext cx="1979613" cy="197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991" t="24879" r="34990" b="298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0" t="29865" r="34990" b="29865"/>
          <a:stretch>
            <a:fillRect/>
          </a:stretch>
        </p:blipFill>
        <p:spPr bwMode="auto">
          <a:xfrm>
            <a:off x="4824413" y="4500563"/>
            <a:ext cx="1979612" cy="197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4990" t="29865" r="34990" b="298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3743325" y="5219700"/>
            <a:ext cx="1588" cy="539750"/>
          </a:xfrm>
          <a:prstGeom prst="line">
            <a:avLst/>
          </a:prstGeom>
          <a:noFill/>
          <a:ln w="936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3779838" y="5219700"/>
            <a:ext cx="1587" cy="539750"/>
          </a:xfrm>
          <a:prstGeom prst="line">
            <a:avLst/>
          </a:prstGeom>
          <a:noFill/>
          <a:ln w="936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5724525" y="5400675"/>
            <a:ext cx="1588" cy="360363"/>
          </a:xfrm>
          <a:prstGeom prst="line">
            <a:avLst/>
          </a:prstGeom>
          <a:noFill/>
          <a:ln w="936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5795963" y="5400675"/>
            <a:ext cx="1587" cy="360363"/>
          </a:xfrm>
          <a:prstGeom prst="line">
            <a:avLst/>
          </a:prstGeom>
          <a:noFill/>
          <a:ln w="936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5867400" y="5400675"/>
            <a:ext cx="1588" cy="360363"/>
          </a:xfrm>
          <a:prstGeom prst="line">
            <a:avLst/>
          </a:prstGeom>
          <a:noFill/>
          <a:ln w="936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5903913" y="5400675"/>
            <a:ext cx="1587" cy="360363"/>
          </a:xfrm>
          <a:prstGeom prst="line">
            <a:avLst/>
          </a:prstGeom>
          <a:noFill/>
          <a:ln w="936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5832475" y="5400675"/>
            <a:ext cx="1588" cy="360363"/>
          </a:xfrm>
          <a:prstGeom prst="line">
            <a:avLst/>
          </a:prstGeom>
          <a:noFill/>
          <a:ln w="936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5940425" y="5400675"/>
            <a:ext cx="1588" cy="360363"/>
          </a:xfrm>
          <a:prstGeom prst="line">
            <a:avLst/>
          </a:prstGeom>
          <a:noFill/>
          <a:ln w="936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5759450" y="5400675"/>
            <a:ext cx="1588" cy="360363"/>
          </a:xfrm>
          <a:prstGeom prst="line">
            <a:avLst/>
          </a:prstGeom>
          <a:noFill/>
          <a:ln w="936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5975350" y="5400675"/>
            <a:ext cx="1588" cy="360363"/>
          </a:xfrm>
          <a:prstGeom prst="line">
            <a:avLst/>
          </a:prstGeom>
          <a:noFill/>
          <a:ln w="936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6011863" y="5400675"/>
            <a:ext cx="1587" cy="360363"/>
          </a:xfrm>
          <a:prstGeom prst="line">
            <a:avLst/>
          </a:prstGeom>
          <a:noFill/>
          <a:ln w="936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0" t="29865" r="39989" b="34834"/>
          <a:stretch>
            <a:fillRect/>
          </a:stretch>
        </p:blipFill>
        <p:spPr bwMode="auto">
          <a:xfrm>
            <a:off x="6983413" y="4500563"/>
            <a:ext cx="1800225" cy="197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4990" t="29865" r="39989" b="3483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7883525" y="5327650"/>
            <a:ext cx="1588" cy="539750"/>
          </a:xfrm>
          <a:prstGeom prst="line">
            <a:avLst/>
          </a:prstGeom>
          <a:noFill/>
          <a:ln w="936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7920038" y="5327650"/>
            <a:ext cx="1587" cy="539750"/>
          </a:xfrm>
          <a:prstGeom prst="line">
            <a:avLst/>
          </a:prstGeom>
          <a:noFill/>
          <a:ln w="936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7956550" y="5327650"/>
            <a:ext cx="1588" cy="539750"/>
          </a:xfrm>
          <a:prstGeom prst="line">
            <a:avLst/>
          </a:prstGeom>
          <a:noFill/>
          <a:ln w="936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7991475" y="5327650"/>
            <a:ext cx="1588" cy="539750"/>
          </a:xfrm>
          <a:prstGeom prst="line">
            <a:avLst/>
          </a:prstGeom>
          <a:noFill/>
          <a:ln w="936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8027988" y="5327650"/>
            <a:ext cx="1587" cy="539750"/>
          </a:xfrm>
          <a:prstGeom prst="line">
            <a:avLst/>
          </a:prstGeom>
          <a:noFill/>
          <a:ln w="936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8064500" y="5327650"/>
            <a:ext cx="1588" cy="539750"/>
          </a:xfrm>
          <a:prstGeom prst="line">
            <a:avLst/>
          </a:prstGeom>
          <a:noFill/>
          <a:ln w="936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>
            <a:off x="8099425" y="5327650"/>
            <a:ext cx="1588" cy="539750"/>
          </a:xfrm>
          <a:prstGeom prst="line">
            <a:avLst/>
          </a:prstGeom>
          <a:noFill/>
          <a:ln w="936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8135938" y="5327650"/>
            <a:ext cx="1587" cy="539750"/>
          </a:xfrm>
          <a:prstGeom prst="line">
            <a:avLst/>
          </a:prstGeom>
          <a:noFill/>
          <a:ln w="936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>
            <a:off x="8172450" y="5327650"/>
            <a:ext cx="1588" cy="539750"/>
          </a:xfrm>
          <a:prstGeom prst="line">
            <a:avLst/>
          </a:prstGeom>
          <a:noFill/>
          <a:ln w="936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>
            <a:off x="7848600" y="5327650"/>
            <a:ext cx="1588" cy="539750"/>
          </a:xfrm>
          <a:prstGeom prst="line">
            <a:avLst/>
          </a:prstGeom>
          <a:noFill/>
          <a:ln w="936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>
            <a:off x="7704138" y="5400675"/>
            <a:ext cx="539750" cy="1588"/>
          </a:xfrm>
          <a:prstGeom prst="line">
            <a:avLst/>
          </a:prstGeom>
          <a:noFill/>
          <a:ln w="936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22" name="Line 30"/>
          <p:cNvSpPr>
            <a:spLocks noChangeShapeType="1"/>
          </p:cNvSpPr>
          <p:nvPr/>
        </p:nvSpPr>
        <p:spPr bwMode="auto">
          <a:xfrm>
            <a:off x="7704138" y="5435600"/>
            <a:ext cx="539750" cy="1588"/>
          </a:xfrm>
          <a:prstGeom prst="line">
            <a:avLst/>
          </a:prstGeom>
          <a:noFill/>
          <a:ln w="936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>
            <a:off x="7704138" y="5472113"/>
            <a:ext cx="539750" cy="1587"/>
          </a:xfrm>
          <a:prstGeom prst="line">
            <a:avLst/>
          </a:prstGeom>
          <a:noFill/>
          <a:ln w="936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>
            <a:off x="7704138" y="5508625"/>
            <a:ext cx="539750" cy="1588"/>
          </a:xfrm>
          <a:prstGeom prst="line">
            <a:avLst/>
          </a:prstGeom>
          <a:noFill/>
          <a:ln w="936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>
            <a:off x="7704138" y="5543550"/>
            <a:ext cx="539750" cy="1588"/>
          </a:xfrm>
          <a:prstGeom prst="line">
            <a:avLst/>
          </a:prstGeom>
          <a:noFill/>
          <a:ln w="936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>
            <a:off x="7704138" y="5580063"/>
            <a:ext cx="539750" cy="1587"/>
          </a:xfrm>
          <a:prstGeom prst="line">
            <a:avLst/>
          </a:prstGeom>
          <a:noFill/>
          <a:ln w="936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>
            <a:off x="7704138" y="5616575"/>
            <a:ext cx="539750" cy="1588"/>
          </a:xfrm>
          <a:prstGeom prst="line">
            <a:avLst/>
          </a:prstGeom>
          <a:noFill/>
          <a:ln w="936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28" name="Line 36"/>
          <p:cNvSpPr>
            <a:spLocks noChangeShapeType="1"/>
          </p:cNvSpPr>
          <p:nvPr/>
        </p:nvSpPr>
        <p:spPr bwMode="auto">
          <a:xfrm>
            <a:off x="7704138" y="5651500"/>
            <a:ext cx="539750" cy="1588"/>
          </a:xfrm>
          <a:prstGeom prst="line">
            <a:avLst/>
          </a:prstGeom>
          <a:noFill/>
          <a:ln w="936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29" name="Line 37"/>
          <p:cNvSpPr>
            <a:spLocks noChangeShapeType="1"/>
          </p:cNvSpPr>
          <p:nvPr/>
        </p:nvSpPr>
        <p:spPr bwMode="auto">
          <a:xfrm>
            <a:off x="7704138" y="5688013"/>
            <a:ext cx="539750" cy="1587"/>
          </a:xfrm>
          <a:prstGeom prst="line">
            <a:avLst/>
          </a:prstGeom>
          <a:noFill/>
          <a:ln w="936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>
            <a:off x="7704138" y="5724525"/>
            <a:ext cx="539750" cy="1588"/>
          </a:xfrm>
          <a:prstGeom prst="line">
            <a:avLst/>
          </a:prstGeom>
          <a:noFill/>
          <a:ln w="936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31" name="Line 39"/>
          <p:cNvSpPr>
            <a:spLocks noChangeShapeType="1"/>
          </p:cNvSpPr>
          <p:nvPr/>
        </p:nvSpPr>
        <p:spPr bwMode="auto">
          <a:xfrm>
            <a:off x="7704138" y="5759450"/>
            <a:ext cx="539750" cy="1588"/>
          </a:xfrm>
          <a:prstGeom prst="line">
            <a:avLst/>
          </a:prstGeom>
          <a:noFill/>
          <a:ln w="936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32" name="Line 40"/>
          <p:cNvSpPr>
            <a:spLocks noChangeShapeType="1"/>
          </p:cNvSpPr>
          <p:nvPr/>
        </p:nvSpPr>
        <p:spPr bwMode="auto">
          <a:xfrm>
            <a:off x="7704138" y="5795963"/>
            <a:ext cx="539750" cy="1587"/>
          </a:xfrm>
          <a:prstGeom prst="line">
            <a:avLst/>
          </a:prstGeom>
          <a:noFill/>
          <a:ln w="936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771525" y="1782763"/>
            <a:ext cx="1133475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ja-JP" sz="1200" b="1"/>
              <a:t>かいせつこうし</a:t>
            </a:r>
          </a:p>
        </p:txBody>
      </p: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3203575" y="1782763"/>
            <a:ext cx="7159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ja-JP" sz="1200" b="1"/>
              <a:t>にじいろ</a:t>
            </a:r>
          </a:p>
        </p:txBody>
      </p:sp>
      <p:sp>
        <p:nvSpPr>
          <p:cNvPr id="8235" name="Text Box 43"/>
          <p:cNvSpPr txBox="1">
            <a:spLocks noChangeArrowheads="1"/>
          </p:cNvSpPr>
          <p:nvPr/>
        </p:nvSpPr>
        <p:spPr bwMode="auto">
          <a:xfrm>
            <a:off x="839788" y="2214563"/>
            <a:ext cx="92710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ja-JP" sz="1200" b="1"/>
              <a:t>くろとうめい</a:t>
            </a:r>
          </a:p>
        </p:txBody>
      </p:sp>
      <p:sp>
        <p:nvSpPr>
          <p:cNvPr id="8236" name="Text Box 44"/>
          <p:cNvSpPr txBox="1">
            <a:spLocks noChangeArrowheads="1"/>
          </p:cNvSpPr>
          <p:nvPr/>
        </p:nvSpPr>
        <p:spPr bwMode="auto">
          <a:xfrm>
            <a:off x="1054100" y="2682875"/>
            <a:ext cx="42545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ja-JP" sz="1200" b="1"/>
              <a:t>ふく</a:t>
            </a:r>
          </a:p>
        </p:txBody>
      </p:sp>
      <p:sp>
        <p:nvSpPr>
          <p:cNvPr id="8237" name="Text Box 45"/>
          <p:cNvSpPr txBox="1">
            <a:spLocks noChangeArrowheads="1"/>
          </p:cNvSpPr>
          <p:nvPr/>
        </p:nvSpPr>
        <p:spPr bwMode="auto">
          <a:xfrm>
            <a:off x="1708150" y="3079750"/>
            <a:ext cx="1133475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ja-JP" sz="1200" b="1"/>
              <a:t>かいせつこうし</a:t>
            </a:r>
          </a:p>
        </p:txBody>
      </p:sp>
      <p:sp>
        <p:nvSpPr>
          <p:cNvPr id="8238" name="Text Box 46"/>
          <p:cNvSpPr txBox="1">
            <a:spLocks noChangeArrowheads="1"/>
          </p:cNvSpPr>
          <p:nvPr/>
        </p:nvSpPr>
        <p:spPr bwMode="auto">
          <a:xfrm>
            <a:off x="3419475" y="3546475"/>
            <a:ext cx="11049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ja-JP" sz="1200" b="1"/>
              <a:t>ごばんめじょう</a:t>
            </a:r>
          </a:p>
        </p:txBody>
      </p:sp>
      <p:sp>
        <p:nvSpPr>
          <p:cNvPr id="8239" name="AutoShape 47"/>
          <p:cNvSpPr>
            <a:spLocks noChangeArrowheads="1"/>
          </p:cNvSpPr>
          <p:nvPr/>
        </p:nvSpPr>
        <p:spPr bwMode="auto">
          <a:xfrm>
            <a:off x="3779838" y="6300788"/>
            <a:ext cx="4068762" cy="468312"/>
          </a:xfrm>
          <a:prstGeom prst="wedgeRoundRectCallout">
            <a:avLst>
              <a:gd name="adj1" fmla="val 7167"/>
              <a:gd name="adj2" fmla="val -73153"/>
              <a:gd name="adj3" fmla="val 16667"/>
            </a:avLst>
          </a:prstGeom>
          <a:solidFill>
            <a:srgbClr val="B4D3DF"/>
          </a:solidFill>
          <a:ln w="25560">
            <a:solidFill>
              <a:srgbClr val="5E849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>
                <a:solidFill>
                  <a:srgbClr val="000000"/>
                </a:solidFill>
                <a:latin typeface="Trebuchet MS" pitchFamily="34" charset="0"/>
              </a:rPr>
              <a:t>この３つのつくりかたは？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116013" y="350838"/>
            <a:ext cx="64801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ja-JP" sz="3600">
                <a:solidFill>
                  <a:srgbClr val="003399"/>
                </a:solidFill>
                <a:latin typeface="Trebuchet MS" pitchFamily="34" charset="0"/>
              </a:rPr>
              <a:t>透明シートを</a:t>
            </a:r>
            <a:r>
              <a:rPr lang="en-US" sz="3600">
                <a:solidFill>
                  <a:srgbClr val="003399"/>
                </a:solidFill>
                <a:latin typeface="Trebuchet MS" pitchFamily="34" charset="0"/>
              </a:rPr>
              <a:t/>
            </a:r>
            <a:br>
              <a:rPr lang="en-US" sz="3600">
                <a:solidFill>
                  <a:srgbClr val="003399"/>
                </a:solidFill>
                <a:latin typeface="Trebuchet MS" pitchFamily="34" charset="0"/>
              </a:rPr>
            </a:br>
            <a:r>
              <a:rPr lang="ja-JP" sz="3600">
                <a:solidFill>
                  <a:srgbClr val="003399"/>
                </a:solidFill>
                <a:latin typeface="Trebuchet MS" pitchFamily="34" charset="0"/>
              </a:rPr>
              <a:t>穴あきカードにはる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876425"/>
            <a:ext cx="3987800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876425"/>
            <a:ext cx="3987800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360363" y="5219700"/>
            <a:ext cx="5364162" cy="1260475"/>
          </a:xfrm>
          <a:prstGeom prst="wedgeRoundRectCallout">
            <a:avLst>
              <a:gd name="adj1" fmla="val 7616"/>
              <a:gd name="adj2" fmla="val -88949"/>
              <a:gd name="adj3" fmla="val 16667"/>
            </a:avLst>
          </a:prstGeom>
          <a:solidFill>
            <a:srgbClr val="316175"/>
          </a:solidFill>
          <a:ln w="25560">
            <a:solidFill>
              <a:srgbClr val="5E849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>
                <a:solidFill>
                  <a:srgbClr val="FFFFFF"/>
                </a:solidFill>
                <a:latin typeface="Trebuchet MS" pitchFamily="34" charset="0"/>
              </a:rPr>
              <a:t>パンチ穴補強シールにシートをはってから穴あきカードにはろう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3779838" y="3600450"/>
            <a:ext cx="1619250" cy="1588"/>
          </a:xfrm>
          <a:prstGeom prst="line">
            <a:avLst/>
          </a:prstGeom>
          <a:noFill/>
          <a:ln w="108000">
            <a:solidFill>
              <a:srgbClr val="DC2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6659563" y="4679950"/>
            <a:ext cx="2339975" cy="1260475"/>
          </a:xfrm>
          <a:prstGeom prst="wedgeRoundRectCallout">
            <a:avLst>
              <a:gd name="adj1" fmla="val -44542"/>
              <a:gd name="adj2" fmla="val -88949"/>
              <a:gd name="adj3" fmla="val 16667"/>
            </a:avLst>
          </a:prstGeom>
          <a:solidFill>
            <a:srgbClr val="316175"/>
          </a:solidFill>
          <a:ln w="25560">
            <a:solidFill>
              <a:srgbClr val="5E849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>
                <a:solidFill>
                  <a:srgbClr val="FFFFFF"/>
                </a:solidFill>
                <a:latin typeface="Trebuchet MS" pitchFamily="34" charset="0"/>
              </a:rPr>
              <a:t>はる場所は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>
                <a:solidFill>
                  <a:srgbClr val="FFFFFF"/>
                </a:solidFill>
                <a:latin typeface="Trebuchet MS" pitchFamily="34" charset="0"/>
              </a:rPr>
              <a:t>どこでもよい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116013" y="814388"/>
            <a:ext cx="64801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ja-JP" sz="3600">
                <a:solidFill>
                  <a:srgbClr val="003399"/>
                </a:solidFill>
                <a:latin typeface="Trebuchet MS" pitchFamily="34" charset="0"/>
                <a:ea typeface="HG丸ｺﾞｼｯｸM-PRO" pitchFamily="50" charset="-128"/>
              </a:rPr>
              <a:t>上手にはれたら完成！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19250"/>
            <a:ext cx="4608512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3419475"/>
            <a:ext cx="4665662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6229350" y="3357563"/>
            <a:ext cx="2087563" cy="201771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90563" y="101600"/>
            <a:ext cx="6473825" cy="2103438"/>
          </a:xfrm>
        </p:spPr>
        <p:txBody>
          <a:bodyPr/>
          <a:lstStyle/>
          <a:p>
            <a:r>
              <a:rPr lang="ja-JP" altLang="en-US" sz="3200"/>
              <a:t>光を点にしよう！　･･･点光源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黒ガムテープをつかって</a:t>
            </a:r>
          </a:p>
          <a:p>
            <a:r>
              <a:rPr lang="ja-JP" altLang="en-US"/>
              <a:t>小さなすきまをつくろう！</a:t>
            </a: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 rot="4697165">
            <a:off x="2757488" y="2505075"/>
            <a:ext cx="720725" cy="4149725"/>
          </a:xfrm>
          <a:prstGeom prst="can">
            <a:avLst>
              <a:gd name="adj" fmla="val 65361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6586538" y="3500438"/>
            <a:ext cx="649287" cy="18002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7307263" y="3500438"/>
            <a:ext cx="647700" cy="18002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 rot="5400000">
            <a:off x="7056438" y="3681412"/>
            <a:ext cx="431800" cy="18002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 rot="5400000">
            <a:off x="7056438" y="3176587"/>
            <a:ext cx="431800" cy="18002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 rot="11765467">
            <a:off x="5003800" y="2767013"/>
            <a:ext cx="1214438" cy="733425"/>
          </a:xfrm>
          <a:prstGeom prst="curvedUp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4643438" y="3859213"/>
            <a:ext cx="576262" cy="7921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781" name="Oval 13"/>
          <p:cNvSpPr>
            <a:spLocks noChangeArrowheads="1"/>
          </p:cNvSpPr>
          <p:nvPr/>
        </p:nvSpPr>
        <p:spPr bwMode="auto">
          <a:xfrm>
            <a:off x="4930775" y="4148138"/>
            <a:ext cx="73025" cy="144462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563688"/>
            <a:ext cx="645795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116013" y="814388"/>
            <a:ext cx="64801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ja-JP" sz="3600">
                <a:solidFill>
                  <a:srgbClr val="003399"/>
                </a:solidFill>
                <a:latin typeface="Trebuchet MS" pitchFamily="34" charset="0"/>
              </a:rPr>
              <a:t>光のスペクトル</a:t>
            </a: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71438" y="1547813"/>
            <a:ext cx="3600450" cy="1439862"/>
          </a:xfrm>
          <a:prstGeom prst="wedgeRoundRectCallout">
            <a:avLst>
              <a:gd name="adj1" fmla="val 33500"/>
              <a:gd name="adj2" fmla="val 65694"/>
              <a:gd name="adj3" fmla="val 16667"/>
            </a:avLst>
          </a:prstGeom>
          <a:solidFill>
            <a:srgbClr val="B4D3DF"/>
          </a:solidFill>
          <a:ln w="25560">
            <a:solidFill>
              <a:srgbClr val="5E849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>
                <a:solidFill>
                  <a:srgbClr val="000000"/>
                </a:solidFill>
                <a:latin typeface="Trebuchet MS" pitchFamily="34" charset="0"/>
              </a:rPr>
              <a:t>回折格子をかざして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>
                <a:solidFill>
                  <a:srgbClr val="000000"/>
                </a:solidFill>
                <a:latin typeface="Trebuchet MS" pitchFamily="34" charset="0"/>
              </a:rPr>
              <a:t>光をみるとみえるのが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 b="1">
                <a:solidFill>
                  <a:srgbClr val="000000"/>
                </a:solidFill>
                <a:latin typeface="Trebuchet MS" pitchFamily="34" charset="0"/>
              </a:rPr>
              <a:t>スペクトル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3492500" y="5300663"/>
            <a:ext cx="5616575" cy="1512887"/>
          </a:xfrm>
          <a:prstGeom prst="cloudCallout">
            <a:avLst>
              <a:gd name="adj1" fmla="val 37338"/>
              <a:gd name="adj2" fmla="val 42023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ja-JP" sz="2400">
                <a:solidFill>
                  <a:srgbClr val="000000"/>
                </a:solidFill>
              </a:rPr>
              <a:t>電球の光のスペクトルは</a:t>
            </a:r>
          </a:p>
          <a:p>
            <a:pPr algn="ctr"/>
            <a:r>
              <a:rPr lang="ja-JP" sz="2400">
                <a:solidFill>
                  <a:srgbClr val="000000"/>
                </a:solidFill>
              </a:rPr>
              <a:t>どんなふうにみえるかな？</a:t>
            </a:r>
          </a:p>
          <a:p>
            <a:pPr algn="ctr"/>
            <a:endParaRPr lang="ja-JP" altLang="en-US" sz="24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Trebuchet MS"/>
        <a:ea typeface="HG丸ｺﾞｼｯｸM-PRO"/>
        <a:cs typeface=""/>
      </a:majorFont>
      <a:minorFont>
        <a:latin typeface="Trebuchet MS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Trebuchet MS"/>
        <a:ea typeface="HG丸ｺﾞｼｯｸM-PRO"/>
        <a:cs typeface=""/>
      </a:majorFont>
      <a:minorFont>
        <a:latin typeface="Trebuchet MS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4912</TotalTime>
  <Words>382</Words>
  <Application>Microsoft Office PowerPoint</Application>
  <PresentationFormat>画面に合わせる (4:3)</PresentationFormat>
  <Paragraphs>113</Paragraphs>
  <Slides>15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15</vt:i4>
      </vt:variant>
    </vt:vector>
  </HeadingPairs>
  <TitlesOfParts>
    <vt:vector size="25" baseType="lpstr">
      <vt:lpstr>Times New Roman</vt:lpstr>
      <vt:lpstr>Trebuchet MS</vt:lpstr>
      <vt:lpstr>HG丸ｺﾞｼｯｸM-PRO</vt:lpstr>
      <vt:lpstr>Arial</vt:lpstr>
      <vt:lpstr>ＭＳ Ｐゴシック</vt:lpstr>
      <vt:lpstr>ＭＳ Ｐ明朝</vt:lpstr>
      <vt:lpstr>HGP創英角ﾎﾟｯﾌﾟ体</vt:lpstr>
      <vt:lpstr>Calibri</vt:lpstr>
      <vt:lpstr>Office ​​テーマ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光を点にしよう！　･･･点光源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シャカシャカライトを作ろう！</dc:title>
  <dc:creator>Tashiro Yuta</dc:creator>
  <cp:lastModifiedBy>yk</cp:lastModifiedBy>
  <cp:revision>439</cp:revision>
  <cp:lastPrinted>1601-01-01T00:00:00Z</cp:lastPrinted>
  <dcterms:created xsi:type="dcterms:W3CDTF">2010-03-19T07:00:06Z</dcterms:created>
  <dcterms:modified xsi:type="dcterms:W3CDTF">2012-04-19T14:33:52Z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TC300062331041</vt:lpwstr>
  </property>
</Properties>
</file>