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4" r:id="rId4"/>
    <p:sldId id="267" r:id="rId5"/>
    <p:sldId id="26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29" autoAdjust="0"/>
  </p:normalViewPr>
  <p:slideViewPr>
    <p:cSldViewPr>
      <p:cViewPr varScale="1">
        <p:scale>
          <a:sx n="68" d="100"/>
          <a:sy n="68" d="100"/>
        </p:scale>
        <p:origin x="-12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18C14-1F48-43CA-9258-7CF2130E7A6D}" type="datetimeFigureOut">
              <a:rPr lang="ja-JP" altLang="en-US"/>
              <a:pPr>
                <a:defRPr/>
              </a:pPr>
              <a:t>2012/4/19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F84C3-2B71-4B36-811E-9D9340065B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1424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E237-DC25-4D35-8311-CF76434C5310}" type="datetimeFigureOut">
              <a:rPr lang="ja-JP" altLang="en-US"/>
              <a:pPr>
                <a:defRPr/>
              </a:pPr>
              <a:t>2012/4/19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88D3-B95A-4B8C-B68C-E90CF90440C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07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C2945-D494-4A06-A036-4CC5682D4DF1}" type="datetimeFigureOut">
              <a:rPr lang="ja-JP" altLang="en-US"/>
              <a:pPr>
                <a:defRPr/>
              </a:pPr>
              <a:t>2012/4/19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631ED-E9B6-4DC1-BDD2-2F7FD54A8EE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862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18B1A-5A75-450A-A55B-D767088CE317}" type="datetimeFigureOut">
              <a:rPr lang="ja-JP" altLang="en-US"/>
              <a:pPr>
                <a:defRPr/>
              </a:pPr>
              <a:t>2012/4/19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4187-1167-4DE7-BEA5-0D2BEE18B32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601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5BD8D-611B-4BA4-A9B8-055E14C3AFE9}" type="datetimeFigureOut">
              <a:rPr lang="ja-JP" altLang="en-US"/>
              <a:pPr>
                <a:defRPr/>
              </a:pPr>
              <a:t>2012/4/19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96E62-A524-4CFD-9BDF-CC7069736FE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462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89FB3-5134-4C8C-9009-C1E41EA9AE44}" type="datetimeFigureOut">
              <a:rPr lang="ja-JP" altLang="en-US"/>
              <a:pPr>
                <a:defRPr/>
              </a:pPr>
              <a:t>2012/4/19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83D76-7A8C-46C3-9A78-C127025C38E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758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3EA8-3D37-403B-9397-B8FFC1ABC447}" type="datetimeFigureOut">
              <a:rPr lang="ja-JP" altLang="en-US"/>
              <a:pPr>
                <a:defRPr/>
              </a:pPr>
              <a:t>2012/4/19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98AAE-F60E-483C-9A4A-BA014CEDE2D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245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D6712-0ACA-41BD-87A3-AD79CEBCAD17}" type="datetimeFigureOut">
              <a:rPr lang="ja-JP" altLang="en-US"/>
              <a:pPr>
                <a:defRPr/>
              </a:pPr>
              <a:t>2012/4/19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5FFB0-CDD2-4932-92F4-8B9F179DAAD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2823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0EE01-14C1-49D8-9959-176DEBC9AF08}" type="datetimeFigureOut">
              <a:rPr lang="ja-JP" altLang="en-US"/>
              <a:pPr>
                <a:defRPr/>
              </a:pPr>
              <a:t>2012/4/19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FDBA-2BB3-49CA-B19D-42FA948A96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642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5B5EA-4EB5-4E82-BCB5-E50A9C45493E}" type="datetimeFigureOut">
              <a:rPr lang="ja-JP" altLang="en-US"/>
              <a:pPr>
                <a:defRPr/>
              </a:pPr>
              <a:t>2012/4/19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6A80-F1AC-45D1-89FE-B0B82BA0FA4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934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9B849-9466-4DB5-876D-6B7B9020B277}" type="datetimeFigureOut">
              <a:rPr lang="ja-JP" altLang="en-US"/>
              <a:pPr>
                <a:defRPr/>
              </a:pPr>
              <a:t>2012/4/19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B5726-DA5F-4329-9FD9-7EA8E9D0EBB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732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BBFB9B3-9FD3-4D02-B28A-5A789714CDD7}" type="datetimeFigureOut">
              <a:rPr lang="ja-JP" altLang="en-US"/>
              <a:pPr>
                <a:defRPr/>
              </a:pPr>
              <a:t>2012/4/19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EAA3D8F-61B3-4C00-9E85-3D3038B20E7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mekonbu\AppData\Local\Microsoft\Windows\Temporary Internet Files\Content.IE5\9JRLCG15\MCj0413630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555750"/>
            <a:ext cx="25209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タイトル 1"/>
          <p:cNvSpPr>
            <a:spLocks noGrp="1"/>
          </p:cNvSpPr>
          <p:nvPr>
            <p:ph type="ctrTitle"/>
          </p:nvPr>
        </p:nvSpPr>
        <p:spPr>
          <a:xfrm>
            <a:off x="214313" y="0"/>
            <a:ext cx="8715375" cy="1571625"/>
          </a:xfrm>
        </p:spPr>
        <p:txBody>
          <a:bodyPr/>
          <a:lstStyle/>
          <a:p>
            <a:pPr eaLnBrk="1" hangingPunct="1"/>
            <a:r>
              <a:rPr lang="ja-JP" altLang="en-US" sz="4900" dirty="0" smtClean="0">
                <a:latin typeface="HGS創英角ﾎﾟｯﾌﾟ体" pitchFamily="50" charset="-128"/>
                <a:ea typeface="HGS創英角ﾎﾟｯﾌﾟ体" pitchFamily="50" charset="-128"/>
              </a:rPr>
              <a:t>　　　　　　　</a:t>
            </a:r>
            <a:r>
              <a:rPr lang="ja-JP" altLang="en-US" sz="3400" dirty="0" smtClean="0">
                <a:latin typeface="HGS創英角ﾎﾟｯﾌﾟ体" pitchFamily="50" charset="-128"/>
                <a:ea typeface="HGS創英角ﾎﾟｯﾌﾟ体" pitchFamily="50" charset="-128"/>
              </a:rPr>
              <a:t>けんびきょう</a:t>
            </a:r>
            <a:r>
              <a:rPr lang="en-US" altLang="ja-JP" sz="4900" dirty="0" smtClean="0"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sz="4900" dirty="0" smtClean="0"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sz="6000" dirty="0" smtClean="0">
                <a:latin typeface="HGS創英角ﾎﾟｯﾌﾟ体" pitchFamily="50" charset="-128"/>
                <a:ea typeface="HGS創英角ﾎﾟｯﾌﾟ体" pitchFamily="50" charset="-128"/>
              </a:rPr>
              <a:t>ペットボトル顕微鏡</a:t>
            </a:r>
            <a:endParaRPr lang="ja-JP" altLang="en-US" sz="4900" dirty="0" smtClean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052" name="サブタイトル 2"/>
          <p:cNvSpPr>
            <a:spLocks noGrp="1"/>
          </p:cNvSpPr>
          <p:nvPr>
            <p:ph type="subTitle" idx="1"/>
          </p:nvPr>
        </p:nvSpPr>
        <p:spPr>
          <a:xfrm>
            <a:off x="642938" y="5072063"/>
            <a:ext cx="8215312" cy="1071562"/>
          </a:xfrm>
        </p:spPr>
        <p:txBody>
          <a:bodyPr/>
          <a:lstStyle/>
          <a:p>
            <a:pPr algn="l" eaLnBrk="1" hangingPunct="1"/>
            <a:r>
              <a:rPr lang="ja-JP" altLang="en-US" sz="2000" b="1" dirty="0" smtClean="0">
                <a:solidFill>
                  <a:schemeClr val="tx1"/>
                </a:solidFill>
              </a:rPr>
              <a:t>　　　とうきょう</a:t>
            </a:r>
            <a:r>
              <a:rPr lang="ja-JP" altLang="en-US" sz="2000" b="1" dirty="0" err="1" smtClean="0">
                <a:solidFill>
                  <a:schemeClr val="tx1"/>
                </a:solidFill>
              </a:rPr>
              <a:t>りか</a:t>
            </a:r>
            <a:r>
              <a:rPr lang="ja-JP" altLang="en-US" sz="2000" b="1" dirty="0" smtClean="0">
                <a:solidFill>
                  <a:schemeClr val="tx1"/>
                </a:solidFill>
              </a:rPr>
              <a:t>だいがく　　　　　きょうじゅ　　　　かわむら　やすふみ</a:t>
            </a:r>
            <a:endParaRPr lang="en-US" altLang="ja-JP" sz="2000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ja-JP" altLang="en-US" sz="3400" b="1" dirty="0" smtClean="0">
                <a:solidFill>
                  <a:schemeClr val="tx1"/>
                </a:solidFill>
              </a:rPr>
              <a:t>東京理科大学　　教授　　　川村　康文</a:t>
            </a:r>
            <a:r>
              <a:rPr lang="ja-JP" altLang="en-US" b="1" dirty="0" smtClean="0">
                <a:solidFill>
                  <a:schemeClr val="tx1"/>
                </a:solidFill>
              </a:rPr>
              <a:t>　　　　　　　　　　　　　　　　　　　　　　</a:t>
            </a:r>
            <a:endParaRPr lang="en-US" altLang="ja-JP" b="1" dirty="0" smtClean="0">
              <a:solidFill>
                <a:schemeClr val="tx1"/>
              </a:solidFill>
            </a:endParaRPr>
          </a:p>
        </p:txBody>
      </p:sp>
      <p:pic>
        <p:nvPicPr>
          <p:cNvPr id="2053" name="Picture 5" descr="C:\Users\umekonbu\AppData\Local\Microsoft\Windows\Temporary Internet Files\Content.IE5\RE63YEBC\MCj0398067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317">
            <a:off x="669925" y="1722438"/>
            <a:ext cx="3113088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umekonbu\Pictures\2008_11_13\IMG_0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42259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C:\Users\umekonbu\Pictures\2008_11_13\IMG_0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928813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4429125" y="5929313"/>
            <a:ext cx="3500438" cy="714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ペットボトル</a:t>
            </a:r>
          </a:p>
        </p:txBody>
      </p:sp>
      <p:sp>
        <p:nvSpPr>
          <p:cNvPr id="5" name="曲折矢印 4"/>
          <p:cNvSpPr/>
          <p:nvPr/>
        </p:nvSpPr>
        <p:spPr>
          <a:xfrm rot="10800000" flipH="1">
            <a:off x="857250" y="3429000"/>
            <a:ext cx="1571625" cy="2000250"/>
          </a:xfrm>
          <a:prstGeom prst="ben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286125" y="214313"/>
            <a:ext cx="5786438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ペットボトルの上に</a:t>
            </a:r>
            <a:endParaRPr lang="en-US" altLang="ja-JP" sz="3600" dirty="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セロハンテープをつける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1643063" y="3000375"/>
            <a:ext cx="3500437" cy="714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セロハンテープ</a:t>
            </a:r>
          </a:p>
        </p:txBody>
      </p:sp>
      <p:sp>
        <p:nvSpPr>
          <p:cNvPr id="9" name="環状矢印 8"/>
          <p:cNvSpPr/>
          <p:nvPr/>
        </p:nvSpPr>
        <p:spPr>
          <a:xfrm rot="4969624">
            <a:off x="2132806" y="1180307"/>
            <a:ext cx="949325" cy="960438"/>
          </a:xfrm>
          <a:prstGeom prst="circular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図 1" descr="tamaneg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00063"/>
            <a:ext cx="4260850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図 2" descr="tamanegioi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1500188"/>
            <a:ext cx="3973512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矢印 3"/>
          <p:cNvSpPr/>
          <p:nvPr/>
        </p:nvSpPr>
        <p:spPr>
          <a:xfrm>
            <a:off x="2928938" y="3643313"/>
            <a:ext cx="2286000" cy="92868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0" y="4857750"/>
            <a:ext cx="2286000" cy="714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たまねぎ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3571875" y="142875"/>
            <a:ext cx="5500688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たまねぎの表皮を</a:t>
            </a:r>
            <a:endParaRPr lang="en-US" altLang="ja-JP" sz="360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>
              <a:defRPr/>
            </a:pPr>
            <a:r>
              <a:rPr lang="ja-JP" altLang="en-US" sz="36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セロテープの上にのせる</a:t>
            </a:r>
          </a:p>
        </p:txBody>
      </p:sp>
      <p:sp>
        <p:nvSpPr>
          <p:cNvPr id="8" name="角丸四角形吹き出し 7"/>
          <p:cNvSpPr/>
          <p:nvPr/>
        </p:nvSpPr>
        <p:spPr>
          <a:xfrm>
            <a:off x="785813" y="142875"/>
            <a:ext cx="2143125" cy="785813"/>
          </a:xfrm>
          <a:prstGeom prst="wedgeRoundRectCallout">
            <a:avLst>
              <a:gd name="adj1" fmla="val 46895"/>
              <a:gd name="adj2" fmla="val 20575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うすく！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5715000" y="5786438"/>
            <a:ext cx="3143250" cy="714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ペットボトル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1214438" y="5643563"/>
            <a:ext cx="4429125" cy="1071562"/>
          </a:xfrm>
          <a:prstGeom prst="wedgeRoundRectCallout">
            <a:avLst>
              <a:gd name="adj1" fmla="val 71549"/>
              <a:gd name="adj2" fmla="val -1937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まんなかに</a:t>
            </a:r>
            <a:endParaRPr lang="en-US" altLang="ja-JP" sz="360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>
              <a:defRPr/>
            </a:pPr>
            <a:r>
              <a:rPr lang="ja-JP" altLang="en-US" sz="36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見たいものをおく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71438" y="142875"/>
            <a:ext cx="1643062" cy="7143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完成！</a:t>
            </a:r>
            <a:endParaRPr lang="en-US" altLang="ja-JP" sz="3600" dirty="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214313" y="4286250"/>
            <a:ext cx="6000750" cy="23574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500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キャップをゆっくりしめて、</a:t>
            </a:r>
            <a:endParaRPr lang="en-US" altLang="ja-JP" sz="3500" dirty="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>
              <a:defRPr/>
            </a:pPr>
            <a:r>
              <a:rPr lang="ja-JP" altLang="en-US" sz="3500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明るいほうに向け</a:t>
            </a:r>
          </a:p>
          <a:p>
            <a:pPr algn="ctr">
              <a:defRPr/>
            </a:pPr>
            <a:r>
              <a:rPr lang="ja-JP" altLang="en-US" sz="3500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キャップにつけた</a:t>
            </a:r>
            <a:endParaRPr lang="en-US" altLang="ja-JP" sz="3500" dirty="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>
              <a:defRPr/>
            </a:pPr>
            <a:r>
              <a:rPr lang="ja-JP" altLang="en-US" sz="3500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レンズをのぞいてみよう！</a:t>
            </a:r>
            <a:endParaRPr lang="en-US" altLang="ja-JP" sz="3500" dirty="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13316" name="図 6" descr="IMG_01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71438"/>
            <a:ext cx="500062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142875" y="2857500"/>
            <a:ext cx="3071813" cy="12144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約１６７倍の性能があるよ</a:t>
            </a:r>
          </a:p>
        </p:txBody>
      </p:sp>
      <p:sp>
        <p:nvSpPr>
          <p:cNvPr id="10" name="フリーフォーム 9"/>
          <p:cNvSpPr/>
          <p:nvPr/>
        </p:nvSpPr>
        <p:spPr>
          <a:xfrm>
            <a:off x="3643313" y="571500"/>
            <a:ext cx="1714500" cy="571500"/>
          </a:xfrm>
          <a:custGeom>
            <a:avLst/>
            <a:gdLst>
              <a:gd name="connsiteX0" fmla="*/ 142043 w 1766656"/>
              <a:gd name="connsiteY0" fmla="*/ 0 h 568171"/>
              <a:gd name="connsiteX1" fmla="*/ 53266 w 1766656"/>
              <a:gd name="connsiteY1" fmla="*/ 8878 h 568171"/>
              <a:gd name="connsiteX2" fmla="*/ 35510 w 1766656"/>
              <a:gd name="connsiteY2" fmla="*/ 26633 h 568171"/>
              <a:gd name="connsiteX3" fmla="*/ 17755 w 1766656"/>
              <a:gd name="connsiteY3" fmla="*/ 79899 h 568171"/>
              <a:gd name="connsiteX4" fmla="*/ 0 w 1766656"/>
              <a:gd name="connsiteY4" fmla="*/ 159798 h 568171"/>
              <a:gd name="connsiteX5" fmla="*/ 8877 w 1766656"/>
              <a:gd name="connsiteY5" fmla="*/ 257452 h 568171"/>
              <a:gd name="connsiteX6" fmla="*/ 62144 w 1766656"/>
              <a:gd name="connsiteY6" fmla="*/ 363984 h 568171"/>
              <a:gd name="connsiteX7" fmla="*/ 106532 w 1766656"/>
              <a:gd name="connsiteY7" fmla="*/ 408373 h 568171"/>
              <a:gd name="connsiteX8" fmla="*/ 133165 w 1766656"/>
              <a:gd name="connsiteY8" fmla="*/ 417250 h 568171"/>
              <a:gd name="connsiteX9" fmla="*/ 186431 w 1766656"/>
              <a:gd name="connsiteY9" fmla="*/ 443883 h 568171"/>
              <a:gd name="connsiteX10" fmla="*/ 257452 w 1766656"/>
              <a:gd name="connsiteY10" fmla="*/ 479394 h 568171"/>
              <a:gd name="connsiteX11" fmla="*/ 301841 w 1766656"/>
              <a:gd name="connsiteY11" fmla="*/ 488272 h 568171"/>
              <a:gd name="connsiteX12" fmla="*/ 417250 w 1766656"/>
              <a:gd name="connsiteY12" fmla="*/ 523782 h 568171"/>
              <a:gd name="connsiteX13" fmla="*/ 559293 w 1766656"/>
              <a:gd name="connsiteY13" fmla="*/ 541538 h 568171"/>
              <a:gd name="connsiteX14" fmla="*/ 603681 w 1766656"/>
              <a:gd name="connsiteY14" fmla="*/ 550415 h 568171"/>
              <a:gd name="connsiteX15" fmla="*/ 932155 w 1766656"/>
              <a:gd name="connsiteY15" fmla="*/ 568171 h 568171"/>
              <a:gd name="connsiteX16" fmla="*/ 1065320 w 1766656"/>
              <a:gd name="connsiteY16" fmla="*/ 559293 h 568171"/>
              <a:gd name="connsiteX17" fmla="*/ 1109709 w 1766656"/>
              <a:gd name="connsiteY17" fmla="*/ 550415 h 568171"/>
              <a:gd name="connsiteX18" fmla="*/ 1251751 w 1766656"/>
              <a:gd name="connsiteY18" fmla="*/ 532660 h 568171"/>
              <a:gd name="connsiteX19" fmla="*/ 1305017 w 1766656"/>
              <a:gd name="connsiteY19" fmla="*/ 523782 h 568171"/>
              <a:gd name="connsiteX20" fmla="*/ 1340528 w 1766656"/>
              <a:gd name="connsiteY20" fmla="*/ 514905 h 568171"/>
              <a:gd name="connsiteX21" fmla="*/ 1535837 w 1766656"/>
              <a:gd name="connsiteY21" fmla="*/ 488272 h 568171"/>
              <a:gd name="connsiteX22" fmla="*/ 1562470 w 1766656"/>
              <a:gd name="connsiteY22" fmla="*/ 479394 h 568171"/>
              <a:gd name="connsiteX23" fmla="*/ 1597980 w 1766656"/>
              <a:gd name="connsiteY23" fmla="*/ 470516 h 568171"/>
              <a:gd name="connsiteX24" fmla="*/ 1615736 w 1766656"/>
              <a:gd name="connsiteY24" fmla="*/ 452761 h 568171"/>
              <a:gd name="connsiteX25" fmla="*/ 1642369 w 1766656"/>
              <a:gd name="connsiteY25" fmla="*/ 435006 h 568171"/>
              <a:gd name="connsiteX26" fmla="*/ 1713390 w 1766656"/>
              <a:gd name="connsiteY26" fmla="*/ 372862 h 568171"/>
              <a:gd name="connsiteX27" fmla="*/ 1731145 w 1766656"/>
              <a:gd name="connsiteY27" fmla="*/ 337351 h 568171"/>
              <a:gd name="connsiteX28" fmla="*/ 1748901 w 1766656"/>
              <a:gd name="connsiteY28" fmla="*/ 319596 h 568171"/>
              <a:gd name="connsiteX29" fmla="*/ 1766656 w 1766656"/>
              <a:gd name="connsiteY29" fmla="*/ 257452 h 568171"/>
              <a:gd name="connsiteX30" fmla="*/ 1757778 w 1766656"/>
              <a:gd name="connsiteY30" fmla="*/ 142043 h 568171"/>
              <a:gd name="connsiteX31" fmla="*/ 1748901 w 1766656"/>
              <a:gd name="connsiteY31" fmla="*/ 115410 h 568171"/>
              <a:gd name="connsiteX32" fmla="*/ 1677879 w 1766656"/>
              <a:gd name="connsiteY32" fmla="*/ 62144 h 568171"/>
              <a:gd name="connsiteX33" fmla="*/ 1660124 w 1766656"/>
              <a:gd name="connsiteY33" fmla="*/ 44388 h 568171"/>
              <a:gd name="connsiteX34" fmla="*/ 1633491 w 1766656"/>
              <a:gd name="connsiteY34" fmla="*/ 35511 h 568171"/>
              <a:gd name="connsiteX35" fmla="*/ 1553592 w 1766656"/>
              <a:gd name="connsiteY35" fmla="*/ 26633 h 56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766656" h="568171">
                <a:moveTo>
                  <a:pt x="142043" y="0"/>
                </a:moveTo>
                <a:cubicBezTo>
                  <a:pt x="112451" y="2959"/>
                  <a:pt x="82118" y="1665"/>
                  <a:pt x="53266" y="8878"/>
                </a:cubicBezTo>
                <a:cubicBezTo>
                  <a:pt x="45146" y="10908"/>
                  <a:pt x="39253" y="19147"/>
                  <a:pt x="35510" y="26633"/>
                </a:cubicBezTo>
                <a:cubicBezTo>
                  <a:pt x="27140" y="43373"/>
                  <a:pt x="22294" y="61742"/>
                  <a:pt x="17755" y="79899"/>
                </a:cubicBezTo>
                <a:cubicBezTo>
                  <a:pt x="5217" y="130048"/>
                  <a:pt x="11270" y="103446"/>
                  <a:pt x="0" y="159798"/>
                </a:cubicBezTo>
                <a:cubicBezTo>
                  <a:pt x="2959" y="192349"/>
                  <a:pt x="3197" y="225264"/>
                  <a:pt x="8877" y="257452"/>
                </a:cubicBezTo>
                <a:cubicBezTo>
                  <a:pt x="15066" y="292523"/>
                  <a:pt x="37134" y="338973"/>
                  <a:pt x="62144" y="363984"/>
                </a:cubicBezTo>
                <a:cubicBezTo>
                  <a:pt x="76940" y="378780"/>
                  <a:pt x="86681" y="401756"/>
                  <a:pt x="106532" y="408373"/>
                </a:cubicBezTo>
                <a:lnTo>
                  <a:pt x="133165" y="417250"/>
                </a:lnTo>
                <a:cubicBezTo>
                  <a:pt x="191533" y="456164"/>
                  <a:pt x="128671" y="417629"/>
                  <a:pt x="186431" y="443883"/>
                </a:cubicBezTo>
                <a:cubicBezTo>
                  <a:pt x="210527" y="454836"/>
                  <a:pt x="231498" y="474203"/>
                  <a:pt x="257452" y="479394"/>
                </a:cubicBezTo>
                <a:cubicBezTo>
                  <a:pt x="272248" y="482353"/>
                  <a:pt x="287283" y="484302"/>
                  <a:pt x="301841" y="488272"/>
                </a:cubicBezTo>
                <a:cubicBezTo>
                  <a:pt x="340810" y="498900"/>
                  <a:pt x="377330" y="516524"/>
                  <a:pt x="417250" y="523782"/>
                </a:cubicBezTo>
                <a:cubicBezTo>
                  <a:pt x="481323" y="535431"/>
                  <a:pt x="490098" y="531653"/>
                  <a:pt x="559293" y="541538"/>
                </a:cubicBezTo>
                <a:cubicBezTo>
                  <a:pt x="574230" y="543672"/>
                  <a:pt x="588675" y="548835"/>
                  <a:pt x="603681" y="550415"/>
                </a:cubicBezTo>
                <a:cubicBezTo>
                  <a:pt x="690655" y="559570"/>
                  <a:pt x="859135" y="564996"/>
                  <a:pt x="932155" y="568171"/>
                </a:cubicBezTo>
                <a:cubicBezTo>
                  <a:pt x="976543" y="565212"/>
                  <a:pt x="1021054" y="563720"/>
                  <a:pt x="1065320" y="559293"/>
                </a:cubicBezTo>
                <a:cubicBezTo>
                  <a:pt x="1080334" y="557792"/>
                  <a:pt x="1094771" y="552549"/>
                  <a:pt x="1109709" y="550415"/>
                </a:cubicBezTo>
                <a:cubicBezTo>
                  <a:pt x="1156945" y="543667"/>
                  <a:pt x="1204684" y="540505"/>
                  <a:pt x="1251751" y="532660"/>
                </a:cubicBezTo>
                <a:cubicBezTo>
                  <a:pt x="1269506" y="529701"/>
                  <a:pt x="1287366" y="527312"/>
                  <a:pt x="1305017" y="523782"/>
                </a:cubicBezTo>
                <a:cubicBezTo>
                  <a:pt x="1316981" y="521389"/>
                  <a:pt x="1328493" y="516911"/>
                  <a:pt x="1340528" y="514905"/>
                </a:cubicBezTo>
                <a:cubicBezTo>
                  <a:pt x="1403958" y="504333"/>
                  <a:pt x="1471447" y="496320"/>
                  <a:pt x="1535837" y="488272"/>
                </a:cubicBezTo>
                <a:cubicBezTo>
                  <a:pt x="1544715" y="485313"/>
                  <a:pt x="1553472" y="481965"/>
                  <a:pt x="1562470" y="479394"/>
                </a:cubicBezTo>
                <a:cubicBezTo>
                  <a:pt x="1574202" y="476042"/>
                  <a:pt x="1587067" y="475972"/>
                  <a:pt x="1597980" y="470516"/>
                </a:cubicBezTo>
                <a:cubicBezTo>
                  <a:pt x="1605466" y="466773"/>
                  <a:pt x="1609200" y="457990"/>
                  <a:pt x="1615736" y="452761"/>
                </a:cubicBezTo>
                <a:cubicBezTo>
                  <a:pt x="1624068" y="446096"/>
                  <a:pt x="1634339" y="442032"/>
                  <a:pt x="1642369" y="435006"/>
                </a:cubicBezTo>
                <a:cubicBezTo>
                  <a:pt x="1725461" y="362300"/>
                  <a:pt x="1653458" y="412816"/>
                  <a:pt x="1713390" y="372862"/>
                </a:cubicBezTo>
                <a:cubicBezTo>
                  <a:pt x="1719308" y="361025"/>
                  <a:pt x="1723804" y="348362"/>
                  <a:pt x="1731145" y="337351"/>
                </a:cubicBezTo>
                <a:cubicBezTo>
                  <a:pt x="1735788" y="330387"/>
                  <a:pt x="1744595" y="326773"/>
                  <a:pt x="1748901" y="319596"/>
                </a:cubicBezTo>
                <a:cubicBezTo>
                  <a:pt x="1754357" y="310502"/>
                  <a:pt x="1764999" y="264080"/>
                  <a:pt x="1766656" y="257452"/>
                </a:cubicBezTo>
                <a:cubicBezTo>
                  <a:pt x="1763697" y="218982"/>
                  <a:pt x="1762564" y="180328"/>
                  <a:pt x="1757778" y="142043"/>
                </a:cubicBezTo>
                <a:cubicBezTo>
                  <a:pt x="1756617" y="132757"/>
                  <a:pt x="1753716" y="123434"/>
                  <a:pt x="1748901" y="115410"/>
                </a:cubicBezTo>
                <a:cubicBezTo>
                  <a:pt x="1737088" y="95722"/>
                  <a:pt x="1684490" y="68756"/>
                  <a:pt x="1677879" y="62144"/>
                </a:cubicBezTo>
                <a:cubicBezTo>
                  <a:pt x="1671961" y="56225"/>
                  <a:pt x="1667301" y="48694"/>
                  <a:pt x="1660124" y="44388"/>
                </a:cubicBezTo>
                <a:cubicBezTo>
                  <a:pt x="1652100" y="39573"/>
                  <a:pt x="1642698" y="37185"/>
                  <a:pt x="1633491" y="35511"/>
                </a:cubicBezTo>
                <a:cubicBezTo>
                  <a:pt x="1582642" y="26266"/>
                  <a:pt x="1583462" y="26633"/>
                  <a:pt x="1553592" y="26633"/>
                </a:cubicBezTo>
              </a:path>
            </a:pathLst>
          </a:cu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6357938" y="928688"/>
            <a:ext cx="2643187" cy="39290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キャップをしめたり、ゆるめたりする事で、ピントを合わせる事ができるよ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4495800" y="457200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/>
          </a:p>
        </p:txBody>
      </p:sp>
      <p:pic>
        <p:nvPicPr>
          <p:cNvPr id="14339" name="Picture 6" descr="C:\Documents and Settings\Administrator\デスクトップ\タマネギPET顕微鏡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C:\Documents and Settings\Administrator\デスクトップ\タマネギPET顕微鏡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8400" y="-4686300"/>
            <a:ext cx="2605087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C:\Documents and Settings\Administrator\デスクトップ\タマネギ生物顕微鏡400倍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8400" y="-4686300"/>
            <a:ext cx="5214937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228600" y="6096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/>
          </a:p>
        </p:txBody>
      </p:sp>
      <p:pic>
        <p:nvPicPr>
          <p:cNvPr id="14343" name="Picture 10" descr="C:\Documents and Settings\Administrator\デスクトップ\タマネギPET顕微鏡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8400" y="-4686300"/>
            <a:ext cx="5214937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1" descr="C:\Documents and Settings\Administrator\デスクトップ\タマネギPET顕微鏡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8400" y="-4686300"/>
            <a:ext cx="5214937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13"/>
          <p:cNvSpPr txBox="1">
            <a:spLocks noChangeArrowheads="1"/>
          </p:cNvSpPr>
          <p:nvPr/>
        </p:nvSpPr>
        <p:spPr bwMode="auto">
          <a:xfrm>
            <a:off x="457200" y="457200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/>
          </a:p>
        </p:txBody>
      </p:sp>
      <p:pic>
        <p:nvPicPr>
          <p:cNvPr id="14346" name="Picture 23" descr="C:\Documents and Settings\Administrator\デスクトップ\タマネギPET顕微鏡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8400" y="-4686300"/>
            <a:ext cx="338613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4" descr="C:\Documents and Settings\Administrator\デスクトップ\タマネギ生物顕微鏡400倍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8400" y="-4686300"/>
            <a:ext cx="4951412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26" descr="C:\Documents and Settings\Administrator\デスクトップ\タマネギPET顕微鏡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8400" y="-4686300"/>
            <a:ext cx="3911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27" descr="C:\Documents and Settings\Administrator\デスクトップ\タマネギPET顕微鏡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28" descr="C:\Documents and Settings\Administrator\デスクトップ\タマネギ生物顕微鏡400倍0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34290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Rectangle 31"/>
          <p:cNvSpPr>
            <a:spLocks noChangeArrowheads="1"/>
          </p:cNvSpPr>
          <p:nvPr/>
        </p:nvSpPr>
        <p:spPr bwMode="auto">
          <a:xfrm>
            <a:off x="5410200" y="6096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000" b="1"/>
              <a:t>顕微鏡400倍</a:t>
            </a:r>
            <a:endParaRPr lang="en-US" altLang="ja-JP" sz="2000" b="1"/>
          </a:p>
        </p:txBody>
      </p:sp>
      <p:pic>
        <p:nvPicPr>
          <p:cNvPr id="14352" name="Picture 32" descr="C:\Documents and Settings\Administrator\デスクトップ\タマネギ生物顕微鏡400倍0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386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3" name="Rectangle 33"/>
          <p:cNvSpPr>
            <a:spLocks noChangeArrowheads="1"/>
          </p:cNvSpPr>
          <p:nvPr/>
        </p:nvSpPr>
        <p:spPr bwMode="auto">
          <a:xfrm>
            <a:off x="1371600" y="533400"/>
            <a:ext cx="2208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 b="1"/>
              <a:t>ペットボトル顕微鏡</a:t>
            </a:r>
          </a:p>
        </p:txBody>
      </p:sp>
      <p:sp>
        <p:nvSpPr>
          <p:cNvPr id="14354" name="Line 34"/>
          <p:cNvSpPr>
            <a:spLocks noChangeShapeType="1"/>
          </p:cNvSpPr>
          <p:nvPr/>
        </p:nvSpPr>
        <p:spPr bwMode="auto">
          <a:xfrm>
            <a:off x="4572000" y="533400"/>
            <a:ext cx="0" cy="601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テキスト ボックス 3"/>
          <p:cNvSpPr txBox="1">
            <a:spLocks noChangeArrowheads="1"/>
          </p:cNvSpPr>
          <p:nvPr/>
        </p:nvSpPr>
        <p:spPr bwMode="auto">
          <a:xfrm>
            <a:off x="214313" y="71438"/>
            <a:ext cx="40719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4800">
                <a:latin typeface="HGS創英角ﾎﾟｯﾌﾟ体" pitchFamily="50" charset="-128"/>
                <a:ea typeface="HGS創英角ﾎﾟｯﾌﾟ体" pitchFamily="50" charset="-128"/>
              </a:rPr>
              <a:t>今日のまとめ</a:t>
            </a:r>
          </a:p>
        </p:txBody>
      </p:sp>
      <p:sp>
        <p:nvSpPr>
          <p:cNvPr id="15363" name="テキスト ボックス 4"/>
          <p:cNvSpPr txBox="1">
            <a:spLocks noChangeArrowheads="1"/>
          </p:cNvSpPr>
          <p:nvPr/>
        </p:nvSpPr>
        <p:spPr bwMode="auto">
          <a:xfrm>
            <a:off x="428625" y="5572125"/>
            <a:ext cx="79295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3200" b="1">
                <a:solidFill>
                  <a:srgbClr val="FF0000"/>
                </a:solidFill>
                <a:latin typeface="Calibri" pitchFamily="34" charset="0"/>
              </a:rPr>
              <a:t>注意：今日つくったペットボトル顕微鏡で</a:t>
            </a:r>
            <a:endParaRPr lang="en-US" altLang="ja-JP" sz="3200" b="1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/>
            <a:r>
              <a:rPr lang="ja-JP" altLang="en-US" sz="3200" b="1">
                <a:solidFill>
                  <a:srgbClr val="FF0000"/>
                </a:solidFill>
                <a:latin typeface="Calibri" pitchFamily="34" charset="0"/>
              </a:rPr>
              <a:t>　　　　太陽はぜったいにのぞかないでね！</a:t>
            </a:r>
          </a:p>
        </p:txBody>
      </p:sp>
      <p:sp>
        <p:nvSpPr>
          <p:cNvPr id="15364" name="テキスト ボックス 3"/>
          <p:cNvSpPr txBox="1">
            <a:spLocks noChangeArrowheads="1"/>
          </p:cNvSpPr>
          <p:nvPr/>
        </p:nvSpPr>
        <p:spPr bwMode="auto">
          <a:xfrm>
            <a:off x="357188" y="1192213"/>
            <a:ext cx="72151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3600">
                <a:latin typeface="HGS創英角ﾎﾟｯﾌﾟ体" pitchFamily="50" charset="-128"/>
                <a:ea typeface="HGS創英角ﾎﾟｯﾌﾟ体" pitchFamily="50" charset="-128"/>
              </a:rPr>
              <a:t>●身近なものでも、</a:t>
            </a:r>
            <a:endParaRPr lang="en-US" altLang="ja-JP" sz="3600">
              <a:latin typeface="HGS創英角ﾎﾟｯﾌﾟ体" pitchFamily="50" charset="-128"/>
              <a:ea typeface="HGS創英角ﾎﾟｯﾌﾟ体" pitchFamily="50" charset="-128"/>
            </a:endParaRPr>
          </a:p>
          <a:p>
            <a:pPr eaLnBrk="1" hangingPunct="1"/>
            <a:r>
              <a:rPr lang="ja-JP" altLang="en-US" sz="3600">
                <a:latin typeface="HGS創英角ﾎﾟｯﾌﾟ体" pitchFamily="50" charset="-128"/>
                <a:ea typeface="HGS創英角ﾎﾟｯﾌﾟ体" pitchFamily="50" charset="-128"/>
              </a:rPr>
              <a:t>　工夫すれば、顕微鏡がつくれる</a:t>
            </a:r>
            <a:endParaRPr lang="en-US" altLang="ja-JP" sz="3600">
              <a:latin typeface="HGS創英角ﾎﾟｯﾌﾟ体" pitchFamily="50" charset="-128"/>
              <a:ea typeface="HGS創英角ﾎﾟｯﾌﾟ体" pitchFamily="50" charset="-128"/>
            </a:endParaRPr>
          </a:p>
          <a:p>
            <a:pPr eaLnBrk="1" hangingPunct="1"/>
            <a:r>
              <a:rPr lang="ja-JP" altLang="en-US" sz="3600">
                <a:latin typeface="HGS創英角ﾎﾟｯﾌﾟ体" pitchFamily="50" charset="-128"/>
                <a:ea typeface="HGS創英角ﾎﾟｯﾌﾟ体" pitchFamily="50" charset="-128"/>
              </a:rPr>
              <a:t>●ガラス玉の大きさで、</a:t>
            </a:r>
            <a:endParaRPr lang="en-US" altLang="ja-JP" sz="3600">
              <a:latin typeface="HGS創英角ﾎﾟｯﾌﾟ体" pitchFamily="50" charset="-128"/>
              <a:ea typeface="HGS創英角ﾎﾟｯﾌﾟ体" pitchFamily="50" charset="-128"/>
            </a:endParaRPr>
          </a:p>
          <a:p>
            <a:pPr eaLnBrk="1" hangingPunct="1"/>
            <a:r>
              <a:rPr lang="ja-JP" altLang="en-US" sz="3600">
                <a:latin typeface="HGS創英角ﾎﾟｯﾌﾟ体" pitchFamily="50" charset="-128"/>
                <a:ea typeface="HGS創英角ﾎﾟｯﾌﾟ体" pitchFamily="50" charset="-128"/>
              </a:rPr>
              <a:t>　ものの見え方が違う</a:t>
            </a:r>
            <a:endParaRPr lang="en-US" altLang="ja-JP" sz="360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7" name="フローチャート : 代替処理 6"/>
          <p:cNvSpPr/>
          <p:nvPr/>
        </p:nvSpPr>
        <p:spPr>
          <a:xfrm>
            <a:off x="7429500" y="3071813"/>
            <a:ext cx="1428750" cy="2428875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フローチャート : 代替処理 7"/>
          <p:cNvSpPr/>
          <p:nvPr/>
        </p:nvSpPr>
        <p:spPr>
          <a:xfrm>
            <a:off x="7786688" y="2786063"/>
            <a:ext cx="714375" cy="28575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円柱 8"/>
          <p:cNvSpPr/>
          <p:nvPr/>
        </p:nvSpPr>
        <p:spPr>
          <a:xfrm>
            <a:off x="7715250" y="2428875"/>
            <a:ext cx="857250" cy="500063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フローチャート : 結合子 9"/>
          <p:cNvSpPr/>
          <p:nvPr/>
        </p:nvSpPr>
        <p:spPr>
          <a:xfrm>
            <a:off x="7715250" y="3786188"/>
            <a:ext cx="285750" cy="2857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フローチャート : 結合子 10"/>
          <p:cNvSpPr/>
          <p:nvPr/>
        </p:nvSpPr>
        <p:spPr>
          <a:xfrm>
            <a:off x="8286750" y="3786188"/>
            <a:ext cx="285750" cy="2857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フローチャート : 論理積ゲート 11"/>
          <p:cNvSpPr/>
          <p:nvPr/>
        </p:nvSpPr>
        <p:spPr>
          <a:xfrm rot="5400000">
            <a:off x="7965281" y="4321969"/>
            <a:ext cx="357188" cy="571500"/>
          </a:xfrm>
          <a:prstGeom prst="flowChartDelay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571500" y="3929063"/>
            <a:ext cx="4643438" cy="1428750"/>
          </a:xfrm>
          <a:prstGeom prst="wedgeRoundRectCallout">
            <a:avLst>
              <a:gd name="adj1" fmla="val 96315"/>
              <a:gd name="adj2" fmla="val 161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目でみたものと、</a:t>
            </a:r>
            <a:endParaRPr lang="en-US" altLang="ja-JP" sz="2800" dirty="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顕微鏡でみたものは、</a:t>
            </a:r>
            <a:endParaRPr lang="en-US" altLang="ja-JP" sz="2800" dirty="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違くみえて不思議だね！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テキスト ボックス 1"/>
          <p:cNvSpPr txBox="1">
            <a:spLocks noChangeArrowheads="1"/>
          </p:cNvSpPr>
          <p:nvPr/>
        </p:nvSpPr>
        <p:spPr bwMode="auto">
          <a:xfrm>
            <a:off x="1785938" y="2443163"/>
            <a:ext cx="3357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7200">
                <a:latin typeface="HGS創英角ﾎﾟｯﾌﾟ体" pitchFamily="50" charset="-128"/>
                <a:ea typeface="HGS創英角ﾎﾟｯﾌﾟ体" pitchFamily="50" charset="-128"/>
              </a:rPr>
              <a:t>おわり</a:t>
            </a:r>
          </a:p>
        </p:txBody>
      </p:sp>
      <p:pic>
        <p:nvPicPr>
          <p:cNvPr id="16387" name="Picture 2" descr="C:\Users\umekonbu\AppData\Local\Microsoft\Windows\Temporary Internet Files\Content.IE5\GAA9K3E4\MCj0343593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357438"/>
            <a:ext cx="175895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テキスト ボックス 4"/>
          <p:cNvSpPr txBox="1">
            <a:spLocks noChangeArrowheads="1"/>
          </p:cNvSpPr>
          <p:nvPr/>
        </p:nvSpPr>
        <p:spPr bwMode="auto">
          <a:xfrm>
            <a:off x="5072063" y="6457950"/>
            <a:ext cx="407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000"/>
              <a:t>パワーポイント制作：のむら、たやま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:\Documents and Settings\Administrator\デスクトップ\顕微鏡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365283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テキスト ボックス 1"/>
          <p:cNvSpPr txBox="1">
            <a:spLocks noChangeArrowheads="1"/>
          </p:cNvSpPr>
          <p:nvPr/>
        </p:nvSpPr>
        <p:spPr bwMode="auto">
          <a:xfrm>
            <a:off x="990600" y="0"/>
            <a:ext cx="692943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en-US" altLang="ja-JP" sz="2800">
              <a:latin typeface="HGS創英角ﾎﾟｯﾌﾟ体" pitchFamily="50" charset="-128"/>
              <a:ea typeface="HGS創英角ﾎﾟｯﾌﾟ体" pitchFamily="50" charset="-128"/>
            </a:endParaRPr>
          </a:p>
          <a:p>
            <a:pPr eaLnBrk="1" hangingPunct="1"/>
            <a:r>
              <a:rPr lang="ja-JP" altLang="en-US" sz="4800">
                <a:latin typeface="HGS創英角ﾎﾟｯﾌﾟ体" pitchFamily="50" charset="-128"/>
                <a:ea typeface="HGS創英角ﾎﾟｯﾌﾟ体" pitchFamily="50" charset="-128"/>
              </a:rPr>
              <a:t>顕微鏡ってなんだろう？</a:t>
            </a:r>
          </a:p>
        </p:txBody>
      </p:sp>
      <p:sp>
        <p:nvSpPr>
          <p:cNvPr id="3076" name="テキスト ボックス 2"/>
          <p:cNvSpPr txBox="1">
            <a:spLocks noChangeArrowheads="1"/>
          </p:cNvSpPr>
          <p:nvPr/>
        </p:nvSpPr>
        <p:spPr bwMode="auto">
          <a:xfrm>
            <a:off x="990600" y="1524000"/>
            <a:ext cx="7715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3600">
                <a:latin typeface="HGS創英角ﾎﾟｯﾌﾟ体" pitchFamily="50" charset="-128"/>
                <a:ea typeface="HGS創英角ﾎﾟｯﾌﾟ体" pitchFamily="50" charset="-128"/>
              </a:rPr>
              <a:t>とても小さなものを大きく見たい</a:t>
            </a:r>
          </a:p>
          <a:p>
            <a:pPr eaLnBrk="1" hangingPunct="1"/>
            <a:r>
              <a:rPr lang="ja-JP" altLang="en-US" sz="3600">
                <a:latin typeface="HGS創英角ﾎﾟｯﾌﾟ体" pitchFamily="50" charset="-128"/>
                <a:ea typeface="HGS創英角ﾎﾟｯﾌﾟ体" pitchFamily="50" charset="-128"/>
              </a:rPr>
              <a:t>ときに活躍するのが顕微鏡です。</a:t>
            </a:r>
          </a:p>
        </p:txBody>
      </p:sp>
      <p:sp>
        <p:nvSpPr>
          <p:cNvPr id="3077" name="テキスト ボックス 4"/>
          <p:cNvSpPr txBox="1">
            <a:spLocks noChangeArrowheads="1"/>
          </p:cNvSpPr>
          <p:nvPr/>
        </p:nvSpPr>
        <p:spPr bwMode="auto">
          <a:xfrm>
            <a:off x="1143000" y="3048000"/>
            <a:ext cx="77152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3600">
                <a:latin typeface="HGS創英角ﾎﾟｯﾌﾟ体" pitchFamily="50" charset="-128"/>
                <a:ea typeface="HGS創英角ﾎﾟｯﾌﾟ体" pitchFamily="50" charset="-128"/>
              </a:rPr>
              <a:t>きょうのペットボトル顕微鏡は，</a:t>
            </a:r>
          </a:p>
          <a:p>
            <a:pPr eaLnBrk="1" hangingPunct="1"/>
            <a:r>
              <a:rPr lang="ja-JP" altLang="en-US" sz="3600">
                <a:latin typeface="HGS創英角ﾎﾟｯﾌﾟ体" pitchFamily="50" charset="-128"/>
                <a:ea typeface="HGS創英角ﾎﾟｯﾌﾟ体" pitchFamily="50" charset="-128"/>
              </a:rPr>
              <a:t>レンズを１つだけ使った顕微鏡です。</a:t>
            </a:r>
          </a:p>
          <a:p>
            <a:pPr eaLnBrk="1" hangingPunct="1"/>
            <a:r>
              <a:rPr lang="ja-JP" altLang="en-US" sz="3600">
                <a:latin typeface="HGS創英角ﾎﾟｯﾌﾟ体" pitchFamily="50" charset="-128"/>
                <a:ea typeface="HGS創英角ﾎﾟｯﾌﾟ体" pitchFamily="50" charset="-128"/>
              </a:rPr>
              <a:t>オランダのレーウェンフックが</a:t>
            </a:r>
          </a:p>
          <a:p>
            <a:pPr eaLnBrk="1" hangingPunct="1"/>
            <a:r>
              <a:rPr lang="ja-JP" altLang="en-US" sz="3600">
                <a:latin typeface="HGS創英角ﾎﾟｯﾌﾟ体" pitchFamily="50" charset="-128"/>
                <a:ea typeface="HGS創英角ﾎﾟｯﾌﾟ体" pitchFamily="50" charset="-128"/>
              </a:rPr>
              <a:t>　　17世紀終わり頃に手作りした</a:t>
            </a:r>
          </a:p>
          <a:p>
            <a:pPr eaLnBrk="1" hangingPunct="1"/>
            <a:r>
              <a:rPr lang="ja-JP" altLang="en-US" sz="3600">
                <a:latin typeface="HGS創英角ﾎﾟｯﾌﾟ体" pitchFamily="50" charset="-128"/>
                <a:ea typeface="HGS創英角ﾎﾟｯﾌﾟ体" pitchFamily="50" charset="-128"/>
              </a:rPr>
              <a:t>　　　　　　顕微鏡と同じ原理です。</a:t>
            </a:r>
          </a:p>
          <a:p>
            <a:pPr eaLnBrk="1" hangingPunct="1"/>
            <a:endParaRPr lang="ja-JP" altLang="en-US" sz="3600">
              <a:latin typeface="HGS創英角ﾎﾟｯﾌﾟ体" pitchFamily="50" charset="-128"/>
              <a:ea typeface="HGS創英角ﾎﾟｯﾌﾟ体" pitchFamily="50" charset="-128"/>
            </a:endParaRPr>
          </a:p>
          <a:p>
            <a:pPr eaLnBrk="1" hangingPunct="1"/>
            <a:endParaRPr lang="ja-JP" altLang="en-US" sz="3600">
              <a:latin typeface="HGS創英角ﾎﾟｯﾌﾟ体" pitchFamily="50" charset="-128"/>
              <a:ea typeface="HGS創英角ﾎﾟｯﾌﾟ体" pitchFamily="50" charset="-128"/>
            </a:endParaRPr>
          </a:p>
          <a:p>
            <a:pPr eaLnBrk="1" hangingPunct="1"/>
            <a:endParaRPr lang="ja-JP" altLang="en-US" sz="360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0" y="6461125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000" b="1"/>
              <a:t>レーウェンフックの顕微鏡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mekonbu\Pictures\2008_11_13\IMG_0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09700"/>
            <a:ext cx="5167313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テキスト ボックス 3"/>
          <p:cNvSpPr txBox="1">
            <a:spLocks noChangeArrowheads="1"/>
          </p:cNvSpPr>
          <p:nvPr/>
        </p:nvSpPr>
        <p:spPr bwMode="auto">
          <a:xfrm>
            <a:off x="0" y="0"/>
            <a:ext cx="88582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4000">
                <a:latin typeface="HGS創英角ﾎﾟｯﾌﾟ体" pitchFamily="50" charset="-128"/>
                <a:ea typeface="HGS創英角ﾎﾟｯﾌﾟ体" pitchFamily="50" charset="-128"/>
              </a:rPr>
              <a:t>　　　文字の上にビー玉をのせて</a:t>
            </a:r>
          </a:p>
          <a:p>
            <a:pPr eaLnBrk="1" hangingPunct="1"/>
            <a:r>
              <a:rPr lang="ja-JP" altLang="en-US" sz="4000">
                <a:latin typeface="HGS創英角ﾎﾟｯﾌﾟ体" pitchFamily="50" charset="-128"/>
                <a:ea typeface="HGS創英角ﾎﾟｯﾌﾟ体" pitchFamily="50" charset="-128"/>
              </a:rPr>
              <a:t>　　　上からのぞいてみよう！</a:t>
            </a:r>
            <a:endParaRPr lang="en-US" altLang="ja-JP" sz="400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4100" name="テキスト ボックス 3"/>
          <p:cNvSpPr txBox="1">
            <a:spLocks noChangeArrowheads="1"/>
          </p:cNvSpPr>
          <p:nvPr/>
        </p:nvSpPr>
        <p:spPr bwMode="auto">
          <a:xfrm>
            <a:off x="285750" y="5334000"/>
            <a:ext cx="88582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4000">
                <a:latin typeface="HGS創英角ﾎﾟｯﾌﾟ体" pitchFamily="50" charset="-128"/>
                <a:ea typeface="HGS創英角ﾎﾟｯﾌﾟ体" pitchFamily="50" charset="-128"/>
              </a:rPr>
              <a:t>　　ビー玉の大きさによって，</a:t>
            </a:r>
          </a:p>
          <a:p>
            <a:pPr eaLnBrk="1" hangingPunct="1"/>
            <a:r>
              <a:rPr lang="ja-JP" altLang="en-US" sz="4000">
                <a:latin typeface="HGS創英角ﾎﾟｯﾌﾟ体" pitchFamily="50" charset="-128"/>
                <a:ea typeface="HGS創英角ﾎﾟｯﾌﾟ体" pitchFamily="50" charset="-128"/>
              </a:rPr>
              <a:t>　　見え方にちがいはあるのかな？</a:t>
            </a:r>
            <a:endParaRPr lang="en-US" altLang="ja-JP" sz="400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1" descr="IMG_015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3975"/>
            <a:ext cx="4429125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図 4" descr="IMG_015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429000"/>
            <a:ext cx="4500562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図 1" descr="IMG_015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44767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142875" y="2500313"/>
            <a:ext cx="1143000" cy="7858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400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大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142875" y="5929313"/>
            <a:ext cx="1157288" cy="7858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400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中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4714875" y="5929313"/>
            <a:ext cx="1157288" cy="7858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400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小</a:t>
            </a:r>
          </a:p>
        </p:txBody>
      </p:sp>
      <p:sp>
        <p:nvSpPr>
          <p:cNvPr id="5128" name="テキスト ボックス 3"/>
          <p:cNvSpPr txBox="1">
            <a:spLocks noChangeArrowheads="1"/>
          </p:cNvSpPr>
          <p:nvPr/>
        </p:nvSpPr>
        <p:spPr bwMode="auto">
          <a:xfrm>
            <a:off x="4572000" y="0"/>
            <a:ext cx="4429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3200">
                <a:latin typeface="HGS創英角ﾎﾟｯﾌﾟ体" pitchFamily="50" charset="-128"/>
                <a:ea typeface="HGS創英角ﾎﾟｯﾌﾟ体" pitchFamily="50" charset="-128"/>
              </a:rPr>
              <a:t>小さい方が文字が</a:t>
            </a:r>
            <a:endParaRPr lang="en-US" altLang="ja-JP" sz="3200">
              <a:latin typeface="HGS創英角ﾎﾟｯﾌﾟ体" pitchFamily="50" charset="-128"/>
              <a:ea typeface="HGS創英角ﾎﾟｯﾌﾟ体" pitchFamily="50" charset="-128"/>
            </a:endParaRPr>
          </a:p>
          <a:p>
            <a:pPr eaLnBrk="1" hangingPunct="1"/>
            <a:r>
              <a:rPr lang="ja-JP" altLang="en-US" sz="3200">
                <a:latin typeface="HGS創英角ﾎﾟｯﾌﾟ体" pitchFamily="50" charset="-128"/>
                <a:ea typeface="HGS創英角ﾎﾟｯﾌﾟ体" pitchFamily="50" charset="-128"/>
              </a:rPr>
              <a:t>大きくみえるね！</a:t>
            </a:r>
            <a:endParaRPr lang="en-US" altLang="ja-JP" sz="320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7500938" y="6000750"/>
            <a:ext cx="1643062" cy="7858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３０倍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2928938" y="6000750"/>
            <a:ext cx="1643062" cy="7858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２０倍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2857500" y="2571750"/>
            <a:ext cx="1643063" cy="7858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１０倍</a:t>
            </a:r>
          </a:p>
        </p:txBody>
      </p:sp>
      <p:pic>
        <p:nvPicPr>
          <p:cNvPr id="5132" name="図 11" descr="honnoutus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030288"/>
            <a:ext cx="2690813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テキスト ボックス 2"/>
          <p:cNvSpPr txBox="1">
            <a:spLocks noChangeArrowheads="1"/>
          </p:cNvSpPr>
          <p:nvPr/>
        </p:nvSpPr>
        <p:spPr bwMode="auto">
          <a:xfrm>
            <a:off x="142875" y="1000125"/>
            <a:ext cx="90011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4400">
                <a:latin typeface="HGS創英角ﾎﾟｯﾌﾟ体" pitchFamily="50" charset="-128"/>
                <a:ea typeface="HGS創英角ﾎﾟｯﾌﾟ体" pitchFamily="50" charset="-128"/>
              </a:rPr>
              <a:t>　　　　　　</a:t>
            </a:r>
            <a:r>
              <a:rPr lang="ja-JP" altLang="en-US" sz="2800">
                <a:latin typeface="HGS創英角ﾎﾟｯﾌﾟ体" pitchFamily="50" charset="-128"/>
                <a:ea typeface="HGS創英角ﾎﾟｯﾌﾟ体" pitchFamily="50" charset="-128"/>
              </a:rPr>
              <a:t>けんびきょう</a:t>
            </a:r>
            <a:r>
              <a:rPr lang="ja-JP" altLang="en-US" sz="4400"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  <a:endParaRPr lang="en-US" altLang="ja-JP" sz="4400">
              <a:latin typeface="HGS創英角ﾎﾟｯﾌﾟ体" pitchFamily="50" charset="-128"/>
              <a:ea typeface="HGS創英角ﾎﾟｯﾌﾟ体" pitchFamily="50" charset="-128"/>
            </a:endParaRPr>
          </a:p>
          <a:p>
            <a:pPr eaLnBrk="1" hangingPunct="1"/>
            <a:r>
              <a:rPr lang="ja-JP" altLang="en-US" sz="4800">
                <a:latin typeface="HGS創英角ﾎﾟｯﾌﾟ体" pitchFamily="50" charset="-128"/>
                <a:ea typeface="HGS創英角ﾎﾟｯﾌﾟ体" pitchFamily="50" charset="-128"/>
              </a:rPr>
              <a:t>ペットボトル顕微鏡の作り方</a:t>
            </a:r>
          </a:p>
        </p:txBody>
      </p:sp>
      <p:pic>
        <p:nvPicPr>
          <p:cNvPr id="6147" name="Picture 4" descr="C:\Users\umekonbu\AppData\Local\Microsoft\Windows\Temporary Internet Files\Content.IE5\9JRLCG15\MCj0413630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3055938"/>
            <a:ext cx="25209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C:\Users\umekonbu\AppData\Local\Microsoft\Windows\Temporary Internet Files\Content.IE5\RE63YEBC\MCj0398067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317">
            <a:off x="954088" y="3184525"/>
            <a:ext cx="3113087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mekonbu\Pictures\2008_11_13\IMG_0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33528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umekonbu\Pictures\2008_11_13\IMG_0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3476625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図 5" descr="garasubi-z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14400"/>
            <a:ext cx="4486275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テキスト ボックス 7"/>
          <p:cNvSpPr txBox="1">
            <a:spLocks noChangeArrowheads="1"/>
          </p:cNvSpPr>
          <p:nvPr/>
        </p:nvSpPr>
        <p:spPr bwMode="auto">
          <a:xfrm>
            <a:off x="0" y="3429000"/>
            <a:ext cx="556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3200" b="1">
                <a:latin typeface="Calibri" pitchFamily="34" charset="0"/>
              </a:rPr>
              <a:t>●切ったペットボトル、キャップ</a:t>
            </a:r>
          </a:p>
        </p:txBody>
      </p:sp>
      <p:sp>
        <p:nvSpPr>
          <p:cNvPr id="7174" name="テキスト ボックス 8"/>
          <p:cNvSpPr txBox="1">
            <a:spLocks noChangeArrowheads="1"/>
          </p:cNvSpPr>
          <p:nvPr/>
        </p:nvSpPr>
        <p:spPr bwMode="auto">
          <a:xfrm>
            <a:off x="5562600" y="3429000"/>
            <a:ext cx="314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3200" b="1">
                <a:latin typeface="Calibri" pitchFamily="34" charset="0"/>
              </a:rPr>
              <a:t>●ガラスビーズ</a:t>
            </a:r>
          </a:p>
        </p:txBody>
      </p:sp>
      <p:sp>
        <p:nvSpPr>
          <p:cNvPr id="7175" name="テキスト ボックス 9"/>
          <p:cNvSpPr txBox="1">
            <a:spLocks noChangeArrowheads="1"/>
          </p:cNvSpPr>
          <p:nvPr/>
        </p:nvSpPr>
        <p:spPr bwMode="auto">
          <a:xfrm>
            <a:off x="0" y="6278563"/>
            <a:ext cx="3857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3200" b="1">
                <a:latin typeface="Calibri" pitchFamily="34" charset="0"/>
              </a:rPr>
              <a:t>●たまねぎ（表皮）</a:t>
            </a:r>
          </a:p>
        </p:txBody>
      </p:sp>
      <p:sp>
        <p:nvSpPr>
          <p:cNvPr id="11" name="右矢印 10"/>
          <p:cNvSpPr/>
          <p:nvPr/>
        </p:nvSpPr>
        <p:spPr>
          <a:xfrm rot="12768572">
            <a:off x="2836863" y="5691188"/>
            <a:ext cx="785812" cy="5715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177" name="テキスト ボックス 11"/>
          <p:cNvSpPr txBox="1">
            <a:spLocks noChangeArrowheads="1"/>
          </p:cNvSpPr>
          <p:nvPr/>
        </p:nvSpPr>
        <p:spPr bwMode="auto">
          <a:xfrm>
            <a:off x="5500688" y="6143625"/>
            <a:ext cx="371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3200" b="1">
                <a:latin typeface="Calibri" pitchFamily="34" charset="0"/>
              </a:rPr>
              <a:t>●セロハンテープ</a:t>
            </a:r>
            <a:endParaRPr lang="en-US" altLang="ja-JP" sz="3200" b="1">
              <a:latin typeface="Calibri" pitchFamily="34" charset="0"/>
            </a:endParaRPr>
          </a:p>
        </p:txBody>
      </p:sp>
      <p:pic>
        <p:nvPicPr>
          <p:cNvPr id="7178" name="Picture 6" descr="C:\Users\umekonbu\AppData\Local\Microsoft\Windows\Temporary Internet Files\Content.IE5\PD2ZRYR1\MCj0234508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4357688"/>
            <a:ext cx="3241675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角丸四角形 14"/>
          <p:cNvSpPr/>
          <p:nvPr/>
        </p:nvSpPr>
        <p:spPr>
          <a:xfrm>
            <a:off x="3200400" y="0"/>
            <a:ext cx="2514600" cy="7858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材料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umekonbu\Pictures\2008_11_13\IMG_0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00125"/>
            <a:ext cx="7762875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785813" y="71438"/>
            <a:ext cx="7429500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ガラスビーズを</a:t>
            </a:r>
            <a:endParaRPr lang="en-US" altLang="ja-JP" sz="360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>
              <a:defRPr/>
            </a:pPr>
            <a:r>
              <a:rPr lang="ja-JP" altLang="en-US" sz="36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ふたの穴の上にのせる</a:t>
            </a:r>
          </a:p>
        </p:txBody>
      </p:sp>
      <p:sp>
        <p:nvSpPr>
          <p:cNvPr id="6" name="上矢印 5"/>
          <p:cNvSpPr/>
          <p:nvPr/>
        </p:nvSpPr>
        <p:spPr>
          <a:xfrm rot="3769852">
            <a:off x="2771775" y="3848101"/>
            <a:ext cx="928687" cy="1446212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フローチャート : 結合子 6"/>
          <p:cNvSpPr/>
          <p:nvPr/>
        </p:nvSpPr>
        <p:spPr>
          <a:xfrm>
            <a:off x="4071938" y="3643313"/>
            <a:ext cx="785812" cy="785812"/>
          </a:xfrm>
          <a:prstGeom prst="flowChartConnector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4953000" y="5715000"/>
            <a:ext cx="3886200" cy="7858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キャップの内側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3500438" y="500063"/>
            <a:ext cx="5500687" cy="1500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4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棒でぎゅっ！と押す</a:t>
            </a:r>
          </a:p>
        </p:txBody>
      </p:sp>
      <p:pic>
        <p:nvPicPr>
          <p:cNvPr id="9219" name="Picture 3" descr="C:\Users\umekonbu\Pictures\2008_11_13\IMG_0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428875"/>
            <a:ext cx="5745162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曲折矢印 5"/>
          <p:cNvSpPr/>
          <p:nvPr/>
        </p:nvSpPr>
        <p:spPr>
          <a:xfrm rot="10800000" flipH="1">
            <a:off x="1571625" y="4214813"/>
            <a:ext cx="1500188" cy="1785937"/>
          </a:xfrm>
          <a:prstGeom prst="ben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pic>
        <p:nvPicPr>
          <p:cNvPr id="9221" name="図 6" descr="osikomibo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00063"/>
            <a:ext cx="323215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857250" y="1714500"/>
            <a:ext cx="857250" cy="7858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棒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mekonbu\Pictures\2008_11_13\IMG_0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23925"/>
            <a:ext cx="7816850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フローチャート : 結合子 2"/>
          <p:cNvSpPr/>
          <p:nvPr/>
        </p:nvSpPr>
        <p:spPr>
          <a:xfrm>
            <a:off x="3857625" y="3786188"/>
            <a:ext cx="785813" cy="785812"/>
          </a:xfrm>
          <a:prstGeom prst="flowChartConnector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642938" y="142875"/>
            <a:ext cx="7786687" cy="7143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ガラスビーズを穴に入れる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1285875" y="5000625"/>
            <a:ext cx="6500813" cy="15716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あまりおくまで</a:t>
            </a:r>
            <a:endParaRPr lang="en-US" altLang="ja-JP" sz="360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>
              <a:defRPr/>
            </a:pPr>
            <a:r>
              <a:rPr lang="ja-JP" altLang="en-US" sz="36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押しこまないのがポイント！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5410200" y="1714500"/>
            <a:ext cx="3733800" cy="714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キャップの内側</a:t>
            </a:r>
          </a:p>
        </p:txBody>
      </p:sp>
      <p:sp>
        <p:nvSpPr>
          <p:cNvPr id="7" name="上矢印 6"/>
          <p:cNvSpPr/>
          <p:nvPr/>
        </p:nvSpPr>
        <p:spPr>
          <a:xfrm rot="7527096">
            <a:off x="2680494" y="2788444"/>
            <a:ext cx="928688" cy="14478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222</Words>
  <Application>Microsoft Office PowerPoint</Application>
  <PresentationFormat>画面に合わせる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テーマ</vt:lpstr>
      <vt:lpstr>　　　　　　　けんびきょう ペットボトル顕微鏡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umekonbu</dc:creator>
  <cp:lastModifiedBy>yk</cp:lastModifiedBy>
  <cp:revision>92</cp:revision>
  <dcterms:created xsi:type="dcterms:W3CDTF">2008-11-13T15:00:00Z</dcterms:created>
  <dcterms:modified xsi:type="dcterms:W3CDTF">2012-04-19T14:26:09Z</dcterms:modified>
</cp:coreProperties>
</file>